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256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68" r:id="rId14"/>
    <p:sldId id="270" r:id="rId15"/>
    <p:sldId id="271" r:id="rId16"/>
    <p:sldId id="272" r:id="rId17"/>
    <p:sldId id="276" r:id="rId18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D0D12-B0F8-304A-A233-054F5C57872E}" v="2" dt="2025-08-21T09:00:39.985"/>
  </p1510:revLst>
</p1510:revInfo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92"/>
    <p:restoredTop sz="94630"/>
  </p:normalViewPr>
  <p:slideViewPr>
    <p:cSldViewPr snapToGrid="0" snapToObjects="1">
      <p:cViewPr varScale="1">
        <p:scale>
          <a:sx n="99" d="100"/>
          <a:sy n="99" d="100"/>
        </p:scale>
        <p:origin x="112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wa M Alturki" userId="f38c2940-d0eb-42c1-b13f-db05b9b75208" providerId="ADAL" clId="{04AF4EF4-2538-50E9-A2EC-E2859C96C0F7}"/>
    <pc:docChg chg="custSel modSld">
      <pc:chgData name="Arwa M Alturki" userId="f38c2940-d0eb-42c1-b13f-db05b9b75208" providerId="ADAL" clId="{04AF4EF4-2538-50E9-A2EC-E2859C96C0F7}" dt="2025-08-22T09:14:02.752" v="175" actId="12385"/>
      <pc:docMkLst>
        <pc:docMk/>
      </pc:docMkLst>
      <pc:sldChg chg="modSp mod">
        <pc:chgData name="Arwa M Alturki" userId="f38c2940-d0eb-42c1-b13f-db05b9b75208" providerId="ADAL" clId="{04AF4EF4-2538-50E9-A2EC-E2859C96C0F7}" dt="2025-08-21T08:59:32.401" v="19" actId="20577"/>
        <pc:sldMkLst>
          <pc:docMk/>
          <pc:sldMk cId="0" sldId="259"/>
        </pc:sldMkLst>
        <pc:spChg chg="mod">
          <ac:chgData name="Arwa M Alturki" userId="f38c2940-d0eb-42c1-b13f-db05b9b75208" providerId="ADAL" clId="{04AF4EF4-2538-50E9-A2EC-E2859C96C0F7}" dt="2025-08-21T08:59:32.401" v="19" actId="20577"/>
          <ac:spMkLst>
            <pc:docMk/>
            <pc:sldMk cId="0" sldId="259"/>
            <ac:spMk id="8" creationId="{00000000-0000-0000-0000-000000000000}"/>
          </ac:spMkLst>
        </pc:spChg>
      </pc:sldChg>
      <pc:sldChg chg="modSp mod">
        <pc:chgData name="Arwa M Alturki" userId="f38c2940-d0eb-42c1-b13f-db05b9b75208" providerId="ADAL" clId="{04AF4EF4-2538-50E9-A2EC-E2859C96C0F7}" dt="2025-08-21T09:01:35.379" v="42" actId="313"/>
        <pc:sldMkLst>
          <pc:docMk/>
          <pc:sldMk cId="0" sldId="261"/>
        </pc:sldMkLst>
        <pc:spChg chg="mod">
          <ac:chgData name="Arwa M Alturki" userId="f38c2940-d0eb-42c1-b13f-db05b9b75208" providerId="ADAL" clId="{04AF4EF4-2538-50E9-A2EC-E2859C96C0F7}" dt="2025-08-21T09:01:35.379" v="42" actId="313"/>
          <ac:spMkLst>
            <pc:docMk/>
            <pc:sldMk cId="0" sldId="261"/>
            <ac:spMk id="14" creationId="{00000000-0000-0000-0000-000000000000}"/>
          </ac:spMkLst>
        </pc:spChg>
        <pc:spChg chg="mod">
          <ac:chgData name="Arwa M Alturki" userId="f38c2940-d0eb-42c1-b13f-db05b9b75208" providerId="ADAL" clId="{04AF4EF4-2538-50E9-A2EC-E2859C96C0F7}" dt="2025-08-21T09:01:17.817" v="33" actId="313"/>
          <ac:spMkLst>
            <pc:docMk/>
            <pc:sldMk cId="0" sldId="261"/>
            <ac:spMk id="16" creationId="{00000000-0000-0000-0000-000000000000}"/>
          </ac:spMkLst>
        </pc:spChg>
      </pc:sldChg>
      <pc:sldChg chg="modSp mod">
        <pc:chgData name="Arwa M Alturki" userId="f38c2940-d0eb-42c1-b13f-db05b9b75208" providerId="ADAL" clId="{04AF4EF4-2538-50E9-A2EC-E2859C96C0F7}" dt="2025-08-22T09:13:52.914" v="174" actId="1076"/>
        <pc:sldMkLst>
          <pc:docMk/>
          <pc:sldMk cId="0" sldId="266"/>
        </pc:sldMkLst>
        <pc:graphicFrameChg chg="mod modGraphic">
          <ac:chgData name="Arwa M Alturki" userId="f38c2940-d0eb-42c1-b13f-db05b9b75208" providerId="ADAL" clId="{04AF4EF4-2538-50E9-A2EC-E2859C96C0F7}" dt="2025-08-22T09:13:52.914" v="174" actId="1076"/>
          <ac:graphicFrameMkLst>
            <pc:docMk/>
            <pc:sldMk cId="0" sldId="266"/>
            <ac:graphicFrameMk id="19" creationId="{ECC83133-C750-4DB6-987E-CEB858399B71}"/>
          </ac:graphicFrameMkLst>
        </pc:graphicFrameChg>
        <pc:graphicFrameChg chg="mod modGraphic">
          <ac:chgData name="Arwa M Alturki" userId="f38c2940-d0eb-42c1-b13f-db05b9b75208" providerId="ADAL" clId="{04AF4EF4-2538-50E9-A2EC-E2859C96C0F7}" dt="2025-08-22T09:13:52.914" v="174" actId="1076"/>
          <ac:graphicFrameMkLst>
            <pc:docMk/>
            <pc:sldMk cId="0" sldId="266"/>
            <ac:graphicFrameMk id="20" creationId="{1F34932D-009D-DA23-7E8F-08D898BC72BA}"/>
          </ac:graphicFrameMkLst>
        </pc:graphicFrameChg>
      </pc:sldChg>
      <pc:sldChg chg="modSp mod">
        <pc:chgData name="Arwa M Alturki" userId="f38c2940-d0eb-42c1-b13f-db05b9b75208" providerId="ADAL" clId="{04AF4EF4-2538-50E9-A2EC-E2859C96C0F7}" dt="2025-08-22T09:14:02.752" v="175" actId="12385"/>
        <pc:sldMkLst>
          <pc:docMk/>
          <pc:sldMk cId="2784847100" sldId="274"/>
        </pc:sldMkLst>
        <pc:graphicFrameChg chg="mod modGraphic">
          <ac:chgData name="Arwa M Alturki" userId="f38c2940-d0eb-42c1-b13f-db05b9b75208" providerId="ADAL" clId="{04AF4EF4-2538-50E9-A2EC-E2859C96C0F7}" dt="2025-08-22T09:14:02.752" v="175" actId="12385"/>
          <ac:graphicFrameMkLst>
            <pc:docMk/>
            <pc:sldMk cId="2784847100" sldId="274"/>
            <ac:graphicFrameMk id="19" creationId="{ECC83133-C750-4DB6-987E-CEB858399B7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0549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94D8AF-A902-323E-7EE2-19AFCBAE5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936BE7-9649-C93D-E916-CB6E32DFC5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FFBB6FB-DE47-F32D-A348-9E0BCE462C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23EAF5-9DDC-980E-E47B-BA221D45D3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3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details of the tutorial grades will be discussed on the first  tutorial session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details of the lab grades will be discussed on the first  lab session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7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1239442" y="0"/>
            <a:ext cx="91440" cy="1828800"/>
          </a:xfrm>
          <a:custGeom>
            <a:avLst/>
            <a:gdLst/>
            <a:ahLst/>
            <a:cxnLst/>
            <a:rect l="l" t="t" r="r" b="b"/>
            <a:pathLst>
              <a:path w="91440" h="1828800">
                <a:moveTo>
                  <a:pt x="0" y="1828800"/>
                </a:moveTo>
                <a:lnTo>
                  <a:pt x="0" y="0"/>
                </a:lnTo>
                <a:lnTo>
                  <a:pt x="91440" y="0"/>
                </a:lnTo>
                <a:lnTo>
                  <a:pt x="91440" y="1828800"/>
                </a:lnTo>
                <a:lnTo>
                  <a:pt x="0" y="1828800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10286947" y="4936077"/>
            <a:ext cx="1904990" cy="1930587"/>
          </a:xfrm>
          <a:custGeom>
            <a:avLst/>
            <a:gdLst/>
            <a:ahLst/>
            <a:cxnLst/>
            <a:rect l="l" t="t" r="r" b="b"/>
            <a:pathLst>
              <a:path w="1904990" h="1930587">
                <a:moveTo>
                  <a:pt x="255704" y="1904990"/>
                </a:moveTo>
                <a:cubicBezTo>
                  <a:pt x="255704" y="994113"/>
                  <a:pt x="994119" y="255704"/>
                  <a:pt x="1904990" y="255704"/>
                </a:cubicBezTo>
                <a:lnTo>
                  <a:pt x="1904990" y="0"/>
                </a:lnTo>
                <a:cubicBezTo>
                  <a:pt x="852890" y="0"/>
                  <a:pt x="0" y="852890"/>
                  <a:pt x="0" y="1904990"/>
                </a:cubicBezTo>
                <a:cubicBezTo>
                  <a:pt x="0" y="1913538"/>
                  <a:pt x="56" y="1922072"/>
                  <a:pt x="167" y="1930587"/>
                </a:cubicBezTo>
                <a:lnTo>
                  <a:pt x="255896" y="1930587"/>
                </a:lnTo>
                <a:cubicBezTo>
                  <a:pt x="255766" y="1922072"/>
                  <a:pt x="255704" y="1913538"/>
                  <a:pt x="255704" y="1904990"/>
                </a:cubicBez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10708860" y="5357987"/>
            <a:ext cx="1483076" cy="1508676"/>
          </a:xfrm>
          <a:custGeom>
            <a:avLst/>
            <a:gdLst/>
            <a:ahLst/>
            <a:cxnLst/>
            <a:rect l="l" t="t" r="r" b="b"/>
            <a:pathLst>
              <a:path w="1483076" h="1508676">
                <a:moveTo>
                  <a:pt x="1483077" y="0"/>
                </a:moveTo>
                <a:cubicBezTo>
                  <a:pt x="663994" y="0"/>
                  <a:pt x="0" y="663998"/>
                  <a:pt x="0" y="1483079"/>
                </a:cubicBezTo>
                <a:cubicBezTo>
                  <a:pt x="0" y="1491627"/>
                  <a:pt x="74" y="1500161"/>
                  <a:pt x="217" y="1508677"/>
                </a:cubicBezTo>
                <a:lnTo>
                  <a:pt x="255958" y="1508677"/>
                </a:lnTo>
                <a:cubicBezTo>
                  <a:pt x="255787" y="1500167"/>
                  <a:pt x="255698" y="1491633"/>
                  <a:pt x="255698" y="1483079"/>
                </a:cubicBezTo>
                <a:cubicBezTo>
                  <a:pt x="255698" y="805221"/>
                  <a:pt x="805218" y="255701"/>
                  <a:pt x="1483077" y="255701"/>
                </a:cubicBezTo>
                <a:lnTo>
                  <a:pt x="1483077" y="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11181904" y="5831034"/>
            <a:ext cx="1010032" cy="1035629"/>
          </a:xfrm>
          <a:custGeom>
            <a:avLst/>
            <a:gdLst/>
            <a:ahLst/>
            <a:cxnLst/>
            <a:rect l="l" t="t" r="r" b="b"/>
            <a:pathLst>
              <a:path w="1010032" h="1035629">
                <a:moveTo>
                  <a:pt x="1010032" y="0"/>
                </a:moveTo>
                <a:cubicBezTo>
                  <a:pt x="452206" y="0"/>
                  <a:pt x="0" y="452207"/>
                  <a:pt x="0" y="1010032"/>
                </a:cubicBezTo>
                <a:cubicBezTo>
                  <a:pt x="0" y="1018592"/>
                  <a:pt x="108" y="1027126"/>
                  <a:pt x="317" y="1035629"/>
                </a:cubicBezTo>
                <a:lnTo>
                  <a:pt x="256132" y="1035629"/>
                </a:lnTo>
                <a:cubicBezTo>
                  <a:pt x="255847" y="1027133"/>
                  <a:pt x="255707" y="1018598"/>
                  <a:pt x="255707" y="1010032"/>
                </a:cubicBezTo>
                <a:cubicBezTo>
                  <a:pt x="255707" y="593430"/>
                  <a:pt x="593430" y="255707"/>
                  <a:pt x="1010032" y="255707"/>
                </a:cubicBezTo>
                <a:lnTo>
                  <a:pt x="1010032" y="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1654964" y="6304088"/>
            <a:ext cx="536972" cy="562575"/>
          </a:xfrm>
          <a:custGeom>
            <a:avLst/>
            <a:gdLst/>
            <a:ahLst/>
            <a:cxnLst/>
            <a:rect l="l" t="t" r="r" b="b"/>
            <a:pathLst>
              <a:path w="536972" h="562575">
                <a:moveTo>
                  <a:pt x="536973" y="0"/>
                </a:moveTo>
                <a:cubicBezTo>
                  <a:pt x="240410" y="0"/>
                  <a:pt x="0" y="240416"/>
                  <a:pt x="0" y="536978"/>
                </a:cubicBezTo>
                <a:cubicBezTo>
                  <a:pt x="0" y="545557"/>
                  <a:pt x="203" y="554092"/>
                  <a:pt x="597" y="562575"/>
                </a:cubicBezTo>
                <a:lnTo>
                  <a:pt x="256850" y="562575"/>
                </a:lnTo>
                <a:cubicBezTo>
                  <a:pt x="256088" y="554149"/>
                  <a:pt x="255701" y="545608"/>
                  <a:pt x="255701" y="536978"/>
                </a:cubicBezTo>
                <a:cubicBezTo>
                  <a:pt x="255701" y="381633"/>
                  <a:pt x="381627" y="255707"/>
                  <a:pt x="536973" y="255707"/>
                </a:cubicBezTo>
                <a:lnTo>
                  <a:pt x="536973" y="0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2565256" y="1208956"/>
            <a:ext cx="6675121" cy="3435164"/>
          </a:xfrm>
          <a:custGeom>
            <a:avLst/>
            <a:gdLst/>
            <a:ahLst/>
            <a:cxnLst/>
            <a:rect l="l" t="t" r="r" b="b"/>
            <a:pathLst>
              <a:path w="6675121" h="3435164">
                <a:moveTo>
                  <a:pt x="0" y="3435164"/>
                </a:moveTo>
                <a:lnTo>
                  <a:pt x="0" y="0"/>
                </a:lnTo>
                <a:lnTo>
                  <a:pt x="6675121" y="0"/>
                </a:lnTo>
                <a:lnTo>
                  <a:pt x="6675121" y="3435164"/>
                </a:lnTo>
                <a:lnTo>
                  <a:pt x="0" y="3435164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4000" b="1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</a:rPr>
              <a:t>Orientation</a:t>
            </a:r>
          </a:p>
        </p:txBody>
      </p:sp>
      <p:sp>
        <p:nvSpPr>
          <p:cNvPr id="9" name="Text 7"/>
          <p:cNvSpPr/>
          <p:nvPr/>
        </p:nvSpPr>
        <p:spPr>
          <a:xfrm>
            <a:off x="685122" y="568876"/>
            <a:ext cx="1280160" cy="1280160"/>
          </a:xfrm>
          <a:custGeom>
            <a:avLst/>
            <a:gdLst/>
            <a:ahLst/>
            <a:cxnLst/>
            <a:rect l="l" t="t" r="r" b="b"/>
            <a:pathLst>
              <a:path w="1280160" h="1280160">
                <a:moveTo>
                  <a:pt x="0" y="1280160"/>
                </a:moveTo>
                <a:lnTo>
                  <a:pt x="0" y="0"/>
                </a:lnTo>
                <a:lnTo>
                  <a:pt x="1280160" y="0"/>
                </a:lnTo>
                <a:lnTo>
                  <a:pt x="1280160" y="1280160"/>
                </a:lnTo>
                <a:lnTo>
                  <a:pt x="0" y="128016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893"/>
            <a:ext cx="365760" cy="6857107"/>
          </a:xfrm>
          <a:custGeom>
            <a:avLst/>
            <a:gdLst/>
            <a:ahLst/>
            <a:cxnLst/>
            <a:rect l="l" t="t" r="r" b="b"/>
            <a:pathLst>
              <a:path w="365760" h="6857107">
                <a:moveTo>
                  <a:pt x="0" y="6857107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107"/>
                </a:lnTo>
                <a:lnTo>
                  <a:pt x="0" y="6857107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870571" y="2144381"/>
            <a:ext cx="253998" cy="253967"/>
          </a:xfrm>
          <a:custGeom>
            <a:avLst/>
            <a:gdLst/>
            <a:ahLst/>
            <a:cxnLst/>
            <a:rect l="l" t="t" r="r" b="b"/>
            <a:pathLst>
              <a:path w="253998" h="253967">
                <a:moveTo>
                  <a:pt x="0" y="253967"/>
                </a:moveTo>
                <a:lnTo>
                  <a:pt x="0" y="0"/>
                </a:lnTo>
                <a:lnTo>
                  <a:pt x="253998" y="0"/>
                </a:lnTo>
                <a:lnTo>
                  <a:pt x="253998" y="253967"/>
                </a:lnTo>
                <a:lnTo>
                  <a:pt x="0" y="253967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870571" y="2144381"/>
            <a:ext cx="126999" cy="126983"/>
          </a:xfrm>
          <a:custGeom>
            <a:avLst/>
            <a:gdLst/>
            <a:ahLst/>
            <a:cxnLst/>
            <a:rect l="l" t="t" r="r" b="b"/>
            <a:pathLst>
              <a:path w="126999" h="126983">
                <a:moveTo>
                  <a:pt x="0" y="126983"/>
                </a:moveTo>
                <a:lnTo>
                  <a:pt x="0" y="0"/>
                </a:lnTo>
                <a:lnTo>
                  <a:pt x="126999" y="0"/>
                </a:lnTo>
                <a:lnTo>
                  <a:pt x="126999" y="126983"/>
                </a:lnTo>
                <a:lnTo>
                  <a:pt x="0" y="126983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1166764" y="6221331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1247511" y="2580448"/>
            <a:ext cx="10212306" cy="3325388"/>
          </a:xfrm>
          <a:custGeom>
            <a:avLst/>
            <a:gdLst/>
            <a:ahLst/>
            <a:cxnLst/>
            <a:rect l="l" t="t" r="r" b="b"/>
            <a:pathLst>
              <a:path w="6474354" h="3325388">
                <a:moveTo>
                  <a:pt x="0" y="3325388"/>
                </a:moveTo>
                <a:lnTo>
                  <a:pt x="0" y="0"/>
                </a:lnTo>
                <a:lnTo>
                  <a:pt x="6474354" y="0"/>
                </a:lnTo>
                <a:lnTo>
                  <a:pt x="6474354" y="3325388"/>
                </a:lnTo>
                <a:lnTo>
                  <a:pt x="0" y="3325388"/>
                </a:lnTo>
              </a:path>
            </a:pathLst>
          </a:custGeom>
          <a:noFill/>
          <a:ln/>
        </p:spPr>
        <p:txBody>
          <a:bodyPr wrap="square" lIns="0" tIns="46800" rIns="0" bIns="46800" rtlCol="0" anchor="t"/>
          <a:lstStyle/>
          <a:p>
            <a:pPr marL="0" indent="0" algn="just">
              <a:lnSpc>
                <a:spcPct val="110000"/>
              </a:lnSpc>
              <a:spcBef>
                <a:spcPts val="14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Evaluation Components: exercises will be included to assess understanding and application of lab concepts.</a:t>
            </a:r>
            <a:endParaRPr lang="en-US" sz="2000" dirty="0"/>
          </a:p>
          <a:p>
            <a:pPr marL="0" indent="0" algn="just">
              <a:lnSpc>
                <a:spcPct val="110000"/>
              </a:lnSpc>
              <a:spcBef>
                <a:spcPts val="14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Performance Assessment: Students will be evaluated based on their ability to complete lab assignments and demonstrate proficiency in programming tasks.</a:t>
            </a:r>
            <a:endParaRPr lang="en-US" sz="2000" dirty="0"/>
          </a:p>
        </p:txBody>
      </p:sp>
      <p:sp>
        <p:nvSpPr>
          <p:cNvPr id="9" name="Text 7"/>
          <p:cNvSpPr/>
          <p:nvPr/>
        </p:nvSpPr>
        <p:spPr>
          <a:xfrm>
            <a:off x="1247511" y="2144381"/>
            <a:ext cx="6474354" cy="253967"/>
          </a:xfrm>
          <a:custGeom>
            <a:avLst/>
            <a:gdLst/>
            <a:ahLst/>
            <a:cxnLst/>
            <a:rect l="l" t="t" r="r" b="b"/>
            <a:pathLst>
              <a:path w="6474354" h="253967">
                <a:moveTo>
                  <a:pt x="0" y="253967"/>
                </a:moveTo>
                <a:lnTo>
                  <a:pt x="0" y="0"/>
                </a:lnTo>
                <a:lnTo>
                  <a:pt x="6474354" y="0"/>
                </a:lnTo>
                <a:lnTo>
                  <a:pt x="6474354" y="253967"/>
                </a:lnTo>
                <a:lnTo>
                  <a:pt x="0" y="253967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Lab Evaluation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855573" y="447"/>
            <a:ext cx="10474360" cy="1828353"/>
          </a:xfrm>
          <a:custGeom>
            <a:avLst/>
            <a:gdLst/>
            <a:ahLst/>
            <a:cxnLst/>
            <a:rect l="l" t="t" r="r" b="b"/>
            <a:pathLst>
              <a:path w="10474360" h="1828353">
                <a:moveTo>
                  <a:pt x="0" y="1828353"/>
                </a:moveTo>
                <a:lnTo>
                  <a:pt x="0" y="0"/>
                </a:lnTo>
                <a:lnTo>
                  <a:pt x="10474360" y="0"/>
                </a:lnTo>
                <a:lnTo>
                  <a:pt x="10474360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6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Lab Evaluation</a:t>
            </a:r>
            <a:endParaRPr lang="en-US" sz="3600" dirty="0"/>
          </a:p>
        </p:txBody>
      </p:sp>
      <p:sp>
        <p:nvSpPr>
          <p:cNvPr id="11" name="Text 9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</a:rPr>
              <a:t>9</a:t>
            </a:r>
            <a:endParaRPr lang="en-US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893"/>
            <a:ext cx="365760" cy="6857107"/>
          </a:xfrm>
          <a:custGeom>
            <a:avLst/>
            <a:gdLst/>
            <a:ahLst/>
            <a:cxnLst/>
            <a:rect l="l" t="t" r="r" b="b"/>
            <a:pathLst>
              <a:path w="365760" h="6857107">
                <a:moveTo>
                  <a:pt x="0" y="6857107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107"/>
                </a:lnTo>
                <a:lnTo>
                  <a:pt x="0" y="6857107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870571" y="2144381"/>
            <a:ext cx="253998" cy="253967"/>
          </a:xfrm>
          <a:custGeom>
            <a:avLst/>
            <a:gdLst/>
            <a:ahLst/>
            <a:cxnLst/>
            <a:rect l="l" t="t" r="r" b="b"/>
            <a:pathLst>
              <a:path w="253998" h="253967">
                <a:moveTo>
                  <a:pt x="0" y="253967"/>
                </a:moveTo>
                <a:lnTo>
                  <a:pt x="0" y="0"/>
                </a:lnTo>
                <a:lnTo>
                  <a:pt x="253998" y="0"/>
                </a:lnTo>
                <a:lnTo>
                  <a:pt x="253998" y="253967"/>
                </a:lnTo>
                <a:lnTo>
                  <a:pt x="0" y="253967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870571" y="2144381"/>
            <a:ext cx="126999" cy="126983"/>
          </a:xfrm>
          <a:custGeom>
            <a:avLst/>
            <a:gdLst/>
            <a:ahLst/>
            <a:cxnLst/>
            <a:rect l="l" t="t" r="r" b="b"/>
            <a:pathLst>
              <a:path w="126999" h="126983">
                <a:moveTo>
                  <a:pt x="0" y="126983"/>
                </a:moveTo>
                <a:lnTo>
                  <a:pt x="0" y="0"/>
                </a:lnTo>
                <a:lnTo>
                  <a:pt x="126999" y="0"/>
                </a:lnTo>
                <a:lnTo>
                  <a:pt x="126999" y="126983"/>
                </a:lnTo>
                <a:lnTo>
                  <a:pt x="0" y="126983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1166764" y="6221331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1247510" y="2580448"/>
            <a:ext cx="9919253" cy="3325388"/>
          </a:xfrm>
          <a:custGeom>
            <a:avLst/>
            <a:gdLst/>
            <a:ahLst/>
            <a:cxnLst/>
            <a:rect l="l" t="t" r="r" b="b"/>
            <a:pathLst>
              <a:path w="6474354" h="3325388">
                <a:moveTo>
                  <a:pt x="0" y="3325388"/>
                </a:moveTo>
                <a:lnTo>
                  <a:pt x="0" y="0"/>
                </a:lnTo>
                <a:lnTo>
                  <a:pt x="6474354" y="0"/>
                </a:lnTo>
                <a:lnTo>
                  <a:pt x="6474354" y="3325388"/>
                </a:lnTo>
                <a:lnTo>
                  <a:pt x="0" y="3325388"/>
                </a:lnTo>
              </a:path>
            </a:pathLst>
          </a:custGeom>
          <a:noFill/>
          <a:ln/>
        </p:spPr>
        <p:txBody>
          <a:bodyPr wrap="square" lIns="0" tIns="46800" rIns="0" bIns="46800" rtlCol="0" anchor="t"/>
          <a:lstStyle/>
          <a:p>
            <a:pPr marL="0" indent="0" algn="just">
              <a:lnSpc>
                <a:spcPct val="110000"/>
              </a:lnSpc>
              <a:spcBef>
                <a:spcPts val="1357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Purpose and Structure: Tutorials are an integral part of the CSC 111 course, designed to reinforce learning and provide hands-on experience with programming concepts.</a:t>
            </a:r>
            <a:endParaRPr lang="en-US" sz="2000" dirty="0"/>
          </a:p>
          <a:p>
            <a:pPr marL="0" indent="0" algn="just">
              <a:lnSpc>
                <a:spcPct val="110000"/>
              </a:lnSpc>
              <a:spcBef>
                <a:spcPts val="1357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Content and Exercises: Each tutorial includes specific content and exercises that align with the course objectives, allowing students to apply their knowledge in practical scenarios.</a:t>
            </a:r>
            <a:endParaRPr lang="en-US" sz="2000" dirty="0"/>
          </a:p>
        </p:txBody>
      </p:sp>
      <p:sp>
        <p:nvSpPr>
          <p:cNvPr id="9" name="Text 7"/>
          <p:cNvSpPr/>
          <p:nvPr/>
        </p:nvSpPr>
        <p:spPr>
          <a:xfrm>
            <a:off x="1247511" y="2144381"/>
            <a:ext cx="6474354" cy="253967"/>
          </a:xfrm>
          <a:custGeom>
            <a:avLst/>
            <a:gdLst/>
            <a:ahLst/>
            <a:cxnLst/>
            <a:rect l="l" t="t" r="r" b="b"/>
            <a:pathLst>
              <a:path w="6474354" h="253967">
                <a:moveTo>
                  <a:pt x="0" y="253967"/>
                </a:moveTo>
                <a:lnTo>
                  <a:pt x="0" y="0"/>
                </a:lnTo>
                <a:lnTo>
                  <a:pt x="6474354" y="0"/>
                </a:lnTo>
                <a:lnTo>
                  <a:pt x="6474354" y="253967"/>
                </a:lnTo>
                <a:lnTo>
                  <a:pt x="0" y="253967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Tutorials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855573" y="447"/>
            <a:ext cx="10474360" cy="1828353"/>
          </a:xfrm>
          <a:custGeom>
            <a:avLst/>
            <a:gdLst/>
            <a:ahLst/>
            <a:cxnLst/>
            <a:rect l="l" t="t" r="r" b="b"/>
            <a:pathLst>
              <a:path w="10474360" h="1828353">
                <a:moveTo>
                  <a:pt x="0" y="1828353"/>
                </a:moveTo>
                <a:lnTo>
                  <a:pt x="0" y="0"/>
                </a:lnTo>
                <a:lnTo>
                  <a:pt x="10474360" y="0"/>
                </a:lnTo>
                <a:lnTo>
                  <a:pt x="10474360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6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Tutorials</a:t>
            </a:r>
            <a:endParaRPr lang="en-US" sz="3600" dirty="0"/>
          </a:p>
        </p:txBody>
      </p:sp>
      <p:sp>
        <p:nvSpPr>
          <p:cNvPr id="11" name="Text 9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862781" y="2129081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01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12034" y="2129081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02</a:t>
            </a:r>
            <a:endParaRPr lang="en-US" sz="2400" dirty="0"/>
          </a:p>
        </p:txBody>
      </p:sp>
      <p:sp>
        <p:nvSpPr>
          <p:cNvPr id="5" name="Text 3"/>
          <p:cNvSpPr/>
          <p:nvPr/>
        </p:nvSpPr>
        <p:spPr>
          <a:xfrm>
            <a:off x="8129729" y="2106318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03</a:t>
            </a:r>
            <a:endParaRPr lang="en-US" sz="2400" dirty="0"/>
          </a:p>
        </p:txBody>
      </p:sp>
      <p:sp>
        <p:nvSpPr>
          <p:cNvPr id="6" name="Text 4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862781" y="4532354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04</a:t>
            </a:r>
            <a:endParaRPr lang="en-US" sz="2400" dirty="0"/>
          </a:p>
        </p:txBody>
      </p:sp>
      <p:sp>
        <p:nvSpPr>
          <p:cNvPr id="8" name="Text 6"/>
          <p:cNvSpPr/>
          <p:nvPr/>
        </p:nvSpPr>
        <p:spPr>
          <a:xfrm>
            <a:off x="4512034" y="4532354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05</a:t>
            </a:r>
            <a:endParaRPr lang="en-US" sz="2400" dirty="0"/>
          </a:p>
        </p:txBody>
      </p:sp>
      <p:sp>
        <p:nvSpPr>
          <p:cNvPr id="9" name="Text 7"/>
          <p:cNvSpPr/>
          <p:nvPr/>
        </p:nvSpPr>
        <p:spPr>
          <a:xfrm>
            <a:off x="11166764" y="6221331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4948905" y="4515960"/>
            <a:ext cx="3500864" cy="309783"/>
          </a:xfrm>
          <a:custGeom>
            <a:avLst/>
            <a:gdLst/>
            <a:ahLst/>
            <a:cxnLst/>
            <a:rect l="l" t="t" r="r" b="b"/>
            <a:pathLst>
              <a:path w="2763529" h="309783">
                <a:moveTo>
                  <a:pt x="0" y="309783"/>
                </a:moveTo>
                <a:lnTo>
                  <a:pt x="0" y="0"/>
                </a:lnTo>
                <a:lnTo>
                  <a:pt x="2763529" y="0"/>
                </a:lnTo>
                <a:lnTo>
                  <a:pt x="2763529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Email Communication</a:t>
            </a:r>
            <a:endParaRPr lang="en-US" sz="2400" dirty="0"/>
          </a:p>
        </p:txBody>
      </p:sp>
      <p:sp>
        <p:nvSpPr>
          <p:cNvPr id="12" name="Text 10"/>
          <p:cNvSpPr/>
          <p:nvPr/>
        </p:nvSpPr>
        <p:spPr>
          <a:xfrm>
            <a:off x="4512033" y="4976171"/>
            <a:ext cx="3500863" cy="1371600"/>
          </a:xfrm>
          <a:custGeom>
            <a:avLst/>
            <a:gdLst/>
            <a:ahLst/>
            <a:cxnLst/>
            <a:rect l="l" t="t" r="r" b="b"/>
            <a:pathLst>
              <a:path w="3200400" h="1371600">
                <a:moveTo>
                  <a:pt x="0" y="137160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371600"/>
                </a:lnTo>
                <a:lnTo>
                  <a:pt x="0" y="13716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Emails must begin with *CSC111* followed by the section.</a:t>
            </a:r>
            <a:endParaRPr lang="en-US" sz="2000" dirty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Include your name and ID at the end of the email when contacting the instructor.</a:t>
            </a:r>
            <a:endParaRPr lang="en-US" sz="2000" dirty="0"/>
          </a:p>
        </p:txBody>
      </p:sp>
      <p:sp>
        <p:nvSpPr>
          <p:cNvPr id="13" name="Text 11"/>
          <p:cNvSpPr/>
          <p:nvPr/>
        </p:nvSpPr>
        <p:spPr>
          <a:xfrm>
            <a:off x="1289488" y="4519655"/>
            <a:ext cx="3222546" cy="309783"/>
          </a:xfrm>
          <a:custGeom>
            <a:avLst/>
            <a:gdLst/>
            <a:ahLst/>
            <a:cxnLst/>
            <a:rect l="l" t="t" r="r" b="b"/>
            <a:pathLst>
              <a:path w="2772783" h="309783">
                <a:moveTo>
                  <a:pt x="0" y="309783"/>
                </a:moveTo>
                <a:lnTo>
                  <a:pt x="0" y="0"/>
                </a:lnTo>
                <a:lnTo>
                  <a:pt x="2772783" y="0"/>
                </a:lnTo>
                <a:lnTo>
                  <a:pt x="2772783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Recording Restrictions</a:t>
            </a:r>
            <a:endParaRPr lang="en-US" sz="2400" dirty="0"/>
          </a:p>
        </p:txBody>
      </p:sp>
      <p:sp>
        <p:nvSpPr>
          <p:cNvPr id="14" name="Text 12"/>
          <p:cNvSpPr/>
          <p:nvPr/>
        </p:nvSpPr>
        <p:spPr>
          <a:xfrm>
            <a:off x="861872" y="4976171"/>
            <a:ext cx="3461650" cy="1371600"/>
          </a:xfrm>
          <a:custGeom>
            <a:avLst/>
            <a:gdLst/>
            <a:ahLst/>
            <a:cxnLst/>
            <a:rect l="l" t="t" r="r" b="b"/>
            <a:pathLst>
              <a:path w="3200400" h="1371600">
                <a:moveTo>
                  <a:pt x="0" y="137160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371600"/>
                </a:lnTo>
                <a:lnTo>
                  <a:pt x="0" y="13716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Recording lectures or distributing recorded sessions without permission is forbidden.</a:t>
            </a:r>
            <a:endParaRPr lang="en-US" sz="2000" dirty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Legal actions may be taken for unauthorized distribution.</a:t>
            </a:r>
            <a:endParaRPr lang="en-US" sz="2000" dirty="0"/>
          </a:p>
        </p:txBody>
      </p:sp>
      <p:sp>
        <p:nvSpPr>
          <p:cNvPr id="15" name="Text 13"/>
          <p:cNvSpPr/>
          <p:nvPr/>
        </p:nvSpPr>
        <p:spPr>
          <a:xfrm>
            <a:off x="8556437" y="2093618"/>
            <a:ext cx="2772782" cy="309783"/>
          </a:xfrm>
          <a:custGeom>
            <a:avLst/>
            <a:gdLst/>
            <a:ahLst/>
            <a:cxnLst/>
            <a:rect l="l" t="t" r="r" b="b"/>
            <a:pathLst>
              <a:path w="2772782" h="309783">
                <a:moveTo>
                  <a:pt x="0" y="309783"/>
                </a:moveTo>
                <a:lnTo>
                  <a:pt x="0" y="0"/>
                </a:lnTo>
                <a:lnTo>
                  <a:pt x="2772782" y="0"/>
                </a:lnTo>
                <a:lnTo>
                  <a:pt x="2772782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Plagiarism Policy</a:t>
            </a:r>
            <a:endParaRPr lang="en-US" sz="2400" dirty="0"/>
          </a:p>
        </p:txBody>
      </p:sp>
      <p:sp>
        <p:nvSpPr>
          <p:cNvPr id="16" name="Text 14"/>
          <p:cNvSpPr/>
          <p:nvPr/>
        </p:nvSpPr>
        <p:spPr>
          <a:xfrm>
            <a:off x="8128821" y="2571157"/>
            <a:ext cx="3200398" cy="1371600"/>
          </a:xfrm>
          <a:custGeom>
            <a:avLst/>
            <a:gdLst/>
            <a:ahLst/>
            <a:cxnLst/>
            <a:rect l="l" t="t" r="r" b="b"/>
            <a:pathLst>
              <a:path w="3200398" h="1371600">
                <a:moveTo>
                  <a:pt x="0" y="1371600"/>
                </a:moveTo>
                <a:lnTo>
                  <a:pt x="0" y="0"/>
                </a:lnTo>
                <a:lnTo>
                  <a:pt x="3200398" y="0"/>
                </a:lnTo>
                <a:lnTo>
                  <a:pt x="3200398" y="1371600"/>
                </a:lnTo>
                <a:lnTo>
                  <a:pt x="0" y="13716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Plagiarism is strictly prohibited and will incur severe penalties.</a:t>
            </a:r>
            <a:endParaRPr lang="en-US" sz="2000" dirty="0"/>
          </a:p>
        </p:txBody>
      </p:sp>
      <p:sp>
        <p:nvSpPr>
          <p:cNvPr id="17" name="Text 15"/>
          <p:cNvSpPr/>
          <p:nvPr/>
        </p:nvSpPr>
        <p:spPr>
          <a:xfrm>
            <a:off x="4948905" y="2112687"/>
            <a:ext cx="2763529" cy="309783"/>
          </a:xfrm>
          <a:custGeom>
            <a:avLst/>
            <a:gdLst/>
            <a:ahLst/>
            <a:cxnLst/>
            <a:rect l="l" t="t" r="r" b="b"/>
            <a:pathLst>
              <a:path w="2763529" h="309783">
                <a:moveTo>
                  <a:pt x="0" y="309783"/>
                </a:moveTo>
                <a:lnTo>
                  <a:pt x="0" y="0"/>
                </a:lnTo>
                <a:lnTo>
                  <a:pt x="2763529" y="0"/>
                </a:lnTo>
                <a:lnTo>
                  <a:pt x="2763529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Attendance Policy</a:t>
            </a:r>
            <a:endParaRPr lang="en-US" sz="2400" dirty="0"/>
          </a:p>
        </p:txBody>
      </p:sp>
      <p:sp>
        <p:nvSpPr>
          <p:cNvPr id="18" name="Text 16"/>
          <p:cNvSpPr/>
          <p:nvPr/>
        </p:nvSpPr>
        <p:spPr>
          <a:xfrm>
            <a:off x="4512034" y="2572898"/>
            <a:ext cx="3500864" cy="1371600"/>
          </a:xfrm>
          <a:custGeom>
            <a:avLst/>
            <a:gdLst/>
            <a:ahLst/>
            <a:cxnLst/>
            <a:rect l="l" t="t" r="r" b="b"/>
            <a:pathLst>
              <a:path w="3200400" h="1371600">
                <a:moveTo>
                  <a:pt x="0" y="137160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371600"/>
                </a:lnTo>
                <a:lnTo>
                  <a:pt x="0" y="13716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Students must not exceed 25% absence from lectures, labs, and tutorials.</a:t>
            </a:r>
            <a:endParaRPr lang="en-US" sz="2000" dirty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Exceeding this limit results in denial of entry to the final exam.</a:t>
            </a:r>
            <a:endParaRPr lang="en-US" sz="2000" dirty="0"/>
          </a:p>
        </p:txBody>
      </p:sp>
      <p:sp>
        <p:nvSpPr>
          <p:cNvPr id="19" name="Text 17"/>
          <p:cNvSpPr/>
          <p:nvPr/>
        </p:nvSpPr>
        <p:spPr>
          <a:xfrm>
            <a:off x="1289488" y="2116382"/>
            <a:ext cx="3034034" cy="309783"/>
          </a:xfrm>
          <a:custGeom>
            <a:avLst/>
            <a:gdLst/>
            <a:ahLst/>
            <a:cxnLst/>
            <a:rect l="l" t="t" r="r" b="b"/>
            <a:pathLst>
              <a:path w="2772783" h="309783">
                <a:moveTo>
                  <a:pt x="0" y="309783"/>
                </a:moveTo>
                <a:lnTo>
                  <a:pt x="0" y="0"/>
                </a:lnTo>
                <a:lnTo>
                  <a:pt x="2772783" y="0"/>
                </a:lnTo>
                <a:lnTo>
                  <a:pt x="2772783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Submission Guidelines</a:t>
            </a:r>
            <a:endParaRPr lang="en-US" sz="2400" dirty="0"/>
          </a:p>
        </p:txBody>
      </p:sp>
      <p:sp>
        <p:nvSpPr>
          <p:cNvPr id="20" name="Text 18"/>
          <p:cNvSpPr/>
          <p:nvPr/>
        </p:nvSpPr>
        <p:spPr>
          <a:xfrm>
            <a:off x="861871" y="2572898"/>
            <a:ext cx="3534240" cy="1371600"/>
          </a:xfrm>
          <a:custGeom>
            <a:avLst/>
            <a:gdLst/>
            <a:ahLst/>
            <a:cxnLst/>
            <a:rect l="l" t="t" r="r" b="b"/>
            <a:pathLst>
              <a:path w="3200400" h="1371600">
                <a:moveTo>
                  <a:pt x="0" y="137160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371600"/>
                </a:lnTo>
                <a:lnTo>
                  <a:pt x="0" y="13716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All homework assignments or project documents must be submitted using MS-Word or appropriate software.</a:t>
            </a:r>
            <a:endParaRPr lang="en-US" sz="2000" dirty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Handwritten submissions are not accepted.</a:t>
            </a:r>
            <a:endParaRPr lang="en-US" sz="2000" dirty="0"/>
          </a:p>
        </p:txBody>
      </p:sp>
      <p:sp>
        <p:nvSpPr>
          <p:cNvPr id="21" name="Text 19"/>
          <p:cNvSpPr/>
          <p:nvPr/>
        </p:nvSpPr>
        <p:spPr>
          <a:xfrm>
            <a:off x="855573" y="447"/>
            <a:ext cx="10474360" cy="1828353"/>
          </a:xfrm>
          <a:custGeom>
            <a:avLst/>
            <a:gdLst/>
            <a:ahLst/>
            <a:cxnLst/>
            <a:rect l="l" t="t" r="r" b="b"/>
            <a:pathLst>
              <a:path w="10474360" h="1828353">
                <a:moveTo>
                  <a:pt x="0" y="1828353"/>
                </a:moveTo>
                <a:lnTo>
                  <a:pt x="0" y="0"/>
                </a:lnTo>
                <a:lnTo>
                  <a:pt x="10474360" y="0"/>
                </a:lnTo>
                <a:lnTo>
                  <a:pt x="10474360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6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Course Regulations</a:t>
            </a:r>
            <a:endParaRPr lang="en-US" sz="3600" dirty="0"/>
          </a:p>
        </p:txBody>
      </p:sp>
      <p:sp>
        <p:nvSpPr>
          <p:cNvPr id="22" name="Text 20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11</a:t>
            </a:r>
            <a:endParaRPr lang="en-US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6238493" y="2129081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02</a:t>
            </a:r>
            <a:endParaRPr lang="en-US" sz="2400" dirty="0"/>
          </a:p>
        </p:txBody>
      </p:sp>
      <p:sp>
        <p:nvSpPr>
          <p:cNvPr id="6" name="Text 4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11166764" y="6221331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44A366E-222B-4CD7-340F-55FE68B0AF60}"/>
              </a:ext>
            </a:extLst>
          </p:cNvPr>
          <p:cNvGrpSpPr/>
          <p:nvPr/>
        </p:nvGrpSpPr>
        <p:grpSpPr>
          <a:xfrm>
            <a:off x="2841949" y="4329677"/>
            <a:ext cx="4616867" cy="3783307"/>
            <a:chOff x="8128820" y="2093618"/>
            <a:chExt cx="4616867" cy="3783307"/>
          </a:xfrm>
        </p:grpSpPr>
        <p:sp>
          <p:nvSpPr>
            <p:cNvPr id="5" name="Text 3"/>
            <p:cNvSpPr/>
            <p:nvPr/>
          </p:nvSpPr>
          <p:spPr>
            <a:xfrm>
              <a:off x="8129729" y="2106318"/>
              <a:ext cx="320040" cy="320040"/>
            </a:xfrm>
            <a:custGeom>
              <a:avLst/>
              <a:gdLst/>
              <a:ahLst/>
              <a:cxnLst/>
              <a:rect l="l" t="t" r="r" b="b"/>
              <a:pathLst>
                <a:path w="320040" h="320040">
                  <a:moveTo>
                    <a:pt x="0" y="320040"/>
                  </a:moveTo>
                  <a:lnTo>
                    <a:pt x="0" y="0"/>
                  </a:lnTo>
                  <a:lnTo>
                    <a:pt x="320040" y="0"/>
                  </a:lnTo>
                  <a:lnTo>
                    <a:pt x="320040" y="320040"/>
                  </a:lnTo>
                  <a:lnTo>
                    <a:pt x="0" y="320040"/>
                  </a:lnTo>
                </a:path>
              </a:pathLst>
            </a:custGeom>
            <a:solidFill>
              <a:srgbClr val="FF7733"/>
            </a:solidFill>
            <a:ln/>
          </p:spPr>
          <p:txBody>
            <a:bodyPr wrap="square" lIns="0" tIns="0" rIns="0" bIns="0" rtlCol="0" anchor="ctr"/>
            <a:lstStyle/>
            <a:p>
              <a:pPr marL="0" indent="0" algn="ctr">
                <a:lnSpc>
                  <a:spcPct val="83333"/>
                </a:lnSpc>
                <a:buNone/>
              </a:pPr>
              <a:r>
                <a:rPr lang="en-US" sz="2400" dirty="0">
                  <a:solidFill>
                    <a:srgbClr val="FFFFFF"/>
                  </a:solidFill>
                  <a:latin typeface="Outfit SemiBold" pitchFamily="34" charset="0"/>
                  <a:ea typeface="Outfit SemiBold" pitchFamily="34" charset="-122"/>
                  <a:cs typeface="Outfit SemiBold" pitchFamily="34" charset="-120"/>
                </a:rPr>
                <a:t>03</a:t>
              </a:r>
              <a:endParaRPr lang="en-US" sz="2400" dirty="0"/>
            </a:p>
          </p:txBody>
        </p:sp>
        <p:sp>
          <p:nvSpPr>
            <p:cNvPr id="9" name="Text 7"/>
            <p:cNvSpPr/>
            <p:nvPr/>
          </p:nvSpPr>
          <p:spPr>
            <a:xfrm>
              <a:off x="8128820" y="2571157"/>
              <a:ext cx="4616867" cy="3305768"/>
            </a:xfrm>
            <a:custGeom>
              <a:avLst/>
              <a:gdLst/>
              <a:ahLst/>
              <a:cxnLst/>
              <a:rect l="l" t="t" r="r" b="b"/>
              <a:pathLst>
                <a:path w="3200398" h="3305768">
                  <a:moveTo>
                    <a:pt x="0" y="3305768"/>
                  </a:moveTo>
                  <a:lnTo>
                    <a:pt x="0" y="0"/>
                  </a:lnTo>
                  <a:lnTo>
                    <a:pt x="3200398" y="0"/>
                  </a:lnTo>
                  <a:lnTo>
                    <a:pt x="3200398" y="3305768"/>
                  </a:lnTo>
                  <a:lnTo>
                    <a:pt x="0" y="3305768"/>
                  </a:lnTo>
                </a:path>
              </a:pathLst>
            </a:cu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ct val="90000"/>
                </a:lnSpc>
                <a:spcBef>
                  <a:spcPts val="1000"/>
                </a:spcBef>
                <a:buNone/>
              </a:pPr>
              <a:r>
                <a:rPr lang="en-US" sz="2000" dirty="0">
                  <a:solidFill>
                    <a:srgbClr val="000000"/>
                  </a:solidFill>
                  <a:latin typeface="Figtree" pitchFamily="34" charset="0"/>
                  <a:ea typeface="Figtree" pitchFamily="34" charset="-122"/>
                  <a:cs typeface="Figtree" pitchFamily="34" charset="-120"/>
                </a:rPr>
                <a:t>Include your name and student ID at the end of the email for proper identification.</a:t>
              </a:r>
              <a:endParaRPr lang="en-US" sz="2000" dirty="0"/>
            </a:p>
          </p:txBody>
        </p:sp>
        <p:sp>
          <p:nvSpPr>
            <p:cNvPr id="10" name="Text 8"/>
            <p:cNvSpPr/>
            <p:nvPr/>
          </p:nvSpPr>
          <p:spPr>
            <a:xfrm>
              <a:off x="8556437" y="2093618"/>
              <a:ext cx="4007138" cy="309783"/>
            </a:xfrm>
            <a:custGeom>
              <a:avLst/>
              <a:gdLst/>
              <a:ahLst/>
              <a:cxnLst/>
              <a:rect l="l" t="t" r="r" b="b"/>
              <a:pathLst>
                <a:path w="2772782" h="309783">
                  <a:moveTo>
                    <a:pt x="0" y="309783"/>
                  </a:moveTo>
                  <a:lnTo>
                    <a:pt x="0" y="0"/>
                  </a:lnTo>
                  <a:lnTo>
                    <a:pt x="2772782" y="0"/>
                  </a:lnTo>
                  <a:lnTo>
                    <a:pt x="2772782" y="309783"/>
                  </a:lnTo>
                  <a:lnTo>
                    <a:pt x="0" y="309783"/>
                  </a:lnTo>
                </a:path>
              </a:pathLst>
            </a:custGeom>
            <a:noFill/>
            <a:ln/>
          </p:spPr>
          <p:txBody>
            <a:bodyPr wrap="square" lIns="0" tIns="0" rIns="0" bIns="0" rtlCol="0" anchor="ctr"/>
            <a:lstStyle/>
            <a:p>
              <a:pPr marL="0" indent="0" algn="l">
                <a:lnSpc>
                  <a:spcPct val="90000"/>
                </a:lnSpc>
                <a:spcBef>
                  <a:spcPts val="1000"/>
                </a:spcBef>
                <a:buNone/>
              </a:pPr>
              <a:r>
                <a:rPr lang="en-US" sz="2400" b="1" dirty="0">
                  <a:solidFill>
                    <a:srgbClr val="000000"/>
                  </a:solidFill>
                  <a:latin typeface="Figtree" pitchFamily="34" charset="0"/>
                  <a:ea typeface="Figtree" pitchFamily="34" charset="-122"/>
                  <a:cs typeface="Figtree" pitchFamily="34" charset="-120"/>
                </a:rPr>
                <a:t>Identification Requirements</a:t>
              </a:r>
              <a:endParaRPr lang="en-US" sz="2400" dirty="0"/>
            </a:p>
          </p:txBody>
        </p:sp>
      </p:grpSp>
      <p:sp>
        <p:nvSpPr>
          <p:cNvPr id="11" name="Text 9"/>
          <p:cNvSpPr/>
          <p:nvPr/>
        </p:nvSpPr>
        <p:spPr>
          <a:xfrm>
            <a:off x="6238492" y="2572898"/>
            <a:ext cx="4007137" cy="3305768"/>
          </a:xfrm>
          <a:custGeom>
            <a:avLst/>
            <a:gdLst/>
            <a:ahLst/>
            <a:cxnLst/>
            <a:rect l="l" t="t" r="r" b="b"/>
            <a:pathLst>
              <a:path w="3200400" h="3305768">
                <a:moveTo>
                  <a:pt x="0" y="3305768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3305768"/>
                </a:lnTo>
                <a:lnTo>
                  <a:pt x="0" y="3305768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Emails should be sent to the instructor's designated email address: yourInstructor@KSU.edu.sa.</a:t>
            </a:r>
            <a:endParaRPr lang="en-US" sz="2000" dirty="0"/>
          </a:p>
        </p:txBody>
      </p:sp>
      <p:sp>
        <p:nvSpPr>
          <p:cNvPr id="12" name="Text 10"/>
          <p:cNvSpPr/>
          <p:nvPr/>
        </p:nvSpPr>
        <p:spPr>
          <a:xfrm>
            <a:off x="6675364" y="2112687"/>
            <a:ext cx="2763529" cy="309783"/>
          </a:xfrm>
          <a:custGeom>
            <a:avLst/>
            <a:gdLst/>
            <a:ahLst/>
            <a:cxnLst/>
            <a:rect l="l" t="t" r="r" b="b"/>
            <a:pathLst>
              <a:path w="2763529" h="309783">
                <a:moveTo>
                  <a:pt x="0" y="309783"/>
                </a:moveTo>
                <a:lnTo>
                  <a:pt x="0" y="0"/>
                </a:lnTo>
                <a:lnTo>
                  <a:pt x="2763529" y="0"/>
                </a:lnTo>
                <a:lnTo>
                  <a:pt x="2763529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Recipient Information</a:t>
            </a:r>
            <a:endParaRPr lang="en-US" sz="2400" dirty="0"/>
          </a:p>
        </p:txBody>
      </p:sp>
      <p:sp>
        <p:nvSpPr>
          <p:cNvPr id="13" name="Text 11"/>
          <p:cNvSpPr/>
          <p:nvPr/>
        </p:nvSpPr>
        <p:spPr>
          <a:xfrm>
            <a:off x="861871" y="2572898"/>
            <a:ext cx="4771595" cy="3305768"/>
          </a:xfrm>
          <a:custGeom>
            <a:avLst/>
            <a:gdLst/>
            <a:ahLst/>
            <a:cxnLst/>
            <a:rect l="l" t="t" r="r" b="b"/>
            <a:pathLst>
              <a:path w="3200400" h="3305768">
                <a:moveTo>
                  <a:pt x="0" y="3305768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3305768"/>
                </a:lnTo>
                <a:lnTo>
                  <a:pt x="0" y="3305768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All emails must begin with CSC111 followed by your section.</a:t>
            </a:r>
            <a:endParaRPr lang="en-US" sz="2000" dirty="0"/>
          </a:p>
        </p:txBody>
      </p:sp>
      <p:sp>
        <p:nvSpPr>
          <p:cNvPr id="14" name="Text 12"/>
          <p:cNvSpPr/>
          <p:nvPr/>
        </p:nvSpPr>
        <p:spPr>
          <a:xfrm>
            <a:off x="1289488" y="2116382"/>
            <a:ext cx="2772783" cy="309783"/>
          </a:xfrm>
          <a:custGeom>
            <a:avLst/>
            <a:gdLst/>
            <a:ahLst/>
            <a:cxnLst/>
            <a:rect l="l" t="t" r="r" b="b"/>
            <a:pathLst>
              <a:path w="2772783" h="309783">
                <a:moveTo>
                  <a:pt x="0" y="309783"/>
                </a:moveTo>
                <a:lnTo>
                  <a:pt x="0" y="0"/>
                </a:lnTo>
                <a:lnTo>
                  <a:pt x="2772783" y="0"/>
                </a:lnTo>
                <a:lnTo>
                  <a:pt x="2772783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Email Format</a:t>
            </a:r>
            <a:endParaRPr lang="en-US" sz="2400" dirty="0"/>
          </a:p>
        </p:txBody>
      </p:sp>
      <p:sp>
        <p:nvSpPr>
          <p:cNvPr id="15" name="Text 13"/>
          <p:cNvSpPr/>
          <p:nvPr/>
        </p:nvSpPr>
        <p:spPr>
          <a:xfrm>
            <a:off x="855573" y="447"/>
            <a:ext cx="10474360" cy="1828353"/>
          </a:xfrm>
          <a:custGeom>
            <a:avLst/>
            <a:gdLst/>
            <a:ahLst/>
            <a:cxnLst/>
            <a:rect l="l" t="t" r="r" b="b"/>
            <a:pathLst>
              <a:path w="10474360" h="1828353">
                <a:moveTo>
                  <a:pt x="0" y="1828353"/>
                </a:moveTo>
                <a:lnTo>
                  <a:pt x="0" y="0"/>
                </a:lnTo>
                <a:lnTo>
                  <a:pt x="10474360" y="0"/>
                </a:lnTo>
                <a:lnTo>
                  <a:pt x="10474360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6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Email Communication Guidelines</a:t>
            </a:r>
            <a:endParaRPr lang="en-US" sz="3600" dirty="0"/>
          </a:p>
        </p:txBody>
      </p:sp>
      <p:sp>
        <p:nvSpPr>
          <p:cNvPr id="16" name="Text 14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12</a:t>
            </a:r>
            <a:endParaRPr lang="en-US" sz="1600" dirty="0"/>
          </a:p>
        </p:txBody>
      </p:sp>
      <p:sp>
        <p:nvSpPr>
          <p:cNvPr id="18" name="Text 3">
            <a:extLst>
              <a:ext uri="{FF2B5EF4-FFF2-40B4-BE49-F238E27FC236}">
                <a16:creationId xmlns:a16="http://schemas.microsoft.com/office/drawing/2014/main" id="{E8B29182-0610-E3B5-9F85-27E31118DC37}"/>
              </a:ext>
            </a:extLst>
          </p:cNvPr>
          <p:cNvSpPr/>
          <p:nvPr/>
        </p:nvSpPr>
        <p:spPr>
          <a:xfrm>
            <a:off x="815523" y="2115463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01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D0E834-F0C4-16BE-4FEC-D78A17CAA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>
            <a:extLst>
              <a:ext uri="{FF2B5EF4-FFF2-40B4-BE49-F238E27FC236}">
                <a16:creationId xmlns:a16="http://schemas.microsoft.com/office/drawing/2014/main" id="{031AFB1D-6316-51CC-10D7-BDBA62FC6DC7}"/>
              </a:ext>
            </a:extLst>
          </p:cNvPr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>
            <a:extLst>
              <a:ext uri="{FF2B5EF4-FFF2-40B4-BE49-F238E27FC236}">
                <a16:creationId xmlns:a16="http://schemas.microsoft.com/office/drawing/2014/main" id="{EBD05581-6A1D-4B95-7166-62F90842BEE2}"/>
              </a:ext>
            </a:extLst>
          </p:cNvPr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>
            <a:extLst>
              <a:ext uri="{FF2B5EF4-FFF2-40B4-BE49-F238E27FC236}">
                <a16:creationId xmlns:a16="http://schemas.microsoft.com/office/drawing/2014/main" id="{53CA4D7E-4481-39BA-746D-60350B9C1377}"/>
              </a:ext>
            </a:extLst>
          </p:cNvPr>
          <p:cNvSpPr/>
          <p:nvPr/>
        </p:nvSpPr>
        <p:spPr>
          <a:xfrm>
            <a:off x="11166764" y="6221331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4" name="Text 12">
            <a:extLst>
              <a:ext uri="{FF2B5EF4-FFF2-40B4-BE49-F238E27FC236}">
                <a16:creationId xmlns:a16="http://schemas.microsoft.com/office/drawing/2014/main" id="{A3A80ADA-6A85-FA80-D228-307CB72249CF}"/>
              </a:ext>
            </a:extLst>
          </p:cNvPr>
          <p:cNvSpPr/>
          <p:nvPr/>
        </p:nvSpPr>
        <p:spPr>
          <a:xfrm>
            <a:off x="852638" y="2116382"/>
            <a:ext cx="10523840" cy="2275314"/>
          </a:xfrm>
          <a:custGeom>
            <a:avLst/>
            <a:gdLst/>
            <a:ahLst/>
            <a:cxnLst/>
            <a:rect l="l" t="t" r="r" b="b"/>
            <a:pathLst>
              <a:path w="2772783" h="309783">
                <a:moveTo>
                  <a:pt x="0" y="309783"/>
                </a:moveTo>
                <a:lnTo>
                  <a:pt x="0" y="0"/>
                </a:lnTo>
                <a:lnTo>
                  <a:pt x="2772783" y="0"/>
                </a:lnTo>
                <a:lnTo>
                  <a:pt x="2772783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just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The use of Artificial Intelligence (AI) tools—including but not limited to ChatGPT, Copilot, Gemini, Claude, or any similar software—for assignments, projects, quizzes, or examinations is strictly prohibited in this course.</a:t>
            </a:r>
          </a:p>
        </p:txBody>
      </p:sp>
      <p:sp>
        <p:nvSpPr>
          <p:cNvPr id="15" name="Text 13">
            <a:extLst>
              <a:ext uri="{FF2B5EF4-FFF2-40B4-BE49-F238E27FC236}">
                <a16:creationId xmlns:a16="http://schemas.microsoft.com/office/drawing/2014/main" id="{A1A55509-2766-7425-B60D-18322E0D1F25}"/>
              </a:ext>
            </a:extLst>
          </p:cNvPr>
          <p:cNvSpPr/>
          <p:nvPr/>
        </p:nvSpPr>
        <p:spPr>
          <a:xfrm>
            <a:off x="855573" y="447"/>
            <a:ext cx="10474360" cy="1828353"/>
          </a:xfrm>
          <a:custGeom>
            <a:avLst/>
            <a:gdLst/>
            <a:ahLst/>
            <a:cxnLst/>
            <a:rect l="l" t="t" r="r" b="b"/>
            <a:pathLst>
              <a:path w="10474360" h="1828353">
                <a:moveTo>
                  <a:pt x="0" y="1828353"/>
                </a:moveTo>
                <a:lnTo>
                  <a:pt x="0" y="0"/>
                </a:lnTo>
                <a:lnTo>
                  <a:pt x="10474360" y="0"/>
                </a:lnTo>
                <a:lnTo>
                  <a:pt x="10474360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6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Course Policy on the Use of AI Tools</a:t>
            </a:r>
          </a:p>
        </p:txBody>
      </p:sp>
      <p:sp>
        <p:nvSpPr>
          <p:cNvPr id="16" name="Text 14">
            <a:extLst>
              <a:ext uri="{FF2B5EF4-FFF2-40B4-BE49-F238E27FC236}">
                <a16:creationId xmlns:a16="http://schemas.microsoft.com/office/drawing/2014/main" id="{ACD957F9-B072-13E4-2D26-32B4CC058C94}"/>
              </a:ext>
            </a:extLst>
          </p:cNvPr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6792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893"/>
            <a:ext cx="365760" cy="6857107"/>
          </a:xfrm>
          <a:custGeom>
            <a:avLst/>
            <a:gdLst/>
            <a:ahLst/>
            <a:cxnLst/>
            <a:rect l="l" t="t" r="r" b="b"/>
            <a:pathLst>
              <a:path w="365760" h="6857107">
                <a:moveTo>
                  <a:pt x="0" y="6857107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107"/>
                </a:lnTo>
                <a:lnTo>
                  <a:pt x="0" y="6857107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870571" y="2144381"/>
            <a:ext cx="253998" cy="253967"/>
          </a:xfrm>
          <a:custGeom>
            <a:avLst/>
            <a:gdLst/>
            <a:ahLst/>
            <a:cxnLst/>
            <a:rect l="l" t="t" r="r" b="b"/>
            <a:pathLst>
              <a:path w="253998" h="253967">
                <a:moveTo>
                  <a:pt x="0" y="253967"/>
                </a:moveTo>
                <a:lnTo>
                  <a:pt x="0" y="0"/>
                </a:lnTo>
                <a:lnTo>
                  <a:pt x="253998" y="0"/>
                </a:lnTo>
                <a:lnTo>
                  <a:pt x="253998" y="253967"/>
                </a:lnTo>
                <a:lnTo>
                  <a:pt x="0" y="253967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870571" y="2144381"/>
            <a:ext cx="126999" cy="126983"/>
          </a:xfrm>
          <a:custGeom>
            <a:avLst/>
            <a:gdLst/>
            <a:ahLst/>
            <a:cxnLst/>
            <a:rect l="l" t="t" r="r" b="b"/>
            <a:pathLst>
              <a:path w="126999" h="126983">
                <a:moveTo>
                  <a:pt x="0" y="126983"/>
                </a:moveTo>
                <a:lnTo>
                  <a:pt x="0" y="0"/>
                </a:lnTo>
                <a:lnTo>
                  <a:pt x="126999" y="0"/>
                </a:lnTo>
                <a:lnTo>
                  <a:pt x="126999" y="126983"/>
                </a:lnTo>
                <a:lnTo>
                  <a:pt x="0" y="126983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1166764" y="6221331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1247511" y="2580448"/>
            <a:ext cx="6474354" cy="3325388"/>
          </a:xfrm>
          <a:custGeom>
            <a:avLst/>
            <a:gdLst/>
            <a:ahLst/>
            <a:cxnLst/>
            <a:rect l="l" t="t" r="r" b="b"/>
            <a:pathLst>
              <a:path w="6474354" h="3325388">
                <a:moveTo>
                  <a:pt x="0" y="3325388"/>
                </a:moveTo>
                <a:lnTo>
                  <a:pt x="0" y="0"/>
                </a:lnTo>
                <a:lnTo>
                  <a:pt x="6474354" y="0"/>
                </a:lnTo>
                <a:lnTo>
                  <a:pt x="6474354" y="3325388"/>
                </a:lnTo>
                <a:lnTo>
                  <a:pt x="0" y="3325388"/>
                </a:lnTo>
              </a:path>
            </a:pathLst>
          </a:custGeom>
          <a:noFill/>
          <a:ln/>
        </p:spPr>
        <p:txBody>
          <a:bodyPr wrap="square" lIns="0" tIns="46800" rIns="0" bIns="46800" rtlCol="0" anchor="t"/>
          <a:lstStyle/>
          <a:p>
            <a:pPr marL="0" indent="0" algn="l">
              <a:lnSpc>
                <a:spcPct val="110000"/>
              </a:lnSpc>
              <a:spcBef>
                <a:spcPts val="14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Credit Hours: 4 Units</a:t>
            </a:r>
            <a:endParaRPr lang="en-US" sz="2000" dirty="0"/>
          </a:p>
          <a:p>
            <a:pPr marL="0" indent="0" algn="l">
              <a:lnSpc>
                <a:spcPct val="110000"/>
              </a:lnSpc>
              <a:spcBef>
                <a:spcPts val="14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Weekly Schedule</a:t>
            </a:r>
            <a:endParaRPr lang="en-US" sz="2000" dirty="0"/>
          </a:p>
          <a:p>
            <a:pPr marL="285750" indent="-285750" algn="l">
              <a:lnSpc>
                <a:spcPct val="110000"/>
              </a:lnSpc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Lecture: </a:t>
            </a: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3 hours</a:t>
            </a:r>
          </a:p>
          <a:p>
            <a:pPr marL="285750" indent="-285750" algn="l">
              <a:lnSpc>
                <a:spcPct val="110000"/>
              </a:lnSpc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Lab: </a:t>
            </a: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2 hours</a:t>
            </a:r>
          </a:p>
          <a:p>
            <a:pPr marL="285750" indent="-285750" algn="l">
              <a:lnSpc>
                <a:spcPct val="110000"/>
              </a:lnSpc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Tutorial: </a:t>
            </a: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1 hour</a:t>
            </a:r>
          </a:p>
          <a:p>
            <a:pPr marL="0" indent="0" algn="l">
              <a:lnSpc>
                <a:spcPct val="110000"/>
              </a:lnSpc>
              <a:spcBef>
                <a:spcPts val="1400"/>
              </a:spcBef>
              <a:buNone/>
            </a:pPr>
            <a:r>
              <a:rPr lang="en-US" sz="20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Attending Lecture, tutorial, and lab is </a:t>
            </a:r>
            <a:r>
              <a:rPr lang="en-US" sz="2000" b="1" u="sng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mandatory</a:t>
            </a:r>
          </a:p>
        </p:txBody>
      </p:sp>
      <p:sp>
        <p:nvSpPr>
          <p:cNvPr id="9" name="Text 7"/>
          <p:cNvSpPr/>
          <p:nvPr/>
        </p:nvSpPr>
        <p:spPr>
          <a:xfrm>
            <a:off x="1247511" y="2144381"/>
            <a:ext cx="6474354" cy="253967"/>
          </a:xfrm>
          <a:custGeom>
            <a:avLst/>
            <a:gdLst/>
            <a:ahLst/>
            <a:cxnLst/>
            <a:rect l="l" t="t" r="r" b="b"/>
            <a:pathLst>
              <a:path w="6474354" h="253967">
                <a:moveTo>
                  <a:pt x="0" y="253967"/>
                </a:moveTo>
                <a:lnTo>
                  <a:pt x="0" y="0"/>
                </a:lnTo>
                <a:lnTo>
                  <a:pt x="6474354" y="0"/>
                </a:lnTo>
                <a:lnTo>
                  <a:pt x="6474354" y="253967"/>
                </a:lnTo>
                <a:lnTo>
                  <a:pt x="0" y="253967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110000"/>
              </a:lnSpc>
              <a:spcBef>
                <a:spcPts val="14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CSC 111: Computer Programming I</a:t>
            </a:r>
            <a:endParaRPr lang="en-US" sz="2000" dirty="0"/>
          </a:p>
        </p:txBody>
      </p:sp>
      <p:sp>
        <p:nvSpPr>
          <p:cNvPr id="10" name="Text 8"/>
          <p:cNvSpPr/>
          <p:nvPr/>
        </p:nvSpPr>
        <p:spPr>
          <a:xfrm>
            <a:off x="855573" y="447"/>
            <a:ext cx="10474360" cy="1828353"/>
          </a:xfrm>
          <a:custGeom>
            <a:avLst/>
            <a:gdLst/>
            <a:ahLst/>
            <a:cxnLst/>
            <a:rect l="l" t="t" r="r" b="b"/>
            <a:pathLst>
              <a:path w="10474360" h="1828353">
                <a:moveTo>
                  <a:pt x="0" y="1828353"/>
                </a:moveTo>
                <a:lnTo>
                  <a:pt x="0" y="0"/>
                </a:lnTo>
                <a:lnTo>
                  <a:pt x="10474360" y="0"/>
                </a:lnTo>
                <a:lnTo>
                  <a:pt x="10474360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6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Course</a:t>
            </a:r>
            <a:r>
              <a:rPr lang="en-US" sz="32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 Credit hours</a:t>
            </a:r>
            <a:endParaRPr lang="en-US" sz="3200" dirty="0"/>
          </a:p>
        </p:txBody>
      </p:sp>
      <p:sp>
        <p:nvSpPr>
          <p:cNvPr id="11" name="Text 9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862781" y="2116889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01</a:t>
            </a:r>
            <a:endParaRPr lang="en-US" sz="2400" dirty="0"/>
          </a:p>
        </p:txBody>
      </p:sp>
      <p:sp>
        <p:nvSpPr>
          <p:cNvPr id="7" name="Text 5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11166764" y="6221331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A9D0F88-42B6-47A2-1F15-A26050A11BC9}"/>
              </a:ext>
            </a:extLst>
          </p:cNvPr>
          <p:cNvGrpSpPr/>
          <p:nvPr/>
        </p:nvGrpSpPr>
        <p:grpSpPr>
          <a:xfrm>
            <a:off x="852637" y="4182671"/>
            <a:ext cx="4525463" cy="1940071"/>
            <a:chOff x="5906406" y="4271163"/>
            <a:chExt cx="4525463" cy="1940071"/>
          </a:xfrm>
        </p:grpSpPr>
        <p:sp>
          <p:nvSpPr>
            <p:cNvPr id="5" name="Text 3"/>
            <p:cNvSpPr/>
            <p:nvPr/>
          </p:nvSpPr>
          <p:spPr>
            <a:xfrm>
              <a:off x="5907184" y="4271163"/>
              <a:ext cx="320040" cy="320040"/>
            </a:xfrm>
            <a:custGeom>
              <a:avLst/>
              <a:gdLst/>
              <a:ahLst/>
              <a:cxnLst/>
              <a:rect l="l" t="t" r="r" b="b"/>
              <a:pathLst>
                <a:path w="320040" h="320040">
                  <a:moveTo>
                    <a:pt x="0" y="320040"/>
                  </a:moveTo>
                  <a:lnTo>
                    <a:pt x="0" y="0"/>
                  </a:lnTo>
                  <a:lnTo>
                    <a:pt x="320040" y="0"/>
                  </a:lnTo>
                  <a:lnTo>
                    <a:pt x="320040" y="320040"/>
                  </a:lnTo>
                  <a:lnTo>
                    <a:pt x="0" y="320040"/>
                  </a:lnTo>
                </a:path>
              </a:pathLst>
            </a:custGeom>
            <a:solidFill>
              <a:srgbClr val="FF7733"/>
            </a:solidFill>
            <a:ln/>
          </p:spPr>
          <p:txBody>
            <a:bodyPr wrap="square" lIns="0" tIns="0" rIns="0" bIns="0" rtlCol="0" anchor="ctr"/>
            <a:lstStyle/>
            <a:p>
              <a:pPr marL="0" indent="0" algn="ctr">
                <a:lnSpc>
                  <a:spcPct val="83333"/>
                </a:lnSpc>
                <a:buNone/>
              </a:pPr>
              <a:r>
                <a:rPr lang="en-US" sz="2400" dirty="0">
                  <a:solidFill>
                    <a:srgbClr val="FFFFFF"/>
                  </a:solidFill>
                  <a:latin typeface="Outfit SemiBold" pitchFamily="34" charset="0"/>
                  <a:ea typeface="Outfit SemiBold" pitchFamily="34" charset="-122"/>
                  <a:cs typeface="Outfit SemiBold" pitchFamily="34" charset="-120"/>
                </a:rPr>
                <a:t>03</a:t>
              </a:r>
              <a:endParaRPr lang="en-US" sz="2400" dirty="0"/>
            </a:p>
          </p:txBody>
        </p:sp>
        <p:sp>
          <p:nvSpPr>
            <p:cNvPr id="10" name="Text 8"/>
            <p:cNvSpPr/>
            <p:nvPr/>
          </p:nvSpPr>
          <p:spPr>
            <a:xfrm>
              <a:off x="5906406" y="4748194"/>
              <a:ext cx="4525462" cy="1463040"/>
            </a:xfrm>
            <a:custGeom>
              <a:avLst/>
              <a:gdLst/>
              <a:ahLst/>
              <a:cxnLst/>
              <a:rect l="l" t="t" r="r" b="b"/>
              <a:pathLst>
                <a:path w="4525462" h="1463040">
                  <a:moveTo>
                    <a:pt x="0" y="1463040"/>
                  </a:moveTo>
                  <a:lnTo>
                    <a:pt x="0" y="0"/>
                  </a:lnTo>
                  <a:lnTo>
                    <a:pt x="4525462" y="0"/>
                  </a:lnTo>
                  <a:lnTo>
                    <a:pt x="4525462" y="1463040"/>
                  </a:lnTo>
                  <a:lnTo>
                    <a:pt x="0" y="1463040"/>
                  </a:lnTo>
                </a:path>
              </a:pathLst>
            </a:cu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ct val="90000"/>
                </a:lnSpc>
                <a:spcBef>
                  <a:spcPts val="1000"/>
                </a:spcBef>
                <a:buNone/>
              </a:pPr>
              <a:r>
                <a:rPr lang="en-US" sz="2000" dirty="0">
                  <a:solidFill>
                    <a:srgbClr val="000000"/>
                  </a:solidFill>
                  <a:latin typeface="Figtree" pitchFamily="34" charset="0"/>
                  <a:ea typeface="Figtree" pitchFamily="34" charset="-122"/>
                  <a:cs typeface="Figtree" pitchFamily="34" charset="-120"/>
                </a:rPr>
                <a:t>It is recommended to solve programming exercises from any Java accessible textbook to enhance understanding and skills.</a:t>
              </a:r>
              <a:endParaRPr lang="en-US" sz="2000" dirty="0"/>
            </a:p>
          </p:txBody>
        </p:sp>
        <p:sp>
          <p:nvSpPr>
            <p:cNvPr id="11" name="Text 9"/>
            <p:cNvSpPr/>
            <p:nvPr/>
          </p:nvSpPr>
          <p:spPr>
            <a:xfrm>
              <a:off x="6344055" y="4278254"/>
              <a:ext cx="4087814" cy="309783"/>
            </a:xfrm>
            <a:custGeom>
              <a:avLst/>
              <a:gdLst/>
              <a:ahLst/>
              <a:cxnLst/>
              <a:rect l="l" t="t" r="r" b="b"/>
              <a:pathLst>
                <a:path w="4087814" h="309783">
                  <a:moveTo>
                    <a:pt x="0" y="309783"/>
                  </a:moveTo>
                  <a:lnTo>
                    <a:pt x="0" y="0"/>
                  </a:lnTo>
                  <a:lnTo>
                    <a:pt x="4087814" y="0"/>
                  </a:lnTo>
                  <a:lnTo>
                    <a:pt x="4087814" y="309783"/>
                  </a:lnTo>
                  <a:lnTo>
                    <a:pt x="0" y="309783"/>
                  </a:lnTo>
                </a:path>
              </a:pathLst>
            </a:custGeom>
            <a:noFill/>
            <a:ln/>
          </p:spPr>
          <p:txBody>
            <a:bodyPr wrap="square" lIns="0" tIns="0" rIns="0" bIns="0" rtlCol="0" anchor="ctr"/>
            <a:lstStyle/>
            <a:p>
              <a:pPr marL="0" indent="0" algn="l">
                <a:lnSpc>
                  <a:spcPct val="90000"/>
                </a:lnSpc>
                <a:spcBef>
                  <a:spcPts val="1000"/>
                </a:spcBef>
                <a:buNone/>
              </a:pPr>
              <a:r>
                <a:rPr lang="en-US" sz="2400" b="1" dirty="0">
                  <a:solidFill>
                    <a:srgbClr val="000000"/>
                  </a:solidFill>
                  <a:latin typeface="Figtree" pitchFamily="34" charset="0"/>
                  <a:ea typeface="Figtree" pitchFamily="34" charset="-122"/>
                  <a:cs typeface="Figtree" pitchFamily="34" charset="-120"/>
                </a:rPr>
                <a:t>Exercise Recommendation</a:t>
              </a:r>
              <a:endParaRPr lang="en-US" sz="2400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65FC332-1C0A-88F6-B28D-48E2A182E0D7}"/>
              </a:ext>
            </a:extLst>
          </p:cNvPr>
          <p:cNvGrpSpPr/>
          <p:nvPr/>
        </p:nvGrpSpPr>
        <p:grpSpPr>
          <a:xfrm>
            <a:off x="6252891" y="2101814"/>
            <a:ext cx="5167170" cy="1923251"/>
            <a:chOff x="6227224" y="1010966"/>
            <a:chExt cx="4525462" cy="1923251"/>
          </a:xfrm>
        </p:grpSpPr>
        <p:sp>
          <p:nvSpPr>
            <p:cNvPr id="4" name="Text 2"/>
            <p:cNvSpPr/>
            <p:nvPr/>
          </p:nvSpPr>
          <p:spPr>
            <a:xfrm>
              <a:off x="6228002" y="1015168"/>
              <a:ext cx="320040" cy="320040"/>
            </a:xfrm>
            <a:custGeom>
              <a:avLst/>
              <a:gdLst/>
              <a:ahLst/>
              <a:cxnLst/>
              <a:rect l="l" t="t" r="r" b="b"/>
              <a:pathLst>
                <a:path w="320040" h="320040">
                  <a:moveTo>
                    <a:pt x="0" y="320040"/>
                  </a:moveTo>
                  <a:lnTo>
                    <a:pt x="0" y="0"/>
                  </a:lnTo>
                  <a:lnTo>
                    <a:pt x="320040" y="0"/>
                  </a:lnTo>
                  <a:lnTo>
                    <a:pt x="320040" y="320040"/>
                  </a:lnTo>
                  <a:lnTo>
                    <a:pt x="0" y="320040"/>
                  </a:lnTo>
                </a:path>
              </a:pathLst>
            </a:custGeom>
            <a:solidFill>
              <a:srgbClr val="FF7733"/>
            </a:solidFill>
            <a:ln/>
          </p:spPr>
          <p:txBody>
            <a:bodyPr wrap="square" lIns="0" tIns="0" rIns="0" bIns="0" rtlCol="0" anchor="ctr"/>
            <a:lstStyle/>
            <a:p>
              <a:pPr marL="0" indent="0" algn="ctr">
                <a:lnSpc>
                  <a:spcPct val="83333"/>
                </a:lnSpc>
                <a:buNone/>
              </a:pPr>
              <a:r>
                <a:rPr lang="en-US" sz="2400" dirty="0">
                  <a:solidFill>
                    <a:srgbClr val="FFFFFF"/>
                  </a:solidFill>
                  <a:latin typeface="Outfit SemiBold" pitchFamily="34" charset="0"/>
                  <a:ea typeface="Outfit SemiBold" pitchFamily="34" charset="-122"/>
                  <a:cs typeface="Outfit SemiBold" pitchFamily="34" charset="-120"/>
                </a:rPr>
                <a:t>02</a:t>
              </a:r>
              <a:endParaRPr lang="en-US" sz="2400" dirty="0"/>
            </a:p>
          </p:txBody>
        </p:sp>
        <p:sp>
          <p:nvSpPr>
            <p:cNvPr id="14" name="Text 12"/>
            <p:cNvSpPr/>
            <p:nvPr/>
          </p:nvSpPr>
          <p:spPr>
            <a:xfrm>
              <a:off x="6227224" y="1471177"/>
              <a:ext cx="4525462" cy="1463040"/>
            </a:xfrm>
            <a:custGeom>
              <a:avLst/>
              <a:gdLst/>
              <a:ahLst/>
              <a:cxnLst/>
              <a:rect l="l" t="t" r="r" b="b"/>
              <a:pathLst>
                <a:path w="4525462" h="1463040">
                  <a:moveTo>
                    <a:pt x="0" y="1463040"/>
                  </a:moveTo>
                  <a:lnTo>
                    <a:pt x="0" y="0"/>
                  </a:lnTo>
                  <a:lnTo>
                    <a:pt x="4525462" y="0"/>
                  </a:lnTo>
                  <a:lnTo>
                    <a:pt x="4525462" y="1463040"/>
                  </a:lnTo>
                  <a:lnTo>
                    <a:pt x="0" y="1463040"/>
                  </a:lnTo>
                </a:path>
              </a:pathLst>
            </a:custGeom>
            <a:noFill/>
            <a:ln/>
          </p:spPr>
          <p:txBody>
            <a:bodyPr wrap="square" lIns="0" tIns="0" rIns="0" bIns="0" rtlCol="0" anchor="t"/>
            <a:lstStyle/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en-US" sz="2000" dirty="0">
                  <a:solidFill>
                    <a:srgbClr val="000000"/>
                  </a:solidFill>
                  <a:latin typeface="Figtree" pitchFamily="34" charset="0"/>
                  <a:ea typeface="Figtree" pitchFamily="34" charset="-122"/>
                </a:rPr>
                <a:t>“</a:t>
              </a:r>
              <a:r>
                <a:rPr lang="en-US" sz="2000" dirty="0">
                  <a:solidFill>
                    <a:srgbClr val="222222"/>
                  </a:solidFill>
                  <a:latin typeface="ProximaNova"/>
                </a:rPr>
                <a:t>Introduction to Programming with Java: A Problem Solving Approach”, 3rd Edition By John Dean and Ray Dean</a:t>
              </a:r>
              <a:r>
                <a:rPr lang="en-US" sz="2000" dirty="0">
                  <a:solidFill>
                    <a:srgbClr val="000000"/>
                  </a:solidFill>
                  <a:latin typeface="Figtree" pitchFamily="34" charset="0"/>
                  <a:ea typeface="Figtree" pitchFamily="34" charset="-122"/>
                  <a:cs typeface="Figtree" pitchFamily="34" charset="-120"/>
                </a:rPr>
                <a:t>.</a:t>
              </a:r>
              <a:endParaRPr lang="en-US" sz="2000" dirty="0"/>
            </a:p>
            <a:p>
              <a:pPr marL="0" indent="0" algn="l">
                <a:lnSpc>
                  <a:spcPct val="90000"/>
                </a:lnSpc>
                <a:spcBef>
                  <a:spcPts val="1000"/>
                </a:spcBef>
                <a:buNone/>
              </a:pPr>
              <a:r>
                <a:rPr lang="en-US" sz="2000" dirty="0">
                  <a:solidFill>
                    <a:srgbClr val="000000"/>
                  </a:solidFill>
                  <a:latin typeface="Figtree" pitchFamily="34" charset="0"/>
                  <a:ea typeface="Figtree" pitchFamily="34" charset="-122"/>
                  <a:cs typeface="Figtree" pitchFamily="34" charset="-120"/>
                </a:rPr>
                <a:t>“Java How to Program,” 7th Edition by Deitel and Deitel.</a:t>
              </a:r>
              <a:endParaRPr lang="en-US" sz="2000" dirty="0"/>
            </a:p>
            <a:p>
              <a:pPr marL="0" indent="0" algn="l">
                <a:lnSpc>
                  <a:spcPct val="90000"/>
                </a:lnSpc>
                <a:spcBef>
                  <a:spcPts val="1000"/>
                </a:spcBef>
                <a:buNone/>
              </a:pPr>
              <a:r>
                <a:rPr lang="en-US" sz="2000" dirty="0">
                  <a:solidFill>
                    <a:srgbClr val="000000"/>
                  </a:solidFill>
                  <a:latin typeface="Figtree" pitchFamily="34" charset="0"/>
                  <a:ea typeface="Figtree" pitchFamily="34" charset="-122"/>
                  <a:cs typeface="Figtree" pitchFamily="34" charset="-120"/>
                </a:rPr>
                <a:t>"Introduction to Java Programming, Comprehensive Version," 10th Edition by Y. Daniel Liang.</a:t>
              </a:r>
              <a:endParaRPr lang="en-US" sz="2000" dirty="0"/>
            </a:p>
            <a:p>
              <a:pPr marL="0" indent="0" algn="l">
                <a:lnSpc>
                  <a:spcPct val="90000"/>
                </a:lnSpc>
                <a:spcBef>
                  <a:spcPts val="1000"/>
                </a:spcBef>
                <a:buNone/>
              </a:pPr>
              <a:endParaRPr lang="en-US" sz="2000" dirty="0"/>
            </a:p>
          </p:txBody>
        </p:sp>
        <p:sp>
          <p:nvSpPr>
            <p:cNvPr id="15" name="Text 13"/>
            <p:cNvSpPr/>
            <p:nvPr/>
          </p:nvSpPr>
          <p:spPr>
            <a:xfrm>
              <a:off x="6664873" y="1010966"/>
              <a:ext cx="4087813" cy="309783"/>
            </a:xfrm>
            <a:custGeom>
              <a:avLst/>
              <a:gdLst/>
              <a:ahLst/>
              <a:cxnLst/>
              <a:rect l="l" t="t" r="r" b="b"/>
              <a:pathLst>
                <a:path w="4087813" h="309783">
                  <a:moveTo>
                    <a:pt x="0" y="309783"/>
                  </a:moveTo>
                  <a:lnTo>
                    <a:pt x="0" y="0"/>
                  </a:lnTo>
                  <a:lnTo>
                    <a:pt x="4087813" y="0"/>
                  </a:lnTo>
                  <a:lnTo>
                    <a:pt x="4087813" y="309783"/>
                  </a:lnTo>
                  <a:lnTo>
                    <a:pt x="0" y="309783"/>
                  </a:lnTo>
                </a:path>
              </a:pathLst>
            </a:custGeom>
            <a:noFill/>
            <a:ln/>
          </p:spPr>
          <p:txBody>
            <a:bodyPr wrap="square" lIns="0" tIns="0" rIns="0" bIns="0" rtlCol="0" anchor="ctr"/>
            <a:lstStyle/>
            <a:p>
              <a:pPr marL="0" indent="0" algn="l">
                <a:lnSpc>
                  <a:spcPct val="90000"/>
                </a:lnSpc>
                <a:spcBef>
                  <a:spcPts val="1000"/>
                </a:spcBef>
                <a:buNone/>
              </a:pPr>
              <a:r>
                <a:rPr lang="en-US" sz="2400" b="1" dirty="0">
                  <a:solidFill>
                    <a:srgbClr val="000000"/>
                  </a:solidFill>
                  <a:latin typeface="Figtree" pitchFamily="34" charset="0"/>
                  <a:ea typeface="Figtree" pitchFamily="34" charset="-122"/>
                  <a:cs typeface="Figtree" pitchFamily="34" charset="-120"/>
                </a:rPr>
                <a:t>Additional Textbooks</a:t>
              </a:r>
              <a:endParaRPr lang="en-US" sz="2400" dirty="0"/>
            </a:p>
          </p:txBody>
        </p:sp>
      </p:grpSp>
      <p:sp>
        <p:nvSpPr>
          <p:cNvPr id="16" name="Text 14"/>
          <p:cNvSpPr/>
          <p:nvPr/>
        </p:nvSpPr>
        <p:spPr>
          <a:xfrm>
            <a:off x="861871" y="2572898"/>
            <a:ext cx="4594773" cy="1463040"/>
          </a:xfrm>
          <a:custGeom>
            <a:avLst/>
            <a:gdLst/>
            <a:ahLst/>
            <a:cxnLst/>
            <a:rect l="l" t="t" r="r" b="b"/>
            <a:pathLst>
              <a:path w="4594773" h="1463040">
                <a:moveTo>
                  <a:pt x="0" y="1463040"/>
                </a:moveTo>
                <a:lnTo>
                  <a:pt x="0" y="0"/>
                </a:lnTo>
                <a:lnTo>
                  <a:pt x="4594773" y="0"/>
                </a:lnTo>
                <a:lnTo>
                  <a:pt x="4594773" y="1463040"/>
                </a:lnTo>
                <a:lnTo>
                  <a:pt x="0" y="14630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“Java: An Introduction to Problem Solving and Programming,” 7th Edition by W. Savitch.</a:t>
            </a:r>
            <a:endParaRPr lang="en-US" sz="2000" dirty="0"/>
          </a:p>
          <a:p>
            <a:pPr algn="l"/>
            <a:endParaRPr lang="en-US" sz="2000" dirty="0">
              <a:solidFill>
                <a:srgbClr val="000000"/>
              </a:solidFill>
              <a:latin typeface="Figtree" pitchFamily="34" charset="0"/>
              <a:ea typeface="Figtree" pitchFamily="34" charset="-122"/>
              <a:cs typeface="Figtree" pitchFamily="34" charset="-120"/>
            </a:endParaRPr>
          </a:p>
        </p:txBody>
      </p:sp>
      <p:sp>
        <p:nvSpPr>
          <p:cNvPr id="17" name="Text 15"/>
          <p:cNvSpPr/>
          <p:nvPr/>
        </p:nvSpPr>
        <p:spPr>
          <a:xfrm>
            <a:off x="1289488" y="2116382"/>
            <a:ext cx="4101502" cy="309783"/>
          </a:xfrm>
          <a:custGeom>
            <a:avLst/>
            <a:gdLst/>
            <a:ahLst/>
            <a:cxnLst/>
            <a:rect l="l" t="t" r="r" b="b"/>
            <a:pathLst>
              <a:path w="4101502" h="309783">
                <a:moveTo>
                  <a:pt x="0" y="309783"/>
                </a:moveTo>
                <a:lnTo>
                  <a:pt x="0" y="0"/>
                </a:lnTo>
                <a:lnTo>
                  <a:pt x="4101502" y="0"/>
                </a:lnTo>
                <a:lnTo>
                  <a:pt x="4101502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Required Textbook</a:t>
            </a:r>
            <a:endParaRPr lang="en-US" sz="2400" dirty="0"/>
          </a:p>
        </p:txBody>
      </p:sp>
      <p:sp>
        <p:nvSpPr>
          <p:cNvPr id="18" name="Text 16"/>
          <p:cNvSpPr/>
          <p:nvPr/>
        </p:nvSpPr>
        <p:spPr>
          <a:xfrm>
            <a:off x="855573" y="447"/>
            <a:ext cx="10474360" cy="1828353"/>
          </a:xfrm>
          <a:custGeom>
            <a:avLst/>
            <a:gdLst/>
            <a:ahLst/>
            <a:cxnLst/>
            <a:rect l="l" t="t" r="r" b="b"/>
            <a:pathLst>
              <a:path w="10474360" h="1828353">
                <a:moveTo>
                  <a:pt x="0" y="1828353"/>
                </a:moveTo>
                <a:lnTo>
                  <a:pt x="0" y="0"/>
                </a:lnTo>
                <a:lnTo>
                  <a:pt x="10474360" y="0"/>
                </a:lnTo>
                <a:lnTo>
                  <a:pt x="10474360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6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Recommended</a:t>
            </a:r>
            <a:r>
              <a:rPr lang="en-US" sz="32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 Textbooks</a:t>
            </a:r>
            <a:endParaRPr lang="en-US" sz="3200" dirty="0"/>
          </a:p>
        </p:txBody>
      </p:sp>
      <p:sp>
        <p:nvSpPr>
          <p:cNvPr id="19" name="Text 17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</a:rPr>
              <a:t>2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862781" y="2129081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01</a:t>
            </a:r>
            <a:endParaRPr lang="en-US" sz="2400" dirty="0"/>
          </a:p>
        </p:txBody>
      </p:sp>
      <p:sp>
        <p:nvSpPr>
          <p:cNvPr id="5" name="Text 3"/>
          <p:cNvSpPr/>
          <p:nvPr/>
        </p:nvSpPr>
        <p:spPr>
          <a:xfrm>
            <a:off x="6244352" y="2129081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02</a:t>
            </a:r>
            <a:endParaRPr lang="en-US" sz="2400" dirty="0"/>
          </a:p>
        </p:txBody>
      </p:sp>
      <p:sp>
        <p:nvSpPr>
          <p:cNvPr id="6" name="Text 4"/>
          <p:cNvSpPr/>
          <p:nvPr/>
        </p:nvSpPr>
        <p:spPr>
          <a:xfrm>
            <a:off x="11166764" y="6221331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6243574" y="2572897"/>
            <a:ext cx="4754880" cy="3627877"/>
          </a:xfrm>
          <a:custGeom>
            <a:avLst/>
            <a:gdLst/>
            <a:ahLst/>
            <a:cxnLst/>
            <a:rect l="l" t="t" r="r" b="b"/>
            <a:pathLst>
              <a:path w="4754880" h="3627877">
                <a:moveTo>
                  <a:pt x="0" y="3627877"/>
                </a:moveTo>
                <a:lnTo>
                  <a:pt x="0" y="0"/>
                </a:lnTo>
                <a:lnTo>
                  <a:pt x="4754880" y="0"/>
                </a:lnTo>
                <a:lnTo>
                  <a:pt x="4754880" y="3627877"/>
                </a:lnTo>
                <a:lnTo>
                  <a:pt x="0" y="3627877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If you have not used the LMS before, it is important to log in and get acquainted with its features.</a:t>
            </a:r>
            <a:endParaRPr lang="en-US" sz="2000" dirty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Understanding how to navigate the LMS will enhance your learning experience and ensure you stay informed.</a:t>
            </a:r>
            <a:endParaRPr lang="en-US" sz="2000" dirty="0"/>
          </a:p>
        </p:txBody>
      </p:sp>
      <p:sp>
        <p:nvSpPr>
          <p:cNvPr id="9" name="Text 7"/>
          <p:cNvSpPr/>
          <p:nvPr/>
        </p:nvSpPr>
        <p:spPr>
          <a:xfrm>
            <a:off x="6681223" y="2112687"/>
            <a:ext cx="4317231" cy="309783"/>
          </a:xfrm>
          <a:custGeom>
            <a:avLst/>
            <a:gdLst/>
            <a:ahLst/>
            <a:cxnLst/>
            <a:rect l="l" t="t" r="r" b="b"/>
            <a:pathLst>
              <a:path w="4317231" h="309783">
                <a:moveTo>
                  <a:pt x="0" y="309783"/>
                </a:moveTo>
                <a:lnTo>
                  <a:pt x="0" y="0"/>
                </a:lnTo>
                <a:lnTo>
                  <a:pt x="4317231" y="0"/>
                </a:lnTo>
                <a:lnTo>
                  <a:pt x="4317231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Familiarization with the System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861870" y="2572897"/>
            <a:ext cx="4754880" cy="3627877"/>
          </a:xfrm>
          <a:custGeom>
            <a:avLst/>
            <a:gdLst/>
            <a:ahLst/>
            <a:cxnLst/>
            <a:rect l="l" t="t" r="r" b="b"/>
            <a:pathLst>
              <a:path w="4754880" h="3627877">
                <a:moveTo>
                  <a:pt x="0" y="3627877"/>
                </a:moveTo>
                <a:lnTo>
                  <a:pt x="0" y="0"/>
                </a:lnTo>
                <a:lnTo>
                  <a:pt x="4754880" y="0"/>
                </a:lnTo>
                <a:lnTo>
                  <a:pt x="4754880" y="3627877"/>
                </a:lnTo>
                <a:lnTo>
                  <a:pt x="0" y="3627877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All course materials, including lecture slides, lab sheets, and tutorial sheets, will be uploaded on the LMS.</a:t>
            </a:r>
            <a:endParaRPr lang="en-US" sz="2000" dirty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Students are encouraged to check the LMS daily for announcements and updates.</a:t>
            </a:r>
            <a:endParaRPr lang="en-US" sz="2000" dirty="0"/>
          </a:p>
        </p:txBody>
      </p:sp>
      <p:sp>
        <p:nvSpPr>
          <p:cNvPr id="11" name="Text 9"/>
          <p:cNvSpPr/>
          <p:nvPr/>
        </p:nvSpPr>
        <p:spPr>
          <a:xfrm>
            <a:off x="1289487" y="2116382"/>
            <a:ext cx="4334531" cy="309783"/>
          </a:xfrm>
          <a:custGeom>
            <a:avLst/>
            <a:gdLst/>
            <a:ahLst/>
            <a:cxnLst/>
            <a:rect l="l" t="t" r="r" b="b"/>
            <a:pathLst>
              <a:path w="4334531" h="309783">
                <a:moveTo>
                  <a:pt x="0" y="309783"/>
                </a:moveTo>
                <a:lnTo>
                  <a:pt x="0" y="0"/>
                </a:lnTo>
                <a:lnTo>
                  <a:pt x="4334531" y="0"/>
                </a:lnTo>
                <a:lnTo>
                  <a:pt x="4334531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Accessing Course Materials</a:t>
            </a:r>
            <a:endParaRPr lang="en-US" sz="2400" dirty="0"/>
          </a:p>
        </p:txBody>
      </p:sp>
      <p:sp>
        <p:nvSpPr>
          <p:cNvPr id="12" name="Text 10"/>
          <p:cNvSpPr/>
          <p:nvPr/>
        </p:nvSpPr>
        <p:spPr>
          <a:xfrm>
            <a:off x="855573" y="447"/>
            <a:ext cx="10474360" cy="1828353"/>
          </a:xfrm>
          <a:custGeom>
            <a:avLst/>
            <a:gdLst/>
            <a:ahLst/>
            <a:cxnLst/>
            <a:rect l="l" t="t" r="r" b="b"/>
            <a:pathLst>
              <a:path w="10474360" h="1828353">
                <a:moveTo>
                  <a:pt x="0" y="1828353"/>
                </a:moveTo>
                <a:lnTo>
                  <a:pt x="0" y="0"/>
                </a:lnTo>
                <a:lnTo>
                  <a:pt x="10474360" y="0"/>
                </a:lnTo>
                <a:lnTo>
                  <a:pt x="10474360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Using </a:t>
            </a:r>
            <a:r>
              <a:rPr lang="en-US" sz="36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the</a:t>
            </a:r>
            <a:r>
              <a:rPr lang="en-US" sz="32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 LMS</a:t>
            </a:r>
            <a:endParaRPr lang="en-US" sz="3200" dirty="0"/>
          </a:p>
        </p:txBody>
      </p:sp>
      <p:sp>
        <p:nvSpPr>
          <p:cNvPr id="13" name="Text 11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</a:rPr>
              <a:t>3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838200" y="3478242"/>
            <a:ext cx="10515600" cy="91440"/>
          </a:xfrm>
          <a:custGeom>
            <a:avLst/>
            <a:gdLst/>
            <a:ahLst/>
            <a:cxnLst/>
            <a:rect l="l" t="t" r="r" b="b"/>
            <a:pathLst>
              <a:path w="10515600" h="91440">
                <a:moveTo>
                  <a:pt x="0" y="91440"/>
                </a:moveTo>
                <a:lnTo>
                  <a:pt x="0" y="0"/>
                </a:lnTo>
                <a:lnTo>
                  <a:pt x="10515600" y="0"/>
                </a:lnTo>
                <a:lnTo>
                  <a:pt x="10515600" y="91440"/>
                </a:lnTo>
                <a:lnTo>
                  <a:pt x="0" y="91440"/>
                </a:lnTo>
              </a:path>
            </a:pathLst>
          </a:custGeom>
          <a:solidFill>
            <a:srgbClr val="F2F2F2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8049437" y="2063754"/>
            <a:ext cx="1280160" cy="548640"/>
          </a:xfrm>
          <a:custGeom>
            <a:avLst/>
            <a:gdLst/>
            <a:ahLst/>
            <a:cxnLst/>
            <a:rect l="l" t="t" r="r" b="b"/>
            <a:pathLst>
              <a:path w="1280160" h="548640">
                <a:moveTo>
                  <a:pt x="0" y="0"/>
                </a:moveTo>
                <a:lnTo>
                  <a:pt x="1280160" y="0"/>
                </a:lnTo>
                <a:lnTo>
                  <a:pt x="1154828" y="270026"/>
                </a:lnTo>
                <a:lnTo>
                  <a:pt x="1263062" y="548642"/>
                </a:lnTo>
                <a:lnTo>
                  <a:pt x="3765" y="548642"/>
                </a:lnTo>
                <a:lnTo>
                  <a:pt x="0" y="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8049437" y="1926832"/>
            <a:ext cx="0" cy="1554480"/>
          </a:xfrm>
          <a:custGeom>
            <a:avLst/>
            <a:gdLst/>
            <a:ahLst/>
            <a:cxnLst/>
            <a:rect l="l" t="t" r="r" b="b"/>
            <a:pathLst>
              <a:path h="1554480">
                <a:moveTo>
                  <a:pt x="0" y="0"/>
                </a:moveTo>
                <a:lnTo>
                  <a:pt x="0" y="1554480"/>
                </a:lnTo>
              </a:path>
            </a:pathLst>
          </a:custGeom>
          <a:noFill/>
          <a:ln w="38100">
            <a:solidFill>
              <a:srgbClr val="B1EDD5"/>
            </a:solidFill>
          </a:ln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2542795" y="2063754"/>
            <a:ext cx="1280160" cy="548640"/>
          </a:xfrm>
          <a:custGeom>
            <a:avLst/>
            <a:gdLst/>
            <a:ahLst/>
            <a:cxnLst/>
            <a:rect l="l" t="t" r="r" b="b"/>
            <a:pathLst>
              <a:path w="1280160" h="548640">
                <a:moveTo>
                  <a:pt x="0" y="0"/>
                </a:moveTo>
                <a:lnTo>
                  <a:pt x="1280160" y="0"/>
                </a:lnTo>
                <a:lnTo>
                  <a:pt x="1154828" y="270026"/>
                </a:lnTo>
                <a:lnTo>
                  <a:pt x="1263062" y="548642"/>
                </a:lnTo>
                <a:lnTo>
                  <a:pt x="3765" y="548642"/>
                </a:lnTo>
                <a:lnTo>
                  <a:pt x="0" y="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2542795" y="1926832"/>
            <a:ext cx="0" cy="1554480"/>
          </a:xfrm>
          <a:custGeom>
            <a:avLst/>
            <a:gdLst/>
            <a:ahLst/>
            <a:cxnLst/>
            <a:rect l="l" t="t" r="r" b="b"/>
            <a:pathLst>
              <a:path h="1554480">
                <a:moveTo>
                  <a:pt x="0" y="0"/>
                </a:moveTo>
                <a:lnTo>
                  <a:pt x="0" y="1554480"/>
                </a:lnTo>
              </a:path>
            </a:pathLst>
          </a:custGeom>
          <a:noFill/>
          <a:ln w="38100">
            <a:solidFill>
              <a:srgbClr val="FFE3D6"/>
            </a:solidFill>
          </a:ln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10872733" y="6221331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838200" y="447"/>
            <a:ext cx="10515600" cy="1477371"/>
          </a:xfrm>
          <a:custGeom>
            <a:avLst/>
            <a:gdLst/>
            <a:ahLst/>
            <a:cxnLst/>
            <a:rect l="l" t="t" r="r" b="b"/>
            <a:pathLst>
              <a:path w="10515600" h="1477371">
                <a:moveTo>
                  <a:pt x="0" y="1477371"/>
                </a:moveTo>
                <a:lnTo>
                  <a:pt x="0" y="0"/>
                </a:lnTo>
                <a:lnTo>
                  <a:pt x="10515600" y="0"/>
                </a:lnTo>
                <a:lnTo>
                  <a:pt x="10515600" y="1477371"/>
                </a:lnTo>
                <a:lnTo>
                  <a:pt x="0" y="1477371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Course Start Dates</a:t>
            </a:r>
            <a:endParaRPr lang="en-US" sz="3200" dirty="0"/>
          </a:p>
        </p:txBody>
      </p:sp>
      <p:sp>
        <p:nvSpPr>
          <p:cNvPr id="14" name="Text 12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</a:rPr>
              <a:t>4</a:t>
            </a:r>
            <a:endParaRPr lang="en-US" sz="1600" dirty="0"/>
          </a:p>
        </p:txBody>
      </p:sp>
      <p:sp>
        <p:nvSpPr>
          <p:cNvPr id="15" name="Text 13"/>
          <p:cNvSpPr/>
          <p:nvPr/>
        </p:nvSpPr>
        <p:spPr>
          <a:xfrm>
            <a:off x="8153400" y="4447533"/>
            <a:ext cx="3200400" cy="1097280"/>
          </a:xfrm>
          <a:custGeom>
            <a:avLst/>
            <a:gdLst/>
            <a:ahLst/>
            <a:cxnLst/>
            <a:rect l="l" t="t" r="r" b="b"/>
            <a:pathLst>
              <a:path w="3200400" h="1097280">
                <a:moveTo>
                  <a:pt x="0" y="109728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097280"/>
                </a:lnTo>
                <a:lnTo>
                  <a:pt x="0" y="10972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ct val="110000"/>
              </a:lnSpc>
              <a:buNone/>
            </a:pPr>
            <a:endParaRPr lang="en-US" sz="1100" dirty="0"/>
          </a:p>
        </p:txBody>
      </p:sp>
      <p:sp>
        <p:nvSpPr>
          <p:cNvPr id="17" name="Text 15"/>
          <p:cNvSpPr/>
          <p:nvPr/>
        </p:nvSpPr>
        <p:spPr>
          <a:xfrm>
            <a:off x="6616811" y="4450089"/>
            <a:ext cx="3200400" cy="1097280"/>
          </a:xfrm>
          <a:custGeom>
            <a:avLst/>
            <a:gdLst/>
            <a:ahLst/>
            <a:cxnLst/>
            <a:rect l="l" t="t" r="r" b="b"/>
            <a:pathLst>
              <a:path w="3200400" h="1097280">
                <a:moveTo>
                  <a:pt x="0" y="109728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097280"/>
                </a:lnTo>
                <a:lnTo>
                  <a:pt x="0" y="10972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ctr">
              <a:lnSpc>
                <a:spcPct val="110000"/>
              </a:lnSpc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Labs and Tutorials</a:t>
            </a:r>
          </a:p>
          <a:p>
            <a:pPr algn="ctr">
              <a:lnSpc>
                <a:spcPct val="110000"/>
              </a:lnSpc>
            </a:pPr>
            <a:r>
              <a:rPr lang="en-US" sz="2000" dirty="0"/>
              <a:t>Tutorial and lab sheets are also uploaded on LMS. </a:t>
            </a:r>
          </a:p>
          <a:p>
            <a:pPr algn="ctr">
              <a:lnSpc>
                <a:spcPct val="110000"/>
              </a:lnSpc>
            </a:pPr>
            <a:endParaRPr lang="en-US" sz="2000" dirty="0"/>
          </a:p>
        </p:txBody>
      </p:sp>
      <p:sp>
        <p:nvSpPr>
          <p:cNvPr id="18" name="Text 16"/>
          <p:cNvSpPr/>
          <p:nvPr/>
        </p:nvSpPr>
        <p:spPr>
          <a:xfrm>
            <a:off x="6616811" y="3897762"/>
            <a:ext cx="3200400" cy="457200"/>
          </a:xfrm>
          <a:custGeom>
            <a:avLst/>
            <a:gdLst/>
            <a:ahLst/>
            <a:cxnLst/>
            <a:rect l="l" t="t" r="r" b="b"/>
            <a:pathLst>
              <a:path w="3200400" h="457200">
                <a:moveTo>
                  <a:pt x="0" y="45720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Week 2</a:t>
            </a:r>
            <a:endParaRPr lang="en-US" sz="2400" dirty="0"/>
          </a:p>
        </p:txBody>
      </p:sp>
      <p:sp>
        <p:nvSpPr>
          <p:cNvPr id="19" name="Text 17"/>
          <p:cNvSpPr/>
          <p:nvPr/>
        </p:nvSpPr>
        <p:spPr>
          <a:xfrm>
            <a:off x="862067" y="4447533"/>
            <a:ext cx="3200400" cy="1097280"/>
          </a:xfrm>
          <a:custGeom>
            <a:avLst/>
            <a:gdLst/>
            <a:ahLst/>
            <a:cxnLst/>
            <a:rect l="l" t="t" r="r" b="b"/>
            <a:pathLst>
              <a:path w="3200400" h="1097280">
                <a:moveTo>
                  <a:pt x="0" y="109728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097280"/>
                </a:lnTo>
                <a:lnTo>
                  <a:pt x="0" y="10972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20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Lectures</a:t>
            </a:r>
          </a:p>
          <a:p>
            <a:pPr algn="ctr">
              <a:lnSpc>
                <a:spcPct val="110000"/>
              </a:lnSpc>
            </a:pPr>
            <a:r>
              <a:rPr lang="en-US" sz="2000" dirty="0"/>
              <a:t>slides will be uploaded on LMS.</a:t>
            </a:r>
          </a:p>
        </p:txBody>
      </p:sp>
      <p:sp>
        <p:nvSpPr>
          <p:cNvPr id="20" name="Text 18"/>
          <p:cNvSpPr/>
          <p:nvPr/>
        </p:nvSpPr>
        <p:spPr>
          <a:xfrm>
            <a:off x="862067" y="3895206"/>
            <a:ext cx="3200400" cy="457200"/>
          </a:xfrm>
          <a:custGeom>
            <a:avLst/>
            <a:gdLst/>
            <a:ahLst/>
            <a:cxnLst/>
            <a:rect l="l" t="t" r="r" b="b"/>
            <a:pathLst>
              <a:path w="3200400" h="457200">
                <a:moveTo>
                  <a:pt x="0" y="45720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Week 1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11166764" y="6221331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1" name="Text 19"/>
          <p:cNvSpPr/>
          <p:nvPr/>
        </p:nvSpPr>
        <p:spPr>
          <a:xfrm>
            <a:off x="855573" y="447"/>
            <a:ext cx="10474360" cy="1828353"/>
          </a:xfrm>
          <a:custGeom>
            <a:avLst/>
            <a:gdLst/>
            <a:ahLst/>
            <a:cxnLst/>
            <a:rect l="l" t="t" r="r" b="b"/>
            <a:pathLst>
              <a:path w="10474360" h="1828353">
                <a:moveTo>
                  <a:pt x="0" y="1828353"/>
                </a:moveTo>
                <a:lnTo>
                  <a:pt x="0" y="0"/>
                </a:lnTo>
                <a:lnTo>
                  <a:pt x="10474360" y="0"/>
                </a:lnTo>
                <a:lnTo>
                  <a:pt x="10474360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6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Course Objectives</a:t>
            </a:r>
            <a:endParaRPr lang="en-US" sz="3600" dirty="0"/>
          </a:p>
        </p:txBody>
      </p:sp>
      <p:sp>
        <p:nvSpPr>
          <p:cNvPr id="22" name="Text 20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</a:rPr>
              <a:t>5</a:t>
            </a:r>
            <a:endParaRPr lang="en-US" sz="1600" dirty="0"/>
          </a:p>
        </p:txBody>
      </p:sp>
      <p:sp>
        <p:nvSpPr>
          <p:cNvPr id="23" name="Google Shape;152;p7">
            <a:extLst>
              <a:ext uri="{FF2B5EF4-FFF2-40B4-BE49-F238E27FC236}">
                <a16:creationId xmlns:a16="http://schemas.microsoft.com/office/drawing/2014/main" id="{CD654D90-FDB3-D85D-DBA9-F41E79E3C165}"/>
              </a:ext>
            </a:extLst>
          </p:cNvPr>
          <p:cNvSpPr txBox="1">
            <a:spLocks/>
          </p:cNvSpPr>
          <p:nvPr/>
        </p:nvSpPr>
        <p:spPr>
          <a:xfrm>
            <a:off x="711872" y="1835411"/>
            <a:ext cx="10718127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Clr>
                <a:srgbClr val="FF0000"/>
              </a:buClr>
              <a:buSzPts val="1632"/>
              <a:buFont typeface="Arial" pitchFamily="34" charset="0"/>
              <a:buNone/>
            </a:pPr>
            <a:r>
              <a:rPr lang="en-US" sz="24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sym typeface="Tahoma"/>
              </a:rPr>
              <a:t>Introduce the student to the principles of Object-Oriented Programming. This is achieved by training the student to do the following:</a:t>
            </a:r>
            <a:endParaRPr lang="en-US" sz="2400" b="1" dirty="0">
              <a:solidFill>
                <a:srgbClr val="000000"/>
              </a:solidFill>
              <a:latin typeface="Figtree" pitchFamily="34" charset="0"/>
              <a:ea typeface="Figtree" pitchFamily="34" charset="-122"/>
            </a:endParaRPr>
          </a:p>
          <a:p>
            <a:pPr marL="736092" lvl="1">
              <a:spcBef>
                <a:spcPts val="324"/>
              </a:spcBef>
              <a:buClr>
                <a:schemeClr val="accent6">
                  <a:lumMod val="75000"/>
                </a:schemeClr>
              </a:buClr>
              <a:buSzPts val="2000"/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sym typeface="Tahoma"/>
              </a:rPr>
              <a:t>Solicit input and output data from a given problem</a:t>
            </a:r>
            <a:endParaRPr lang="en-US" sz="2400" dirty="0">
              <a:solidFill>
                <a:srgbClr val="000000"/>
              </a:solidFill>
              <a:latin typeface="Figtree" pitchFamily="34" charset="0"/>
              <a:ea typeface="Figtree" pitchFamily="34" charset="-122"/>
            </a:endParaRPr>
          </a:p>
          <a:p>
            <a:pPr marL="736092" lvl="1">
              <a:spcBef>
                <a:spcPts val="324"/>
              </a:spcBef>
              <a:buClr>
                <a:schemeClr val="accent6">
                  <a:lumMod val="75000"/>
                </a:schemeClr>
              </a:buClr>
              <a:buSzPts val="2000"/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sym typeface="Tahoma"/>
              </a:rPr>
              <a:t>Design a flowchart as an introductory step before writing a program</a:t>
            </a:r>
            <a:endParaRPr lang="en-US" sz="2400" dirty="0">
              <a:solidFill>
                <a:srgbClr val="000000"/>
              </a:solidFill>
              <a:latin typeface="Figtree" pitchFamily="34" charset="0"/>
              <a:ea typeface="Figtree" pitchFamily="34" charset="-122"/>
            </a:endParaRPr>
          </a:p>
          <a:p>
            <a:pPr marL="736092" lvl="1">
              <a:spcBef>
                <a:spcPts val="324"/>
              </a:spcBef>
              <a:buClr>
                <a:schemeClr val="accent6">
                  <a:lumMod val="75000"/>
                </a:schemeClr>
              </a:buClr>
              <a:buSzPts val="2000"/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sym typeface="Tahoma"/>
              </a:rPr>
              <a:t>Get acquainted to the elements of a Java program</a:t>
            </a:r>
            <a:endParaRPr lang="en-US" sz="2400" dirty="0">
              <a:solidFill>
                <a:srgbClr val="000000"/>
              </a:solidFill>
              <a:latin typeface="Figtree" pitchFamily="34" charset="0"/>
              <a:ea typeface="Figtree" pitchFamily="34" charset="-122"/>
            </a:endParaRPr>
          </a:p>
          <a:p>
            <a:pPr marL="736092" lvl="1">
              <a:spcBef>
                <a:spcPts val="324"/>
              </a:spcBef>
              <a:buClr>
                <a:schemeClr val="accent6">
                  <a:lumMod val="75000"/>
                </a:schemeClr>
              </a:buClr>
              <a:buSzPts val="2000"/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sym typeface="Tahoma"/>
              </a:rPr>
              <a:t>Know the structure of a Java program</a:t>
            </a:r>
            <a:endParaRPr lang="en-US" sz="2400" dirty="0">
              <a:solidFill>
                <a:srgbClr val="000000"/>
              </a:solidFill>
              <a:latin typeface="Figtree" pitchFamily="34" charset="0"/>
              <a:ea typeface="Figtree" pitchFamily="34" charset="-122"/>
            </a:endParaRPr>
          </a:p>
          <a:p>
            <a:pPr marL="736092" lvl="1">
              <a:spcBef>
                <a:spcPts val="324"/>
              </a:spcBef>
              <a:buClr>
                <a:schemeClr val="accent6">
                  <a:lumMod val="75000"/>
                </a:schemeClr>
              </a:buClr>
              <a:buSzPts val="2000"/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sym typeface="Tahoma"/>
              </a:rPr>
              <a:t>Apply Java statements to write the program</a:t>
            </a:r>
            <a:endParaRPr lang="en-US" sz="2400" dirty="0">
              <a:solidFill>
                <a:srgbClr val="000000"/>
              </a:solidFill>
              <a:latin typeface="Figtree" pitchFamily="34" charset="0"/>
              <a:ea typeface="Figtree" pitchFamily="34" charset="-122"/>
            </a:endParaRPr>
          </a:p>
          <a:p>
            <a:pPr marL="736092" lvl="1">
              <a:spcBef>
                <a:spcPts val="324"/>
              </a:spcBef>
              <a:buClr>
                <a:schemeClr val="accent6">
                  <a:lumMod val="75000"/>
                </a:schemeClr>
              </a:buClr>
              <a:buSzPts val="2000"/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sym typeface="Tahoma"/>
              </a:rPr>
              <a:t>Use special data structures such as arrays, if needed</a:t>
            </a:r>
            <a:endParaRPr lang="en-US" sz="2400" dirty="0">
              <a:solidFill>
                <a:srgbClr val="000000"/>
              </a:solidFill>
              <a:latin typeface="Figtree" pitchFamily="34" charset="0"/>
              <a:ea typeface="Figtree" pitchFamily="34" charset="-122"/>
            </a:endParaRPr>
          </a:p>
          <a:p>
            <a:pPr marL="736092" lvl="1">
              <a:spcBef>
                <a:spcPts val="324"/>
              </a:spcBef>
              <a:buClr>
                <a:schemeClr val="accent6">
                  <a:lumMod val="75000"/>
                </a:schemeClr>
              </a:buClr>
              <a:buSzPts val="2000"/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sym typeface="Tahoma"/>
              </a:rPr>
              <a:t>Use pre-defined packages</a:t>
            </a:r>
            <a:endParaRPr lang="en-US" sz="2400" dirty="0">
              <a:solidFill>
                <a:srgbClr val="000000"/>
              </a:solidFill>
              <a:latin typeface="Figtree" pitchFamily="34" charset="0"/>
              <a:ea typeface="Figtree" pitchFamily="34" charset="-122"/>
            </a:endParaRPr>
          </a:p>
          <a:p>
            <a:pPr marL="736092" lvl="1">
              <a:spcBef>
                <a:spcPts val="324"/>
              </a:spcBef>
              <a:buClr>
                <a:schemeClr val="accent6">
                  <a:lumMod val="75000"/>
                </a:schemeClr>
              </a:buClr>
              <a:buSzPts val="2000"/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sym typeface="Tahoma"/>
              </a:rPr>
              <a:t>Use the UML standard documentation </a:t>
            </a:r>
            <a:endParaRPr lang="en-US" sz="2400" dirty="0">
              <a:solidFill>
                <a:srgbClr val="000000"/>
              </a:solidFill>
              <a:latin typeface="Figtree" pitchFamily="34" charset="0"/>
              <a:ea typeface="Figtree" pitchFamily="34" charset="-122"/>
            </a:endParaRPr>
          </a:p>
          <a:p>
            <a:pPr marL="736092" lvl="1">
              <a:spcBef>
                <a:spcPts val="324"/>
              </a:spcBef>
              <a:buClr>
                <a:schemeClr val="accent6">
                  <a:lumMod val="75000"/>
                </a:schemeClr>
              </a:buClr>
              <a:buSzPts val="2000"/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sym typeface="Tahoma"/>
              </a:rPr>
              <a:t>Learn how to edit, compile, run and debug a program on </a:t>
            </a:r>
            <a:r>
              <a:rPr lang="en-US" sz="2400" dirty="0" err="1">
                <a:solidFill>
                  <a:srgbClr val="000000"/>
                </a:solidFill>
                <a:latin typeface="Figtree" pitchFamily="34" charset="0"/>
                <a:ea typeface="Figtree" pitchFamily="34" charset="-122"/>
                <a:sym typeface="Tahoma"/>
              </a:rPr>
              <a:t>jGrasp</a:t>
            </a:r>
            <a:endParaRPr lang="en-US" sz="2400" dirty="0">
              <a:solidFill>
                <a:srgbClr val="000000"/>
              </a:solidFill>
              <a:latin typeface="Figtree" pitchFamily="34" charset="0"/>
              <a:ea typeface="Figtree" pitchFamily="34" charset="-122"/>
              <a:sym typeface="Tahoma"/>
            </a:endParaRPr>
          </a:p>
          <a:p>
            <a:pPr marL="621792" lvl="1" indent="-101600">
              <a:spcBef>
                <a:spcPts val="324"/>
              </a:spcBef>
              <a:buClr>
                <a:srgbClr val="FF0000"/>
              </a:buClr>
              <a:buSzPts val="2000"/>
              <a:buFont typeface="Noto Sans Symbols"/>
              <a:buNone/>
            </a:pPr>
            <a:endParaRPr lang="en-US" sz="2000" dirty="0">
              <a:solidFill>
                <a:srgbClr val="0000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11166764" y="6221331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855573" y="447"/>
            <a:ext cx="10474360" cy="1828353"/>
          </a:xfrm>
          <a:custGeom>
            <a:avLst/>
            <a:gdLst/>
            <a:ahLst/>
            <a:cxnLst/>
            <a:rect l="l" t="t" r="r" b="b"/>
            <a:pathLst>
              <a:path w="10474360" h="1828353">
                <a:moveTo>
                  <a:pt x="0" y="1828353"/>
                </a:moveTo>
                <a:lnTo>
                  <a:pt x="0" y="0"/>
                </a:lnTo>
                <a:lnTo>
                  <a:pt x="10474360" y="0"/>
                </a:lnTo>
                <a:lnTo>
                  <a:pt x="10474360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6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Course Syllabus Overview</a:t>
            </a:r>
            <a:endParaRPr lang="en-US" sz="3600" dirty="0"/>
          </a:p>
        </p:txBody>
      </p:sp>
      <p:sp>
        <p:nvSpPr>
          <p:cNvPr id="19" name="Text 17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</a:rPr>
              <a:t>6</a:t>
            </a:r>
            <a:endParaRPr lang="en-US" sz="1600" dirty="0"/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1A4B9C64-C804-ACB4-0CA0-CC33719B30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077791"/>
              </p:ext>
            </p:extLst>
          </p:nvPr>
        </p:nvGraphicFramePr>
        <p:xfrm>
          <a:off x="1164355" y="1934480"/>
          <a:ext cx="8544338" cy="4419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8544338">
                  <a:extLst>
                    <a:ext uri="{9D8B030D-6E8A-4147-A177-3AD203B41FA5}">
                      <a16:colId xmlns:a16="http://schemas.microsoft.com/office/drawing/2014/main" val="2163334786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 dirty="0">
                          <a:latin typeface="Lucida Sans Unicode"/>
                          <a:cs typeface="Calibri"/>
                        </a:rPr>
                        <a:t>Topic</a:t>
                      </a:r>
                      <a:endParaRPr lang="en-US" sz="2400" dirty="0">
                        <a:latin typeface="Lucida Sans Unicode"/>
                        <a:cs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62523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Course Orientation &amp; Introduction</a:t>
                      </a: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9492213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Problem Solving &amp; Program Structure</a:t>
                      </a: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414200894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Elements Of A Java Program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411675252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Input And Output Statements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52113579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String Class And Methods</a:t>
                      </a: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27639591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Selection Statements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7578661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Iteration Statements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373258544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Methods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226277732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Principles Of Object-oriented Programming</a:t>
                      </a: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47253113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Arrays, Primitive Data Types, Reference Variables</a:t>
                      </a: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506576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2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1166764" y="6221331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5867400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</a:rPr>
              <a:t>7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854105" y="447"/>
            <a:ext cx="10483790" cy="1828353"/>
          </a:xfrm>
          <a:custGeom>
            <a:avLst/>
            <a:gdLst/>
            <a:ahLst/>
            <a:cxnLst/>
            <a:rect l="l" t="t" r="r" b="b"/>
            <a:pathLst>
              <a:path w="10483790" h="1828353">
                <a:moveTo>
                  <a:pt x="0" y="1828353"/>
                </a:moveTo>
                <a:lnTo>
                  <a:pt x="0" y="0"/>
                </a:lnTo>
                <a:lnTo>
                  <a:pt x="10483790" y="0"/>
                </a:lnTo>
                <a:lnTo>
                  <a:pt x="10483790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6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Grade Distribution</a:t>
            </a:r>
            <a:endParaRPr lang="en-US" sz="3600" dirty="0"/>
          </a:p>
        </p:txBody>
      </p:sp>
      <p:sp>
        <p:nvSpPr>
          <p:cNvPr id="12" name="Text 10"/>
          <p:cNvSpPr/>
          <p:nvPr/>
        </p:nvSpPr>
        <p:spPr>
          <a:xfrm>
            <a:off x="6822138" y="4797813"/>
            <a:ext cx="3017520" cy="548640"/>
          </a:xfrm>
          <a:custGeom>
            <a:avLst/>
            <a:gdLst/>
            <a:ahLst/>
            <a:cxnLst/>
            <a:rect l="l" t="t" r="r" b="b"/>
            <a:pathLst>
              <a:path w="3017520" h="548640">
                <a:moveTo>
                  <a:pt x="0" y="548640"/>
                </a:moveTo>
                <a:lnTo>
                  <a:pt x="0" y="0"/>
                </a:lnTo>
                <a:lnTo>
                  <a:pt x="3017520" y="0"/>
                </a:lnTo>
                <a:lnTo>
                  <a:pt x="301752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ct val="120000"/>
              </a:lnSpc>
              <a:buNone/>
            </a:pPr>
            <a:endParaRPr lang="en-US" sz="1000" dirty="0"/>
          </a:p>
        </p:txBody>
      </p:sp>
      <p:graphicFrame>
        <p:nvGraphicFramePr>
          <p:cNvPr id="19" name="Google Shape;172;p9">
            <a:extLst>
              <a:ext uri="{FF2B5EF4-FFF2-40B4-BE49-F238E27FC236}">
                <a16:creationId xmlns:a16="http://schemas.microsoft.com/office/drawing/2014/main" id="{ECC83133-C750-4DB6-987E-CEB858399B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8728794"/>
              </p:ext>
            </p:extLst>
          </p:nvPr>
        </p:nvGraphicFramePr>
        <p:xfrm>
          <a:off x="2143563" y="3057321"/>
          <a:ext cx="3600000" cy="12497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 dirty="0"/>
                        <a:t>ITEM</a:t>
                      </a:r>
                      <a:endParaRPr sz="2400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 dirty="0"/>
                        <a:t>WEIGHT</a:t>
                      </a:r>
                      <a:endParaRPr sz="2400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none" strike="noStrike" cap="none" dirty="0"/>
                        <a:t>Final Exam</a:t>
                      </a:r>
                      <a:endParaRPr sz="2000" b="1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40%</a:t>
                      </a:r>
                      <a:endParaRPr sz="2000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dirty="0"/>
                        <a:t>Course Work</a:t>
                      </a:r>
                      <a:endParaRPr sz="2000" b="1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60%</a:t>
                      </a:r>
                      <a:endParaRPr sz="2000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Google Shape;173;p9">
            <a:extLst>
              <a:ext uri="{FF2B5EF4-FFF2-40B4-BE49-F238E27FC236}">
                <a16:creationId xmlns:a16="http://schemas.microsoft.com/office/drawing/2014/main" id="{1F34932D-009D-DA23-7E8F-08D898BC72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111532"/>
              </p:ext>
            </p:extLst>
          </p:nvPr>
        </p:nvGraphicFramePr>
        <p:xfrm>
          <a:off x="6736487" y="2462946"/>
          <a:ext cx="3600000" cy="24384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63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6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Course Work</a:t>
                      </a:r>
                      <a:endParaRPr sz="2400"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dirty="0"/>
                        <a:t>Quiz</a:t>
                      </a:r>
                      <a:endParaRPr sz="2000" b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5%</a:t>
                      </a:r>
                      <a:endParaRPr sz="2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dirty="0"/>
                        <a:t>Midterm</a:t>
                      </a:r>
                      <a:endParaRPr sz="2000" b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20%</a:t>
                      </a:r>
                      <a:endParaRPr sz="2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dirty="0"/>
                        <a:t>Lab</a:t>
                      </a:r>
                      <a:endParaRPr sz="2000" b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20%</a:t>
                      </a:r>
                      <a:endParaRPr sz="2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dirty="0"/>
                        <a:t>Lab Exam </a:t>
                      </a:r>
                      <a:endParaRPr sz="2000" b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10%</a:t>
                      </a:r>
                      <a:endParaRPr sz="2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23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Tutorial </a:t>
                      </a:r>
                      <a:endParaRPr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5%</a:t>
                      </a:r>
                      <a:endParaRPr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78887125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2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1166764" y="6221331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5867400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854105" y="447"/>
            <a:ext cx="10483790" cy="1828353"/>
          </a:xfrm>
          <a:custGeom>
            <a:avLst/>
            <a:gdLst/>
            <a:ahLst/>
            <a:cxnLst/>
            <a:rect l="l" t="t" r="r" b="b"/>
            <a:pathLst>
              <a:path w="10483790" h="1828353">
                <a:moveTo>
                  <a:pt x="0" y="1828353"/>
                </a:moveTo>
                <a:lnTo>
                  <a:pt x="0" y="0"/>
                </a:lnTo>
                <a:lnTo>
                  <a:pt x="10483790" y="0"/>
                </a:lnTo>
                <a:lnTo>
                  <a:pt x="10483790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600" dirty="0">
                <a:solidFill>
                  <a:srgbClr val="1A6847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Important dates</a:t>
            </a:r>
            <a:endParaRPr lang="en-US" sz="3600" dirty="0"/>
          </a:p>
        </p:txBody>
      </p:sp>
      <p:sp>
        <p:nvSpPr>
          <p:cNvPr id="12" name="Text 10"/>
          <p:cNvSpPr/>
          <p:nvPr/>
        </p:nvSpPr>
        <p:spPr>
          <a:xfrm>
            <a:off x="6822138" y="4797813"/>
            <a:ext cx="3017520" cy="548640"/>
          </a:xfrm>
          <a:custGeom>
            <a:avLst/>
            <a:gdLst/>
            <a:ahLst/>
            <a:cxnLst/>
            <a:rect l="l" t="t" r="r" b="b"/>
            <a:pathLst>
              <a:path w="3017520" h="548640">
                <a:moveTo>
                  <a:pt x="0" y="548640"/>
                </a:moveTo>
                <a:lnTo>
                  <a:pt x="0" y="0"/>
                </a:lnTo>
                <a:lnTo>
                  <a:pt x="3017520" y="0"/>
                </a:lnTo>
                <a:lnTo>
                  <a:pt x="301752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ct val="120000"/>
              </a:lnSpc>
              <a:buNone/>
            </a:pPr>
            <a:endParaRPr lang="en-US" sz="1000" dirty="0"/>
          </a:p>
        </p:txBody>
      </p:sp>
      <p:graphicFrame>
        <p:nvGraphicFramePr>
          <p:cNvPr id="19" name="Google Shape;172;p9">
            <a:extLst>
              <a:ext uri="{FF2B5EF4-FFF2-40B4-BE49-F238E27FC236}">
                <a16:creationId xmlns:a16="http://schemas.microsoft.com/office/drawing/2014/main" id="{ECC83133-C750-4DB6-987E-CEB858399B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9756277"/>
              </p:ext>
            </p:extLst>
          </p:nvPr>
        </p:nvGraphicFramePr>
        <p:xfrm>
          <a:off x="2261061" y="2407895"/>
          <a:ext cx="6890199" cy="20422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32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1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6683">
                  <a:extLst>
                    <a:ext uri="{9D8B030D-6E8A-4147-A177-3AD203B41FA5}">
                      <a16:colId xmlns:a16="http://schemas.microsoft.com/office/drawing/2014/main" val="1148135904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 dirty="0"/>
                        <a:t>ITEM</a:t>
                      </a:r>
                      <a:endParaRPr sz="2400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 dirty="0"/>
                        <a:t>Date </a:t>
                      </a:r>
                      <a:endParaRPr sz="2400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Time</a:t>
                      </a:r>
                      <a:endParaRPr sz="2400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dirty="0"/>
                        <a:t>Quiz</a:t>
                      </a:r>
                      <a:endParaRPr sz="2000" b="1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09/10/2025</a:t>
                      </a:r>
                      <a:endParaRPr sz="2000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A" sz="2000" dirty="0"/>
                        <a:t>During the lecture</a:t>
                      </a: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dirty="0"/>
                        <a:t>Midterm</a:t>
                      </a:r>
                      <a:endParaRPr sz="2000" b="1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20/10/2025</a:t>
                      </a:r>
                      <a:endParaRPr sz="2000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A" sz="2000" dirty="0"/>
                        <a:t>12:00 – 1:30 PM</a:t>
                      </a: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dirty="0"/>
                        <a:t>Lab Exam</a:t>
                      </a:r>
                      <a:endParaRPr sz="2000" b="1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17/11/2025</a:t>
                      </a:r>
                      <a:endParaRPr sz="2000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12:00 – 1:30 PM</a:t>
                      </a:r>
                      <a:endParaRPr sz="2000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90496355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dirty="0"/>
                        <a:t>Final Exam </a:t>
                      </a:r>
                      <a:endParaRPr sz="2000" b="1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21/12/2025</a:t>
                      </a:r>
                      <a:endParaRPr sz="2000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A" sz="2000" dirty="0"/>
                        <a:t>1:00 – 4:00 PM</a:t>
                      </a: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3682091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847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74F982-2185-4CC9-AE79-36E40BBEF4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CE1EE6-F2DA-4398-A50E-0A5228F1D041}">
  <ds:schemaRefs>
    <ds:schemaRef ds:uri="http://schemas.openxmlformats.org/package/2006/metadata/core-properties"/>
    <ds:schemaRef ds:uri="http://purl.org/dc/elements/1.1/"/>
    <ds:schemaRef ds:uri="fef2f270-2b2e-4b09-b4a9-62a50f64154a"/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FF1C292-39FE-4755-B7AB-1B9A7D12E0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f2f270-2b2e-4b09-b4a9-62a50f6415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840</Words>
  <Application>Microsoft Macintosh PowerPoint</Application>
  <PresentationFormat>Widescreen</PresentationFormat>
  <Paragraphs>163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Calibri</vt:lpstr>
      <vt:lpstr>Courier New</vt:lpstr>
      <vt:lpstr>Figtree</vt:lpstr>
      <vt:lpstr>Lucida Sans Unicode</vt:lpstr>
      <vt:lpstr>Noto Sans Symbols</vt:lpstr>
      <vt:lpstr>Outfit</vt:lpstr>
      <vt:lpstr>Outfit SemiBold</vt:lpstr>
      <vt:lpstr>ProximaNova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Arwa M Alturki</cp:lastModifiedBy>
  <cp:revision>17</cp:revision>
  <dcterms:created xsi:type="dcterms:W3CDTF">2025-01-03T09:57:50Z</dcterms:created>
  <dcterms:modified xsi:type="dcterms:W3CDTF">2025-08-25T17:19:27Z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