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67" r:id="rId2"/>
  </p:sldMasterIdLst>
  <p:notesMasterIdLst>
    <p:notesMasterId r:id="rId11"/>
  </p:notesMasterIdLst>
  <p:handoutMasterIdLst>
    <p:handoutMasterId r:id="rId12"/>
  </p:handoutMasterIdLst>
  <p:sldIdLst>
    <p:sldId id="296" r:id="rId3"/>
    <p:sldId id="285" r:id="rId4"/>
    <p:sldId id="286" r:id="rId5"/>
    <p:sldId id="289" r:id="rId6"/>
    <p:sldId id="292" r:id="rId7"/>
    <p:sldId id="293" r:id="rId8"/>
    <p:sldId id="294" r:id="rId9"/>
    <p:sldId id="29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" id="{E75E278A-FF0E-49A4-B170-79828D63BBAD}">
          <p14:sldIdLst>
            <p14:sldId id="296"/>
            <p14:sldId id="285"/>
            <p14:sldId id="286"/>
            <p14:sldId id="289"/>
            <p14:sldId id="292"/>
            <p14:sldId id="293"/>
            <p14:sldId id="294"/>
            <p14:sldId id="295"/>
          </p14:sldIdLst>
        </p14:section>
        <p14:section name="Design, Morph, Annotate, Work Together, Tell Me" id="{B9B51309-D148-4332-87C2-07BE32FBCA3B}">
          <p14:sldIdLst/>
        </p14:section>
        <p14:section name="Learn More" id="{2CC34DB2-6590-42C0-AD4B-A04C6060184E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404040"/>
    <a:srgbClr val="FF9B45"/>
    <a:srgbClr val="DD462F"/>
    <a:srgbClr val="F8CFB6"/>
    <a:srgbClr val="F8CAB6"/>
    <a:srgbClr val="923922"/>
    <a:srgbClr val="F5F5F5"/>
    <a:srgbClr val="F2F2F2"/>
    <a:srgbClr val="D2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214" autoAdjust="0"/>
  </p:normalViewPr>
  <p:slideViewPr>
    <p:cSldViewPr snapToGrid="0">
      <p:cViewPr>
        <p:scale>
          <a:sx n="87" d="100"/>
          <a:sy n="87" d="100"/>
        </p:scale>
        <p:origin x="-78" y="-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278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680FBE-A8DF-4758-9AC4-3A9E1039168F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79768-A2FC-4D08-91F6-8DCE6C566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9FB51A-E05F-4494-ADA5-A77EAE266FCF}" type="datetimeFigureOut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8/22/2023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CD1B0D-083E-4DA2-81AD-16B7E971189E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772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noProof="1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noProof="1"/>
              <a:t>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noProof="1"/>
              <a:t>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C92BE-B393-47F2-86C3-1DFE636FE94E}" type="datetime2">
              <a:rPr lang="en-US" smtClean="0"/>
              <a:t>Tuesday, August 22, 2023</a:t>
            </a:fld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C974-5669-4F4D-B5F7-AEFAF0EB8F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324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noProof="1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noProof="1"/>
              <a:t>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BF990-2925-42CC-BE18-7E97EEC0BD42}" type="datetime2">
              <a:rPr lang="en-US" smtClean="0"/>
              <a:t>Tuesday, August 22, 2023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C974-5669-4F4D-B5F7-AEFAF0EB8F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2563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Title and 2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noProof="1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noProof="1"/>
              <a:t>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noProof="1"/>
              <a:t>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E0381-8DAB-46AF-BE10-06DEC2FD9A43}" type="datetime2">
              <a:rPr lang="en-US" smtClean="0"/>
              <a:t>Tuesday, August 22, 2023</a:t>
            </a:fld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C974-5669-4F4D-B5F7-AEFAF0EB8F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733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7588A06-22D0-429D-B388-032B994F4FEA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6312A-CF07-4605-AF1F-1040BB975DC2}" type="datetime1">
              <a:rPr lang="en-US" smtClean="0"/>
              <a:t>8/22/2023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B12B2-4FB3-489F-A189-74144EEB96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102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20212-8CDE-4A62-921C-0C6696FF4568}" type="datetime2">
              <a:rPr lang="en-US" smtClean="0"/>
              <a:t>Tuesday, August 22, 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4775200" y="76201"/>
            <a:ext cx="38608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CF7A2BDD-D331-44F0-96AA-4FB4ED4970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404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5349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508000" y="4853412"/>
            <a:ext cx="11277600" cy="1222375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08000" y="3886200"/>
            <a:ext cx="112776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56D2E-700E-4704-8BA1-2EB7886101CE}" type="datetime2">
              <a:rPr lang="en-US" smtClean="0"/>
              <a:t>Tuesday, August 22, 2023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CF7A2BDD-D331-44F0-96AA-4FB4ED4970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440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20212-8CDE-4A62-921C-0C6696FF4568}" type="datetime2">
              <a:rPr lang="en-US" smtClean="0"/>
              <a:t>Tuesday, August 22, 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4775200" y="76201"/>
            <a:ext cx="38608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CF7A2BDD-D331-44F0-96AA-4FB4ED4970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233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7D796-8150-4154-A545-979FC0A11C38}" type="datetime2">
              <a:rPr lang="en-US" smtClean="0"/>
              <a:t>Tuesday, August 22, 2023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310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199D-0275-474B-B6F6-69CE4E1C7045}" type="datetime2">
              <a:rPr lang="en-US" smtClean="0"/>
              <a:t>Tuesday, August 22, 2023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387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marL="228600" lvl="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dirty="0"/>
              <a:t>Second level</a:t>
            </a:r>
          </a:p>
          <a:p>
            <a:pPr marL="685800" lvl="1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dirty="0"/>
              <a:t>Third level</a:t>
            </a:r>
          </a:p>
          <a:p>
            <a:pPr marL="1143000" lvl="2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dirty="0"/>
              <a:t>Fourth level</a:t>
            </a:r>
          </a:p>
          <a:p>
            <a:pPr marL="1600200" lvl="3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600FA6D-87FC-4028-B800-43A18D1B0049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6" r:id="rId5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406400" y="1554163"/>
            <a:ext cx="115824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8636000" y="76201"/>
            <a:ext cx="3352800" cy="288925"/>
          </a:xfrm>
          <a:prstGeom prst="rect">
            <a:avLst/>
          </a:prstGeom>
        </p:spPr>
        <p:txBody>
          <a:bodyPr vert="horz"/>
          <a:lstStyle>
            <a:lvl1pPr algn="l">
              <a:defRPr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l"/>
            <a:fld id="{E1B24409-0788-44D4-9919-48BAEC8E58E4}" type="datetime2">
              <a:rPr lang="en-US" smtClean="0"/>
              <a:t>Tuesday, August 22, 2023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4165600" y="76201"/>
            <a:ext cx="4470400" cy="288925"/>
          </a:xfrm>
          <a:prstGeom prst="rect">
            <a:avLst/>
          </a:prstGeom>
        </p:spPr>
        <p:txBody>
          <a:bodyPr vert="horz"/>
          <a:lstStyle>
            <a:lvl1pPr algn="r">
              <a:defRPr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r"/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10972800" y="6477001"/>
            <a:ext cx="1016000" cy="244475"/>
          </a:xfrm>
          <a:prstGeom prst="rect">
            <a:avLst/>
          </a:prstGeom>
        </p:spPr>
        <p:txBody>
          <a:bodyPr vert="horz"/>
          <a:lstStyle>
            <a:lvl1pPr algn="r">
              <a:defRPr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F7A2BDD-D331-44F0-96AA-4FB4ED497064}" type="slidenum">
              <a:rPr lang="en-US" smtClean="0">
                <a:solidFill>
                  <a:schemeClr val="accent1">
                    <a:shade val="75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406400" y="457200"/>
            <a:ext cx="115824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685800" y="1057987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464698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</p:sldLayoutIdLst>
  <p:hf hdr="0" ftr="0" dt="0"/>
  <p:txStyles>
    <p:titleStyle>
      <a:lvl1pPr algn="l" rtl="0" eaLnBrk="1" latinLnBrk="0" hangingPunct="1">
        <a:spcBef>
          <a:spcPct val="0"/>
        </a:spcBef>
        <a:buNone/>
        <a:defRPr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ctrTitle"/>
          </p:nvPr>
        </p:nvSpPr>
        <p:spPr>
          <a:xfrm>
            <a:off x="5181600" y="4800600"/>
            <a:ext cx="6934200" cy="1394988"/>
          </a:xfrm>
        </p:spPr>
        <p:txBody>
          <a:bodyPr>
            <a:noAutofit/>
          </a:bodyPr>
          <a:lstStyle/>
          <a:p>
            <a:pPr lvl="0" algn="ctr">
              <a:lnSpc>
                <a:spcPct val="112000"/>
              </a:lnSpc>
              <a:spcBef>
                <a:spcPts val="0"/>
              </a:spcBef>
            </a:pPr>
            <a:r>
              <a:rPr lang="en-US" sz="2800" b="1" cap="none" dirty="0">
                <a:solidFill>
                  <a:srgbClr val="1909E7"/>
                </a:solidFill>
                <a:effectLst/>
                <a:ea typeface="+mn-ea"/>
                <a:cs typeface="+mn-cs"/>
              </a:rPr>
              <a:t>Prof. Mohamed El-Newehy</a:t>
            </a:r>
            <a:br>
              <a:rPr lang="en-US" sz="2800" b="1" cap="none" dirty="0">
                <a:solidFill>
                  <a:srgbClr val="1909E7"/>
                </a:solidFill>
                <a:effectLst/>
                <a:ea typeface="+mn-ea"/>
                <a:cs typeface="+mn-cs"/>
              </a:rPr>
            </a:br>
            <a:r>
              <a:rPr lang="en-US" sz="2800" cap="none" dirty="0">
                <a:solidFill>
                  <a:srgbClr val="191B0E"/>
                </a:solidFill>
                <a:effectLst/>
                <a:latin typeface="Tw Cen MT Condensed" panose="020B0606020104020203" pitchFamily="34" charset="0"/>
                <a:ea typeface="+mn-ea"/>
                <a:cs typeface="+mn-cs"/>
              </a:rPr>
              <a:t>Chemistry Department, College of Science, King Saud University</a:t>
            </a:r>
            <a:r>
              <a:rPr lang="en-US" sz="2000" b="1" i="1" cap="none" dirty="0">
                <a:solidFill>
                  <a:srgbClr val="191B0E"/>
                </a:solidFill>
                <a:effectLst/>
                <a:latin typeface="Tw Cen MT Condensed" panose="020B0606020104020203" pitchFamily="34" charset="0"/>
                <a:ea typeface="+mn-ea"/>
                <a:cs typeface="+mn-cs"/>
              </a:rPr>
              <a:t/>
            </a:r>
            <a:br>
              <a:rPr lang="en-US" sz="2000" b="1" i="1" cap="none" dirty="0">
                <a:solidFill>
                  <a:srgbClr val="191B0E"/>
                </a:solidFill>
                <a:effectLst/>
                <a:latin typeface="Tw Cen MT Condensed" panose="020B0606020104020203" pitchFamily="34" charset="0"/>
                <a:ea typeface="+mn-ea"/>
                <a:cs typeface="+mn-cs"/>
              </a:rPr>
            </a:br>
            <a:r>
              <a:rPr lang="en-US" sz="2000" cap="none" dirty="0">
                <a:solidFill>
                  <a:srgbClr val="1909E7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http://fac.ksu.edu.sa/melnewehy/home   </a:t>
            </a:r>
          </a:p>
        </p:txBody>
      </p:sp>
      <p:sp>
        <p:nvSpPr>
          <p:cNvPr id="3" name="Rectangle 3"/>
          <p:cNvSpPr>
            <a:spLocks noGrp="1"/>
          </p:cNvSpPr>
          <p:nvPr>
            <p:ph type="subTitle" idx="1"/>
          </p:nvPr>
        </p:nvSpPr>
        <p:spPr>
          <a:xfrm>
            <a:off x="508000" y="1066800"/>
            <a:ext cx="11277600" cy="3352800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rgbClr val="0070C0"/>
                </a:solidFill>
              </a:rPr>
              <a:t>CHEM 241</a:t>
            </a:r>
            <a:r>
              <a:rPr lang="en-US" sz="4400" b="1" dirty="0">
                <a:solidFill>
                  <a:srgbClr val="0070C0"/>
                </a:solidFill>
              </a:rPr>
              <a:t/>
            </a:r>
            <a:br>
              <a:rPr lang="en-US" sz="4400" b="1" dirty="0">
                <a:solidFill>
                  <a:srgbClr val="0070C0"/>
                </a:solidFill>
              </a:rPr>
            </a:br>
            <a:r>
              <a:rPr lang="en-US" sz="4800" b="1" dirty="0">
                <a:solidFill>
                  <a:srgbClr val="FF0000"/>
                </a:solidFill>
              </a:rPr>
              <a:t>Organic Chemistry II</a:t>
            </a:r>
            <a:br>
              <a:rPr lang="en-US" sz="4800" b="1" dirty="0">
                <a:solidFill>
                  <a:srgbClr val="FF0000"/>
                </a:solidFill>
              </a:rPr>
            </a:br>
            <a:r>
              <a:rPr lang="en-US" sz="3600" dirty="0">
                <a:solidFill>
                  <a:schemeClr val="tx1"/>
                </a:solidFill>
                <a:latin typeface="Tw Cen MT Condensed" panose="020B0606020104020203" pitchFamily="34" charset="0"/>
              </a:rPr>
              <a:t>FOR CHEMISTRY’ STUDENTS, COLLEGE OF SCIENCE</a:t>
            </a:r>
            <a:r>
              <a:rPr lang="en-US" sz="2000" i="1" dirty="0">
                <a:solidFill>
                  <a:schemeClr val="tx1"/>
                </a:solidFill>
                <a:latin typeface="Tw Cen MT Condensed" panose="020B0606020104020203" pitchFamily="34" charset="0"/>
              </a:rPr>
              <a:t/>
            </a:r>
            <a:br>
              <a:rPr lang="en-US" sz="2000" i="1" dirty="0">
                <a:solidFill>
                  <a:schemeClr val="tx1"/>
                </a:solidFill>
                <a:latin typeface="Tw Cen MT Condensed" panose="020B0606020104020203" pitchFamily="34" charset="0"/>
              </a:rPr>
            </a:br>
            <a:r>
              <a:rPr lang="en-US" sz="1800" b="1" i="1" dirty="0">
                <a:solidFill>
                  <a:schemeClr val="tx1"/>
                </a:solidFill>
              </a:rPr>
              <a:t/>
            </a:r>
            <a:br>
              <a:rPr lang="en-US" sz="1800" b="1" i="1" dirty="0">
                <a:solidFill>
                  <a:schemeClr val="tx1"/>
                </a:solidFill>
              </a:rPr>
            </a:br>
            <a:r>
              <a:rPr lang="en-US" sz="3600" dirty="0">
                <a:solidFill>
                  <a:srgbClr val="00B050"/>
                </a:solidFill>
                <a:latin typeface="Tw Cen MT Condensed" panose="020B0606020104020203" pitchFamily="34" charset="0"/>
              </a:rPr>
              <a:t>PRE-REQUISITES COURSE;  CHEM 240</a:t>
            </a:r>
            <a:br>
              <a:rPr lang="en-US" sz="3600" dirty="0">
                <a:solidFill>
                  <a:srgbClr val="00B050"/>
                </a:solidFill>
                <a:latin typeface="Tw Cen MT Condensed" panose="020B0606020104020203" pitchFamily="34" charset="0"/>
              </a:rPr>
            </a:br>
            <a:r>
              <a:rPr lang="en-US" sz="3600" dirty="0">
                <a:solidFill>
                  <a:srgbClr val="00B050"/>
                </a:solidFill>
                <a:latin typeface="Tw Cen MT Condensed" panose="020B0606020104020203" pitchFamily="34" charset="0"/>
              </a:rPr>
              <a:t>CREDIT HOURS;  2 (2+0)</a:t>
            </a:r>
            <a:endParaRPr lang="en-US" sz="3600" dirty="0">
              <a:latin typeface="Tw Cen MT Condensed" panose="020B0606020104020203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84349" y="2782888"/>
            <a:ext cx="1931451" cy="2004649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7A2BDD-D331-44F0-96AA-4FB4ED49706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E32D91">
                    <a:shade val="75000"/>
                  </a:srgbClr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E32D91">
                  <a:shade val="75000"/>
                </a:srgbClr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260037"/>
            <a:ext cx="12192000" cy="584775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US" sz="3200" b="1" dirty="0">
                <a:solidFill>
                  <a:prstClr val="white"/>
                </a:solidFill>
              </a:rPr>
              <a:t>Syllabus				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				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Based on NCERT</a:t>
            </a:r>
          </a:p>
        </p:txBody>
      </p:sp>
      <p:pic>
        <p:nvPicPr>
          <p:cNvPr id="8" name="Picture 2" descr="Ø¬Ø§ÙØ¹Ø© Ø§ÙÙÙÙ Ø³Ø¹ÙØ¯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4952" y="373996"/>
            <a:ext cx="1479784" cy="562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9689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94360" y="1244572"/>
            <a:ext cx="11058144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u="sng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Organic halides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Types – Physical properties - Preparation and reactions (nucleophilic substitution reactions </a:t>
            </a:r>
            <a:r>
              <a:rPr lang="en-US" i="1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en-US" i="1" baseline="-25000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lang="en-US" i="1" baseline="30000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en-US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n-US" i="1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en-US" i="1" baseline="-25000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lang="en-US" i="1" baseline="30000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2 </a:t>
            </a:r>
            <a:r>
              <a:rPr lang="en-US" i="1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r>
              <a:rPr lang="en-US" i="1" baseline="30000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elimination reactions </a:t>
            </a:r>
            <a:r>
              <a:rPr lang="en-US" i="1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E1</a:t>
            </a:r>
            <a:r>
              <a:rPr lang="en-US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n-US" i="1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E2</a:t>
            </a:r>
            <a:r>
              <a:rPr lang="en-US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b="1" u="sng" dirty="0">
                <a:highlight>
                  <a:srgbClr val="FFFF00"/>
                </a:highlight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Lectures (3)</a:t>
            </a:r>
          </a:p>
          <a:p>
            <a:pPr algn="ctr">
              <a:spcAft>
                <a:spcPts val="600"/>
              </a:spcAft>
              <a:defRPr/>
            </a:pPr>
            <a:r>
              <a:rPr lang="en-US" sz="2400" b="1" i="1" u="sng" dirty="0">
                <a:solidFill>
                  <a:srgbClr val="0070C0"/>
                </a:solidFill>
                <a:ea typeface="Calibri" panose="020F0502020204030204" pitchFamily="34" charset="0"/>
              </a:rPr>
              <a:t>Quiz 1 (4</a:t>
            </a:r>
            <a:r>
              <a:rPr lang="en-US" sz="2400" b="1" i="1" u="sng" baseline="30000" dirty="0">
                <a:solidFill>
                  <a:srgbClr val="0070C0"/>
                </a:solidFill>
                <a:ea typeface="Calibri" panose="020F0502020204030204" pitchFamily="34" charset="0"/>
              </a:rPr>
              <a:t>th</a:t>
            </a:r>
            <a:r>
              <a:rPr lang="en-US" sz="2400" b="1" i="1" u="sng" dirty="0">
                <a:solidFill>
                  <a:srgbClr val="0070C0"/>
                </a:solidFill>
                <a:ea typeface="Calibri" panose="020F0502020204030204" pitchFamily="34" charset="0"/>
              </a:rPr>
              <a:t> week)</a:t>
            </a:r>
            <a:endParaRPr lang="en-US" sz="2400" dirty="0">
              <a:solidFill>
                <a:srgbClr val="0070C0"/>
              </a:solidFill>
              <a:ea typeface="Calibri" panose="020F050202020403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defRPr/>
            </a:pPr>
            <a:endParaRPr lang="en-US" dirty="0"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u="sng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Alcohols &amp; Phenols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Nomenclature IUPAC – properties - synthesis and reactions of alcohols and phenols, their applications.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u="sng" dirty="0">
                <a:highlight>
                  <a:srgbClr val="FFFF00"/>
                </a:highlight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Lectures (3)</a:t>
            </a:r>
          </a:p>
          <a:p>
            <a:pPr algn="ctr">
              <a:defRPr/>
            </a:pPr>
            <a:endParaRPr lang="en-US" b="1" i="1" u="sng" dirty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ar-SA" sz="2400" b="1" i="1" u="sng" dirty="0">
                <a:solidFill>
                  <a:srgbClr val="0070C0"/>
                </a:solidFill>
                <a:ea typeface="Calibri" panose="020F0502020204030204" pitchFamily="34" charset="0"/>
              </a:rPr>
              <a:t>1</a:t>
            </a:r>
            <a:r>
              <a:rPr lang="en-US" sz="2400" b="1" i="1" u="sng" baseline="30000" dirty="0" err="1">
                <a:solidFill>
                  <a:srgbClr val="0070C0"/>
                </a:solidFill>
                <a:ea typeface="Calibri" panose="020F0502020204030204" pitchFamily="34" charset="0"/>
              </a:rPr>
              <a:t>st</a:t>
            </a:r>
            <a:r>
              <a:rPr lang="en-US" sz="2400" b="1" i="1" u="sng" dirty="0">
                <a:solidFill>
                  <a:srgbClr val="0070C0"/>
                </a:solidFill>
                <a:ea typeface="Calibri" panose="020F0502020204030204" pitchFamily="34" charset="0"/>
              </a:rPr>
              <a:t> Midterm Exam (7</a:t>
            </a:r>
            <a:r>
              <a:rPr lang="en-US" sz="2400" b="1" i="1" u="sng" baseline="30000" dirty="0">
                <a:solidFill>
                  <a:srgbClr val="0070C0"/>
                </a:solidFill>
                <a:ea typeface="Calibri" panose="020F0502020204030204" pitchFamily="34" charset="0"/>
              </a:rPr>
              <a:t>th</a:t>
            </a:r>
            <a:r>
              <a:rPr lang="en-US" sz="2400" b="1" i="1" u="sng" dirty="0">
                <a:solidFill>
                  <a:srgbClr val="0070C0"/>
                </a:solidFill>
                <a:ea typeface="Calibri" panose="020F0502020204030204" pitchFamily="34" charset="0"/>
              </a:rPr>
              <a:t> week)</a:t>
            </a:r>
            <a:endParaRPr lang="en-US" sz="2400" dirty="0">
              <a:solidFill>
                <a:srgbClr val="0070C0"/>
              </a:solidFill>
              <a:ea typeface="Calibri" panose="020F0502020204030204" pitchFamily="34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endParaRPr lang="en-US" b="1" u="sng" dirty="0">
              <a:highlight>
                <a:srgbClr val="FFFF00"/>
              </a:highlight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u="sng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Ethers and Epoxides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ea typeface="Calibri" panose="020F0502020204030204" pitchFamily="34" charset="0"/>
                <a:cs typeface="Arial" panose="020B0604020202020204" pitchFamily="34" charset="0"/>
              </a:rPr>
              <a:t>Nomenclature, properties, synthesis and Reactions.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u="sng" dirty="0">
                <a:highlight>
                  <a:srgbClr val="FFFF00"/>
                </a:highlight>
                <a:ea typeface="Calibri" panose="020F0502020204030204" pitchFamily="34" charset="0"/>
                <a:cs typeface="Arial" panose="020B0604020202020204" pitchFamily="34" charset="0"/>
              </a:rPr>
              <a:t>Lectures (1)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B12B2-4FB3-489F-A189-74144EEB9694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94360" y="386806"/>
            <a:ext cx="11058144" cy="838200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Franklin Gothic Medium" panose="020B0603020102020204" pitchFamily="34" charset="0"/>
              </a:rPr>
              <a:t>Topics to be Covered </a:t>
            </a:r>
          </a:p>
        </p:txBody>
      </p:sp>
    </p:spTree>
    <p:extLst>
      <p:ext uri="{BB962C8B-B14F-4D97-AF65-F5344CB8AC3E}">
        <p14:creationId xmlns:p14="http://schemas.microsoft.com/office/powerpoint/2010/main" val="3199975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03504" y="1236650"/>
            <a:ext cx="11049000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u="sng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Aldehydes and Ketones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Nomenclature, properties, synthesis and Reactions, nucleophilic addition reaction and their reactivity's and applications.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u="sng" dirty="0">
                <a:highlight>
                  <a:srgbClr val="FFFF00"/>
                </a:highlight>
                <a:ea typeface="Calibri" panose="020F0502020204030204" pitchFamily="34" charset="0"/>
                <a:cs typeface="Arial" panose="020B0604020202020204" pitchFamily="34" charset="0"/>
              </a:rPr>
              <a:t>Lectures (3)</a:t>
            </a:r>
          </a:p>
          <a:p>
            <a:pPr algn="ctr">
              <a:defRPr/>
            </a:pPr>
            <a:r>
              <a:rPr lang="en-US" sz="2400" b="1" i="1" u="sng" dirty="0">
                <a:solidFill>
                  <a:srgbClr val="0070C0"/>
                </a:solidFill>
                <a:ea typeface="Calibri" panose="020F0502020204030204" pitchFamily="34" charset="0"/>
              </a:rPr>
              <a:t>Quiz 2 (12</a:t>
            </a:r>
            <a:r>
              <a:rPr lang="en-US" sz="2400" b="1" i="1" u="sng" baseline="30000" dirty="0">
                <a:solidFill>
                  <a:srgbClr val="0070C0"/>
                </a:solidFill>
                <a:ea typeface="Calibri" panose="020F0502020204030204" pitchFamily="34" charset="0"/>
              </a:rPr>
              <a:t>th</a:t>
            </a:r>
            <a:r>
              <a:rPr lang="en-US" sz="2400" b="1" i="1" u="sng" dirty="0">
                <a:solidFill>
                  <a:srgbClr val="0070C0"/>
                </a:solidFill>
                <a:ea typeface="Calibri" panose="020F0502020204030204" pitchFamily="34" charset="0"/>
              </a:rPr>
              <a:t> week)</a:t>
            </a:r>
            <a:endParaRPr lang="en-US" sz="2400" dirty="0">
              <a:solidFill>
                <a:srgbClr val="0070C0"/>
              </a:solidFill>
              <a:ea typeface="Calibri" panose="020F0502020204030204" pitchFamily="34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endParaRPr lang="en-US" sz="2400" b="1" u="sng" dirty="0">
              <a:solidFill>
                <a:srgbClr val="FF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u="sng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Carboxylic acids and their derivatives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Nomenclature, properties and acidities, synthesis and reactions and their applications.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u="sng" dirty="0">
                <a:highlight>
                  <a:srgbClr val="FFFF00"/>
                </a:highlight>
                <a:ea typeface="Calibri" panose="020F0502020204030204" pitchFamily="34" charset="0"/>
                <a:cs typeface="Arial" panose="020B0604020202020204" pitchFamily="34" charset="0"/>
              </a:rPr>
              <a:t>Lectures (2)</a:t>
            </a:r>
          </a:p>
          <a:p>
            <a:pPr algn="ctr">
              <a:spcAft>
                <a:spcPts val="600"/>
              </a:spcAft>
              <a:defRPr/>
            </a:pPr>
            <a:r>
              <a:rPr lang="en-US" sz="2400" b="1" i="1" u="sng" dirty="0">
                <a:solidFill>
                  <a:srgbClr val="0070C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2400" b="1" i="1" u="sng" baseline="30000" dirty="0">
                <a:solidFill>
                  <a:srgbClr val="0070C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nd</a:t>
            </a:r>
            <a:r>
              <a:rPr lang="en-US" sz="2400" b="1" i="1" u="sng" dirty="0">
                <a:solidFill>
                  <a:srgbClr val="0070C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Midterm Exam (13</a:t>
            </a:r>
            <a:r>
              <a:rPr lang="en-US" sz="2400" b="1" i="1" u="sng" baseline="30000" dirty="0">
                <a:solidFill>
                  <a:srgbClr val="0070C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th</a:t>
            </a:r>
            <a:r>
              <a:rPr lang="en-US" sz="2400" b="1" i="1" u="sng" dirty="0">
                <a:solidFill>
                  <a:srgbClr val="0070C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week)</a:t>
            </a:r>
            <a:endParaRPr lang="en-US" dirty="0"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u="sng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Amino compounds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Nomenclature, properties-basicity, synthesis and Reactions and applications in organic synthesis via </a:t>
            </a:r>
            <a:r>
              <a:rPr lang="en-US" dirty="0" err="1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diazonioum</a:t>
            </a:r>
            <a:r>
              <a:rPr lang="en-US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salts derivatives.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000" b="1" u="sng" dirty="0">
                <a:highlight>
                  <a:srgbClr val="FFFF00"/>
                </a:highlight>
                <a:ea typeface="Calibri" panose="020F0502020204030204" pitchFamily="34" charset="0"/>
                <a:cs typeface="Arial" panose="020B0604020202020204" pitchFamily="34" charset="0"/>
              </a:rPr>
              <a:t>Lectures (1)</a:t>
            </a:r>
          </a:p>
          <a:p>
            <a:pPr algn="ctr">
              <a:spcAft>
                <a:spcPts val="600"/>
              </a:spcAft>
              <a:defRPr/>
            </a:pPr>
            <a:r>
              <a:rPr lang="en-US" sz="2400" b="1" i="1" u="sng" dirty="0">
                <a:solidFill>
                  <a:srgbClr val="0070C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Final Exam</a:t>
            </a:r>
            <a:endParaRPr lang="en-US" sz="2400" b="1" u="sng" dirty="0">
              <a:solidFill>
                <a:srgbClr val="0070C0"/>
              </a:solidFill>
              <a:highlight>
                <a:srgbClr val="FFFF00"/>
              </a:highlight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B12B2-4FB3-489F-A189-74144EEB969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94360" y="386806"/>
            <a:ext cx="11058144" cy="838200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Franklin Gothic Medium" panose="020B0603020102020204" pitchFamily="34" charset="0"/>
              </a:rPr>
              <a:t>Topics to be Covered </a:t>
            </a:r>
          </a:p>
        </p:txBody>
      </p:sp>
    </p:spTree>
    <p:extLst>
      <p:ext uri="{BB962C8B-B14F-4D97-AF65-F5344CB8AC3E}">
        <p14:creationId xmlns:p14="http://schemas.microsoft.com/office/powerpoint/2010/main" val="2979964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5216" y="1252041"/>
            <a:ext cx="11067288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b="1" i="1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Organic Chemistry, Francis A. Carey, 6th ed., McGraw-Hill Company 2007.</a:t>
            </a:r>
          </a:p>
          <a:p>
            <a:pPr marL="34290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b="1" i="1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Fundamental of Organic Chemistry, T. W. Graham </a:t>
            </a:r>
            <a:r>
              <a:rPr lang="en-US" sz="2400" b="1" i="1" dirty="0" err="1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Solomons</a:t>
            </a:r>
            <a:r>
              <a:rPr lang="en-US" sz="2400" b="1" i="1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and Craig </a:t>
            </a:r>
            <a:r>
              <a:rPr lang="en-US" sz="2400" b="1" i="1" dirty="0" err="1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Fryhle</a:t>
            </a:r>
            <a:r>
              <a:rPr lang="en-US" sz="2400" b="1" i="1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, 7th ed. John </a:t>
            </a:r>
            <a:r>
              <a:rPr lang="en-US" sz="2400" b="1" i="1" dirty="0" err="1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Wiley&amp;Son</a:t>
            </a:r>
            <a:r>
              <a:rPr lang="en-US" sz="2400" b="1" i="1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, New York (latest).</a:t>
            </a:r>
          </a:p>
          <a:p>
            <a:pPr marL="34290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b="1" i="1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Fundamental of Organic Chemistry, Pro. Hassan Al-</a:t>
            </a:r>
            <a:r>
              <a:rPr lang="en-US" sz="2400" b="1" i="1" dirty="0" err="1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Hazimi</a:t>
            </a:r>
            <a:r>
              <a:rPr lang="en-US" sz="2400" b="1" i="1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and Mohamed Al-Hassan , Dar </a:t>
            </a:r>
            <a:r>
              <a:rPr lang="en-US" sz="2400" b="1" i="1" dirty="0" err="1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Alkharigy</a:t>
            </a:r>
            <a:r>
              <a:rPr lang="en-US" sz="2400" b="1" i="1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4th 1421H (Arabic Edition)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B12B2-4FB3-489F-A189-74144EEB969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9" name="TextBox 2"/>
          <p:cNvSpPr txBox="1">
            <a:spLocks noChangeArrowheads="1"/>
          </p:cNvSpPr>
          <p:nvPr/>
        </p:nvSpPr>
        <p:spPr bwMode="auto">
          <a:xfrm>
            <a:off x="4971737" y="368300"/>
            <a:ext cx="274299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+mj-lt"/>
              </a:rPr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439981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883921"/>
              </p:ext>
            </p:extLst>
          </p:nvPr>
        </p:nvGraphicFramePr>
        <p:xfrm>
          <a:off x="1219200" y="1828800"/>
          <a:ext cx="9296400" cy="3474720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444406">
                  <a:extLst>
                    <a:ext uri="{9D8B030D-6E8A-4147-A177-3AD203B41FA5}">
                      <a16:colId xmlns="" xmlns:a16="http://schemas.microsoft.com/office/drawing/2014/main" val="2930485599"/>
                    </a:ext>
                  </a:extLst>
                </a:gridCol>
                <a:gridCol w="3670394">
                  <a:extLst>
                    <a:ext uri="{9D8B030D-6E8A-4147-A177-3AD203B41FA5}">
                      <a16:colId xmlns="" xmlns:a16="http://schemas.microsoft.com/office/drawing/2014/main" val="3946197067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1969660004"/>
                    </a:ext>
                  </a:extLst>
                </a:gridCol>
                <a:gridCol w="3124200">
                  <a:extLst>
                    <a:ext uri="{9D8B030D-6E8A-4147-A177-3AD203B41FA5}">
                      <a16:colId xmlns="" xmlns:a16="http://schemas.microsoft.com/office/drawing/2014/main" val="33132595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27305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27305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</a:rPr>
                        <a:t>Assessment task</a:t>
                      </a:r>
                      <a:endParaRPr lang="en-US" sz="2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27305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</a:rPr>
                        <a:t>Week Due</a:t>
                      </a:r>
                      <a:endParaRPr lang="en-US" sz="2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27305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</a:rPr>
                        <a:t>Proportion of Total Assessment</a:t>
                      </a:r>
                      <a:endParaRPr lang="en-US" sz="2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238654861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0" marR="2730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1.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Home work &amp; Projects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All weeks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10 %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78235498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0" marR="2730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2.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Quizzes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4,</a:t>
                      </a:r>
                      <a:r>
                        <a:rPr lang="en-US" sz="2400" baseline="0" dirty="0">
                          <a:effectLst/>
                        </a:rPr>
                        <a:t> 12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10 %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81026995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0" marR="2730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4.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1</a:t>
                      </a:r>
                      <a:r>
                        <a:rPr lang="en-US" sz="2400" baseline="30000">
                          <a:effectLst/>
                        </a:rPr>
                        <a:t>st</a:t>
                      </a:r>
                      <a:r>
                        <a:rPr lang="en-US" sz="2400">
                          <a:effectLst/>
                        </a:rPr>
                        <a:t> Midterm exam 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7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20 %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587819838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0" marR="2730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5.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2</a:t>
                      </a:r>
                      <a:r>
                        <a:rPr lang="en-US" sz="2400" baseline="30000">
                          <a:effectLst/>
                        </a:rPr>
                        <a:t>nd</a:t>
                      </a:r>
                      <a:r>
                        <a:rPr lang="en-US" sz="2400">
                          <a:effectLst/>
                        </a:rPr>
                        <a:t> Midterm exam 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13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20 %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294762882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0" marR="2730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b="1" dirty="0">
                          <a:effectLst/>
                          <a:latin typeface="+mj-lt"/>
                        </a:rPr>
                        <a:t>6.</a:t>
                      </a:r>
                      <a:endParaRPr lang="en-US" sz="2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b="1" dirty="0">
                          <a:effectLst/>
                          <a:latin typeface="+mj-lt"/>
                        </a:rPr>
                        <a:t>Final exam</a:t>
                      </a:r>
                      <a:endParaRPr lang="en-US" sz="2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b="1" dirty="0">
                          <a:effectLst/>
                          <a:latin typeface="+mj-lt"/>
                        </a:rPr>
                        <a:t>40 %</a:t>
                      </a:r>
                      <a:endParaRPr lang="en-US" sz="24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700749669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594360" y="386806"/>
            <a:ext cx="11058144" cy="838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92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latin typeface="Franklin Gothic Medium" panose="020B0603020102020204" pitchFamily="34" charset="0"/>
              </a:rPr>
              <a:t>Schedule of Assessment Tasks During the Semester</a:t>
            </a:r>
          </a:p>
        </p:txBody>
      </p:sp>
    </p:spTree>
    <p:extLst>
      <p:ext uri="{BB962C8B-B14F-4D97-AF65-F5344CB8AC3E}">
        <p14:creationId xmlns:p14="http://schemas.microsoft.com/office/powerpoint/2010/main" val="4009415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97408" y="1238405"/>
            <a:ext cx="11058144" cy="55635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>
                <a:solidFill>
                  <a:srgbClr val="1909E7"/>
                </a:solidFill>
              </a:rPr>
              <a:t>Upon successful completion of this course, the student will be able to:</a:t>
            </a:r>
          </a:p>
          <a:p>
            <a:pPr marL="631825" indent="-339725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FF0000"/>
                </a:solidFill>
              </a:rPr>
              <a:t>Recognize</a:t>
            </a:r>
            <a:r>
              <a:rPr lang="en-US" sz="2400" dirty="0"/>
              <a:t> the bases of the nomenclature, preparation and chemical behavior of the related functional groups: </a:t>
            </a:r>
            <a:r>
              <a:rPr lang="en-US" sz="2400" i="1" dirty="0"/>
              <a:t>organic halides</a:t>
            </a:r>
            <a:r>
              <a:rPr lang="en-US" sz="2400" dirty="0"/>
              <a:t>, </a:t>
            </a:r>
            <a:r>
              <a:rPr lang="en-US" sz="2400" i="1" dirty="0"/>
              <a:t>alcohols</a:t>
            </a:r>
            <a:r>
              <a:rPr lang="en-US" sz="2400" dirty="0"/>
              <a:t>, </a:t>
            </a:r>
            <a:r>
              <a:rPr lang="en-US" sz="2400" i="1" dirty="0"/>
              <a:t>phenols</a:t>
            </a:r>
            <a:r>
              <a:rPr lang="en-US" sz="2400" dirty="0"/>
              <a:t>, </a:t>
            </a:r>
            <a:r>
              <a:rPr lang="en-US" sz="2400" i="1" dirty="0"/>
              <a:t>ethers</a:t>
            </a:r>
            <a:r>
              <a:rPr lang="en-US" sz="2400" dirty="0"/>
              <a:t>, </a:t>
            </a:r>
            <a:r>
              <a:rPr lang="en-US" sz="2400" i="1" dirty="0"/>
              <a:t>epoxides</a:t>
            </a:r>
            <a:r>
              <a:rPr lang="en-US" sz="2400" dirty="0"/>
              <a:t>, </a:t>
            </a:r>
            <a:r>
              <a:rPr lang="en-US" sz="2400" i="1" dirty="0"/>
              <a:t>aldehydes</a:t>
            </a:r>
            <a:r>
              <a:rPr lang="en-US" sz="2400" dirty="0"/>
              <a:t>, </a:t>
            </a:r>
            <a:r>
              <a:rPr lang="en-US" sz="2400" i="1" dirty="0"/>
              <a:t>ketones</a:t>
            </a:r>
            <a:r>
              <a:rPr lang="en-US" sz="2400" dirty="0"/>
              <a:t>, </a:t>
            </a:r>
            <a:r>
              <a:rPr lang="en-US" sz="2400" i="1" dirty="0"/>
              <a:t>carboxylic acids </a:t>
            </a:r>
            <a:r>
              <a:rPr lang="en-US" sz="2400" dirty="0"/>
              <a:t>and </a:t>
            </a:r>
            <a:r>
              <a:rPr lang="en-US" sz="2400" i="1" dirty="0"/>
              <a:t>their derivatives </a:t>
            </a:r>
            <a:r>
              <a:rPr lang="en-US" sz="2400" dirty="0"/>
              <a:t>in addition to </a:t>
            </a:r>
            <a:r>
              <a:rPr lang="en-US" sz="2400" i="1" dirty="0"/>
              <a:t>amines</a:t>
            </a:r>
            <a:r>
              <a:rPr lang="en-US" sz="2400" dirty="0"/>
              <a:t>. </a:t>
            </a:r>
          </a:p>
          <a:p>
            <a:pPr marL="631825" indent="-339725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FF0000"/>
                </a:solidFill>
              </a:rPr>
              <a:t>Describe</a:t>
            </a:r>
            <a:r>
              <a:rPr lang="en-US" sz="2400" dirty="0"/>
              <a:t> the mechanisms of reactions, in particular </a:t>
            </a:r>
            <a:r>
              <a:rPr lang="en-US" sz="2400" i="1" dirty="0"/>
              <a:t>nucleophilic</a:t>
            </a:r>
            <a:r>
              <a:rPr lang="en-US" sz="2400" dirty="0"/>
              <a:t>, </a:t>
            </a:r>
            <a:r>
              <a:rPr lang="en-US" sz="2400" i="1" dirty="0"/>
              <a:t>electrophilic substitution</a:t>
            </a:r>
            <a:r>
              <a:rPr lang="en-US" sz="2400" dirty="0"/>
              <a:t>, </a:t>
            </a:r>
            <a:r>
              <a:rPr lang="en-US" sz="2400" i="1" dirty="0"/>
              <a:t>elimination reaction </a:t>
            </a:r>
            <a:r>
              <a:rPr lang="en-US" sz="2400" dirty="0"/>
              <a:t>and </a:t>
            </a:r>
            <a:r>
              <a:rPr lang="en-US" sz="2400" i="1" dirty="0"/>
              <a:t>nucleophilic addition.</a:t>
            </a:r>
          </a:p>
          <a:p>
            <a:pPr marL="631825" indent="-339725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FF0000"/>
                </a:solidFill>
              </a:rPr>
              <a:t>Outline</a:t>
            </a:r>
            <a:r>
              <a:rPr lang="en-US" sz="2400" dirty="0"/>
              <a:t> the Scheme of the reaction including multi step reactions</a:t>
            </a:r>
          </a:p>
          <a:p>
            <a:pPr marL="631825" indent="-339725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FF0000"/>
                </a:solidFill>
              </a:rPr>
              <a:t>Estimate</a:t>
            </a:r>
            <a:r>
              <a:rPr lang="en-US" sz="2400" dirty="0"/>
              <a:t> the </a:t>
            </a:r>
            <a:r>
              <a:rPr lang="en-US" sz="2400" i="1" dirty="0"/>
              <a:t>reactivity of organic compounds </a:t>
            </a:r>
            <a:r>
              <a:rPr lang="en-US" sz="2400" dirty="0"/>
              <a:t>towards electrophilic,  nucleophilic substitutions and addition reactions.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94360" y="386806"/>
            <a:ext cx="11058144" cy="838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latin typeface="Franklin Gothic Medium" panose="020B0603020102020204" pitchFamily="34" charset="0"/>
              </a:rPr>
              <a:t>COURSE OBJECTIVES</a:t>
            </a:r>
          </a:p>
        </p:txBody>
      </p:sp>
    </p:spTree>
    <p:extLst>
      <p:ext uri="{BB962C8B-B14F-4D97-AF65-F5344CB8AC3E}">
        <p14:creationId xmlns:p14="http://schemas.microsoft.com/office/powerpoint/2010/main" val="2544113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0315014"/>
              </p:ext>
            </p:extLst>
          </p:nvPr>
        </p:nvGraphicFramePr>
        <p:xfrm>
          <a:off x="594360" y="1395984"/>
          <a:ext cx="11058144" cy="420624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612648">
                  <a:extLst>
                    <a:ext uri="{9D8B030D-6E8A-4147-A177-3AD203B41FA5}">
                      <a16:colId xmlns="" xmlns:a16="http://schemas.microsoft.com/office/drawing/2014/main" val="2579550876"/>
                    </a:ext>
                  </a:extLst>
                </a:gridCol>
                <a:gridCol w="10445496">
                  <a:extLst>
                    <a:ext uri="{9D8B030D-6E8A-4147-A177-3AD203B41FA5}">
                      <a16:colId xmlns="" xmlns:a16="http://schemas.microsoft.com/office/drawing/2014/main" val="28182911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000" dirty="0">
                          <a:latin typeface="+mj-lt"/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000" dirty="0">
                          <a:latin typeface="+mj-lt"/>
                        </a:rPr>
                        <a:t>Knowledge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880775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1.1</a:t>
                      </a:r>
                      <a:endParaRPr lang="en-US" sz="20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 name the different functional groups and organic compounds correctly and the types of alkyl halides. </a:t>
                      </a:r>
                      <a:endParaRPr lang="en-US" sz="2000" b="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130332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1.2</a:t>
                      </a:r>
                      <a:endParaRPr lang="en-US" sz="20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 recognize the difference between </a:t>
                      </a:r>
                      <a:r>
                        <a:rPr lang="en-US" sz="2000" b="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en-US" sz="2000" b="0" i="1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en-US" sz="2000" b="0" i="1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&amp; </a:t>
                      </a:r>
                      <a:r>
                        <a:rPr lang="en-US" sz="2000" b="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en-US" sz="2000" b="0" i="1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en-US" sz="2000" b="0" i="1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endParaRPr lang="en-US" sz="2000" b="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7261245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n-US" sz="2000" b="0" baseline="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d</a:t>
                      </a:r>
                      <a:r>
                        <a:rPr lang="en-US" sz="2000" b="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escribe the nucleophilic substitution reaction.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4315722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n-US" sz="2000" b="0" baseline="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d</a:t>
                      </a:r>
                      <a:r>
                        <a:rPr lang="en-US" sz="2000" b="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escribe the physical and chemical properties of organic compounds.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8222887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n-US" sz="2000" b="0" baseline="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m</a:t>
                      </a:r>
                      <a:r>
                        <a:rPr lang="en-US" sz="2000" b="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emorize the differences substitution and elimination reaction.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815459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 list the difference between  electrophilic and nucleophilic reactions.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131276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 outline a scheme including multi step reaction.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92129552"/>
                  </a:ext>
                </a:extLst>
              </a:tr>
            </a:tbl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>
          <a:xfrm>
            <a:off x="594360" y="386806"/>
            <a:ext cx="11058144" cy="838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latin typeface="Franklin Gothic Medium" panose="020B0603020102020204" pitchFamily="34" charset="0"/>
              </a:rPr>
              <a:t>Course Learning Outcomes</a:t>
            </a:r>
          </a:p>
        </p:txBody>
      </p:sp>
    </p:spTree>
    <p:extLst>
      <p:ext uri="{BB962C8B-B14F-4D97-AF65-F5344CB8AC3E}">
        <p14:creationId xmlns:p14="http://schemas.microsoft.com/office/powerpoint/2010/main" val="2587312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7790456"/>
              </p:ext>
            </p:extLst>
          </p:nvPr>
        </p:nvGraphicFramePr>
        <p:xfrm>
          <a:off x="594361" y="1277112"/>
          <a:ext cx="11027663" cy="24638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502919">
                  <a:extLst>
                    <a:ext uri="{9D8B030D-6E8A-4147-A177-3AD203B41FA5}">
                      <a16:colId xmlns="" xmlns:a16="http://schemas.microsoft.com/office/drawing/2014/main" val="2579550876"/>
                    </a:ext>
                  </a:extLst>
                </a:gridCol>
                <a:gridCol w="10524744">
                  <a:extLst>
                    <a:ext uri="{9D8B030D-6E8A-4147-A177-3AD203B41FA5}">
                      <a16:colId xmlns="" xmlns:a16="http://schemas.microsoft.com/office/drawing/2014/main" val="28182911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2.0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Skills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8880775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2.1</a:t>
                      </a:r>
                      <a:endParaRPr lang="en-US" sz="20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 estimate the reactivity of organic compounds towards electrophilic and nucleophilic substitution</a:t>
                      </a:r>
                      <a:r>
                        <a:rPr lang="en-US" sz="20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reactions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endParaRPr lang="en-US" sz="20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130332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2.2</a:t>
                      </a:r>
                      <a:endParaRPr lang="en-US" sz="20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 differentiate between substitution and elimination reactions.</a:t>
                      </a:r>
                      <a:endParaRPr lang="en-US" sz="20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7261245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2.3</a:t>
                      </a:r>
                      <a:endParaRPr lang="en-US" sz="20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 explain the effect of leaving group on reactivity toward substitution reaction.</a:t>
                      </a:r>
                      <a:endParaRPr lang="en-US" sz="20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9593576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2.4</a:t>
                      </a:r>
                      <a:endParaRPr lang="en-US" sz="20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 compare between </a:t>
                      </a: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en-US" sz="2000" baseline="-25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en-US" sz="20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&amp;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en-US" sz="2000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en-US" sz="20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and between E1 &amp; E2.</a:t>
                      </a:r>
                      <a:endParaRPr lang="en-US" sz="20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3012396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 summarize the major requirement for substitution or elimination reaction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078671388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5196729"/>
              </p:ext>
            </p:extLst>
          </p:nvPr>
        </p:nvGraphicFramePr>
        <p:xfrm>
          <a:off x="594361" y="3848608"/>
          <a:ext cx="11027663" cy="270256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521207">
                  <a:extLst>
                    <a:ext uri="{9D8B030D-6E8A-4147-A177-3AD203B41FA5}">
                      <a16:colId xmlns="" xmlns:a16="http://schemas.microsoft.com/office/drawing/2014/main" val="2579550876"/>
                    </a:ext>
                  </a:extLst>
                </a:gridCol>
                <a:gridCol w="10506456">
                  <a:extLst>
                    <a:ext uri="{9D8B030D-6E8A-4147-A177-3AD203B41FA5}">
                      <a16:colId xmlns="" xmlns:a16="http://schemas.microsoft.com/office/drawing/2014/main" val="28182911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3.0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Competence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8880775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3.1</a:t>
                      </a:r>
                      <a:endParaRPr lang="en-US" sz="20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Choose the best synthetic rout for a specific organic compound.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130332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Illustrate the   mechanisms of nucleophilic substitution and elimination reactions.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2208114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Justify the reactivity of carbonyl group.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8265640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Develop the ability to effectively communicate scientific information in written and oral formats.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231955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Show professionalism, including the ability to work in teams and apply basic ethical principles.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573603875"/>
                  </a:ext>
                </a:extLst>
              </a:tr>
            </a:tbl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>
          <a:xfrm>
            <a:off x="594360" y="386806"/>
            <a:ext cx="11058144" cy="838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latin typeface="Franklin Gothic Medium" panose="020B0603020102020204" pitchFamily="34" charset="0"/>
              </a:rPr>
              <a:t>Course Learning Outcomes</a:t>
            </a:r>
          </a:p>
        </p:txBody>
      </p:sp>
    </p:spTree>
    <p:extLst>
      <p:ext uri="{BB962C8B-B14F-4D97-AF65-F5344CB8AC3E}">
        <p14:creationId xmlns:p14="http://schemas.microsoft.com/office/powerpoint/2010/main" val="3534992628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elcome to PowerPoint_Win32_new.potx" id="{95F22252-1276-4CE0-B5B2-7173AC23E7C1}" vid="{5251F4FC-9BFF-4FAA-9D53-CA3325573799}"/>
    </a:ext>
  </a:extLst>
</a:theme>
</file>

<file path=ppt/theme/theme2.xml><?xml version="1.0" encoding="utf-8"?>
<a:theme xmlns:a="http://schemas.openxmlformats.org/drawingml/2006/main" name="Trek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perspectiveFront" fov="60000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Welcome to PowerPoint(3)</Template>
  <TotalTime>0</TotalTime>
  <Words>624</Words>
  <Application>Microsoft Office PowerPoint</Application>
  <PresentationFormat>Custom</PresentationFormat>
  <Paragraphs>116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WelcomeDoc</vt:lpstr>
      <vt:lpstr>Trek</vt:lpstr>
      <vt:lpstr>Prof. Mohamed El-Newehy Chemistry Department, College of Science, King Saud University http://fac.ksu.edu.sa/melnewehy/home   </vt:lpstr>
      <vt:lpstr>Topics to be Covered </vt:lpstr>
      <vt:lpstr>Topics to be Covered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Shatha Alaqeel</cp:lastModifiedBy>
  <cp:revision>59</cp:revision>
  <dcterms:created xsi:type="dcterms:W3CDTF">2018-06-25T10:26:11Z</dcterms:created>
  <dcterms:modified xsi:type="dcterms:W3CDTF">2023-08-22T08:50:05Z</dcterms:modified>
  <cp:version/>
</cp:coreProperties>
</file>