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2" r:id="rId6"/>
    <p:sldId id="263" r:id="rId7"/>
    <p:sldId id="265"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4" d="100"/>
          <a:sy n="84" d="100"/>
        </p:scale>
        <p:origin x="9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b="1" dirty="0" smtClean="0">
                <a:solidFill>
                  <a:srgbClr val="00B0F0"/>
                </a:solidFill>
              </a:rPr>
              <a:t>العام والخاص</a:t>
            </a:r>
            <a:endParaRPr lang="ar-SA" sz="6000" b="1" dirty="0">
              <a:solidFill>
                <a:srgbClr val="00B0F0"/>
              </a:solidFill>
            </a:endParaRPr>
          </a:p>
        </p:txBody>
      </p:sp>
      <p:sp>
        <p:nvSpPr>
          <p:cNvPr id="3" name="عنصر نائب للمحتوى 2"/>
          <p:cNvSpPr>
            <a:spLocks noGrp="1"/>
          </p:cNvSpPr>
          <p:nvPr>
            <p:ph idx="1"/>
          </p:nvPr>
        </p:nvSpPr>
        <p:spPr/>
        <p:txBody>
          <a:bodyPr>
            <a:normAutofit/>
          </a:bodyPr>
          <a:lstStyle/>
          <a:p>
            <a:r>
              <a:rPr lang="ar-SA" sz="4000" b="1" dirty="0" smtClean="0">
                <a:solidFill>
                  <a:schemeClr val="accent5">
                    <a:lumMod val="60000"/>
                    <a:lumOff val="40000"/>
                  </a:schemeClr>
                </a:solidFill>
              </a:rPr>
              <a:t>أهميته: </a:t>
            </a:r>
          </a:p>
          <a:p>
            <a:r>
              <a:rPr lang="ar-SA" sz="2800" dirty="0" smtClean="0"/>
              <a:t>في اللغة العربية صيغ عامة تعم جميع المخاطبين ، كما فيها ألفاظ خاصة تخص ولا تعم، وقد يأتي فيها لفظ عام ويراد به الخصوص، والعكس... والقرآن نزل بلغة العرب، بألفاظها وأساليبها... ولأن القرآن الكريم هو دليل المسلمين الأول لمعرفة أحكام الشريعة ، فكان على العلماء المجتهدين معرفة تلك الصيغ والأساليب ودلالتها على الأحكام... ومن هنا تظهر أهمية العلم ومكانته....</a:t>
            </a:r>
          </a:p>
          <a:p>
            <a:endParaRPr lang="ar-SA" dirty="0"/>
          </a:p>
        </p:txBody>
      </p:sp>
    </p:spTree>
    <p:extLst>
      <p:ext uri="{BB962C8B-B14F-4D97-AF65-F5344CB8AC3E}">
        <p14:creationId xmlns:p14="http://schemas.microsoft.com/office/powerpoint/2010/main" val="80894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279400"/>
            <a:ext cx="8596668" cy="990601"/>
          </a:xfrm>
        </p:spPr>
        <p:txBody>
          <a:bodyPr>
            <a:normAutofit/>
          </a:bodyPr>
          <a:lstStyle/>
          <a:p>
            <a:pPr algn="r"/>
            <a:r>
              <a:rPr lang="ar-SA" sz="4800" b="1" dirty="0" smtClean="0">
                <a:solidFill>
                  <a:schemeClr val="accent5">
                    <a:lumMod val="60000"/>
                    <a:lumOff val="40000"/>
                  </a:schemeClr>
                </a:solidFill>
              </a:rPr>
              <a:t>العام :</a:t>
            </a:r>
            <a:endParaRPr lang="ar-SA" sz="4800" b="1" dirty="0">
              <a:solidFill>
                <a:schemeClr val="accent5">
                  <a:lumMod val="60000"/>
                  <a:lumOff val="40000"/>
                </a:schemeClr>
              </a:solidFill>
            </a:endParaRPr>
          </a:p>
        </p:txBody>
      </p:sp>
      <p:sp>
        <p:nvSpPr>
          <p:cNvPr id="3" name="عنصر نائب للمحتوى 2"/>
          <p:cNvSpPr>
            <a:spLocks noGrp="1"/>
          </p:cNvSpPr>
          <p:nvPr>
            <p:ph idx="1"/>
          </p:nvPr>
        </p:nvSpPr>
        <p:spPr>
          <a:xfrm>
            <a:off x="677334" y="1270000"/>
            <a:ext cx="8596668" cy="5118099"/>
          </a:xfrm>
        </p:spPr>
        <p:txBody>
          <a:bodyPr>
            <a:normAutofit/>
          </a:bodyPr>
          <a:lstStyle/>
          <a:p>
            <a:pPr lvl="0">
              <a:buClr>
                <a:srgbClr val="90C226"/>
              </a:buClr>
            </a:pPr>
            <a:r>
              <a:rPr lang="ar-SA" sz="2800" b="1" u="sng" dirty="0">
                <a:solidFill>
                  <a:schemeClr val="accent5">
                    <a:lumMod val="60000"/>
                    <a:lumOff val="40000"/>
                  </a:schemeClr>
                </a:solidFill>
              </a:rPr>
              <a:t>تعريفه:</a:t>
            </a:r>
          </a:p>
          <a:p>
            <a:pPr lvl="0">
              <a:buClr>
                <a:srgbClr val="90C226"/>
              </a:buClr>
            </a:pPr>
            <a:r>
              <a:rPr lang="ar-SA" sz="2800" b="1" dirty="0" smtClean="0">
                <a:solidFill>
                  <a:schemeClr val="accent5">
                    <a:lumMod val="60000"/>
                    <a:lumOff val="40000"/>
                  </a:schemeClr>
                </a:solidFill>
              </a:rPr>
              <a:t>لغة:</a:t>
            </a:r>
          </a:p>
          <a:p>
            <a:pPr marL="0" lvl="0" indent="0">
              <a:buClr>
                <a:srgbClr val="90C226"/>
              </a:buClr>
              <a:buNone/>
            </a:pPr>
            <a:r>
              <a:rPr lang="ar-SA" sz="2000" b="1" dirty="0">
                <a:solidFill>
                  <a:schemeClr val="accent5">
                    <a:lumMod val="60000"/>
                    <a:lumOff val="40000"/>
                  </a:schemeClr>
                </a:solidFill>
              </a:rPr>
              <a:t> </a:t>
            </a:r>
            <a:r>
              <a:rPr lang="ar-SA" sz="2000" b="1" dirty="0" smtClean="0">
                <a:solidFill>
                  <a:schemeClr val="accent5">
                    <a:lumMod val="60000"/>
                    <a:lumOff val="40000"/>
                  </a:schemeClr>
                </a:solidFill>
              </a:rPr>
              <a:t>    </a:t>
            </a:r>
            <a:r>
              <a:rPr lang="ar-SA" sz="2000" b="1" dirty="0" smtClean="0"/>
              <a:t>من </a:t>
            </a:r>
            <a:r>
              <a:rPr lang="ar-SA" sz="2000" b="1" dirty="0" smtClean="0">
                <a:solidFill>
                  <a:schemeClr val="accent5">
                    <a:lumMod val="60000"/>
                    <a:lumOff val="40000"/>
                  </a:schemeClr>
                </a:solidFill>
              </a:rPr>
              <a:t>العمم</a:t>
            </a:r>
            <a:r>
              <a:rPr lang="ar-SA" sz="2000" b="1" dirty="0" smtClean="0"/>
              <a:t>: وهو عظم الخلق، و</a:t>
            </a:r>
            <a:r>
              <a:rPr lang="ar-SA" sz="2000" b="1" dirty="0" smtClean="0">
                <a:solidFill>
                  <a:schemeClr val="accent5">
                    <a:lumMod val="60000"/>
                    <a:lumOff val="40000"/>
                  </a:schemeClr>
                </a:solidFill>
              </a:rPr>
              <a:t>عمهم الأمر</a:t>
            </a:r>
            <a:r>
              <a:rPr lang="ar-SA" sz="2000" b="1" dirty="0" smtClean="0"/>
              <a:t>: شملهم، و</a:t>
            </a:r>
            <a:r>
              <a:rPr lang="ar-SA" sz="2000" b="1" dirty="0" smtClean="0">
                <a:solidFill>
                  <a:schemeClr val="accent5">
                    <a:lumMod val="60000"/>
                    <a:lumOff val="40000"/>
                  </a:schemeClr>
                </a:solidFill>
              </a:rPr>
              <a:t>العامة</a:t>
            </a:r>
            <a:r>
              <a:rPr lang="ar-SA" sz="2000" b="1" dirty="0" smtClean="0"/>
              <a:t>: خلاف  </a:t>
            </a:r>
          </a:p>
          <a:p>
            <a:pPr marL="0" lvl="0" indent="0">
              <a:buClr>
                <a:srgbClr val="90C226"/>
              </a:buClr>
              <a:buNone/>
            </a:pPr>
            <a:r>
              <a:rPr lang="ar-SA" sz="2000" b="1" dirty="0"/>
              <a:t> </a:t>
            </a:r>
            <a:r>
              <a:rPr lang="ar-SA" sz="2000" b="1" dirty="0" smtClean="0"/>
              <a:t>    الخاصة.</a:t>
            </a:r>
          </a:p>
          <a:p>
            <a:pPr lvl="0">
              <a:buClr>
                <a:srgbClr val="90C226"/>
              </a:buClr>
            </a:pPr>
            <a:r>
              <a:rPr lang="ar-SA" sz="2400" b="1" dirty="0" smtClean="0">
                <a:solidFill>
                  <a:schemeClr val="accent5">
                    <a:lumMod val="60000"/>
                    <a:lumOff val="40000"/>
                  </a:schemeClr>
                </a:solidFill>
              </a:rPr>
              <a:t>واصطلاحا: </a:t>
            </a:r>
          </a:p>
          <a:p>
            <a:pPr lvl="0">
              <a:buClr>
                <a:srgbClr val="90C226"/>
              </a:buClr>
            </a:pPr>
            <a:r>
              <a:rPr lang="ar-SA" sz="3600" b="1" dirty="0" smtClean="0">
                <a:solidFill>
                  <a:srgbClr val="222222"/>
                </a:solidFill>
                <a:latin typeface="Traditional Arabic" panose="02020603050405020304" pitchFamily="18" charset="-78"/>
                <a:cs typeface="Traditional Arabic" panose="02020603050405020304" pitchFamily="18" charset="-78"/>
              </a:rPr>
              <a:t>هو اللفظ </a:t>
            </a:r>
            <a:r>
              <a:rPr lang="ar-SA" sz="3600" b="1" dirty="0">
                <a:solidFill>
                  <a:srgbClr val="222222"/>
                </a:solidFill>
                <a:latin typeface="Traditional Arabic" panose="02020603050405020304" pitchFamily="18" charset="-78"/>
                <a:cs typeface="Traditional Arabic" panose="02020603050405020304" pitchFamily="18" charset="-78"/>
              </a:rPr>
              <a:t>المستغرق </a:t>
            </a:r>
            <a:r>
              <a:rPr lang="ar-SA" sz="3600" b="1" dirty="0" smtClean="0">
                <a:solidFill>
                  <a:srgbClr val="222222"/>
                </a:solidFill>
                <a:latin typeface="Traditional Arabic" panose="02020603050405020304" pitchFamily="18" charset="-78"/>
                <a:cs typeface="Traditional Arabic" panose="02020603050405020304" pitchFamily="18" charset="-78"/>
              </a:rPr>
              <a:t>لجميع ما </a:t>
            </a:r>
            <a:r>
              <a:rPr lang="ar-SA" sz="3600" b="1" dirty="0">
                <a:solidFill>
                  <a:srgbClr val="222222"/>
                </a:solidFill>
                <a:latin typeface="Traditional Arabic" panose="02020603050405020304" pitchFamily="18" charset="-78"/>
                <a:cs typeface="Traditional Arabic" panose="02020603050405020304" pitchFamily="18" charset="-78"/>
              </a:rPr>
              <a:t>يصلح له </a:t>
            </a:r>
            <a:r>
              <a:rPr lang="ar-SA" sz="3600" b="1" dirty="0" smtClean="0">
                <a:solidFill>
                  <a:srgbClr val="222222"/>
                </a:solidFill>
                <a:latin typeface="Traditional Arabic" panose="02020603050405020304" pitchFamily="18" charset="-78"/>
                <a:cs typeface="Traditional Arabic" panose="02020603050405020304" pitchFamily="18" charset="-78"/>
              </a:rPr>
              <a:t>بحسب وضع واحد، من </a:t>
            </a:r>
            <a:r>
              <a:rPr lang="ar-SA" sz="3600" b="1" dirty="0">
                <a:solidFill>
                  <a:srgbClr val="222222"/>
                </a:solidFill>
                <a:latin typeface="Traditional Arabic" panose="02020603050405020304" pitchFamily="18" charset="-78"/>
                <a:cs typeface="Traditional Arabic" panose="02020603050405020304" pitchFamily="18" charset="-78"/>
              </a:rPr>
              <a:t>غير </a:t>
            </a:r>
            <a:r>
              <a:rPr lang="ar-SA" sz="3600" b="1" dirty="0" smtClean="0">
                <a:solidFill>
                  <a:srgbClr val="222222"/>
                </a:solidFill>
                <a:latin typeface="Traditional Arabic" panose="02020603050405020304" pitchFamily="18" charset="-78"/>
                <a:cs typeface="Traditional Arabic" panose="02020603050405020304" pitchFamily="18" charset="-78"/>
              </a:rPr>
              <a:t>حصر.</a:t>
            </a:r>
            <a:endParaRPr lang="ar-SA" sz="2800" b="1" dirty="0" smtClean="0">
              <a:solidFill>
                <a:srgbClr val="222222"/>
              </a:solidFill>
              <a:latin typeface="Traditional Arabic" panose="02020603050405020304" pitchFamily="18" charset="-78"/>
              <a:cs typeface="Traditional Arabic" panose="02020603050405020304" pitchFamily="18" charset="-78"/>
            </a:endParaRPr>
          </a:p>
          <a:p>
            <a:pPr marL="0" lvl="0" indent="0">
              <a:buClr>
                <a:srgbClr val="90C226"/>
              </a:buClr>
              <a:buNone/>
            </a:pPr>
            <a:r>
              <a:rPr lang="ar-SA" sz="2800" b="1" dirty="0">
                <a:solidFill>
                  <a:srgbClr val="222222"/>
                </a:solidFill>
                <a:latin typeface="Traditional Arabic" panose="02020603050405020304" pitchFamily="18" charset="-78"/>
                <a:cs typeface="Traditional Arabic" panose="02020603050405020304" pitchFamily="18" charset="-78"/>
              </a:rPr>
              <a:t> </a:t>
            </a:r>
            <a:r>
              <a:rPr lang="ar-SA" sz="2800" b="1" dirty="0" smtClean="0">
                <a:solidFill>
                  <a:srgbClr val="222222"/>
                </a:solidFill>
                <a:latin typeface="Traditional Arabic" panose="02020603050405020304" pitchFamily="18" charset="-78"/>
                <a:cs typeface="Traditional Arabic" panose="02020603050405020304" pitchFamily="18" charset="-78"/>
              </a:rPr>
              <a:t>                          </a:t>
            </a:r>
            <a:r>
              <a:rPr lang="ar-SA" sz="2800" b="1" dirty="0" smtClean="0">
                <a:solidFill>
                  <a:srgbClr val="0070C0"/>
                </a:solidFill>
                <a:latin typeface="Traditional Arabic" panose="02020603050405020304" pitchFamily="18" charset="-78"/>
                <a:cs typeface="Traditional Arabic" panose="02020603050405020304" pitchFamily="18" charset="-78"/>
              </a:rPr>
              <a:t>وهناك تعريفات أخرى كثيرة ...</a:t>
            </a:r>
          </a:p>
          <a:p>
            <a:pPr marL="0" lvl="0" indent="0">
              <a:buClr>
                <a:srgbClr val="90C226"/>
              </a:buClr>
              <a:buNone/>
            </a:pPr>
            <a:endParaRPr lang="ar-SA" sz="2800" b="1" dirty="0" smtClean="0">
              <a:solidFill>
                <a:srgbClr val="0070C0"/>
              </a:solidFill>
            </a:endParaRPr>
          </a:p>
          <a:p>
            <a:pPr marL="0" lvl="0" indent="0">
              <a:buClr>
                <a:srgbClr val="90C226"/>
              </a:buClr>
              <a:buNone/>
            </a:pPr>
            <a:endParaRPr lang="ar-SA" b="1" dirty="0" smtClean="0"/>
          </a:p>
          <a:p>
            <a:pPr marL="0" lvl="0" indent="0">
              <a:buClr>
                <a:srgbClr val="90C226"/>
              </a:buClr>
              <a:buNone/>
            </a:pPr>
            <a:endParaRPr lang="ar-SA" b="1" dirty="0"/>
          </a:p>
        </p:txBody>
      </p:sp>
    </p:spTree>
    <p:extLst>
      <p:ext uri="{BB962C8B-B14F-4D97-AF65-F5344CB8AC3E}">
        <p14:creationId xmlns:p14="http://schemas.microsoft.com/office/powerpoint/2010/main" val="192144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952500"/>
          </a:xfrm>
        </p:spPr>
        <p:txBody>
          <a:bodyPr/>
          <a:lstStyle/>
          <a:p>
            <a:pPr algn="r"/>
            <a:r>
              <a:rPr lang="ar-SA" dirty="0" smtClean="0"/>
              <a:t> </a:t>
            </a:r>
            <a:r>
              <a:rPr lang="ar-SA" sz="4400" b="1" dirty="0" smtClean="0">
                <a:solidFill>
                  <a:schemeClr val="accent5">
                    <a:lumMod val="60000"/>
                    <a:lumOff val="40000"/>
                  </a:schemeClr>
                </a:solidFill>
              </a:rPr>
              <a:t>صيغ العموم:</a:t>
            </a:r>
            <a:endParaRPr lang="ar-SA" b="1" dirty="0">
              <a:solidFill>
                <a:schemeClr val="accent5">
                  <a:lumMod val="60000"/>
                  <a:lumOff val="40000"/>
                </a:schemeClr>
              </a:solidFill>
            </a:endParaRPr>
          </a:p>
        </p:txBody>
      </p:sp>
      <p:sp>
        <p:nvSpPr>
          <p:cNvPr id="3" name="عنصر نائب للمحتوى 2"/>
          <p:cNvSpPr>
            <a:spLocks noGrp="1"/>
          </p:cNvSpPr>
          <p:nvPr>
            <p:ph idx="1"/>
          </p:nvPr>
        </p:nvSpPr>
        <p:spPr>
          <a:xfrm>
            <a:off x="677334" y="1689101"/>
            <a:ext cx="9127066" cy="4352262"/>
          </a:xfrm>
        </p:spPr>
        <p:txBody>
          <a:bodyPr/>
          <a:lstStyle/>
          <a:p>
            <a:pPr marL="0" indent="0">
              <a:buNone/>
            </a:pPr>
            <a:r>
              <a:rPr lang="ar-SA" dirty="0" smtClean="0"/>
              <a:t>1- كل :    </a:t>
            </a:r>
            <a:r>
              <a:rPr lang="ar-SA" sz="2000" b="1" dirty="0" smtClean="0">
                <a:solidFill>
                  <a:srgbClr val="222222"/>
                </a:solidFill>
                <a:latin typeface="Traditional Arabic" panose="02020603050405020304" pitchFamily="18" charset="-78"/>
                <a:cs typeface="Traditional Arabic" panose="02020603050405020304" pitchFamily="18" charset="-78"/>
              </a:rPr>
              <a:t>كقوله </a:t>
            </a:r>
            <a:r>
              <a:rPr lang="ar-SA" sz="2000" b="1" dirty="0">
                <a:solidFill>
                  <a:srgbClr val="222222"/>
                </a:solidFill>
                <a:latin typeface="Traditional Arabic" panose="02020603050405020304" pitchFamily="18" charset="-78"/>
                <a:cs typeface="Traditional Arabic" panose="02020603050405020304" pitchFamily="18" charset="-78"/>
              </a:rPr>
              <a:t>تعالى: {كُلُّ نَفْسٍ ذَائِقَةُ الْمَوْتِ}</a:t>
            </a:r>
            <a:endParaRPr lang="ar-SA" dirty="0" smtClean="0"/>
          </a:p>
          <a:p>
            <a:pPr marL="0" indent="0">
              <a:buNone/>
            </a:pPr>
            <a:r>
              <a:rPr lang="ar-SA" dirty="0" smtClean="0"/>
              <a:t>–  (ومثلها) جميع : </a:t>
            </a:r>
            <a:r>
              <a:rPr lang="ar-SA" sz="2000" b="1" dirty="0">
                <a:solidFill>
                  <a:srgbClr val="222222"/>
                </a:solidFill>
                <a:latin typeface="Traditional Arabic" panose="02020603050405020304" pitchFamily="18" charset="-78"/>
                <a:cs typeface="Traditional Arabic" panose="02020603050405020304" pitchFamily="18" charset="-78"/>
              </a:rPr>
              <a:t>كقوله تعالى: </a:t>
            </a:r>
            <a:r>
              <a:rPr lang="ar-SA" sz="2000" b="1" dirty="0" smtClean="0">
                <a:solidFill>
                  <a:srgbClr val="222222"/>
                </a:solidFill>
                <a:latin typeface="Traditional Arabic" panose="02020603050405020304" pitchFamily="18" charset="-78"/>
                <a:cs typeface="Traditional Arabic" panose="02020603050405020304" pitchFamily="18" charset="-78"/>
              </a:rPr>
              <a:t>{من كَان يُريد العزَّةَ فللَّه العزَّةُ جَمِيعا}</a:t>
            </a:r>
          </a:p>
          <a:p>
            <a:pPr marL="0" indent="0">
              <a:buNone/>
            </a:pPr>
            <a:r>
              <a:rPr lang="ar-SA" sz="2000" b="1" dirty="0" smtClean="0">
                <a:solidFill>
                  <a:srgbClr val="222222"/>
                </a:solidFill>
                <a:latin typeface="Traditional Arabic" panose="02020603050405020304" pitchFamily="18" charset="-78"/>
                <a:cs typeface="Traditional Arabic" panose="02020603050405020304" pitchFamily="18" charset="-78"/>
              </a:rPr>
              <a:t>2- الأسماء الموصولة: مثل: </a:t>
            </a:r>
            <a:r>
              <a:rPr lang="ar-SA" sz="2000" b="1" dirty="0">
                <a:solidFill>
                  <a:srgbClr val="222222"/>
                </a:solidFill>
                <a:latin typeface="Traditional Arabic" panose="02020603050405020304" pitchFamily="18" charset="-78"/>
                <a:cs typeface="Traditional Arabic" panose="02020603050405020304" pitchFamily="18" charset="-78"/>
              </a:rPr>
              <a:t>"الذي" و"التي" وفروعهما </a:t>
            </a:r>
            <a:r>
              <a:rPr lang="ar-SA" sz="2000" b="1" dirty="0" smtClean="0">
                <a:solidFill>
                  <a:srgbClr val="222222"/>
                </a:solidFill>
                <a:latin typeface="Traditional Arabic" panose="02020603050405020304" pitchFamily="18" charset="-78"/>
                <a:cs typeface="Traditional Arabic" panose="02020603050405020304" pitchFamily="18" charset="-78"/>
              </a:rPr>
              <a:t>كقوله تعالى: </a:t>
            </a:r>
            <a:r>
              <a:rPr lang="ar-SA" sz="2000" b="1" dirty="0">
                <a:solidFill>
                  <a:srgbClr val="222222"/>
                </a:solidFill>
                <a:latin typeface="Traditional Arabic" panose="02020603050405020304" pitchFamily="18" charset="-78"/>
                <a:cs typeface="Traditional Arabic" panose="02020603050405020304" pitchFamily="18" charset="-78"/>
              </a:rPr>
              <a:t>{وَالَّذِي قَالَ لِوَالِدَيْهِ أُفٍّ لَكُمَا} </a:t>
            </a:r>
            <a:endParaRPr lang="ar-SA" sz="2000" b="1" dirty="0" smtClean="0">
              <a:solidFill>
                <a:srgbClr val="222222"/>
              </a:solidFill>
              <a:latin typeface="Traditional Arabic" panose="02020603050405020304" pitchFamily="18" charset="-78"/>
              <a:cs typeface="Traditional Arabic" panose="02020603050405020304" pitchFamily="18" charset="-78"/>
            </a:endParaRPr>
          </a:p>
          <a:p>
            <a:pPr marL="0" indent="0">
              <a:buNone/>
            </a:pPr>
            <a:r>
              <a:rPr lang="ar-SA" sz="2000" b="1" dirty="0">
                <a:solidFill>
                  <a:srgbClr val="222222"/>
                </a:solidFill>
                <a:latin typeface="Traditional Arabic" panose="02020603050405020304" pitchFamily="18" charset="-78"/>
                <a:cs typeface="Traditional Arabic" panose="02020603050405020304" pitchFamily="18" charset="-78"/>
              </a:rPr>
              <a:t> </a:t>
            </a:r>
            <a:r>
              <a:rPr lang="ar-SA" sz="2000" b="1" dirty="0" smtClean="0">
                <a:solidFill>
                  <a:srgbClr val="222222"/>
                </a:solidFill>
                <a:latin typeface="Traditional Arabic" panose="02020603050405020304" pitchFamily="18" charset="-78"/>
                <a:cs typeface="Traditional Arabic" panose="02020603050405020304" pitchFamily="18" charset="-78"/>
              </a:rPr>
              <a:t>    </a:t>
            </a:r>
            <a:r>
              <a:rPr lang="ar-SA" sz="2000" b="1" dirty="0">
                <a:solidFill>
                  <a:srgbClr val="222222"/>
                </a:solidFill>
                <a:latin typeface="Traditional Arabic" panose="02020603050405020304" pitchFamily="18" charset="-78"/>
                <a:cs typeface="Traditional Arabic" panose="02020603050405020304" pitchFamily="18" charset="-78"/>
              </a:rPr>
              <a:t>وقوله: {</a:t>
            </a:r>
            <a:r>
              <a:rPr lang="ar-SA" sz="2000" b="1" dirty="0" err="1">
                <a:solidFill>
                  <a:srgbClr val="222222"/>
                </a:solidFill>
                <a:latin typeface="Traditional Arabic" panose="02020603050405020304" pitchFamily="18" charset="-78"/>
                <a:cs typeface="Traditional Arabic" panose="02020603050405020304" pitchFamily="18" charset="-78"/>
              </a:rPr>
              <a:t>وَالَّذَانِ</a:t>
            </a:r>
            <a:r>
              <a:rPr lang="ar-SA" sz="2000" b="1" dirty="0">
                <a:solidFill>
                  <a:srgbClr val="222222"/>
                </a:solidFill>
                <a:latin typeface="Traditional Arabic" panose="02020603050405020304" pitchFamily="18" charset="-78"/>
                <a:cs typeface="Traditional Arabic" panose="02020603050405020304" pitchFamily="18" charset="-78"/>
              </a:rPr>
              <a:t> يَأْتِيَانِهَا مِنْكُمْ فَآذُوهُمَا} وقوله: </a:t>
            </a:r>
            <a:r>
              <a:rPr lang="ar-SA" sz="2000" b="1" dirty="0" smtClean="0">
                <a:solidFill>
                  <a:srgbClr val="222222"/>
                </a:solidFill>
                <a:latin typeface="Traditional Arabic" panose="02020603050405020304" pitchFamily="18" charset="-78"/>
                <a:cs typeface="Traditional Arabic" panose="02020603050405020304" pitchFamily="18" charset="-78"/>
              </a:rPr>
              <a:t>{..الَّذِينَ </a:t>
            </a:r>
            <a:r>
              <a:rPr lang="ar-SA" sz="2000" b="1" dirty="0">
                <a:solidFill>
                  <a:srgbClr val="222222"/>
                </a:solidFill>
                <a:latin typeface="Traditional Arabic" panose="02020603050405020304" pitchFamily="18" charset="-78"/>
                <a:cs typeface="Traditional Arabic" panose="02020603050405020304" pitchFamily="18" charset="-78"/>
              </a:rPr>
              <a:t>يَأْكُلُونَ الرِّبَا لاَ يَقُومُونَ إِلاَّ كَمَا يَقُومُ الَّذِي يَتَخَبَّطُهُ الشَّيْطَانُ مِنَ </a:t>
            </a:r>
            <a:r>
              <a:rPr lang="ar-SA" sz="2000" b="1" dirty="0" smtClean="0">
                <a:solidFill>
                  <a:srgbClr val="222222"/>
                </a:solidFill>
                <a:latin typeface="Traditional Arabic" panose="02020603050405020304" pitchFamily="18" charset="-78"/>
                <a:cs typeface="Traditional Arabic" panose="02020603050405020304" pitchFamily="18" charset="-78"/>
              </a:rPr>
              <a:t>الْمَسّ..} </a:t>
            </a:r>
            <a:r>
              <a:rPr lang="ar-SA" sz="2000" b="1" dirty="0">
                <a:solidFill>
                  <a:srgbClr val="222222"/>
                </a:solidFill>
                <a:latin typeface="Traditional Arabic" panose="02020603050405020304" pitchFamily="18" charset="-78"/>
                <a:cs typeface="Traditional Arabic" panose="02020603050405020304" pitchFamily="18" charset="-78"/>
              </a:rPr>
              <a:t>وقوله: {وَالْفُلْكِ الَّتِي تَجْرِي فِي الْبَحْرِ بِمَا يَنفَعُ النَّاسَ..} وقوله:{وَاللاَّتِي يَأْتِينَ الْفَاحِشَةَ مِن </a:t>
            </a:r>
            <a:r>
              <a:rPr lang="ar-SA" sz="2000" b="1" dirty="0" smtClean="0">
                <a:solidFill>
                  <a:srgbClr val="222222"/>
                </a:solidFill>
                <a:latin typeface="Traditional Arabic" panose="02020603050405020304" pitchFamily="18" charset="-78"/>
                <a:cs typeface="Traditional Arabic" panose="02020603050405020304" pitchFamily="18" charset="-78"/>
              </a:rPr>
              <a:t>نِّسَآئِكُمْ..}</a:t>
            </a:r>
          </a:p>
          <a:p>
            <a:pPr marL="0" indent="0">
              <a:buNone/>
            </a:pPr>
            <a:r>
              <a:rPr lang="ar-SA" sz="2000" b="1" dirty="0" smtClean="0">
                <a:solidFill>
                  <a:srgbClr val="222222"/>
                </a:solidFill>
                <a:latin typeface="Traditional Arabic" panose="02020603050405020304" pitchFamily="18" charset="-78"/>
                <a:cs typeface="Traditional Arabic" panose="02020603050405020304" pitchFamily="18" charset="-78"/>
              </a:rPr>
              <a:t>3- أسماء الشرط</a:t>
            </a:r>
            <a:r>
              <a:rPr lang="ar-SA" sz="2000" b="1" dirty="0">
                <a:solidFill>
                  <a:srgbClr val="222222"/>
                </a:solidFill>
                <a:latin typeface="Traditional Arabic" panose="02020603050405020304" pitchFamily="18" charset="-78"/>
                <a:cs typeface="Traditional Arabic" panose="02020603050405020304" pitchFamily="18" charset="-78"/>
              </a:rPr>
              <a:t>: مثل: قوله تعالى: </a:t>
            </a:r>
            <a:r>
              <a:rPr lang="ar-SA" sz="2000" b="1" dirty="0" smtClean="0">
                <a:solidFill>
                  <a:srgbClr val="222222"/>
                </a:solidFill>
                <a:latin typeface="Traditional Arabic" panose="02020603050405020304" pitchFamily="18" charset="-78"/>
                <a:cs typeface="Traditional Arabic" panose="02020603050405020304" pitchFamily="18" charset="-78"/>
              </a:rPr>
              <a:t>{.. وَمَن </a:t>
            </a:r>
            <a:r>
              <a:rPr lang="ar-SA" sz="2000" b="1" dirty="0">
                <a:solidFill>
                  <a:srgbClr val="222222"/>
                </a:solidFill>
                <a:latin typeface="Traditional Arabic" panose="02020603050405020304" pitchFamily="18" charset="-78"/>
                <a:cs typeface="Traditional Arabic" panose="02020603050405020304" pitchFamily="18" charset="-78"/>
              </a:rPr>
              <a:t>قَتَلَ مُؤْمِنًا خَطَئًا فَتَحْرِيرُ رَقَبَةٍ مُّؤْمِنَةٍ..} وقوله:{.. وَمَا تَفْعَلُواْ مِنْ خَيْرٍ يَعْلَمْهُ اللّهُ..} وقوله:{.. أَيًّا مَّا تَدْعُواْ فَلَهُ الأَسْمَاء </a:t>
            </a:r>
            <a:r>
              <a:rPr lang="ar-SA" sz="2000" b="1" dirty="0" smtClean="0">
                <a:solidFill>
                  <a:srgbClr val="222222"/>
                </a:solidFill>
                <a:latin typeface="Traditional Arabic" panose="02020603050405020304" pitchFamily="18" charset="-78"/>
                <a:cs typeface="Traditional Arabic" panose="02020603050405020304" pitchFamily="18" charset="-78"/>
              </a:rPr>
              <a:t>الْحُسْنَى..}</a:t>
            </a:r>
          </a:p>
          <a:p>
            <a:pPr marL="0" indent="0">
              <a:buNone/>
            </a:pPr>
            <a:r>
              <a:rPr lang="ar-SA" sz="2000" b="1" dirty="0" smtClean="0">
                <a:solidFill>
                  <a:srgbClr val="222222"/>
                </a:solidFill>
                <a:latin typeface="Traditional Arabic" panose="02020603050405020304" pitchFamily="18" charset="-78"/>
                <a:cs typeface="Traditional Arabic" panose="02020603050405020304" pitchFamily="18" charset="-78"/>
              </a:rPr>
              <a:t>4- أسماء الاستفهام: مثل: قوله تعالى</a:t>
            </a:r>
            <a:r>
              <a:rPr lang="ar-SA" sz="2000" b="1" dirty="0">
                <a:solidFill>
                  <a:srgbClr val="222222"/>
                </a:solidFill>
                <a:latin typeface="Traditional Arabic" panose="02020603050405020304" pitchFamily="18" charset="-78"/>
                <a:cs typeface="Traditional Arabic" panose="02020603050405020304" pitchFamily="18" charset="-78"/>
              </a:rPr>
              <a:t>: {مَّن ذَا الَّذِي يُقْرِضُ اللّهَ قَرْضًا حَسَنًا فَيُضَاعِفَهُ </a:t>
            </a:r>
            <a:r>
              <a:rPr lang="ar-SA" sz="2000" b="1" dirty="0" smtClean="0">
                <a:solidFill>
                  <a:srgbClr val="222222"/>
                </a:solidFill>
                <a:latin typeface="Traditional Arabic" panose="02020603050405020304" pitchFamily="18" charset="-78"/>
                <a:cs typeface="Traditional Arabic" panose="02020603050405020304" pitchFamily="18" charset="-78"/>
              </a:rPr>
              <a:t>لَهُ..} </a:t>
            </a:r>
            <a:r>
              <a:rPr lang="ar-SA" sz="2000" b="1" dirty="0">
                <a:solidFill>
                  <a:srgbClr val="222222"/>
                </a:solidFill>
                <a:latin typeface="Traditional Arabic" panose="02020603050405020304" pitchFamily="18" charset="-78"/>
                <a:cs typeface="Traditional Arabic" panose="02020603050405020304" pitchFamily="18" charset="-78"/>
              </a:rPr>
              <a:t>وقوله:{.. مَن ذَا الَّذِي يَشْفَعُ عِنْدَهُ إِلاَّ </a:t>
            </a:r>
            <a:r>
              <a:rPr lang="ar-SA" sz="2000" b="1" dirty="0" smtClean="0">
                <a:solidFill>
                  <a:srgbClr val="222222"/>
                </a:solidFill>
                <a:latin typeface="Traditional Arabic" panose="02020603050405020304" pitchFamily="18" charset="-78"/>
                <a:cs typeface="Traditional Arabic" panose="02020603050405020304" pitchFamily="18" charset="-78"/>
              </a:rPr>
              <a:t>بِإِذْنِهِ..}</a:t>
            </a:r>
          </a:p>
          <a:p>
            <a:pPr marL="0" indent="0">
              <a:buNone/>
            </a:pPr>
            <a:r>
              <a:rPr lang="ar-SA" sz="2000" b="1" dirty="0" smtClean="0">
                <a:solidFill>
                  <a:srgbClr val="222222"/>
                </a:solidFill>
                <a:latin typeface="Traditional Arabic" panose="02020603050405020304" pitchFamily="18" charset="-78"/>
                <a:cs typeface="Traditional Arabic" panose="02020603050405020304" pitchFamily="18" charset="-78"/>
              </a:rPr>
              <a:t>5- المعرف «بأل» التي للاستغراق ؛ سواء كان جمعا ، </a:t>
            </a:r>
            <a:r>
              <a:rPr lang="ar-SA" sz="2000" b="1" dirty="0">
                <a:solidFill>
                  <a:srgbClr val="222222"/>
                </a:solidFill>
                <a:latin typeface="Traditional Arabic" panose="02020603050405020304" pitchFamily="18" charset="-78"/>
                <a:cs typeface="Traditional Arabic" panose="02020603050405020304" pitchFamily="18" charset="-78"/>
              </a:rPr>
              <a:t>مثل:{وَالْمُطَلَّقَاتُ يَتَرَبَّصْنَ بِأَنفُسِهِنَّ ثَلاَثَةَ </a:t>
            </a:r>
            <a:r>
              <a:rPr lang="ar-SA" sz="2000" b="1" dirty="0" smtClean="0">
                <a:solidFill>
                  <a:srgbClr val="222222"/>
                </a:solidFill>
                <a:latin typeface="Traditional Arabic" panose="02020603050405020304" pitchFamily="18" charset="-78"/>
                <a:cs typeface="Traditional Arabic" panose="02020603050405020304" pitchFamily="18" charset="-78"/>
              </a:rPr>
              <a:t>قُرُوءٍ..} أو مفردا ، مثل</a:t>
            </a:r>
            <a:r>
              <a:rPr lang="ar-SA" sz="2000" b="1" dirty="0">
                <a:solidFill>
                  <a:srgbClr val="222222"/>
                </a:solidFill>
                <a:latin typeface="Traditional Arabic" panose="02020603050405020304" pitchFamily="18" charset="-78"/>
                <a:cs typeface="Traditional Arabic" panose="02020603050405020304" pitchFamily="18" charset="-78"/>
              </a:rPr>
              <a:t>: </a:t>
            </a:r>
            <a:endParaRPr lang="ar-SA" sz="2000" b="1" dirty="0" smtClean="0">
              <a:solidFill>
                <a:srgbClr val="222222"/>
              </a:solidFill>
              <a:latin typeface="Traditional Arabic" panose="02020603050405020304" pitchFamily="18" charset="-78"/>
              <a:cs typeface="Traditional Arabic" panose="02020603050405020304" pitchFamily="18" charset="-78"/>
            </a:endParaRPr>
          </a:p>
          <a:p>
            <a:pPr marL="0" indent="0">
              <a:buNone/>
            </a:pPr>
            <a:r>
              <a:rPr lang="ar-SA" sz="2000" b="1" dirty="0">
                <a:solidFill>
                  <a:srgbClr val="222222"/>
                </a:solidFill>
                <a:latin typeface="Traditional Arabic" panose="02020603050405020304" pitchFamily="18" charset="-78"/>
                <a:cs typeface="Traditional Arabic" panose="02020603050405020304" pitchFamily="18" charset="-78"/>
              </a:rPr>
              <a:t> </a:t>
            </a:r>
            <a:r>
              <a:rPr lang="ar-SA" sz="2000" b="1" dirty="0" smtClean="0">
                <a:solidFill>
                  <a:srgbClr val="222222"/>
                </a:solidFill>
                <a:latin typeface="Traditional Arabic" panose="02020603050405020304" pitchFamily="18" charset="-78"/>
                <a:cs typeface="Traditional Arabic" panose="02020603050405020304" pitchFamily="18" charset="-78"/>
              </a:rPr>
              <a:t>    {.. </a:t>
            </a:r>
            <a:r>
              <a:rPr lang="ar-SA" sz="2000" b="1" dirty="0">
                <a:solidFill>
                  <a:srgbClr val="222222"/>
                </a:solidFill>
                <a:latin typeface="Traditional Arabic" panose="02020603050405020304" pitchFamily="18" charset="-78"/>
                <a:cs typeface="Traditional Arabic" panose="02020603050405020304" pitchFamily="18" charset="-78"/>
              </a:rPr>
              <a:t>وَأَحَلَّ اللّهُ الْبَيْعَ وَحَرَّمَ </a:t>
            </a:r>
            <a:r>
              <a:rPr lang="ar-SA" sz="2000" b="1" dirty="0" smtClean="0">
                <a:solidFill>
                  <a:srgbClr val="222222"/>
                </a:solidFill>
                <a:latin typeface="Traditional Arabic" panose="02020603050405020304" pitchFamily="18" charset="-78"/>
                <a:cs typeface="Traditional Arabic" panose="02020603050405020304" pitchFamily="18" charset="-78"/>
              </a:rPr>
              <a:t>الرِّبَا..}</a:t>
            </a:r>
            <a:endParaRPr lang="ar-SA" sz="2000" dirty="0"/>
          </a:p>
        </p:txBody>
      </p:sp>
    </p:spTree>
    <p:extLst>
      <p:ext uri="{BB962C8B-B14F-4D97-AF65-F5344CB8AC3E}">
        <p14:creationId xmlns:p14="http://schemas.microsoft.com/office/powerpoint/2010/main" val="209308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368301"/>
            <a:ext cx="8596668" cy="5673062"/>
          </a:xfrm>
        </p:spPr>
        <p:txBody>
          <a:bodyPr/>
          <a:lstStyle/>
          <a:p>
            <a:pPr marL="0" indent="0">
              <a:buNone/>
            </a:pPr>
            <a:r>
              <a:rPr lang="ar-SA" dirty="0"/>
              <a:t> </a:t>
            </a:r>
            <a:r>
              <a:rPr lang="ar-SA" dirty="0" smtClean="0"/>
              <a:t>ومثل </a:t>
            </a:r>
            <a:r>
              <a:rPr lang="ar-SA" dirty="0"/>
              <a:t>قوله:{وَالسَّارِقُ وَالسَّارِقَةُ فَاقْطَعُواْ أَيْدِيَهُمَا</a:t>
            </a:r>
            <a:r>
              <a:rPr lang="ar-SA" dirty="0" smtClean="0"/>
              <a:t>..}،</a:t>
            </a:r>
          </a:p>
          <a:p>
            <a:pPr marL="0" indent="0">
              <a:buNone/>
            </a:pPr>
            <a:r>
              <a:rPr lang="ar-SA" dirty="0" smtClean="0"/>
              <a:t>أو كان اسم جنس – وهو الذي لا واحد له من لفظه – مثل: الناس، والحيوان، والماء، والتراب،</a:t>
            </a:r>
          </a:p>
          <a:p>
            <a:pPr marL="0" indent="0">
              <a:buNone/>
            </a:pPr>
            <a:r>
              <a:rPr lang="ar-SA" dirty="0" smtClean="0"/>
              <a:t>فالناس في قوله تعالى</a:t>
            </a:r>
            <a:r>
              <a:rPr lang="ar-SA" dirty="0"/>
              <a:t>: {قُلْ أَعُوذُ بِرَبِّ </a:t>
            </a:r>
            <a:r>
              <a:rPr lang="ar-SA" dirty="0" smtClean="0"/>
              <a:t>النَّاسِ..} تفيد العموم.</a:t>
            </a:r>
          </a:p>
          <a:p>
            <a:pPr marL="0" indent="0">
              <a:buNone/>
            </a:pPr>
            <a:r>
              <a:rPr lang="ar-SA" dirty="0" smtClean="0"/>
              <a:t>أو كان مثنى، مثل: قوله </a:t>
            </a:r>
            <a:r>
              <a:rPr lang="ar-SA" dirty="0"/>
              <a:t>تعالى:{.. وَأَن تَجْمَعُواْ بَيْنَ </a:t>
            </a:r>
            <a:r>
              <a:rPr lang="ar-SA" dirty="0" smtClean="0"/>
              <a:t>الأُخْتَيْنِ..}</a:t>
            </a:r>
          </a:p>
          <a:p>
            <a:pPr marL="0" indent="0">
              <a:buNone/>
            </a:pPr>
            <a:r>
              <a:rPr lang="ar-SA" dirty="0"/>
              <a:t> </a:t>
            </a:r>
            <a:r>
              <a:rPr lang="ar-SA" dirty="0" smtClean="0"/>
              <a:t>** وعلامة «أل» المستغرقة للجنس :</a:t>
            </a:r>
          </a:p>
          <a:p>
            <a:pPr marL="0" indent="0">
              <a:buNone/>
            </a:pPr>
            <a:r>
              <a:rPr lang="ar-SA" dirty="0"/>
              <a:t> </a:t>
            </a:r>
            <a:r>
              <a:rPr lang="ar-SA" dirty="0" smtClean="0"/>
              <a:t>                                                 * أن يصح حلول (كل) محلها.</a:t>
            </a:r>
          </a:p>
          <a:p>
            <a:pPr marL="0" indent="0">
              <a:buNone/>
            </a:pPr>
            <a:r>
              <a:rPr lang="ar-SA" dirty="0"/>
              <a:t> </a:t>
            </a:r>
            <a:r>
              <a:rPr lang="ar-SA" dirty="0" smtClean="0"/>
              <a:t>                                                 * أن يصح الاستثناء من عمومها.</a:t>
            </a:r>
          </a:p>
          <a:p>
            <a:pPr marL="0" indent="0">
              <a:buNone/>
            </a:pPr>
            <a:r>
              <a:rPr lang="ar-SA" dirty="0" smtClean="0"/>
              <a:t>6- كل ما أضيف إلى معرفة ، مثل</a:t>
            </a:r>
            <a:r>
              <a:rPr lang="ar-SA" dirty="0"/>
              <a:t>: {.. فَلْيَحْذَرِ الَّذِينَ يُخَالِفُونَ عَنْ </a:t>
            </a:r>
            <a:r>
              <a:rPr lang="ar-SA" dirty="0" smtClean="0"/>
              <a:t>أَمْرِهِ..} </a:t>
            </a:r>
            <a:r>
              <a:rPr lang="ar-SA" dirty="0"/>
              <a:t>وقوله:{خُذْ مِنْ أَمْوَالِهِمْ صَدَقَةً تُطَهِّرُهُمْ وَتُزَكِّيهِم بِهَا..}وقوله:{إِنَّ عِبَادِي لَيْسَ لَكَ عَلَيْهِمْ سُلْطَانٌ إِلاَّ مَنِ اتَّبَعَكَ مِنَ الْغَاوِينَ </a:t>
            </a:r>
            <a:r>
              <a:rPr lang="ar-SA" dirty="0" smtClean="0"/>
              <a:t>} وفي الاستثناء هنا إشارة إلى عموم اللفظ.</a:t>
            </a:r>
          </a:p>
          <a:p>
            <a:pPr marL="0" indent="0">
              <a:buNone/>
            </a:pPr>
            <a:r>
              <a:rPr lang="ar-SA" dirty="0" smtClean="0"/>
              <a:t>7- النكرة في سياق :</a:t>
            </a:r>
          </a:p>
          <a:p>
            <a:pPr>
              <a:buFont typeface="Arial" panose="020B0604020202020204" pitchFamily="34" charset="0"/>
              <a:buChar char="•"/>
            </a:pPr>
            <a:r>
              <a:rPr lang="ar-SA" dirty="0" smtClean="0"/>
              <a:t>النفي، مثل</a:t>
            </a:r>
            <a:r>
              <a:rPr lang="ar-SA" dirty="0"/>
              <a:t>: {.. لَا فِيهَا غَوْلٌ وَلَا هُمْ عَنْهَا </a:t>
            </a:r>
            <a:r>
              <a:rPr lang="ar-SA" dirty="0" smtClean="0"/>
              <a:t>يُنزَفُونَ}</a:t>
            </a:r>
          </a:p>
          <a:p>
            <a:pPr>
              <a:buFont typeface="Arial" panose="020B0604020202020204" pitchFamily="34" charset="0"/>
              <a:buChar char="•"/>
            </a:pPr>
            <a:r>
              <a:rPr lang="ar-SA" dirty="0" smtClean="0"/>
              <a:t>النهي، </a:t>
            </a:r>
            <a:r>
              <a:rPr lang="ar-SA" dirty="0"/>
              <a:t>مثل:{وَلاَ تُصَلِّ عَلَى أَحَدٍ مِّنْهُم مَّاتَ </a:t>
            </a:r>
            <a:r>
              <a:rPr lang="ar-SA" dirty="0" smtClean="0"/>
              <a:t>أَبَدًا..}</a:t>
            </a:r>
          </a:p>
          <a:p>
            <a:pPr>
              <a:buFont typeface="Arial" panose="020B0604020202020204" pitchFamily="34" charset="0"/>
              <a:buChar char="•"/>
            </a:pPr>
            <a:r>
              <a:rPr lang="ar-SA" dirty="0" smtClean="0"/>
              <a:t>الشرط، </a:t>
            </a:r>
            <a:r>
              <a:rPr lang="ar-SA" dirty="0"/>
              <a:t>مثل:{وَإِنْ أَحَدٌ مِّنَ الْمُشْرِكِينَ اسْتَجَارَكَ فَأَجِرْهُ </a:t>
            </a:r>
            <a:r>
              <a:rPr lang="ar-SA" dirty="0" smtClean="0"/>
              <a:t>..}</a:t>
            </a:r>
          </a:p>
          <a:p>
            <a:pPr marL="0" indent="0">
              <a:buNone/>
            </a:pPr>
            <a:endParaRPr lang="ar-SA" dirty="0"/>
          </a:p>
        </p:txBody>
      </p:sp>
    </p:spTree>
    <p:extLst>
      <p:ext uri="{BB962C8B-B14F-4D97-AF65-F5344CB8AC3E}">
        <p14:creationId xmlns:p14="http://schemas.microsoft.com/office/powerpoint/2010/main" val="33346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1025562"/>
          </a:xfrm>
        </p:spPr>
        <p:txBody>
          <a:bodyPr/>
          <a:lstStyle/>
          <a:p>
            <a:pPr algn="ctr"/>
            <a:r>
              <a:rPr lang="ar-SA" b="1" dirty="0">
                <a:solidFill>
                  <a:srgbClr val="C42F1A">
                    <a:lumMod val="60000"/>
                    <a:lumOff val="40000"/>
                  </a:srgbClr>
                </a:solidFill>
              </a:rPr>
              <a:t>أقسام العام</a:t>
            </a:r>
            <a:r>
              <a:rPr lang="ar-SA" b="1" dirty="0" smtClean="0">
                <a:solidFill>
                  <a:srgbClr val="C42F1A">
                    <a:lumMod val="60000"/>
                    <a:lumOff val="40000"/>
                  </a:srgbClr>
                </a:solidFill>
              </a:rPr>
              <a:t>:  </a:t>
            </a:r>
            <a:br>
              <a:rPr lang="ar-SA" b="1" dirty="0" smtClean="0">
                <a:solidFill>
                  <a:srgbClr val="C42F1A">
                    <a:lumMod val="60000"/>
                    <a:lumOff val="40000"/>
                  </a:srgbClr>
                </a:solidFill>
              </a:rPr>
            </a:br>
            <a:r>
              <a:rPr lang="ar-SA" sz="1400" b="1" dirty="0" smtClean="0">
                <a:solidFill>
                  <a:srgbClr val="C42F1A">
                    <a:lumMod val="60000"/>
                    <a:lumOff val="40000"/>
                  </a:srgbClr>
                </a:solidFill>
              </a:rPr>
              <a:t>وهي ثلاثة أقسام يعبرون عنها بتعبيرات متنوعة</a:t>
            </a:r>
            <a:endParaRPr lang="ar-SA" dirty="0"/>
          </a:p>
        </p:txBody>
      </p:sp>
      <p:sp>
        <p:nvSpPr>
          <p:cNvPr id="4" name="عنصر نائب للمحتوى 3"/>
          <p:cNvSpPr>
            <a:spLocks noGrp="1"/>
          </p:cNvSpPr>
          <p:nvPr>
            <p:ph sz="half" idx="2"/>
          </p:nvPr>
        </p:nvSpPr>
        <p:spPr>
          <a:xfrm>
            <a:off x="675745" y="2076227"/>
            <a:ext cx="4185623" cy="3965135"/>
          </a:xfrm>
        </p:spPr>
        <p:txBody>
          <a:bodyPr/>
          <a:lstStyle/>
          <a:p>
            <a:pPr marL="0" lvl="0" indent="0">
              <a:buClr>
                <a:srgbClr val="90C226"/>
              </a:buClr>
              <a:buNone/>
            </a:pPr>
            <a:r>
              <a:rPr lang="ar-SA" b="1" dirty="0" smtClean="0">
                <a:solidFill>
                  <a:prstClr val="black">
                    <a:lumMod val="75000"/>
                    <a:lumOff val="25000"/>
                  </a:prstClr>
                </a:solidFill>
              </a:rPr>
              <a:t>1-</a:t>
            </a:r>
            <a:r>
              <a:rPr lang="ar-SA" b="1" dirty="0">
                <a:solidFill>
                  <a:prstClr val="black">
                    <a:lumMod val="75000"/>
                    <a:lumOff val="25000"/>
                  </a:prstClr>
                </a:solidFill>
              </a:rPr>
              <a:t>عام (مقيد بالعموم) لا ينفك عن العموم</a:t>
            </a:r>
            <a:r>
              <a:rPr lang="ar-SA" b="1" dirty="0" smtClean="0">
                <a:solidFill>
                  <a:prstClr val="black">
                    <a:lumMod val="75000"/>
                    <a:lumOff val="25000"/>
                  </a:prstClr>
                </a:solidFill>
              </a:rPr>
              <a:t>.</a:t>
            </a:r>
          </a:p>
          <a:p>
            <a:pPr marL="0" lvl="0" indent="0">
              <a:buClr>
                <a:srgbClr val="90C226"/>
              </a:buClr>
              <a:buNone/>
            </a:pPr>
            <a:endParaRPr lang="ar-SA" b="1" dirty="0">
              <a:solidFill>
                <a:prstClr val="black">
                  <a:lumMod val="75000"/>
                  <a:lumOff val="25000"/>
                </a:prstClr>
              </a:solidFill>
            </a:endParaRPr>
          </a:p>
          <a:p>
            <a:pPr marL="0" lvl="0" indent="0">
              <a:buClr>
                <a:srgbClr val="90C226"/>
              </a:buClr>
              <a:buNone/>
            </a:pPr>
            <a:r>
              <a:rPr lang="ar-SA" b="1" dirty="0" smtClean="0">
                <a:solidFill>
                  <a:prstClr val="black">
                    <a:lumMod val="75000"/>
                    <a:lumOff val="25000"/>
                  </a:prstClr>
                </a:solidFill>
              </a:rPr>
              <a:t>2-</a:t>
            </a:r>
            <a:r>
              <a:rPr lang="ar-SA" b="1" dirty="0">
                <a:solidFill>
                  <a:prstClr val="black">
                    <a:lumMod val="75000"/>
                    <a:lumOff val="25000"/>
                  </a:prstClr>
                </a:solidFill>
              </a:rPr>
              <a:t> عام مطلق </a:t>
            </a:r>
            <a:r>
              <a:rPr lang="ar-SA" b="1" dirty="0" smtClean="0">
                <a:solidFill>
                  <a:prstClr val="black">
                    <a:lumMod val="75000"/>
                    <a:lumOff val="25000"/>
                  </a:prstClr>
                </a:solidFill>
              </a:rPr>
              <a:t>يمكن </a:t>
            </a:r>
            <a:r>
              <a:rPr lang="ar-SA" b="1" dirty="0">
                <a:solidFill>
                  <a:prstClr val="black">
                    <a:lumMod val="75000"/>
                    <a:lumOff val="25000"/>
                  </a:prstClr>
                </a:solidFill>
              </a:rPr>
              <a:t>أن يبقى على عمومه ويمكن تخصيصه.</a:t>
            </a:r>
            <a:r>
              <a:rPr lang="ar-SA" b="1" dirty="0" smtClean="0">
                <a:solidFill>
                  <a:prstClr val="black">
                    <a:lumMod val="75000"/>
                    <a:lumOff val="25000"/>
                  </a:prstClr>
                </a:solidFill>
              </a:rPr>
              <a:t> </a:t>
            </a:r>
          </a:p>
          <a:p>
            <a:pPr marL="0" lvl="0" indent="0">
              <a:buClr>
                <a:srgbClr val="90C226"/>
              </a:buClr>
              <a:buNone/>
            </a:pPr>
            <a:endParaRPr lang="ar-SA" b="1" dirty="0" smtClean="0">
              <a:solidFill>
                <a:prstClr val="black">
                  <a:lumMod val="75000"/>
                  <a:lumOff val="25000"/>
                </a:prstClr>
              </a:solidFill>
            </a:endParaRPr>
          </a:p>
          <a:p>
            <a:pPr marL="0" lvl="0" indent="0">
              <a:buClr>
                <a:srgbClr val="90C226"/>
              </a:buClr>
              <a:buNone/>
            </a:pPr>
            <a:r>
              <a:rPr lang="ar-SA" b="1" dirty="0" smtClean="0">
                <a:solidFill>
                  <a:prstClr val="black">
                    <a:lumMod val="75000"/>
                    <a:lumOff val="25000"/>
                  </a:prstClr>
                </a:solidFill>
              </a:rPr>
              <a:t>3- </a:t>
            </a:r>
            <a:r>
              <a:rPr lang="ar-SA" b="1" dirty="0">
                <a:solidFill>
                  <a:prstClr val="black">
                    <a:lumMod val="75000"/>
                    <a:lumOff val="25000"/>
                  </a:prstClr>
                </a:solidFill>
              </a:rPr>
              <a:t>عام مقيد بالخصوص، لا يمكن أن يراد به  العموم، لا ينفك </a:t>
            </a:r>
            <a:r>
              <a:rPr lang="ar-SA" b="1" dirty="0" smtClean="0">
                <a:solidFill>
                  <a:prstClr val="black">
                    <a:lumMod val="75000"/>
                    <a:lumOff val="25000"/>
                  </a:prstClr>
                </a:solidFill>
              </a:rPr>
              <a:t>عن </a:t>
            </a:r>
            <a:r>
              <a:rPr lang="ar-SA" b="1" dirty="0">
                <a:solidFill>
                  <a:prstClr val="black">
                    <a:lumMod val="75000"/>
                    <a:lumOff val="25000"/>
                  </a:prstClr>
                </a:solidFill>
              </a:rPr>
              <a:t>الخصوص.</a:t>
            </a:r>
          </a:p>
          <a:p>
            <a:pPr marL="0" lvl="0" indent="0">
              <a:buClr>
                <a:srgbClr val="90C226"/>
              </a:buClr>
              <a:buNone/>
            </a:pPr>
            <a:endParaRPr lang="ar-SA" b="1" dirty="0">
              <a:solidFill>
                <a:prstClr val="black">
                  <a:lumMod val="75000"/>
                  <a:lumOff val="25000"/>
                </a:prstClr>
              </a:solidFill>
            </a:endParaRPr>
          </a:p>
          <a:p>
            <a:pPr marL="0" lvl="0" indent="0">
              <a:buClr>
                <a:srgbClr val="90C226"/>
              </a:buClr>
              <a:buNone/>
            </a:pPr>
            <a:endParaRPr lang="ar-SA" b="1" dirty="0">
              <a:solidFill>
                <a:prstClr val="black">
                  <a:lumMod val="75000"/>
                  <a:lumOff val="25000"/>
                </a:prstClr>
              </a:solidFill>
            </a:endParaRPr>
          </a:p>
          <a:p>
            <a:endParaRPr lang="ar-SA" dirty="0"/>
          </a:p>
        </p:txBody>
      </p:sp>
      <p:sp>
        <p:nvSpPr>
          <p:cNvPr id="6" name="عنصر نائب للمحتوى 5"/>
          <p:cNvSpPr>
            <a:spLocks noGrp="1"/>
          </p:cNvSpPr>
          <p:nvPr>
            <p:ph sz="quarter" idx="4"/>
          </p:nvPr>
        </p:nvSpPr>
        <p:spPr>
          <a:xfrm>
            <a:off x="5088384" y="2076227"/>
            <a:ext cx="4185617" cy="3965136"/>
          </a:xfrm>
        </p:spPr>
        <p:txBody>
          <a:bodyPr/>
          <a:lstStyle/>
          <a:p>
            <a:r>
              <a:rPr lang="ar-SA" b="1" dirty="0" smtClean="0">
                <a:solidFill>
                  <a:prstClr val="black">
                    <a:lumMod val="75000"/>
                    <a:lumOff val="25000"/>
                  </a:prstClr>
                </a:solidFill>
              </a:rPr>
              <a:t>1</a:t>
            </a:r>
            <a:r>
              <a:rPr lang="ar-SA" b="1" dirty="0">
                <a:solidFill>
                  <a:prstClr val="black">
                    <a:lumMod val="75000"/>
                    <a:lumOff val="25000"/>
                  </a:prstClr>
                </a:solidFill>
              </a:rPr>
              <a:t>-</a:t>
            </a:r>
            <a:r>
              <a:rPr lang="ar-SA" b="1" dirty="0" smtClean="0">
                <a:solidFill>
                  <a:prstClr val="black">
                    <a:lumMod val="75000"/>
                    <a:lumOff val="25000"/>
                  </a:prstClr>
                </a:solidFill>
              </a:rPr>
              <a:t> </a:t>
            </a:r>
            <a:r>
              <a:rPr lang="ar-SA" b="1" dirty="0">
                <a:solidFill>
                  <a:prstClr val="black">
                    <a:lumMod val="75000"/>
                    <a:lumOff val="25000"/>
                  </a:prstClr>
                </a:solidFill>
              </a:rPr>
              <a:t>العام الذي لا يدخله </a:t>
            </a:r>
            <a:r>
              <a:rPr lang="ar-SA" b="1" dirty="0" smtClean="0">
                <a:solidFill>
                  <a:prstClr val="black">
                    <a:lumMod val="75000"/>
                    <a:lumOff val="25000"/>
                  </a:prstClr>
                </a:solidFill>
              </a:rPr>
              <a:t>التخصيص</a:t>
            </a:r>
          </a:p>
          <a:p>
            <a:pPr marL="0" indent="0">
              <a:buNone/>
            </a:pPr>
            <a:endParaRPr lang="ar-SA" b="1" dirty="0" smtClean="0">
              <a:solidFill>
                <a:prstClr val="black">
                  <a:lumMod val="75000"/>
                  <a:lumOff val="25000"/>
                </a:prstClr>
              </a:solidFill>
            </a:endParaRPr>
          </a:p>
          <a:p>
            <a:pPr marL="0" indent="0">
              <a:buNone/>
            </a:pPr>
            <a:endParaRPr lang="ar-SA" b="1" dirty="0" smtClean="0">
              <a:solidFill>
                <a:prstClr val="black">
                  <a:lumMod val="75000"/>
                  <a:lumOff val="25000"/>
                </a:prstClr>
              </a:solidFill>
            </a:endParaRPr>
          </a:p>
          <a:p>
            <a:r>
              <a:rPr lang="ar-SA" b="1" dirty="0">
                <a:solidFill>
                  <a:prstClr val="black">
                    <a:lumMod val="75000"/>
                    <a:lumOff val="25000"/>
                  </a:prstClr>
                </a:solidFill>
              </a:rPr>
              <a:t>2- العام الذي يدخله </a:t>
            </a:r>
            <a:r>
              <a:rPr lang="ar-SA" b="1" dirty="0" smtClean="0">
                <a:solidFill>
                  <a:prstClr val="black">
                    <a:lumMod val="75000"/>
                    <a:lumOff val="25000"/>
                  </a:prstClr>
                </a:solidFill>
              </a:rPr>
              <a:t>التخصيص</a:t>
            </a:r>
          </a:p>
          <a:p>
            <a:pPr marL="0" indent="0">
              <a:buNone/>
            </a:pPr>
            <a:endParaRPr lang="ar-SA" b="1" dirty="0" smtClean="0">
              <a:solidFill>
                <a:prstClr val="black">
                  <a:lumMod val="75000"/>
                  <a:lumOff val="25000"/>
                </a:prstClr>
              </a:solidFill>
            </a:endParaRPr>
          </a:p>
          <a:p>
            <a:pPr marL="0" indent="0">
              <a:buNone/>
            </a:pPr>
            <a:endParaRPr lang="ar-SA" b="1" dirty="0" smtClean="0">
              <a:solidFill>
                <a:prstClr val="black">
                  <a:lumMod val="75000"/>
                  <a:lumOff val="25000"/>
                </a:prstClr>
              </a:solidFill>
            </a:endParaRPr>
          </a:p>
          <a:p>
            <a:r>
              <a:rPr lang="ar-SA" b="1" dirty="0" smtClean="0">
                <a:solidFill>
                  <a:prstClr val="black">
                    <a:lumMod val="75000"/>
                    <a:lumOff val="25000"/>
                  </a:prstClr>
                </a:solidFill>
              </a:rPr>
              <a:t> </a:t>
            </a:r>
            <a:r>
              <a:rPr lang="ar-SA" b="1" dirty="0">
                <a:solidFill>
                  <a:prstClr val="black">
                    <a:lumMod val="75000"/>
                    <a:lumOff val="25000"/>
                  </a:prstClr>
                </a:solidFill>
              </a:rPr>
              <a:t>3- </a:t>
            </a:r>
            <a:r>
              <a:rPr lang="ar-SA" b="1" dirty="0" smtClean="0">
                <a:solidFill>
                  <a:prstClr val="black">
                    <a:lumMod val="75000"/>
                    <a:lumOff val="25000"/>
                  </a:prstClr>
                </a:solidFill>
              </a:rPr>
              <a:t>العام المراد به الخصوص </a:t>
            </a:r>
          </a:p>
          <a:p>
            <a:endParaRPr lang="ar-SA" dirty="0"/>
          </a:p>
        </p:txBody>
      </p:sp>
    </p:spTree>
    <p:extLst>
      <p:ext uri="{BB962C8B-B14F-4D97-AF65-F5344CB8AC3E}">
        <p14:creationId xmlns:p14="http://schemas.microsoft.com/office/powerpoint/2010/main" val="347975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907228"/>
          </a:xfrm>
        </p:spPr>
        <p:txBody>
          <a:bodyPr/>
          <a:lstStyle/>
          <a:p>
            <a:pPr algn="r"/>
            <a:r>
              <a:rPr lang="ar-SA" b="1" dirty="0">
                <a:solidFill>
                  <a:srgbClr val="C42F1A">
                    <a:lumMod val="60000"/>
                    <a:lumOff val="40000"/>
                  </a:srgbClr>
                </a:solidFill>
              </a:rPr>
              <a:t>أقسام العام:</a:t>
            </a:r>
            <a:endParaRPr lang="ar-SA" dirty="0"/>
          </a:p>
        </p:txBody>
      </p:sp>
      <p:sp>
        <p:nvSpPr>
          <p:cNvPr id="3" name="عنصر نائب للمحتوى 2"/>
          <p:cNvSpPr>
            <a:spLocks noGrp="1"/>
          </p:cNvSpPr>
          <p:nvPr>
            <p:ph idx="1"/>
          </p:nvPr>
        </p:nvSpPr>
        <p:spPr>
          <a:xfrm>
            <a:off x="752638" y="1516828"/>
            <a:ext cx="8596668" cy="4787153"/>
          </a:xfrm>
        </p:spPr>
        <p:txBody>
          <a:bodyPr/>
          <a:lstStyle/>
          <a:p>
            <a:pPr marL="0" lvl="0" indent="0">
              <a:buClr>
                <a:srgbClr val="90C226"/>
              </a:buClr>
              <a:buNone/>
            </a:pPr>
            <a:r>
              <a:rPr lang="ar-SA" b="1" dirty="0" smtClean="0">
                <a:solidFill>
                  <a:prstClr val="black">
                    <a:lumMod val="75000"/>
                    <a:lumOff val="25000"/>
                  </a:prstClr>
                </a:solidFill>
              </a:rPr>
              <a:t> 1- </a:t>
            </a:r>
            <a:r>
              <a:rPr lang="ar-SA" b="1" dirty="0">
                <a:solidFill>
                  <a:prstClr val="black">
                    <a:lumMod val="75000"/>
                    <a:lumOff val="25000"/>
                  </a:prstClr>
                </a:solidFill>
              </a:rPr>
              <a:t>العام الذي لا يدخله </a:t>
            </a:r>
            <a:r>
              <a:rPr lang="ar-SA" b="1" dirty="0" smtClean="0">
                <a:solidFill>
                  <a:prstClr val="black">
                    <a:lumMod val="75000"/>
                    <a:lumOff val="25000"/>
                  </a:prstClr>
                </a:solidFill>
              </a:rPr>
              <a:t>التخصيص:  وهو الذي لا ينفك عنه العموم و لا يمكن تخصيصه، وهو قليل جدا؛ إذ الأصل في العموم أن يقبل التخصيص.</a:t>
            </a:r>
          </a:p>
          <a:p>
            <a:pPr marL="0" lvl="0" indent="0">
              <a:buClr>
                <a:srgbClr val="90C226"/>
              </a:buClr>
              <a:buNone/>
            </a:pPr>
            <a:r>
              <a:rPr lang="ar-SA" b="1" dirty="0">
                <a:solidFill>
                  <a:prstClr val="black">
                    <a:lumMod val="75000"/>
                    <a:lumOff val="25000"/>
                  </a:prstClr>
                </a:solidFill>
              </a:rPr>
              <a:t> </a:t>
            </a:r>
            <a:r>
              <a:rPr lang="ar-SA" b="1" dirty="0" smtClean="0">
                <a:solidFill>
                  <a:prstClr val="black">
                    <a:lumMod val="75000"/>
                    <a:lumOff val="25000"/>
                  </a:prstClr>
                </a:solidFill>
              </a:rPr>
              <a:t>   ومن أمثلته: قول الله تعالى</a:t>
            </a:r>
            <a:r>
              <a:rPr lang="ar-SA" b="1" dirty="0">
                <a:solidFill>
                  <a:prstClr val="black">
                    <a:lumMod val="75000"/>
                    <a:lumOff val="25000"/>
                  </a:prstClr>
                </a:solidFill>
              </a:rPr>
              <a:t>: </a:t>
            </a:r>
            <a:r>
              <a:rPr lang="ar-SA" b="1" dirty="0" smtClean="0">
                <a:solidFill>
                  <a:prstClr val="black">
                    <a:lumMod val="75000"/>
                    <a:lumOff val="25000"/>
                  </a:prstClr>
                </a:solidFill>
              </a:rPr>
              <a:t>{..وَاللّهُ </a:t>
            </a:r>
            <a:r>
              <a:rPr lang="ar-SA" b="1" dirty="0">
                <a:solidFill>
                  <a:prstClr val="black">
                    <a:lumMod val="75000"/>
                    <a:lumOff val="25000"/>
                  </a:prstClr>
                </a:solidFill>
              </a:rPr>
              <a:t>بِكُلِّ شَيْءٍ عَلِيمٌ }وقوله: {.. وَلَا يَظْلِمُ رَبُّكَ أَحَدًا </a:t>
            </a:r>
            <a:r>
              <a:rPr lang="ar-SA" b="1" dirty="0" smtClean="0">
                <a:solidFill>
                  <a:prstClr val="black">
                    <a:lumMod val="75000"/>
                    <a:lumOff val="25000"/>
                  </a:prstClr>
                </a:solidFill>
              </a:rPr>
              <a:t>} </a:t>
            </a:r>
            <a:r>
              <a:rPr lang="ar-SA" b="1" dirty="0">
                <a:solidFill>
                  <a:prstClr val="black">
                    <a:lumMod val="75000"/>
                    <a:lumOff val="25000"/>
                  </a:prstClr>
                </a:solidFill>
              </a:rPr>
              <a:t>وقوله:{حُرِّمَتْ عَلَيْكُمْ </a:t>
            </a:r>
            <a:r>
              <a:rPr lang="ar-SA" b="1" dirty="0" smtClean="0">
                <a:solidFill>
                  <a:prstClr val="black">
                    <a:lumMod val="75000"/>
                    <a:lumOff val="25000"/>
                  </a:prstClr>
                </a:solidFill>
              </a:rPr>
              <a:t>أُمَّهَاتُكُمْ..}</a:t>
            </a:r>
          </a:p>
          <a:p>
            <a:pPr marL="0" lvl="0" indent="0">
              <a:buClr>
                <a:srgbClr val="90C226"/>
              </a:buClr>
              <a:buNone/>
            </a:pPr>
            <a:r>
              <a:rPr lang="ar-SA" b="1" dirty="0">
                <a:solidFill>
                  <a:prstClr val="black">
                    <a:lumMod val="75000"/>
                    <a:lumOff val="25000"/>
                  </a:prstClr>
                </a:solidFill>
              </a:rPr>
              <a:t> 2- العام الذي يدخله </a:t>
            </a:r>
            <a:r>
              <a:rPr lang="ar-SA" b="1" dirty="0" smtClean="0">
                <a:solidFill>
                  <a:prstClr val="black">
                    <a:lumMod val="75000"/>
                    <a:lumOff val="25000"/>
                  </a:prstClr>
                </a:solidFill>
              </a:rPr>
              <a:t>التخصيص: ولعل هذا أشهر أنواع العموم، وأمثلته كثيرة منها:</a:t>
            </a:r>
          </a:p>
          <a:p>
            <a:pPr marL="0" lvl="0" indent="0">
              <a:buClr>
                <a:srgbClr val="90C226"/>
              </a:buClr>
              <a:buNone/>
            </a:pPr>
            <a:r>
              <a:rPr lang="ar-SA" b="1" dirty="0">
                <a:solidFill>
                  <a:prstClr val="black">
                    <a:lumMod val="75000"/>
                    <a:lumOff val="25000"/>
                  </a:prstClr>
                </a:solidFill>
              </a:rPr>
              <a:t> </a:t>
            </a:r>
            <a:r>
              <a:rPr lang="ar-SA" b="1" dirty="0" smtClean="0">
                <a:solidFill>
                  <a:prstClr val="black">
                    <a:lumMod val="75000"/>
                    <a:lumOff val="25000"/>
                  </a:prstClr>
                </a:solidFill>
              </a:rPr>
              <a:t> قوله تعالى</a:t>
            </a:r>
            <a:r>
              <a:rPr lang="ar-SA" b="1" dirty="0">
                <a:solidFill>
                  <a:prstClr val="black">
                    <a:lumMod val="75000"/>
                    <a:lumOff val="25000"/>
                  </a:prstClr>
                </a:solidFill>
              </a:rPr>
              <a:t>: {وَلِلّهِ عَلَى</a:t>
            </a:r>
            <a:r>
              <a:rPr lang="ar-SA" b="1" dirty="0">
                <a:solidFill>
                  <a:schemeClr val="accent5">
                    <a:lumMod val="60000"/>
                    <a:lumOff val="40000"/>
                  </a:schemeClr>
                </a:solidFill>
              </a:rPr>
              <a:t> النَّاسِ </a:t>
            </a:r>
            <a:r>
              <a:rPr lang="ar-SA" b="1" dirty="0">
                <a:solidFill>
                  <a:prstClr val="black">
                    <a:lumMod val="75000"/>
                    <a:lumOff val="25000"/>
                  </a:prstClr>
                </a:solidFill>
              </a:rPr>
              <a:t>حِجُّ الْبَيْتِ </a:t>
            </a:r>
            <a:r>
              <a:rPr lang="ar-SA" b="1" dirty="0">
                <a:solidFill>
                  <a:schemeClr val="accent5">
                    <a:lumMod val="60000"/>
                    <a:lumOff val="40000"/>
                  </a:schemeClr>
                </a:solidFill>
              </a:rPr>
              <a:t>مَنِ اسْتَطَاعَ إِلَيْهِ سَبِيلاً </a:t>
            </a:r>
            <a:r>
              <a:rPr lang="ar-SA" b="1" dirty="0" smtClean="0">
                <a:solidFill>
                  <a:prstClr val="black">
                    <a:lumMod val="75000"/>
                    <a:lumOff val="25000"/>
                  </a:prstClr>
                </a:solidFill>
              </a:rPr>
              <a:t>..}</a:t>
            </a:r>
            <a:endParaRPr lang="ar-SA" b="1" dirty="0">
              <a:solidFill>
                <a:prstClr val="black">
                  <a:lumMod val="75000"/>
                  <a:lumOff val="25000"/>
                </a:prstClr>
              </a:solidFill>
            </a:endParaRPr>
          </a:p>
          <a:p>
            <a:pPr marL="0" lvl="0" indent="0">
              <a:buClr>
                <a:srgbClr val="90C226"/>
              </a:buClr>
              <a:buNone/>
            </a:pPr>
            <a:r>
              <a:rPr lang="ar-SA" b="1" dirty="0">
                <a:solidFill>
                  <a:prstClr val="black">
                    <a:lumMod val="75000"/>
                    <a:lumOff val="25000"/>
                  </a:prstClr>
                </a:solidFill>
              </a:rPr>
              <a:t>وقوله:{كُتِبَ عَلَيْكُمْ إِذَا حَضَرَ </a:t>
            </a:r>
            <a:r>
              <a:rPr lang="ar-SA" b="1" dirty="0">
                <a:solidFill>
                  <a:schemeClr val="accent5">
                    <a:lumMod val="60000"/>
                    <a:lumOff val="40000"/>
                  </a:schemeClr>
                </a:solidFill>
              </a:rPr>
              <a:t>أَحَدَكُمُ</a:t>
            </a:r>
            <a:r>
              <a:rPr lang="ar-SA" b="1" dirty="0">
                <a:solidFill>
                  <a:prstClr val="black">
                    <a:lumMod val="75000"/>
                    <a:lumOff val="25000"/>
                  </a:prstClr>
                </a:solidFill>
              </a:rPr>
              <a:t> الْمَوْتُ </a:t>
            </a:r>
            <a:r>
              <a:rPr lang="ar-SA" b="1" dirty="0">
                <a:solidFill>
                  <a:schemeClr val="accent5">
                    <a:lumMod val="60000"/>
                    <a:lumOff val="40000"/>
                  </a:schemeClr>
                </a:solidFill>
              </a:rPr>
              <a:t>إِن تَرَكَ خَيْرًا </a:t>
            </a:r>
            <a:r>
              <a:rPr lang="ar-SA" b="1" dirty="0">
                <a:solidFill>
                  <a:prstClr val="black">
                    <a:lumMod val="75000"/>
                    <a:lumOff val="25000"/>
                  </a:prstClr>
                </a:solidFill>
              </a:rPr>
              <a:t>الْوَصِيَّةُ لِلْوَالِدَيْنِ وَالأقْرَبِينَ بِالْمَعْرُوفِ حَقًّا عَلَى </a:t>
            </a:r>
            <a:r>
              <a:rPr lang="ar-SA" b="1" dirty="0" smtClean="0">
                <a:solidFill>
                  <a:prstClr val="black">
                    <a:lumMod val="75000"/>
                    <a:lumOff val="25000"/>
                  </a:prstClr>
                </a:solidFill>
              </a:rPr>
              <a:t>الْمُتَّقِينَ} وقوله</a:t>
            </a:r>
            <a:r>
              <a:rPr lang="ar-SA" b="1" dirty="0">
                <a:solidFill>
                  <a:prstClr val="black">
                    <a:lumMod val="75000"/>
                    <a:lumOff val="25000"/>
                  </a:prstClr>
                </a:solidFill>
              </a:rPr>
              <a:t>: {وَ</a:t>
            </a:r>
            <a:r>
              <a:rPr lang="ar-SA" b="1" dirty="0">
                <a:solidFill>
                  <a:schemeClr val="accent5">
                    <a:lumMod val="60000"/>
                    <a:lumOff val="40000"/>
                  </a:schemeClr>
                </a:solidFill>
              </a:rPr>
              <a:t>الْمُطَلَّقَاتُ</a:t>
            </a:r>
            <a:r>
              <a:rPr lang="ar-SA" b="1" dirty="0">
                <a:solidFill>
                  <a:prstClr val="black">
                    <a:lumMod val="75000"/>
                    <a:lumOff val="25000"/>
                  </a:prstClr>
                </a:solidFill>
              </a:rPr>
              <a:t> يَتَرَبَّصْنَ بِأَنفُسِهِنَّ ثَلاَثَةَ </a:t>
            </a:r>
            <a:r>
              <a:rPr lang="ar-SA" b="1" dirty="0" smtClean="0">
                <a:solidFill>
                  <a:prstClr val="black">
                    <a:lumMod val="75000"/>
                    <a:lumOff val="25000"/>
                  </a:prstClr>
                </a:solidFill>
              </a:rPr>
              <a:t>قُرُوءٍ..}</a:t>
            </a:r>
          </a:p>
          <a:p>
            <a:pPr marL="0" lvl="0" indent="0">
              <a:buClr>
                <a:srgbClr val="90C226"/>
              </a:buClr>
              <a:buNone/>
            </a:pPr>
            <a:r>
              <a:rPr lang="ar-SA" b="1" dirty="0" smtClean="0">
                <a:solidFill>
                  <a:prstClr val="black">
                    <a:lumMod val="75000"/>
                    <a:lumOff val="25000"/>
                  </a:prstClr>
                </a:solidFill>
              </a:rPr>
              <a:t>خصص بقوله:{.. وَأُوْلَاتُ </a:t>
            </a:r>
            <a:r>
              <a:rPr lang="ar-SA" b="1" dirty="0">
                <a:solidFill>
                  <a:prstClr val="black">
                    <a:lumMod val="75000"/>
                    <a:lumOff val="25000"/>
                  </a:prstClr>
                </a:solidFill>
              </a:rPr>
              <a:t>الْأَحْمَالِ أَجَلُهُنَّ أَن يَضَعْنَ </a:t>
            </a:r>
            <a:r>
              <a:rPr lang="ar-SA" b="1" dirty="0" smtClean="0">
                <a:solidFill>
                  <a:prstClr val="black">
                    <a:lumMod val="75000"/>
                    <a:lumOff val="25000"/>
                  </a:prstClr>
                </a:solidFill>
              </a:rPr>
              <a:t>حَمْلَهُنَّ..}</a:t>
            </a:r>
          </a:p>
          <a:p>
            <a:pPr marL="0" lvl="0" indent="0">
              <a:buClr>
                <a:srgbClr val="90C226"/>
              </a:buClr>
              <a:buNone/>
            </a:pPr>
            <a:r>
              <a:rPr lang="ar-SA" b="1" dirty="0">
                <a:solidFill>
                  <a:prstClr val="black">
                    <a:lumMod val="75000"/>
                    <a:lumOff val="25000"/>
                  </a:prstClr>
                </a:solidFill>
              </a:rPr>
              <a:t> 3-  العام المراد به </a:t>
            </a:r>
            <a:r>
              <a:rPr lang="ar-SA" b="1" dirty="0" smtClean="0">
                <a:solidFill>
                  <a:prstClr val="black">
                    <a:lumMod val="75000"/>
                    <a:lumOff val="25000"/>
                  </a:prstClr>
                </a:solidFill>
              </a:rPr>
              <a:t>الخصوص: وهو ما دل لفظه على العموم ودلت القرينة على الخصوص، مثل قوله </a:t>
            </a:r>
            <a:r>
              <a:rPr lang="ar-SA" b="1" dirty="0">
                <a:solidFill>
                  <a:prstClr val="black">
                    <a:lumMod val="75000"/>
                    <a:lumOff val="25000"/>
                  </a:prstClr>
                </a:solidFill>
              </a:rPr>
              <a:t>تعالى:{فَنَادَتْهُ </a:t>
            </a:r>
            <a:r>
              <a:rPr lang="ar-SA" b="1" dirty="0">
                <a:solidFill>
                  <a:schemeClr val="accent5">
                    <a:lumMod val="60000"/>
                    <a:lumOff val="40000"/>
                  </a:schemeClr>
                </a:solidFill>
              </a:rPr>
              <a:t>الْمَلآئِكَةُ</a:t>
            </a:r>
            <a:r>
              <a:rPr lang="ar-SA" b="1" dirty="0">
                <a:solidFill>
                  <a:prstClr val="black">
                    <a:lumMod val="75000"/>
                    <a:lumOff val="25000"/>
                  </a:prstClr>
                </a:solidFill>
              </a:rPr>
              <a:t> وَهُوَ قَائِمٌ يُصَلِّي فِي </a:t>
            </a:r>
            <a:r>
              <a:rPr lang="ar-SA" b="1" dirty="0" smtClean="0">
                <a:solidFill>
                  <a:prstClr val="black">
                    <a:lumMod val="75000"/>
                    <a:lumOff val="25000"/>
                  </a:prstClr>
                </a:solidFill>
              </a:rPr>
              <a:t>الْمِحْرَابِ..} والمراد بالملائكة جبريل عليه السلام.</a:t>
            </a:r>
            <a:endParaRPr lang="ar-SA" b="1" dirty="0">
              <a:solidFill>
                <a:prstClr val="black">
                  <a:lumMod val="75000"/>
                  <a:lumOff val="25000"/>
                </a:prstClr>
              </a:solidFill>
            </a:endParaRPr>
          </a:p>
        </p:txBody>
      </p:sp>
    </p:spTree>
    <p:extLst>
      <p:ext uri="{BB962C8B-B14F-4D97-AF65-F5344CB8AC3E}">
        <p14:creationId xmlns:p14="http://schemas.microsoft.com/office/powerpoint/2010/main" val="3259058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7275" y="609600"/>
            <a:ext cx="8886727" cy="702833"/>
          </a:xfrm>
        </p:spPr>
        <p:txBody>
          <a:bodyPr>
            <a:normAutofit fontScale="90000"/>
          </a:bodyPr>
          <a:lstStyle/>
          <a:p>
            <a:pPr lvl="0" algn="r">
              <a:spcBef>
                <a:spcPts val="1000"/>
              </a:spcBef>
            </a:pPr>
            <a:r>
              <a:rPr lang="ar-SA" sz="2200" b="1" dirty="0">
                <a:solidFill>
                  <a:srgbClr val="FF0000"/>
                </a:solidFill>
                <a:ea typeface="+mn-ea"/>
              </a:rPr>
              <a:t>س: ما الفرق بين العام المراد به الخصوص والعام الذي يدخله التخصيص؟</a:t>
            </a:r>
            <a:r>
              <a:rPr lang="ar-SA" sz="2000" b="1" dirty="0">
                <a:solidFill>
                  <a:srgbClr val="FF0000"/>
                </a:solidFill>
                <a:ea typeface="+mn-ea"/>
              </a:rPr>
              <a:t/>
            </a:r>
            <a:br>
              <a:rPr lang="ar-SA" sz="2000" b="1" dirty="0">
                <a:solidFill>
                  <a:srgbClr val="FF0000"/>
                </a:solidFill>
                <a:ea typeface="+mn-ea"/>
              </a:rPr>
            </a:br>
            <a:endParaRPr lang="ar-SA" dirty="0"/>
          </a:p>
        </p:txBody>
      </p:sp>
      <p:sp>
        <p:nvSpPr>
          <p:cNvPr id="3" name="عنصر نائب للنص 2"/>
          <p:cNvSpPr>
            <a:spLocks noGrp="1"/>
          </p:cNvSpPr>
          <p:nvPr>
            <p:ph type="body" idx="1"/>
          </p:nvPr>
        </p:nvSpPr>
        <p:spPr>
          <a:xfrm>
            <a:off x="387275" y="1420009"/>
            <a:ext cx="4474093" cy="484095"/>
          </a:xfrm>
        </p:spPr>
        <p:txBody>
          <a:bodyPr/>
          <a:lstStyle/>
          <a:p>
            <a:r>
              <a:rPr lang="ar-SA" sz="1800" b="1" dirty="0">
                <a:solidFill>
                  <a:srgbClr val="FF0000"/>
                </a:solidFill>
                <a:ea typeface="+mj-ea"/>
              </a:rPr>
              <a:t>والعام الذي يدخله التخصيص</a:t>
            </a:r>
            <a:endParaRPr lang="ar-SA" dirty="0"/>
          </a:p>
        </p:txBody>
      </p:sp>
      <p:sp>
        <p:nvSpPr>
          <p:cNvPr id="4" name="عنصر نائب للمحتوى 3"/>
          <p:cNvSpPr>
            <a:spLocks noGrp="1"/>
          </p:cNvSpPr>
          <p:nvPr>
            <p:ph sz="half" idx="2"/>
          </p:nvPr>
        </p:nvSpPr>
        <p:spPr>
          <a:xfrm>
            <a:off x="387275" y="2097741"/>
            <a:ext cx="4474093" cy="3943622"/>
          </a:xfrm>
        </p:spPr>
        <p:txBody>
          <a:bodyPr>
            <a:normAutofit/>
          </a:bodyPr>
          <a:lstStyle/>
          <a:p>
            <a:r>
              <a:rPr lang="ar-SA" sz="2000" dirty="0">
                <a:solidFill>
                  <a:prstClr val="black">
                    <a:lumMod val="75000"/>
                    <a:lumOff val="25000"/>
                  </a:prstClr>
                </a:solidFill>
              </a:rPr>
              <a:t>يراد </a:t>
            </a:r>
            <a:r>
              <a:rPr lang="ar-SA" sz="2000" dirty="0" smtClean="0">
                <a:solidFill>
                  <a:prstClr val="black">
                    <a:lumMod val="75000"/>
                    <a:lumOff val="25000"/>
                  </a:prstClr>
                </a:solidFill>
              </a:rPr>
              <a:t>شوله </a:t>
            </a:r>
            <a:r>
              <a:rPr lang="ar-SA" sz="2000" dirty="0">
                <a:solidFill>
                  <a:prstClr val="black">
                    <a:lumMod val="75000"/>
                    <a:lumOff val="25000"/>
                  </a:prstClr>
                </a:solidFill>
              </a:rPr>
              <a:t>لجميع </a:t>
            </a:r>
            <a:r>
              <a:rPr lang="ar-SA" sz="2000" dirty="0" smtClean="0">
                <a:solidFill>
                  <a:prstClr val="black">
                    <a:lumMod val="75000"/>
                    <a:lumOff val="25000"/>
                  </a:prstClr>
                </a:solidFill>
              </a:rPr>
              <a:t>أفراده من أول </a:t>
            </a:r>
            <a:r>
              <a:rPr lang="ar-SA" sz="2000" dirty="0" smtClean="0">
                <a:solidFill>
                  <a:prstClr val="black">
                    <a:lumMod val="75000"/>
                    <a:lumOff val="25000"/>
                  </a:prstClr>
                </a:solidFill>
              </a:rPr>
              <a:t>الأمر.</a:t>
            </a:r>
          </a:p>
          <a:p>
            <a:pPr marL="0" indent="0">
              <a:buNone/>
            </a:pPr>
            <a:endParaRPr lang="ar-SA" sz="2000" dirty="0" smtClean="0">
              <a:solidFill>
                <a:prstClr val="black">
                  <a:lumMod val="75000"/>
                  <a:lumOff val="25000"/>
                </a:prstClr>
              </a:solidFill>
            </a:endParaRPr>
          </a:p>
          <a:p>
            <a:r>
              <a:rPr lang="ar-SA" sz="2000" dirty="0" smtClean="0">
                <a:solidFill>
                  <a:prstClr val="black">
                    <a:lumMod val="75000"/>
                    <a:lumOff val="25000"/>
                  </a:prstClr>
                </a:solidFill>
              </a:rPr>
              <a:t>استعمل اللفظ بمعناه الحقيقي.</a:t>
            </a:r>
          </a:p>
          <a:p>
            <a:pPr marL="0" indent="0">
              <a:buNone/>
            </a:pPr>
            <a:endParaRPr lang="ar-SA" sz="2000" dirty="0" smtClean="0">
              <a:solidFill>
                <a:prstClr val="black">
                  <a:lumMod val="75000"/>
                  <a:lumOff val="25000"/>
                </a:prstClr>
              </a:solidFill>
            </a:endParaRPr>
          </a:p>
          <a:p>
            <a:r>
              <a:rPr lang="ar-SA" sz="2000" dirty="0" smtClean="0">
                <a:solidFill>
                  <a:prstClr val="black">
                    <a:lumMod val="75000"/>
                    <a:lumOff val="25000"/>
                  </a:prstClr>
                </a:solidFill>
              </a:rPr>
              <a:t>قرينته لفظية وقد تنفك </a:t>
            </a:r>
            <a:r>
              <a:rPr lang="ar-SA" sz="2000" smtClean="0">
                <a:solidFill>
                  <a:prstClr val="black">
                    <a:lumMod val="75000"/>
                    <a:lumOff val="25000"/>
                  </a:prstClr>
                </a:solidFill>
              </a:rPr>
              <a:t>عنه.</a:t>
            </a:r>
          </a:p>
          <a:p>
            <a:pPr marL="0" indent="0">
              <a:buNone/>
            </a:pPr>
            <a:endParaRPr lang="ar-SA" sz="2000" dirty="0" smtClean="0">
              <a:solidFill>
                <a:prstClr val="black">
                  <a:lumMod val="75000"/>
                  <a:lumOff val="25000"/>
                </a:prstClr>
              </a:solidFill>
            </a:endParaRPr>
          </a:p>
          <a:p>
            <a:r>
              <a:rPr lang="ar-SA" sz="2000" dirty="0" smtClean="0">
                <a:solidFill>
                  <a:prstClr val="black">
                    <a:lumMod val="75000"/>
                    <a:lumOff val="25000"/>
                  </a:prstClr>
                </a:solidFill>
              </a:rPr>
              <a:t>في تخصيص عمومه بحث لا يراد به إلا واحد بعد العموم خلاف.</a:t>
            </a:r>
            <a:endParaRPr lang="ar-SA" sz="2000" dirty="0"/>
          </a:p>
        </p:txBody>
      </p:sp>
      <p:sp>
        <p:nvSpPr>
          <p:cNvPr id="5" name="عنصر نائب للنص 4"/>
          <p:cNvSpPr>
            <a:spLocks noGrp="1"/>
          </p:cNvSpPr>
          <p:nvPr>
            <p:ph type="body" sz="quarter" idx="3"/>
          </p:nvPr>
        </p:nvSpPr>
        <p:spPr>
          <a:xfrm>
            <a:off x="5088382" y="1420009"/>
            <a:ext cx="4593499" cy="484095"/>
          </a:xfrm>
        </p:spPr>
        <p:txBody>
          <a:bodyPr/>
          <a:lstStyle/>
          <a:p>
            <a:r>
              <a:rPr lang="ar-SA" sz="1800" b="1" dirty="0">
                <a:solidFill>
                  <a:srgbClr val="FF0000"/>
                </a:solidFill>
                <a:ea typeface="+mj-ea"/>
              </a:rPr>
              <a:t>العام المراد به الخصوص</a:t>
            </a:r>
            <a:endParaRPr lang="ar-SA" dirty="0"/>
          </a:p>
        </p:txBody>
      </p:sp>
      <p:sp>
        <p:nvSpPr>
          <p:cNvPr id="6" name="عنصر نائب للمحتوى 5"/>
          <p:cNvSpPr>
            <a:spLocks noGrp="1"/>
          </p:cNvSpPr>
          <p:nvPr>
            <p:ph sz="quarter" idx="4"/>
          </p:nvPr>
        </p:nvSpPr>
        <p:spPr>
          <a:xfrm>
            <a:off x="5088384" y="2097741"/>
            <a:ext cx="4593497" cy="3943622"/>
          </a:xfrm>
        </p:spPr>
        <p:txBody>
          <a:bodyPr>
            <a:normAutofit/>
          </a:bodyPr>
          <a:lstStyle/>
          <a:p>
            <a:r>
              <a:rPr lang="ar-SA" sz="2000" dirty="0" smtClean="0"/>
              <a:t>لا يراد شموله لجميع الأفراد، ويدرك ذلك من أول وهلة</a:t>
            </a:r>
            <a:r>
              <a:rPr lang="ar-SA" sz="2000" dirty="0" smtClean="0"/>
              <a:t>.</a:t>
            </a:r>
          </a:p>
          <a:p>
            <a:r>
              <a:rPr lang="ar-SA" sz="2000" dirty="0" smtClean="0"/>
              <a:t>مجاز قطعا؛ لنقل  اللفظ عن موضعه الأصلي(العموم) واستعماله في بعض أفراده.</a:t>
            </a:r>
          </a:p>
          <a:p>
            <a:r>
              <a:rPr lang="ar-SA" sz="2000" dirty="0" smtClean="0"/>
              <a:t>قرينته عقلية لا تنفك عنه.</a:t>
            </a:r>
          </a:p>
          <a:p>
            <a:r>
              <a:rPr lang="ar-SA" sz="2000" dirty="0" smtClean="0"/>
              <a:t>يصح أن يراد به واحدا اتفاقا، مثل: قوله تعالى: {</a:t>
            </a:r>
            <a:r>
              <a:rPr lang="ar-SA" sz="2000" dirty="0"/>
              <a:t>ثُمَّ أَفِيضُواْ مِنْ حَيْثُ أَفَاضَ النَّاسُ </a:t>
            </a:r>
            <a:r>
              <a:rPr lang="ar-SA" sz="2000" dirty="0" smtClean="0"/>
              <a:t>..}</a:t>
            </a:r>
          </a:p>
          <a:p>
            <a:pPr marL="0" indent="0">
              <a:buNone/>
            </a:pPr>
            <a:r>
              <a:rPr lang="ar-SA" sz="2000" dirty="0" smtClean="0"/>
              <a:t>     يعني إبراهيم عليه السلام.</a:t>
            </a:r>
            <a:endParaRPr lang="ar-SA" sz="2000" dirty="0"/>
          </a:p>
        </p:txBody>
      </p:sp>
    </p:spTree>
    <p:extLst>
      <p:ext uri="{BB962C8B-B14F-4D97-AF65-F5344CB8AC3E}">
        <p14:creationId xmlns:p14="http://schemas.microsoft.com/office/powerpoint/2010/main" val="123386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solidFill>
                  <a:srgbClr val="0070C0"/>
                </a:solidFill>
              </a:rPr>
              <a:t>الخاص</a:t>
            </a:r>
            <a:endParaRPr lang="ar-SA" sz="5400" b="1" dirty="0">
              <a:solidFill>
                <a:srgbClr val="0070C0"/>
              </a:solidFill>
            </a:endParaRPr>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553173416"/>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Wisp</Template>
  <TotalTime>11959</TotalTime>
  <Words>689</Words>
  <Application>Microsoft Office PowerPoint</Application>
  <PresentationFormat>ملء الشاشة</PresentationFormat>
  <Paragraphs>71</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Tahoma</vt:lpstr>
      <vt:lpstr>Traditional Arabic</vt:lpstr>
      <vt:lpstr>Trebuchet MS</vt:lpstr>
      <vt:lpstr>Wingdings 3</vt:lpstr>
      <vt:lpstr>واجهة</vt:lpstr>
      <vt:lpstr>العام والخاص</vt:lpstr>
      <vt:lpstr>العام :</vt:lpstr>
      <vt:lpstr> صيغ العموم:</vt:lpstr>
      <vt:lpstr>عرض تقديمي في PowerPoint</vt:lpstr>
      <vt:lpstr>أقسام العام:   وهي ثلاثة أقسام يعبرون عنها بتعبيرات متنوعة</vt:lpstr>
      <vt:lpstr>أقسام العام:</vt:lpstr>
      <vt:lpstr>س: ما الفرق بين العام المراد به الخصوص والعام الذي يدخله التخصيص؟ </vt:lpstr>
      <vt:lpstr>الخاص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العام والخاص</dc:title>
  <dc:creator>1Ahmad ageel</dc:creator>
  <cp:lastModifiedBy>1Ahmad ageel</cp:lastModifiedBy>
  <cp:revision>38</cp:revision>
  <dcterms:created xsi:type="dcterms:W3CDTF">2015-09-25T14:34:33Z</dcterms:created>
  <dcterms:modified xsi:type="dcterms:W3CDTF">2015-10-04T20:54:52Z</dcterms:modified>
</cp:coreProperties>
</file>