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8" r:id="rId1"/>
  </p:sldMasterIdLst>
  <p:notesMasterIdLst>
    <p:notesMasterId r:id="rId58"/>
  </p:notesMasterIdLst>
  <p:sldIdLst>
    <p:sldId id="256" r:id="rId2"/>
    <p:sldId id="257" r:id="rId3"/>
    <p:sldId id="311" r:id="rId4"/>
    <p:sldId id="315" r:id="rId5"/>
    <p:sldId id="316" r:id="rId6"/>
    <p:sldId id="317" r:id="rId7"/>
    <p:sldId id="318" r:id="rId8"/>
    <p:sldId id="319" r:id="rId9"/>
    <p:sldId id="320" r:id="rId10"/>
    <p:sldId id="321" r:id="rId11"/>
    <p:sldId id="312" r:id="rId12"/>
    <p:sldId id="258" r:id="rId13"/>
    <p:sldId id="313" r:id="rId14"/>
    <p:sldId id="314" r:id="rId15"/>
    <p:sldId id="282" r:id="rId16"/>
    <p:sldId id="270" r:id="rId17"/>
    <p:sldId id="280" r:id="rId18"/>
    <p:sldId id="281" r:id="rId19"/>
    <p:sldId id="288" r:id="rId20"/>
    <p:sldId id="287" r:id="rId21"/>
    <p:sldId id="289" r:id="rId22"/>
    <p:sldId id="299" r:id="rId23"/>
    <p:sldId id="300" r:id="rId24"/>
    <p:sldId id="290" r:id="rId25"/>
    <p:sldId id="269" r:id="rId26"/>
    <p:sldId id="268" r:id="rId27"/>
    <p:sldId id="275" r:id="rId28"/>
    <p:sldId id="285" r:id="rId29"/>
    <p:sldId id="291" r:id="rId30"/>
    <p:sldId id="276" r:id="rId31"/>
    <p:sldId id="302" r:id="rId32"/>
    <p:sldId id="301" r:id="rId33"/>
    <p:sldId id="293" r:id="rId34"/>
    <p:sldId id="294" r:id="rId35"/>
    <p:sldId id="295" r:id="rId36"/>
    <p:sldId id="296" r:id="rId37"/>
    <p:sldId id="322" r:id="rId38"/>
    <p:sldId id="303" r:id="rId39"/>
    <p:sldId id="297" r:id="rId40"/>
    <p:sldId id="292" r:id="rId41"/>
    <p:sldId id="298" r:id="rId42"/>
    <p:sldId id="273" r:id="rId43"/>
    <p:sldId id="277" r:id="rId44"/>
    <p:sldId id="304" r:id="rId45"/>
    <p:sldId id="271" r:id="rId46"/>
    <p:sldId id="305" r:id="rId47"/>
    <p:sldId id="272" r:id="rId48"/>
    <p:sldId id="264" r:id="rId49"/>
    <p:sldId id="306" r:id="rId50"/>
    <p:sldId id="307" r:id="rId51"/>
    <p:sldId id="308" r:id="rId52"/>
    <p:sldId id="266" r:id="rId53"/>
    <p:sldId id="283" r:id="rId54"/>
    <p:sldId id="309" r:id="rId55"/>
    <p:sldId id="310" r:id="rId56"/>
    <p:sldId id="28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18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06FFC9F-B8F8-4468-8E08-BF1B0129C6D3}" type="datetimeFigureOut">
              <a:rPr lang="ar-SA" smtClean="0"/>
              <a:pPr/>
              <a:t>17/06/1439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D9CE6E9-18A4-4FDE-947D-95E9625DC83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D9CE6E9-18A4-4FDE-947D-95E9625DC83B}" type="slidenum">
              <a:rPr lang="ar-SA" smtClean="0"/>
              <a:pPr/>
              <a:t>30</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BD9CE6E9-18A4-4FDE-947D-95E9625DC83B}" type="slidenum">
              <a:rPr lang="ar-SA" smtClean="0"/>
              <a:pPr/>
              <a:t>50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389850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213001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42992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56738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300218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3332499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603301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95958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421168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55015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84434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301736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92459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12496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399159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422034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2615D4-0E19-45CB-AA9B-65CF8BEBA5E4}" type="datetimeFigureOut">
              <a:rPr lang="ar-SA" smtClean="0"/>
              <a:pPr/>
              <a:t>17/06/1439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B65C5F2-0A79-42D3-82B3-1BCE9D9D2D66}" type="slidenum">
              <a:rPr lang="ar-SA" smtClean="0"/>
              <a:pPr/>
              <a:t>‹#›</a:t>
            </a:fld>
            <a:endParaRPr lang="ar-SA"/>
          </a:p>
        </p:txBody>
      </p:sp>
    </p:spTree>
    <p:extLst>
      <p:ext uri="{BB962C8B-B14F-4D97-AF65-F5344CB8AC3E}">
        <p14:creationId xmlns:p14="http://schemas.microsoft.com/office/powerpoint/2010/main" val="74690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2615D4-0E19-45CB-AA9B-65CF8BEBA5E4}" type="datetimeFigureOut">
              <a:rPr lang="ar-SA" smtClean="0"/>
              <a:pPr/>
              <a:t>17/06/1439</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B65C5F2-0A79-42D3-82B3-1BCE9D9D2D66}" type="slidenum">
              <a:rPr lang="ar-SA" smtClean="0"/>
              <a:pPr/>
              <a:t>‹#›</a:t>
            </a:fld>
            <a:endParaRPr lang="ar-SA"/>
          </a:p>
        </p:txBody>
      </p:sp>
    </p:spTree>
    <p:extLst>
      <p:ext uri="{BB962C8B-B14F-4D97-AF65-F5344CB8AC3E}">
        <p14:creationId xmlns:p14="http://schemas.microsoft.com/office/powerpoint/2010/main" val="326867043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Spirillum" TargetMode="External"/><Relationship Id="rId2" Type="http://schemas.openxmlformats.org/officeDocument/2006/relationships/hyperlink" Target="http://en.wikipedia.org/wiki/Cocc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sz="6600" dirty="0"/>
              <a:t>BACTEREIA</a:t>
            </a:r>
            <a:endParaRPr lang="ar-SA" sz="6600" dirty="0"/>
          </a:p>
        </p:txBody>
      </p:sp>
      <p:sp>
        <p:nvSpPr>
          <p:cNvPr id="3" name="عنوان فرعي 2"/>
          <p:cNvSpPr>
            <a:spLocks noGrp="1"/>
          </p:cNvSpPr>
          <p:nvPr>
            <p:ph type="subTitle" idx="1"/>
          </p:nvPr>
        </p:nvSpPr>
        <p:spPr/>
        <p:txBody>
          <a:bodyPr/>
          <a:lstStyle/>
          <a:p>
            <a:r>
              <a:rPr lang="en-GB" dirty="0"/>
              <a:t>SAHAR ALHOGAIL</a:t>
            </a:r>
            <a:endParaRPr lang="ar-SA" dirty="0"/>
          </a:p>
        </p:txBody>
      </p:sp>
      <p:sp>
        <p:nvSpPr>
          <p:cNvPr id="5" name="Rectangle 4">
            <a:extLst>
              <a:ext uri="{FF2B5EF4-FFF2-40B4-BE49-F238E27FC236}">
                <a16:creationId xmlns:a16="http://schemas.microsoft.com/office/drawing/2014/main" id="{85530869-6AE1-4009-9379-3375B0228B0C}"/>
              </a:ext>
            </a:extLst>
          </p:cNvPr>
          <p:cNvSpPr/>
          <p:nvPr/>
        </p:nvSpPr>
        <p:spPr>
          <a:xfrm>
            <a:off x="4383487" y="3244334"/>
            <a:ext cx="184731" cy="369332"/>
          </a:xfrm>
          <a:prstGeom prst="rect">
            <a:avLst/>
          </a:prstGeom>
        </p:spPr>
        <p:txBody>
          <a:bodyPr wrap="none">
            <a:spAutoFit/>
          </a:bodyPr>
          <a:lstStyle/>
          <a:p>
            <a:endParaRPr lang="en-GB" dirty="0"/>
          </a:p>
        </p:txBody>
      </p:sp>
      <p:pic>
        <p:nvPicPr>
          <p:cNvPr id="6" name="Picture 5">
            <a:extLst>
              <a:ext uri="{FF2B5EF4-FFF2-40B4-BE49-F238E27FC236}">
                <a16:creationId xmlns:a16="http://schemas.microsoft.com/office/drawing/2014/main" id="{70597DDA-3441-4736-AEC7-941CC4398E3D}"/>
              </a:ext>
            </a:extLst>
          </p:cNvPr>
          <p:cNvPicPr>
            <a:picLocks noChangeAspect="1"/>
          </p:cNvPicPr>
          <p:nvPr/>
        </p:nvPicPr>
        <p:blipFill>
          <a:blip r:embed="rId2"/>
          <a:stretch>
            <a:fillRect/>
          </a:stretch>
        </p:blipFill>
        <p:spPr>
          <a:xfrm>
            <a:off x="6096000" y="2929530"/>
            <a:ext cx="2466975" cy="1847850"/>
          </a:xfrm>
          <a:prstGeom prst="rect">
            <a:avLst/>
          </a:prstGeom>
        </p:spPr>
      </p:pic>
      <p:pic>
        <p:nvPicPr>
          <p:cNvPr id="7" name="Picture 6">
            <a:extLst>
              <a:ext uri="{FF2B5EF4-FFF2-40B4-BE49-F238E27FC236}">
                <a16:creationId xmlns:a16="http://schemas.microsoft.com/office/drawing/2014/main" id="{A769CEA8-BDE1-4F42-852F-46D34B238A39}"/>
              </a:ext>
            </a:extLst>
          </p:cNvPr>
          <p:cNvPicPr>
            <a:picLocks noChangeAspect="1"/>
          </p:cNvPicPr>
          <p:nvPr/>
        </p:nvPicPr>
        <p:blipFill>
          <a:blip r:embed="rId3"/>
          <a:stretch>
            <a:fillRect/>
          </a:stretch>
        </p:blipFill>
        <p:spPr>
          <a:xfrm>
            <a:off x="4475852" y="744415"/>
            <a:ext cx="2143125" cy="2143125"/>
          </a:xfrm>
          <a:prstGeom prst="rect">
            <a:avLst/>
          </a:prstGeom>
        </p:spPr>
      </p:pic>
      <p:pic>
        <p:nvPicPr>
          <p:cNvPr id="8" name="Picture 7">
            <a:extLst>
              <a:ext uri="{FF2B5EF4-FFF2-40B4-BE49-F238E27FC236}">
                <a16:creationId xmlns:a16="http://schemas.microsoft.com/office/drawing/2014/main" id="{AFAA8F72-19A1-408B-8444-7EFE0316410D}"/>
              </a:ext>
            </a:extLst>
          </p:cNvPr>
          <p:cNvPicPr>
            <a:picLocks noChangeAspect="1"/>
          </p:cNvPicPr>
          <p:nvPr/>
        </p:nvPicPr>
        <p:blipFill>
          <a:blip r:embed="rId4"/>
          <a:stretch>
            <a:fillRect/>
          </a:stretch>
        </p:blipFill>
        <p:spPr>
          <a:xfrm>
            <a:off x="1362902" y="1803916"/>
            <a:ext cx="2524125" cy="1809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561D-CDF0-496A-AC20-AE1C1CAAB2A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3523973A-3477-4913-9EC8-9B7CC83F08BB}"/>
              </a:ext>
            </a:extLst>
          </p:cNvPr>
          <p:cNvPicPr>
            <a:picLocks noGrp="1" noChangeAspect="1"/>
          </p:cNvPicPr>
          <p:nvPr>
            <p:ph idx="1"/>
          </p:nvPr>
        </p:nvPicPr>
        <p:blipFill>
          <a:blip r:embed="rId2"/>
          <a:stretch>
            <a:fillRect/>
          </a:stretch>
        </p:blipFill>
        <p:spPr>
          <a:xfrm>
            <a:off x="1295400" y="1152983"/>
            <a:ext cx="5594349" cy="4195762"/>
          </a:xfrm>
          <a:prstGeom prst="rect">
            <a:avLst/>
          </a:prstGeom>
        </p:spPr>
      </p:pic>
    </p:spTree>
    <p:extLst>
      <p:ext uri="{BB962C8B-B14F-4D97-AF65-F5344CB8AC3E}">
        <p14:creationId xmlns:p14="http://schemas.microsoft.com/office/powerpoint/2010/main" val="373590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9620-97A1-40A5-98B4-4E00AC60FA9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3AC09CF6-1FC7-4BBB-BC51-D3372882A0E8}"/>
              </a:ext>
            </a:extLst>
          </p:cNvPr>
          <p:cNvPicPr>
            <a:picLocks noGrp="1" noChangeAspect="1"/>
          </p:cNvPicPr>
          <p:nvPr>
            <p:ph idx="1"/>
          </p:nvPr>
        </p:nvPicPr>
        <p:blipFill>
          <a:blip r:embed="rId2"/>
          <a:stretch>
            <a:fillRect/>
          </a:stretch>
        </p:blipFill>
        <p:spPr>
          <a:xfrm>
            <a:off x="458273" y="417889"/>
            <a:ext cx="7620000" cy="5715000"/>
          </a:xfrm>
          <a:prstGeom prst="rect">
            <a:avLst/>
          </a:prstGeom>
        </p:spPr>
      </p:pic>
    </p:spTree>
    <p:extLst>
      <p:ext uri="{BB962C8B-B14F-4D97-AF65-F5344CB8AC3E}">
        <p14:creationId xmlns:p14="http://schemas.microsoft.com/office/powerpoint/2010/main" val="380844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a:bodyPr>
          <a:lstStyle/>
          <a:p>
            <a:pPr algn="l" rtl="0">
              <a:buNone/>
            </a:pPr>
            <a:endParaRPr lang="en-US" b="1" dirty="0"/>
          </a:p>
          <a:p>
            <a:pPr algn="l" rtl="0"/>
            <a:r>
              <a:rPr lang="en-US" sz="2400" dirty="0"/>
              <a:t>Bacterial cells grow by a process called binary fission: </a:t>
            </a:r>
          </a:p>
          <a:p>
            <a:pPr algn="l" rtl="0"/>
            <a:r>
              <a:rPr lang="en-US" sz="2400" dirty="0"/>
              <a:t>One cell doubles in size and splits in half to produce two identical daughter cells. These daughter cells can then double in size again to produce four sibling cells and these to produce eight, and so on. The time it takes for a bacterial cell to grow and divide in two is called the doubling time. When nutrients are plentiful, the doubling time of some bacterial species can be as short as twenty minutes. However, most bacterial species show a doubling time between one and four hours. </a:t>
            </a:r>
          </a:p>
          <a:p>
            <a:pPr algn="l">
              <a:buNone/>
            </a:pPr>
            <a:r>
              <a:rPr lang="en-US" dirty="0"/>
              <a:t> </a:t>
            </a:r>
          </a:p>
        </p:txBody>
      </p:sp>
      <p:pic>
        <p:nvPicPr>
          <p:cNvPr id="4" name="صورة 3" descr="bacteria replication.jpg"/>
          <p:cNvPicPr>
            <a:picLocks noChangeAspect="1"/>
          </p:cNvPicPr>
          <p:nvPr/>
        </p:nvPicPr>
        <p:blipFill>
          <a:blip r:embed="rId2"/>
          <a:stretch>
            <a:fillRect/>
          </a:stretch>
        </p:blipFill>
        <p:spPr>
          <a:xfrm>
            <a:off x="5486400" y="4267200"/>
            <a:ext cx="2286000" cy="2438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F6F6-619A-4500-BB50-BE2EE70A1E4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39072C2-3FF6-4DB6-BAE5-3C7080235C37}"/>
              </a:ext>
            </a:extLst>
          </p:cNvPr>
          <p:cNvPicPr>
            <a:picLocks noGrp="1" noChangeAspect="1"/>
          </p:cNvPicPr>
          <p:nvPr>
            <p:ph idx="1"/>
          </p:nvPr>
        </p:nvPicPr>
        <p:blipFill>
          <a:blip r:embed="rId2"/>
          <a:stretch>
            <a:fillRect/>
          </a:stretch>
        </p:blipFill>
        <p:spPr>
          <a:xfrm>
            <a:off x="660400" y="609600"/>
            <a:ext cx="7823200" cy="5867400"/>
          </a:xfrm>
          <a:prstGeom prst="rect">
            <a:avLst/>
          </a:prstGeom>
        </p:spPr>
      </p:pic>
    </p:spTree>
    <p:extLst>
      <p:ext uri="{BB962C8B-B14F-4D97-AF65-F5344CB8AC3E}">
        <p14:creationId xmlns:p14="http://schemas.microsoft.com/office/powerpoint/2010/main" val="338023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2188-08EF-4D60-80B0-2BE2ED9933B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0F62C0E-C295-41CE-B6A3-CB4ADD8BEC0B}"/>
              </a:ext>
            </a:extLst>
          </p:cNvPr>
          <p:cNvPicPr>
            <a:picLocks noGrp="1" noChangeAspect="1"/>
          </p:cNvPicPr>
          <p:nvPr>
            <p:ph idx="1"/>
          </p:nvPr>
        </p:nvPicPr>
        <p:blipFill>
          <a:blip r:embed="rId2"/>
          <a:stretch>
            <a:fillRect/>
          </a:stretch>
        </p:blipFill>
        <p:spPr>
          <a:xfrm>
            <a:off x="478490" y="723900"/>
            <a:ext cx="7213600" cy="5410200"/>
          </a:xfrm>
          <a:prstGeom prst="rect">
            <a:avLst/>
          </a:prstGeom>
        </p:spPr>
      </p:pic>
    </p:spTree>
    <p:extLst>
      <p:ext uri="{BB962C8B-B14F-4D97-AF65-F5344CB8AC3E}">
        <p14:creationId xmlns:p14="http://schemas.microsoft.com/office/powerpoint/2010/main" val="69669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descr="C:\Documents and Settings\Administrator\My Documents\My Pictures\procaryote.jpg"/>
          <p:cNvPicPr>
            <a:picLocks noChangeAspect="1" noChangeArrowheads="1"/>
          </p:cNvPicPr>
          <p:nvPr/>
        </p:nvPicPr>
        <p:blipFill>
          <a:blip r:embed="rId2"/>
          <a:srcRect/>
          <a:stretch>
            <a:fillRect/>
          </a:stretch>
        </p:blipFill>
        <p:spPr bwMode="auto">
          <a:xfrm>
            <a:off x="1828800" y="1066800"/>
            <a:ext cx="5791200" cy="4629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rmAutofit fontScale="70000" lnSpcReduction="20000"/>
          </a:bodyPr>
          <a:lstStyle/>
          <a:p>
            <a:pPr algn="l" rtl="0"/>
            <a:endParaRPr lang="en-US" b="1" dirty="0"/>
          </a:p>
          <a:p>
            <a:pPr algn="l" rtl="0"/>
            <a:r>
              <a:rPr lang="en-US" sz="6400" b="1" dirty="0"/>
              <a:t>Structure of bacterial cell</a:t>
            </a:r>
          </a:p>
          <a:p>
            <a:pPr algn="l" rtl="0"/>
            <a:r>
              <a:rPr lang="en-US" sz="4800" b="1" dirty="0"/>
              <a:t>Cell Envelope</a:t>
            </a:r>
            <a:r>
              <a:rPr lang="en-US" sz="4800" dirty="0"/>
              <a:t> - The cell envelope is made up of two to three layers: the interior </a:t>
            </a:r>
            <a:r>
              <a:rPr lang="en-US" sz="4800" dirty="0" err="1"/>
              <a:t>cytoplasmic</a:t>
            </a:r>
            <a:r>
              <a:rPr lang="en-US" sz="4800" dirty="0"/>
              <a:t> membrane, the cell wall, and -- in some species of bacteria -- an outer capsule.</a:t>
            </a:r>
            <a:endParaRPr lang="en-US" sz="6400" b="1" dirty="0"/>
          </a:p>
          <a:p>
            <a:pPr marL="514350" indent="-514350" algn="l" rtl="0">
              <a:buFont typeface="+mj-lt"/>
              <a:buAutoNum type="arabicPeriod"/>
            </a:pPr>
            <a:r>
              <a:rPr lang="en-US" b="1" dirty="0"/>
              <a:t>Capsule</a:t>
            </a:r>
            <a:r>
              <a:rPr lang="en-US" dirty="0"/>
              <a:t> - Some species of bacteria have a third protective covering, a capsule made up of polysaccharides (complex carbohydrates) </a:t>
            </a:r>
            <a:r>
              <a:rPr lang="en-US" dirty="0" err="1"/>
              <a:t>glycogalex</a:t>
            </a:r>
            <a:r>
              <a:rPr lang="en-US" dirty="0"/>
              <a:t>. Capsules play a number of roles, but the most important are adhere to specific surfaces, to keep the bacterium from drying out and to protect it from </a:t>
            </a:r>
            <a:r>
              <a:rPr lang="en-US" dirty="0" err="1"/>
              <a:t>phagocytosis</a:t>
            </a:r>
            <a:r>
              <a:rPr lang="en-US" dirty="0"/>
              <a:t> (engulfing) by larger microorganisms. The capsule is a major virulence factor in the major disease-causing bacteria, such as </a:t>
            </a:r>
            <a:r>
              <a:rPr lang="en-US" b="1" i="1" dirty="0"/>
              <a:t>Escherichia coli</a:t>
            </a:r>
            <a:r>
              <a:rPr lang="en-US" dirty="0"/>
              <a:t> and </a:t>
            </a:r>
            <a:r>
              <a:rPr lang="en-US" b="1" i="1" dirty="0"/>
              <a:t>Streptococcus </a:t>
            </a:r>
            <a:r>
              <a:rPr lang="en-US" b="1" i="1" dirty="0" err="1"/>
              <a:t>pneumoniae</a:t>
            </a:r>
            <a:r>
              <a:rPr lang="en-US" dirty="0"/>
              <a:t>. </a:t>
            </a:r>
            <a:r>
              <a:rPr lang="en-US" dirty="0" err="1"/>
              <a:t>Nonencapsulated</a:t>
            </a:r>
            <a:r>
              <a:rPr lang="en-US" dirty="0"/>
              <a:t> mutants of these organisms are a virulent, i.e. they don't cause disease.</a:t>
            </a:r>
          </a:p>
          <a:p>
            <a:pPr marL="514350" indent="-514350" algn="l" rtl="0">
              <a:buFont typeface="+mj-lt"/>
              <a:buAutoNum type="arabicPeriod"/>
            </a:pPr>
            <a:r>
              <a:rPr lang="en-US" b="1" dirty="0"/>
              <a:t>Cell Wall</a:t>
            </a:r>
            <a:r>
              <a:rPr lang="en-US" dirty="0"/>
              <a:t> - Each bacterium is enclosed by a rigid cell wall composed of </a:t>
            </a:r>
            <a:r>
              <a:rPr lang="en-US" dirty="0" err="1"/>
              <a:t>peptidoglycan</a:t>
            </a:r>
            <a:r>
              <a:rPr lang="en-US" dirty="0"/>
              <a:t>, a protein-sugar (polysaccharide) molecule.. </a:t>
            </a: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228600"/>
            <a:ext cx="8229600" cy="7940635"/>
          </a:xfrm>
          <a:prstGeom prst="rect">
            <a:avLst/>
          </a:prstGeom>
        </p:spPr>
        <p:txBody>
          <a:bodyPr wrap="square">
            <a:spAutoFit/>
          </a:bodyPr>
          <a:lstStyle/>
          <a:p>
            <a:pPr marL="514350" indent="-514350" algn="l" rtl="0">
              <a:buFont typeface="+mj-lt"/>
              <a:buAutoNum type="arabicPeriod"/>
            </a:pPr>
            <a:r>
              <a:rPr lang="en-US" sz="2800" dirty="0"/>
              <a:t> cell wall provides structural integrity to the cell.</a:t>
            </a:r>
          </a:p>
          <a:p>
            <a:pPr marL="514350" indent="-514350" algn="l" rtl="0">
              <a:buFont typeface="+mj-lt"/>
              <a:buAutoNum type="arabicPeriod"/>
            </a:pPr>
            <a:r>
              <a:rPr lang="en-US" sz="2800" dirty="0"/>
              <a:t> The strength of the wall is responsible for keeping the cell from bursting when there are large differences in osmotic pressure between the cytoplasm and the environment.</a:t>
            </a:r>
          </a:p>
          <a:p>
            <a:pPr marL="514350" indent="-514350" algn="l" rtl="0">
              <a:buFont typeface="+mj-lt"/>
              <a:buAutoNum type="arabicPeriod" startAt="3"/>
            </a:pPr>
            <a:r>
              <a:rPr lang="en-US" sz="2800" dirty="0"/>
              <a:t>several antibiotics ( </a:t>
            </a:r>
            <a:r>
              <a:rPr lang="en-US" sz="2800" dirty="0" err="1"/>
              <a:t>penicillins</a:t>
            </a:r>
            <a:r>
              <a:rPr lang="en-US" sz="2800" dirty="0"/>
              <a:t> and </a:t>
            </a:r>
            <a:r>
              <a:rPr lang="en-US" sz="2800" dirty="0" err="1"/>
              <a:t>cephalosporins</a:t>
            </a:r>
            <a:r>
              <a:rPr lang="en-US" sz="2800" dirty="0"/>
              <a:t>) stop bacterial infections by interfering with cell wall synthesis, while having no effects on human cells.</a:t>
            </a:r>
          </a:p>
          <a:p>
            <a:pPr marL="514350" indent="-514350" algn="l" rtl="0"/>
            <a:r>
              <a:rPr lang="en-US" sz="2800" dirty="0"/>
              <a:t>       </a:t>
            </a:r>
            <a:r>
              <a:rPr lang="en-US" sz="2800" dirty="0" err="1"/>
              <a:t>lysozyme</a:t>
            </a:r>
            <a:r>
              <a:rPr lang="en-US" sz="2800" dirty="0"/>
              <a:t> break the bound bet NAG- NAM  </a:t>
            </a:r>
          </a:p>
          <a:p>
            <a:pPr marL="514350" indent="-514350" algn="l" rtl="0">
              <a:buFont typeface="+mj-lt"/>
              <a:buAutoNum type="arabicPeriod" startAt="3"/>
            </a:pPr>
            <a:r>
              <a:rPr lang="en-US" sz="2800" dirty="0"/>
              <a:t>It also helps to anchor appendages like the </a:t>
            </a:r>
            <a:r>
              <a:rPr lang="en-US" sz="2800" dirty="0" err="1"/>
              <a:t>pili</a:t>
            </a:r>
            <a:r>
              <a:rPr lang="en-US" sz="2800" dirty="0"/>
              <a:t> and flagella, which originate in the cytoplasm membrane and protrude through the wall to the outside</a:t>
            </a:r>
            <a:r>
              <a:rPr lang="en-US" dirty="0"/>
              <a:t>. </a:t>
            </a:r>
          </a:p>
          <a:p>
            <a:pPr marL="514350" indent="-514350" algn="l" rtl="0">
              <a:buFont typeface="+mj-lt"/>
              <a:buAutoNum type="arabicPeriod"/>
            </a:pPr>
            <a:endParaRPr lang="en-US" dirty="0"/>
          </a:p>
          <a:p>
            <a:pPr marL="514350" indent="-514350" algn="l" rtl="0">
              <a:buFont typeface="+mj-lt"/>
              <a:buAutoNum type="arabicPeriod"/>
            </a:pPr>
            <a:endParaRPr lang="ar-SA" dirty="0"/>
          </a:p>
          <a:p>
            <a:pPr marL="514350" indent="-514350" algn="l" rtl="0">
              <a:buFont typeface="+mj-lt"/>
              <a:buAutoNum type="arabicPeriod"/>
            </a:pPr>
            <a:endParaRPr lang="en-US" dirty="0"/>
          </a:p>
          <a:p>
            <a:pPr marL="514350" indent="-514350" algn="l" rtl="0">
              <a:buFont typeface="+mj-lt"/>
              <a:buAutoNum type="arabicPeriod"/>
            </a:pPr>
            <a:endParaRPr lang="en-US" dirty="0"/>
          </a:p>
          <a:p>
            <a:pPr marL="514350" indent="-514350" algn="l" rtl="0">
              <a:buFont typeface="+mj-lt"/>
              <a:buAutoNum type="arabicPeriod"/>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28600" y="56138"/>
            <a:ext cx="8915400" cy="5078313"/>
          </a:xfrm>
          <a:prstGeom prst="rect">
            <a:avLst/>
          </a:prstGeom>
        </p:spPr>
        <p:txBody>
          <a:bodyPr wrap="square">
            <a:spAutoFit/>
          </a:bodyPr>
          <a:lstStyle/>
          <a:p>
            <a:pPr marL="514350" indent="-514350" algn="l" rtl="0">
              <a:buFont typeface="+mj-lt"/>
              <a:buAutoNum type="arabicPeriod" startAt="3"/>
            </a:pPr>
            <a:endParaRPr lang="en-US" sz="2400" dirty="0"/>
          </a:p>
          <a:p>
            <a:pPr marL="514350" indent="-514350" algn="l" rtl="0"/>
            <a:r>
              <a:rPr lang="en-US" sz="2800" dirty="0"/>
              <a:t>    The type of cell wall distinguishes two main group of bacteria –</a:t>
            </a:r>
          </a:p>
          <a:p>
            <a:pPr marL="514350" indent="-514350" algn="l" rtl="0"/>
            <a:r>
              <a:rPr lang="en-US" sz="2800" b="1" dirty="0">
                <a:solidFill>
                  <a:srgbClr val="7030A0"/>
                </a:solidFill>
              </a:rPr>
              <a:t>          Gram positive bacteria </a:t>
            </a:r>
            <a:r>
              <a:rPr lang="en-US" sz="2800" dirty="0"/>
              <a:t>– </a:t>
            </a:r>
            <a:r>
              <a:rPr lang="en-US" sz="2800" b="1" dirty="0">
                <a:solidFill>
                  <a:srgbClr val="FF0000"/>
                </a:solidFill>
              </a:rPr>
              <a:t>Gram negative bacteria </a:t>
            </a:r>
          </a:p>
          <a:p>
            <a:pPr marL="514350" indent="-514350" algn="l" rtl="0"/>
            <a:endParaRPr lang="en-US" sz="2800" b="1" dirty="0">
              <a:solidFill>
                <a:srgbClr val="FF0000"/>
              </a:solidFill>
            </a:endParaRPr>
          </a:p>
          <a:p>
            <a:pPr marL="514350" indent="-514350" algn="l" rtl="0"/>
            <a:endParaRPr lang="en-US" sz="2800" b="1" dirty="0">
              <a:solidFill>
                <a:srgbClr val="FF0000"/>
              </a:solidFill>
            </a:endParaRPr>
          </a:p>
          <a:p>
            <a:pPr marL="514350" indent="-514350" algn="l" rtl="0"/>
            <a:endParaRPr lang="en-US" sz="2800" b="1" dirty="0">
              <a:solidFill>
                <a:srgbClr val="FF0000"/>
              </a:solidFill>
            </a:endParaRPr>
          </a:p>
          <a:p>
            <a:pPr marL="514350" indent="-514350" algn="l" rtl="0"/>
            <a:endParaRPr lang="en-US" sz="2800" b="1" dirty="0">
              <a:solidFill>
                <a:srgbClr val="FF0000"/>
              </a:solidFill>
            </a:endParaRPr>
          </a:p>
          <a:p>
            <a:pPr marL="514350" indent="-514350" algn="l" rtl="0"/>
            <a:endParaRPr lang="en-US" sz="2800" b="1" dirty="0">
              <a:solidFill>
                <a:srgbClr val="FF0000"/>
              </a:solidFill>
            </a:endParaRPr>
          </a:p>
          <a:p>
            <a:pPr marL="514350" indent="-514350" algn="l" rtl="0"/>
            <a:endParaRPr lang="en-US" sz="2800" b="1" dirty="0">
              <a:solidFill>
                <a:srgbClr val="FF0000"/>
              </a:solidFill>
            </a:endParaRPr>
          </a:p>
          <a:p>
            <a:pPr marL="514350" indent="-514350" algn="l" rtl="0">
              <a:buFont typeface="+mj-lt"/>
              <a:buAutoNum type="arabicPeriod" startAt="3"/>
            </a:pPr>
            <a:endParaRPr lang="en-US" sz="2400" dirty="0"/>
          </a:p>
          <a:p>
            <a:pPr algn="l" rtl="0"/>
            <a:endParaRPr lang="ar-SA" sz="2400" dirty="0"/>
          </a:p>
        </p:txBody>
      </p:sp>
      <p:pic>
        <p:nvPicPr>
          <p:cNvPr id="3" name="Picture 2" descr="gram -.jpg"/>
          <p:cNvPicPr>
            <a:picLocks noChangeAspect="1"/>
          </p:cNvPicPr>
          <p:nvPr/>
        </p:nvPicPr>
        <p:blipFill>
          <a:blip r:embed="rId2"/>
          <a:stretch>
            <a:fillRect/>
          </a:stretch>
        </p:blipFill>
        <p:spPr>
          <a:xfrm>
            <a:off x="5410200" y="2133600"/>
            <a:ext cx="2466975" cy="1847850"/>
          </a:xfrm>
          <a:prstGeom prst="rect">
            <a:avLst/>
          </a:prstGeom>
        </p:spPr>
      </p:pic>
      <p:pic>
        <p:nvPicPr>
          <p:cNvPr id="5" name="Picture 4" descr="gram+.jpg"/>
          <p:cNvPicPr>
            <a:picLocks noChangeAspect="1"/>
          </p:cNvPicPr>
          <p:nvPr/>
        </p:nvPicPr>
        <p:blipFill>
          <a:blip r:embed="rId3"/>
          <a:stretch>
            <a:fillRect/>
          </a:stretch>
        </p:blipFill>
        <p:spPr>
          <a:xfrm>
            <a:off x="1524000" y="1905000"/>
            <a:ext cx="2819400" cy="23256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543800"/>
          </a:xfrm>
        </p:spPr>
        <p:txBody>
          <a:bodyPr>
            <a:normAutofit fontScale="90000"/>
          </a:bodyPr>
          <a:lstStyle/>
          <a:p>
            <a:pPr marL="514350" indent="-514350" algn="l" rtl="0"/>
            <a:br>
              <a:rPr lang="en-US" sz="2800" dirty="0"/>
            </a:br>
            <a:br>
              <a:rPr lang="en-US" sz="2800" dirty="0"/>
            </a:br>
            <a:br>
              <a:rPr lang="en-US" sz="2800" dirty="0"/>
            </a:br>
            <a:br>
              <a:rPr lang="en-US" sz="2800" dirty="0"/>
            </a:br>
            <a:r>
              <a:rPr lang="en-US" sz="3100" dirty="0">
                <a:solidFill>
                  <a:schemeClr val="tx1"/>
                </a:solidFill>
              </a:rPr>
              <a:t>  The bacterial cell made up of </a:t>
            </a:r>
            <a:r>
              <a:rPr lang="en-US" sz="3100" b="1" dirty="0" err="1">
                <a:solidFill>
                  <a:schemeClr val="tx1"/>
                </a:solidFill>
              </a:rPr>
              <a:t>peptidoglycan</a:t>
            </a:r>
            <a:r>
              <a:rPr lang="en-US" sz="3100" b="1" dirty="0">
                <a:solidFill>
                  <a:schemeClr val="tx1"/>
                </a:solidFill>
              </a:rPr>
              <a:t> a </a:t>
            </a:r>
            <a:r>
              <a:rPr lang="en-US" sz="3100" dirty="0">
                <a:solidFill>
                  <a:schemeClr val="tx1"/>
                </a:solidFill>
              </a:rPr>
              <a:t>macromolecule found only in bacteria. It is an alternating series of  two major subunits</a:t>
            </a:r>
            <a:br>
              <a:rPr lang="en-US" sz="3100" dirty="0">
                <a:solidFill>
                  <a:schemeClr val="tx1"/>
                </a:solidFill>
              </a:rPr>
            </a:br>
            <a:r>
              <a:rPr lang="en-US" sz="3100" dirty="0">
                <a:solidFill>
                  <a:schemeClr val="tx1"/>
                </a:solidFill>
              </a:rPr>
              <a:t> (poly-</a:t>
            </a:r>
            <a:r>
              <a:rPr lang="en-US" sz="3100" i="1" dirty="0">
                <a:solidFill>
                  <a:schemeClr val="tx1"/>
                </a:solidFill>
              </a:rPr>
              <a:t>N</a:t>
            </a:r>
            <a:r>
              <a:rPr lang="en-US" sz="3100" dirty="0">
                <a:solidFill>
                  <a:schemeClr val="tx1"/>
                </a:solidFill>
              </a:rPr>
              <a:t>-</a:t>
            </a:r>
            <a:r>
              <a:rPr lang="en-US" sz="3100" dirty="0" err="1">
                <a:solidFill>
                  <a:schemeClr val="tx1"/>
                </a:solidFill>
              </a:rPr>
              <a:t>acetylglucosamine</a:t>
            </a:r>
            <a:r>
              <a:rPr lang="en-US" sz="3100" dirty="0">
                <a:solidFill>
                  <a:schemeClr val="tx1"/>
                </a:solidFill>
              </a:rPr>
              <a:t> </a:t>
            </a:r>
            <a:r>
              <a:rPr lang="en-US" sz="3100" i="1" dirty="0">
                <a:solidFill>
                  <a:schemeClr val="tx1"/>
                </a:solidFill>
              </a:rPr>
              <a:t>NAG </a:t>
            </a:r>
            <a:r>
              <a:rPr lang="en-US" sz="3100" dirty="0">
                <a:solidFill>
                  <a:schemeClr val="tx1"/>
                </a:solidFill>
              </a:rPr>
              <a:t>and </a:t>
            </a:r>
            <a:r>
              <a:rPr lang="en-US" sz="3100" i="1" dirty="0">
                <a:solidFill>
                  <a:schemeClr val="tx1"/>
                </a:solidFill>
              </a:rPr>
              <a:t>N</a:t>
            </a:r>
            <a:r>
              <a:rPr lang="en-US" sz="3100" dirty="0">
                <a:solidFill>
                  <a:schemeClr val="tx1"/>
                </a:solidFill>
              </a:rPr>
              <a:t>-</a:t>
            </a:r>
            <a:r>
              <a:rPr lang="en-US" sz="3100" dirty="0" err="1">
                <a:solidFill>
                  <a:schemeClr val="tx1"/>
                </a:solidFill>
              </a:rPr>
              <a:t>acetylmuramic</a:t>
            </a:r>
            <a:r>
              <a:rPr lang="en-US" sz="3100" dirty="0">
                <a:solidFill>
                  <a:schemeClr val="tx1"/>
                </a:solidFill>
              </a:rPr>
              <a:t> acid </a:t>
            </a:r>
            <a:r>
              <a:rPr lang="en-US" sz="3100" i="1" dirty="0">
                <a:solidFill>
                  <a:schemeClr val="tx1"/>
                </a:solidFill>
              </a:rPr>
              <a:t>NAM</a:t>
            </a:r>
            <a:r>
              <a:rPr lang="en-US" sz="3100" dirty="0">
                <a:solidFill>
                  <a:schemeClr val="tx1"/>
                </a:solidFill>
              </a:rPr>
              <a:t>), which is located immediately outside of the </a:t>
            </a:r>
            <a:r>
              <a:rPr lang="en-US" sz="3100" dirty="0" err="1">
                <a:solidFill>
                  <a:schemeClr val="tx1"/>
                </a:solidFill>
              </a:rPr>
              <a:t>cytoplasmic</a:t>
            </a:r>
            <a:r>
              <a:rPr lang="en-US" sz="3100" dirty="0">
                <a:solidFill>
                  <a:schemeClr val="tx1"/>
                </a:solidFill>
              </a:rPr>
              <a:t> membrane.</a:t>
            </a:r>
            <a:br>
              <a:rPr lang="en-US" sz="3100" dirty="0">
                <a:solidFill>
                  <a:schemeClr val="tx1"/>
                </a:solidFill>
              </a:rPr>
            </a:br>
            <a:r>
              <a:rPr lang="en-US" sz="3100" dirty="0">
                <a:solidFill>
                  <a:schemeClr val="tx1"/>
                </a:solidFill>
              </a:rPr>
              <a:t>Attach to each NAM molecule is string of four amino acid (</a:t>
            </a:r>
            <a:r>
              <a:rPr lang="en-US" sz="3100" dirty="0" err="1">
                <a:solidFill>
                  <a:schemeClr val="tx1"/>
                </a:solidFill>
              </a:rPr>
              <a:t>tetrapeptide</a:t>
            </a:r>
            <a:r>
              <a:rPr lang="en-US" sz="3100" dirty="0">
                <a:solidFill>
                  <a:schemeClr val="tx1"/>
                </a:solidFill>
              </a:rPr>
              <a:t> chain)</a:t>
            </a:r>
            <a:br>
              <a:rPr lang="en-US" sz="3100" dirty="0">
                <a:solidFill>
                  <a:schemeClr val="tx1"/>
                </a:solidFill>
              </a:rPr>
            </a:br>
            <a:r>
              <a:rPr lang="en-US" sz="3100" dirty="0">
                <a:solidFill>
                  <a:schemeClr val="tx1"/>
                </a:solidFill>
              </a:rPr>
              <a:t> </a:t>
            </a:r>
            <a:r>
              <a:rPr lang="en-US" sz="3100" dirty="0" err="1">
                <a:solidFill>
                  <a:schemeClr val="tx1"/>
                </a:solidFill>
              </a:rPr>
              <a:t>Peptidoglycan</a:t>
            </a:r>
            <a:r>
              <a:rPr lang="en-US" sz="3100" dirty="0">
                <a:solidFill>
                  <a:schemeClr val="tx1"/>
                </a:solidFill>
              </a:rPr>
              <a:t> is responsible for the rigidity of the bacterial cell wall and for the determination of cell shape. </a:t>
            </a:r>
            <a:br>
              <a:rPr lang="en-US" sz="3100" dirty="0">
                <a:solidFill>
                  <a:schemeClr val="tx1"/>
                </a:solidFill>
              </a:rPr>
            </a:br>
            <a:r>
              <a:rPr lang="en-US" sz="3100" dirty="0">
                <a:solidFill>
                  <a:schemeClr val="tx1"/>
                </a:solidFill>
              </a:rPr>
              <a:t>While all bacterial cell walls </a:t>
            </a:r>
            <a:br>
              <a:rPr lang="en-US" sz="3100" dirty="0">
                <a:solidFill>
                  <a:schemeClr val="tx1"/>
                </a:solidFill>
              </a:rPr>
            </a:br>
            <a:r>
              <a:rPr lang="en-US" sz="3100" dirty="0">
                <a:solidFill>
                  <a:schemeClr val="tx1"/>
                </a:solidFill>
              </a:rPr>
              <a:t> contain </a:t>
            </a:r>
            <a:r>
              <a:rPr lang="en-US" sz="3100" dirty="0" err="1">
                <a:solidFill>
                  <a:schemeClr val="tx1"/>
                </a:solidFill>
              </a:rPr>
              <a:t>peptidoglycan</a:t>
            </a:r>
            <a:r>
              <a:rPr lang="en-US" sz="3100" dirty="0">
                <a:solidFill>
                  <a:schemeClr val="tx1"/>
                </a:solidFill>
              </a:rPr>
              <a:t>,</a:t>
            </a:r>
            <a:br>
              <a:rPr lang="en-US" sz="3100" dirty="0">
                <a:solidFill>
                  <a:schemeClr val="tx1"/>
                </a:solidFill>
              </a:rPr>
            </a:br>
            <a:r>
              <a:rPr lang="en-US" sz="3100" dirty="0">
                <a:solidFill>
                  <a:schemeClr val="tx1"/>
                </a:solidFill>
              </a:rPr>
              <a:t> not all cell walls have the</a:t>
            </a:r>
            <a:br>
              <a:rPr lang="en-US" sz="3100" dirty="0">
                <a:solidFill>
                  <a:schemeClr val="tx1"/>
                </a:solidFill>
              </a:rPr>
            </a:br>
            <a:r>
              <a:rPr lang="en-US" sz="3100" dirty="0">
                <a:solidFill>
                  <a:schemeClr val="tx1"/>
                </a:solidFill>
              </a:rPr>
              <a:t> same overall structures. </a:t>
            </a:r>
            <a:br>
              <a:rPr lang="en-US" sz="2800" dirty="0"/>
            </a:br>
            <a:br>
              <a:rPr lang="en-US" sz="2800" dirty="0"/>
            </a:br>
            <a:br>
              <a:rPr lang="en-US" sz="2800" dirty="0"/>
            </a:br>
            <a:endParaRPr lang="ar-SA" sz="2800" dirty="0"/>
          </a:p>
        </p:txBody>
      </p:sp>
      <p:pic>
        <p:nvPicPr>
          <p:cNvPr id="4" name="Content Placeholder 3" descr="peptidoglycan.jpg"/>
          <p:cNvPicPr>
            <a:picLocks noGrp="1" noChangeAspect="1"/>
          </p:cNvPicPr>
          <p:nvPr>
            <p:ph idx="1"/>
          </p:nvPr>
        </p:nvPicPr>
        <p:blipFill>
          <a:blip r:embed="rId2"/>
          <a:stretch>
            <a:fillRect/>
          </a:stretch>
        </p:blipFill>
        <p:spPr>
          <a:xfrm>
            <a:off x="2892425" y="3264694"/>
            <a:ext cx="2581275" cy="17716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normAutofit/>
          </a:bodyPr>
          <a:lstStyle/>
          <a:p>
            <a:pPr algn="l" rtl="0"/>
            <a:r>
              <a:rPr lang="en-US" dirty="0"/>
              <a:t>Bacteria are </a:t>
            </a:r>
            <a:r>
              <a:rPr lang="en-US" b="1" dirty="0"/>
              <a:t>prokaryotes </a:t>
            </a:r>
            <a:r>
              <a:rPr lang="en-US" dirty="0"/>
              <a:t>. Prokaryotic cells possess simpler structures than </a:t>
            </a:r>
            <a:r>
              <a:rPr lang="en-US" b="1" dirty="0"/>
              <a:t>eukaryotic cells </a:t>
            </a:r>
            <a:r>
              <a:rPr lang="en-US" dirty="0"/>
              <a:t>, since they do not have a </a:t>
            </a:r>
            <a:r>
              <a:rPr lang="en-US" b="1" dirty="0"/>
              <a:t>nucleus </a:t>
            </a:r>
            <a:r>
              <a:rPr lang="en-US" dirty="0"/>
              <a:t>, other membrane bound </a:t>
            </a:r>
            <a:r>
              <a:rPr lang="en-US" b="1" dirty="0"/>
              <a:t>organelles </a:t>
            </a:r>
            <a:r>
              <a:rPr lang="en-US" dirty="0"/>
              <a:t>, or a </a:t>
            </a:r>
            <a:r>
              <a:rPr lang="en-US" b="1" dirty="0"/>
              <a:t>cytoskeleton </a:t>
            </a:r>
            <a:r>
              <a:rPr lang="en-US" dirty="0"/>
              <a:t>. </a:t>
            </a:r>
          </a:p>
          <a:p>
            <a:pPr algn="l" rtl="0"/>
            <a:r>
              <a:rPr lang="en-US" dirty="0"/>
              <a:t>There are two major types of prokaryotes:</a:t>
            </a:r>
          </a:p>
          <a:p>
            <a:pPr marL="514350" indent="-514350" algn="l" rtl="0">
              <a:buFont typeface="+mj-lt"/>
              <a:buAutoNum type="arabicPeriod"/>
            </a:pPr>
            <a:r>
              <a:rPr lang="en-US" dirty="0"/>
              <a:t>bacteria and</a:t>
            </a:r>
          </a:p>
          <a:p>
            <a:pPr marL="514350" indent="-514350" algn="l" rtl="0">
              <a:buFont typeface="+mj-lt"/>
              <a:buAutoNum type="arabicPeriod"/>
            </a:pPr>
            <a:r>
              <a:rPr lang="en-US" dirty="0"/>
              <a:t> </a:t>
            </a:r>
            <a:r>
              <a:rPr lang="en-US" dirty="0" err="1"/>
              <a:t>archaea</a:t>
            </a:r>
            <a:r>
              <a:rPr lang="en-US" dirty="0"/>
              <a:t>. </a:t>
            </a:r>
            <a:r>
              <a:rPr lang="en-US" dirty="0" err="1"/>
              <a:t>Archaea</a:t>
            </a:r>
            <a:r>
              <a:rPr lang="en-US" dirty="0"/>
              <a:t> (also called </a:t>
            </a:r>
            <a:r>
              <a:rPr lang="en-US" dirty="0" err="1"/>
              <a:t>archaebacteria</a:t>
            </a:r>
            <a:r>
              <a:rPr lang="en-US" dirty="0"/>
              <a:t>) are often found in extreme environments, and while they are clearly prokaryotic, they have evolved separately from bacteria.</a:t>
            </a:r>
          </a:p>
          <a:p>
            <a:pPr algn="l" rtl="0"/>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897563"/>
          </a:xfrm>
        </p:spPr>
        <p:txBody>
          <a:bodyPr>
            <a:normAutofit/>
          </a:bodyPr>
          <a:lstStyle/>
          <a:p>
            <a:pPr algn="l" rtl="0"/>
            <a:r>
              <a:rPr lang="en-US" dirty="0"/>
              <a:t> </a:t>
            </a:r>
            <a:r>
              <a:rPr lang="en-US" b="1" dirty="0">
                <a:solidFill>
                  <a:srgbClr val="7030A0"/>
                </a:solidFill>
                <a:cs typeface="+mj-cs"/>
              </a:rPr>
              <a:t>GRAM POSITIVE CELL WALL :</a:t>
            </a:r>
          </a:p>
          <a:p>
            <a:pPr algn="l" rtl="0">
              <a:buNone/>
            </a:pPr>
            <a:r>
              <a:rPr lang="en-US" b="1" dirty="0">
                <a:cs typeface="+mj-cs"/>
              </a:rPr>
              <a:t>This type of bacteria have thick layer of </a:t>
            </a:r>
            <a:r>
              <a:rPr lang="en-US" b="1" dirty="0" err="1">
                <a:cs typeface="+mj-cs"/>
              </a:rPr>
              <a:t>peptidoglycan</a:t>
            </a:r>
            <a:r>
              <a:rPr lang="en-US" b="1" dirty="0">
                <a:cs typeface="+mj-cs"/>
              </a:rPr>
              <a:t> . It is fully permeable to many substance include sugar and amino acid it has  a molecule called TITONIC ACID embedded   </a:t>
            </a:r>
            <a:endParaRPr lang="en-US" b="1" dirty="0">
              <a:solidFill>
                <a:srgbClr val="7030A0"/>
              </a:solidFill>
              <a:cs typeface="+mj-cs"/>
            </a:endParaRPr>
          </a:p>
        </p:txBody>
      </p:sp>
      <p:pic>
        <p:nvPicPr>
          <p:cNvPr id="4" name="Picture 3" descr="gram+1.jpg"/>
          <p:cNvPicPr>
            <a:picLocks noChangeAspect="1"/>
          </p:cNvPicPr>
          <p:nvPr/>
        </p:nvPicPr>
        <p:blipFill>
          <a:blip r:embed="rId2"/>
          <a:stretch>
            <a:fillRect/>
          </a:stretch>
        </p:blipFill>
        <p:spPr>
          <a:xfrm>
            <a:off x="3657600" y="2895600"/>
            <a:ext cx="5105400" cy="3352800"/>
          </a:xfrm>
          <a:prstGeom prst="rect">
            <a:avLst/>
          </a:prstGeom>
        </p:spPr>
      </p:pic>
      <p:cxnSp>
        <p:nvCxnSpPr>
          <p:cNvPr id="6" name="Straight Arrow Connector 5"/>
          <p:cNvCxnSpPr/>
          <p:nvPr/>
        </p:nvCxnSpPr>
        <p:spPr>
          <a:xfrm rot="5400000" flipH="1" flipV="1">
            <a:off x="4876800" y="6172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48200" y="6248400"/>
            <a:ext cx="2286000" cy="369332"/>
          </a:xfrm>
          <a:prstGeom prst="rect">
            <a:avLst/>
          </a:prstGeom>
          <a:noFill/>
        </p:spPr>
        <p:txBody>
          <a:bodyPr wrap="square" rtlCol="1">
            <a:spAutoFit/>
          </a:bodyPr>
          <a:lstStyle/>
          <a:p>
            <a:r>
              <a:rPr lang="en-US" dirty="0"/>
              <a:t>Transport protein</a:t>
            </a:r>
            <a:endParaRPr lang="ar-SA" dirty="0"/>
          </a:p>
        </p:txBody>
      </p:sp>
      <p:sp>
        <p:nvSpPr>
          <p:cNvPr id="8" name="TextBox 7"/>
          <p:cNvSpPr txBox="1"/>
          <p:nvPr/>
        </p:nvSpPr>
        <p:spPr>
          <a:xfrm>
            <a:off x="685800" y="3200400"/>
            <a:ext cx="3124200" cy="1569660"/>
          </a:xfrm>
          <a:prstGeom prst="rect">
            <a:avLst/>
          </a:prstGeom>
          <a:noFill/>
        </p:spPr>
        <p:txBody>
          <a:bodyPr wrap="square" rtlCol="1">
            <a:spAutoFit/>
          </a:bodyPr>
          <a:lstStyle/>
          <a:p>
            <a:pPr algn="l"/>
            <a:r>
              <a:rPr lang="en-US" sz="2400" dirty="0"/>
              <a:t>It is attached to the </a:t>
            </a:r>
            <a:r>
              <a:rPr lang="en-US" sz="2400" dirty="0" err="1"/>
              <a:t>peptidoglycan</a:t>
            </a:r>
            <a:r>
              <a:rPr lang="en-US" sz="2400" dirty="0"/>
              <a:t>  through a covalent bond to </a:t>
            </a:r>
          </a:p>
          <a:p>
            <a:r>
              <a:rPr lang="en-US" sz="2400" i="1" dirty="0"/>
              <a:t>N</a:t>
            </a:r>
            <a:r>
              <a:rPr lang="en-US" sz="2400" dirty="0"/>
              <a:t> -</a:t>
            </a:r>
            <a:r>
              <a:rPr lang="en-US" sz="2400" dirty="0" err="1"/>
              <a:t>acetylmuramic</a:t>
            </a:r>
            <a:r>
              <a:rPr lang="en-US" sz="2400" dirty="0"/>
              <a:t> acid </a:t>
            </a:r>
            <a:endParaRPr lang="ar-SA"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5821363"/>
          </a:xfrm>
        </p:spPr>
        <p:txBody>
          <a:bodyPr>
            <a:normAutofit/>
          </a:bodyPr>
          <a:lstStyle/>
          <a:p>
            <a:pPr algn="l" rtl="0"/>
            <a:r>
              <a:rPr lang="en-US" b="1" dirty="0">
                <a:solidFill>
                  <a:srgbClr val="C00000"/>
                </a:solidFill>
                <a:cs typeface="+mj-cs"/>
              </a:rPr>
              <a:t>GRAM NEGATIVE BACTERIA :</a:t>
            </a:r>
          </a:p>
          <a:p>
            <a:pPr algn="l" rtl="0"/>
            <a:r>
              <a:rPr lang="en-US" sz="2800" dirty="0">
                <a:cs typeface="+mj-cs"/>
              </a:rPr>
              <a:t>it is more complicated than gram positive bacteria </a:t>
            </a:r>
          </a:p>
          <a:p>
            <a:pPr algn="l" rtl="0"/>
            <a:r>
              <a:rPr lang="en-US" sz="2800" dirty="0">
                <a:cs typeface="+mj-cs"/>
              </a:rPr>
              <a:t>It contain thin layer of </a:t>
            </a:r>
            <a:r>
              <a:rPr lang="en-US" sz="2800" dirty="0" err="1">
                <a:cs typeface="+mj-cs"/>
              </a:rPr>
              <a:t>peptidoglycan</a:t>
            </a:r>
            <a:r>
              <a:rPr lang="en-US" sz="2800" dirty="0">
                <a:cs typeface="+mj-cs"/>
              </a:rPr>
              <a:t>.</a:t>
            </a:r>
          </a:p>
          <a:p>
            <a:pPr algn="l" rtl="0"/>
            <a:r>
              <a:rPr lang="en-US" sz="2800" dirty="0">
                <a:cs typeface="+mj-cs"/>
              </a:rPr>
              <a:t>It has outer-membrane layer .</a:t>
            </a:r>
          </a:p>
          <a:p>
            <a:pPr algn="l" rtl="0"/>
            <a:r>
              <a:rPr lang="en-US" sz="2800" dirty="0">
                <a:cs typeface="+mj-cs"/>
              </a:rPr>
              <a:t>The </a:t>
            </a:r>
            <a:r>
              <a:rPr lang="en-US" sz="2800" dirty="0" err="1">
                <a:cs typeface="+mj-cs"/>
              </a:rPr>
              <a:t>peptidoglycan</a:t>
            </a:r>
            <a:r>
              <a:rPr lang="en-US" sz="2800" dirty="0">
                <a:cs typeface="+mj-cs"/>
              </a:rPr>
              <a:t> layer (</a:t>
            </a:r>
            <a:r>
              <a:rPr lang="en-US" sz="2800" dirty="0" err="1">
                <a:cs typeface="+mj-cs"/>
              </a:rPr>
              <a:t>periplasm</a:t>
            </a:r>
            <a:r>
              <a:rPr lang="en-US" sz="2800" dirty="0">
                <a:cs typeface="+mj-cs"/>
              </a:rPr>
              <a:t>) sandwiched between the </a:t>
            </a:r>
            <a:r>
              <a:rPr lang="en-US" sz="2800" dirty="0" err="1">
                <a:cs typeface="+mj-cs"/>
              </a:rPr>
              <a:t>cytoplasmic</a:t>
            </a:r>
            <a:r>
              <a:rPr lang="en-US" sz="2800" dirty="0">
                <a:cs typeface="+mj-cs"/>
              </a:rPr>
              <a:t> membrane and outer membrane.</a:t>
            </a:r>
          </a:p>
          <a:p>
            <a:pPr algn="l" rtl="0"/>
            <a:r>
              <a:rPr lang="en-US" sz="2800" dirty="0" err="1">
                <a:cs typeface="+mj-cs"/>
              </a:rPr>
              <a:t>Periplasm</a:t>
            </a:r>
            <a:r>
              <a:rPr lang="en-US" sz="2800" dirty="0">
                <a:cs typeface="+mj-cs"/>
              </a:rPr>
              <a:t> : it is the area between the </a:t>
            </a:r>
            <a:r>
              <a:rPr lang="en-US" sz="2800" dirty="0" err="1">
                <a:cs typeface="+mj-cs"/>
              </a:rPr>
              <a:t>cytoplasmic</a:t>
            </a:r>
            <a:r>
              <a:rPr lang="en-US" sz="2800" dirty="0">
                <a:cs typeface="+mj-cs"/>
              </a:rPr>
              <a:t> membrane and the outer membrane of gram negative bacteria is filled with gel like fluid.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800" y="274638"/>
            <a:ext cx="76200" cy="106362"/>
          </a:xfrm>
        </p:spPr>
        <p:txBody>
          <a:bodyPr>
            <a:normAutofit fontScale="90000"/>
          </a:bodyPr>
          <a:lstStyle/>
          <a:p>
            <a:endParaRPr lang="ar-SA" dirty="0"/>
          </a:p>
        </p:txBody>
      </p:sp>
      <p:sp>
        <p:nvSpPr>
          <p:cNvPr id="3" name="Content Placeholder 2"/>
          <p:cNvSpPr>
            <a:spLocks noGrp="1"/>
          </p:cNvSpPr>
          <p:nvPr>
            <p:ph idx="1"/>
          </p:nvPr>
        </p:nvSpPr>
        <p:spPr>
          <a:xfrm>
            <a:off x="457200" y="228600"/>
            <a:ext cx="8229600" cy="5897563"/>
          </a:xfrm>
        </p:spPr>
        <p:txBody>
          <a:bodyPr>
            <a:normAutofit/>
          </a:bodyPr>
          <a:lstStyle/>
          <a:p>
            <a:pPr algn="l" rtl="0"/>
            <a:r>
              <a:rPr lang="en-US" sz="2800" dirty="0"/>
              <a:t>This outer membrane serve as barrier to the passage of the most molecules (protective barrier) include certain antimicrobial medications.(less sensitive)</a:t>
            </a:r>
          </a:p>
          <a:p>
            <a:pPr algn="l" rtl="0"/>
            <a:r>
              <a:rPr lang="en-US" sz="2800" dirty="0"/>
              <a:t>the outer membrane made of lipid </a:t>
            </a:r>
            <a:r>
              <a:rPr lang="en-US" sz="2800" dirty="0" err="1"/>
              <a:t>bilayer</a:t>
            </a:r>
            <a:r>
              <a:rPr lang="en-US" sz="2800" dirty="0"/>
              <a:t> inner part ,</a:t>
            </a:r>
            <a:r>
              <a:rPr lang="en-US" sz="2800" dirty="0" err="1"/>
              <a:t>lipopolysaccride</a:t>
            </a:r>
            <a:r>
              <a:rPr lang="en-US" sz="2800" dirty="0"/>
              <a:t> outer part unique for gram negative bacteria .</a:t>
            </a:r>
          </a:p>
          <a:p>
            <a:pPr algn="l" rtl="0"/>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228600"/>
            <a:ext cx="8229600" cy="5897563"/>
          </a:xfrm>
        </p:spPr>
        <p:txBody>
          <a:bodyPr/>
          <a:lstStyle/>
          <a:p>
            <a:pPr algn="l" rtl="0"/>
            <a:r>
              <a:rPr lang="en-US" sz="2800" dirty="0"/>
              <a:t>The  LPS </a:t>
            </a:r>
            <a:r>
              <a:rPr lang="en-US" sz="2800" dirty="0" err="1"/>
              <a:t>endotoxins</a:t>
            </a:r>
            <a:r>
              <a:rPr lang="en-US" sz="2800" dirty="0"/>
              <a:t> inherited part of the cell wall that cause disease. </a:t>
            </a:r>
          </a:p>
          <a:p>
            <a:pPr algn="l" rtl="0"/>
            <a:r>
              <a:rPr lang="en-US" sz="2800" dirty="0"/>
              <a:t>It is made of </a:t>
            </a:r>
            <a:r>
              <a:rPr lang="en-US" sz="2800" dirty="0" err="1"/>
              <a:t>lipopolysaccharides</a:t>
            </a:r>
            <a:r>
              <a:rPr lang="en-US" sz="2800" dirty="0"/>
              <a:t> with two part :</a:t>
            </a:r>
          </a:p>
          <a:p>
            <a:pPr marL="914400" lvl="1" indent="-514350" algn="l" rtl="0">
              <a:buFont typeface="+mj-lt"/>
              <a:buAutoNum type="arabicPeriod"/>
            </a:pPr>
            <a:r>
              <a:rPr lang="en-US" sz="2400" dirty="0"/>
              <a:t>Lipid A </a:t>
            </a:r>
          </a:p>
          <a:p>
            <a:pPr marL="914400" lvl="1" indent="-514350" algn="l" rtl="0">
              <a:buFont typeface="+mj-lt"/>
              <a:buAutoNum type="arabicPeriod"/>
            </a:pPr>
            <a:r>
              <a:rPr lang="en-US" sz="2400" dirty="0"/>
              <a:t>O- specific polysaccharide : it is made of chain of sugar  molecules  that gives the difference in the species .       </a:t>
            </a:r>
          </a:p>
          <a:p>
            <a:pPr algn="l" rtl="0"/>
            <a:r>
              <a:rPr lang="en-US" sz="2800" dirty="0"/>
              <a:t>It has </a:t>
            </a:r>
            <a:r>
              <a:rPr lang="en-US" sz="2800" b="1" dirty="0">
                <a:solidFill>
                  <a:srgbClr val="00B050"/>
                </a:solidFill>
              </a:rPr>
              <a:t>PORINS </a:t>
            </a:r>
            <a:r>
              <a:rPr lang="en-US" sz="2800" b="1" dirty="0"/>
              <a:t>special</a:t>
            </a:r>
            <a:r>
              <a:rPr lang="en-US" sz="2800" dirty="0"/>
              <a:t> channel  for passing the small molecules .</a:t>
            </a:r>
            <a:endParaRPr lang="ar-SA" sz="2800" b="1" dirty="0">
              <a:solidFill>
                <a:srgbClr val="00B050"/>
              </a:solidFill>
            </a:endParaRPr>
          </a:p>
          <a:p>
            <a:pPr algn="l" rtl="0"/>
            <a:endParaRPr lang="ar-SA" dirty="0"/>
          </a:p>
        </p:txBody>
      </p:sp>
      <p:pic>
        <p:nvPicPr>
          <p:cNvPr id="4" name="Picture 3" descr="gram -2.jpg"/>
          <p:cNvPicPr>
            <a:picLocks noChangeAspect="1"/>
          </p:cNvPicPr>
          <p:nvPr/>
        </p:nvPicPr>
        <p:blipFill>
          <a:blip r:embed="rId2"/>
          <a:stretch>
            <a:fillRect/>
          </a:stretch>
        </p:blipFill>
        <p:spPr>
          <a:xfrm>
            <a:off x="4572000" y="4114800"/>
            <a:ext cx="4191000" cy="3200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descr="C:\Documents and Settings\Administrator\My Documents\My Pictures\cell%20wall%20comparisons.jpg"/>
          <p:cNvPicPr>
            <a:picLocks noGrp="1" noChangeAspect="1" noChangeArrowheads="1"/>
          </p:cNvPicPr>
          <p:nvPr>
            <p:ph idx="1"/>
          </p:nvPr>
        </p:nvPicPr>
        <p:blipFill>
          <a:blip r:embed="rId2"/>
          <a:srcRect/>
          <a:stretch>
            <a:fillRect/>
          </a:stretch>
        </p:blipFill>
        <p:spPr bwMode="auto">
          <a:xfrm>
            <a:off x="688693" y="533400"/>
            <a:ext cx="7766613" cy="552897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52400"/>
            <a:ext cx="8229600" cy="5973763"/>
          </a:xfrm>
        </p:spPr>
        <p:txBody>
          <a:bodyPr>
            <a:normAutofit/>
          </a:bodyPr>
          <a:lstStyle/>
          <a:p>
            <a:pPr algn="l" rtl="0">
              <a:buNone/>
            </a:pPr>
            <a:r>
              <a:rPr lang="en-US" dirty="0"/>
              <a:t>There are two main types of bacterial cell walls, Gram positive and Gram negative, which are differentiated by their Gram staining characteristics. </a:t>
            </a:r>
          </a:p>
          <a:p>
            <a:pPr algn="l" rtl="0">
              <a:buNone/>
            </a:pPr>
            <a:r>
              <a:rPr lang="en-US" dirty="0"/>
              <a:t>Gram stain :</a:t>
            </a:r>
          </a:p>
          <a:p>
            <a:pPr marL="514350" indent="-514350" algn="l" rtl="0">
              <a:buFont typeface="+mj-lt"/>
              <a:buAutoNum type="arabicPeriod"/>
            </a:pPr>
            <a:r>
              <a:rPr lang="en-US" dirty="0"/>
              <a:t>Crystal </a:t>
            </a:r>
            <a:r>
              <a:rPr lang="en-US" dirty="0" err="1"/>
              <a:t>violt</a:t>
            </a:r>
            <a:endParaRPr lang="en-US" dirty="0"/>
          </a:p>
          <a:p>
            <a:pPr marL="514350" indent="-514350" algn="l" rtl="0">
              <a:buFont typeface="+mj-lt"/>
              <a:buAutoNum type="arabicPeriod"/>
            </a:pPr>
            <a:r>
              <a:rPr lang="en-US" dirty="0"/>
              <a:t>Iodine</a:t>
            </a:r>
          </a:p>
          <a:p>
            <a:pPr marL="514350" indent="-514350" algn="l" rtl="0">
              <a:buFont typeface="+mj-lt"/>
              <a:buAutoNum type="arabicPeriod"/>
            </a:pPr>
            <a:r>
              <a:rPr lang="en-US" dirty="0" err="1"/>
              <a:t>Alcohole</a:t>
            </a:r>
            <a:endParaRPr lang="en-US" dirty="0"/>
          </a:p>
          <a:p>
            <a:pPr marL="514350" indent="-514350" algn="l" rtl="0">
              <a:buFont typeface="+mj-lt"/>
              <a:buAutoNum type="arabicPeriod"/>
            </a:pPr>
            <a:r>
              <a:rPr lang="en-US" dirty="0" err="1"/>
              <a:t>Saffranine</a:t>
            </a:r>
            <a:endParaRPr lang="en-US" dirty="0"/>
          </a:p>
          <a:p>
            <a:pPr algn="l" rtl="0">
              <a:buNone/>
            </a:pPr>
            <a:endParaRPr lang="en-US" dirty="0"/>
          </a:p>
          <a:p>
            <a:pPr algn="l" rtl="0"/>
            <a:endParaRPr lang="en-US" dirty="0"/>
          </a:p>
          <a:p>
            <a:pPr algn="l" rtl="0"/>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gramstain.jpg"/>
          <p:cNvPicPr>
            <a:picLocks noGrp="1" noChangeAspect="1"/>
          </p:cNvPicPr>
          <p:nvPr>
            <p:ph idx="1"/>
          </p:nvPr>
        </p:nvPicPr>
        <p:blipFill>
          <a:blip r:embed="rId2"/>
          <a:stretch>
            <a:fillRect/>
          </a:stretch>
        </p:blipFill>
        <p:spPr>
          <a:xfrm>
            <a:off x="457200" y="1143000"/>
            <a:ext cx="8229600" cy="4877784"/>
          </a:xfrm>
        </p:spPr>
      </p:pic>
      <p:sp>
        <p:nvSpPr>
          <p:cNvPr id="5" name="مربع نص 4"/>
          <p:cNvSpPr txBox="1"/>
          <p:nvPr/>
        </p:nvSpPr>
        <p:spPr>
          <a:xfrm>
            <a:off x="1981200" y="381000"/>
            <a:ext cx="4953000" cy="830997"/>
          </a:xfrm>
          <a:prstGeom prst="rect">
            <a:avLst/>
          </a:prstGeom>
          <a:noFill/>
        </p:spPr>
        <p:txBody>
          <a:bodyPr wrap="square" rtlCol="1">
            <a:spAutoFit/>
          </a:bodyPr>
          <a:lstStyle/>
          <a:p>
            <a:pPr algn="ctr" rtl="0"/>
            <a:r>
              <a:rPr lang="en-US" sz="4800" dirty="0"/>
              <a:t>Gram stain</a:t>
            </a:r>
            <a:endParaRPr lang="ar-SA" sz="4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5800" y="381001"/>
            <a:ext cx="7848600" cy="3139321"/>
          </a:xfrm>
          <a:prstGeom prst="rect">
            <a:avLst/>
          </a:prstGeom>
        </p:spPr>
        <p:txBody>
          <a:bodyPr wrap="square">
            <a:spAutoFit/>
          </a:bodyPr>
          <a:lstStyle/>
          <a:p>
            <a:pPr algn="l" rtl="0"/>
            <a:endParaRPr lang="en-US" dirty="0"/>
          </a:p>
          <a:p>
            <a:pPr algn="l" rtl="0"/>
            <a:endParaRPr lang="en-US" dirty="0"/>
          </a:p>
          <a:p>
            <a:pPr algn="l" rtl="0"/>
            <a:r>
              <a:rPr lang="en-US" dirty="0"/>
              <a:t>The Gram positive cell wall is characterized by the presence of a very </a:t>
            </a:r>
            <a:r>
              <a:rPr lang="en-US" b="1" dirty="0"/>
              <a:t>thick</a:t>
            </a:r>
            <a:r>
              <a:rPr lang="en-US" dirty="0"/>
              <a:t> </a:t>
            </a:r>
            <a:r>
              <a:rPr lang="en-US" dirty="0" err="1"/>
              <a:t>peptidoglycan</a:t>
            </a:r>
            <a:r>
              <a:rPr lang="en-US" dirty="0"/>
              <a:t> layer, which is responsible for the retention of the crystal violet dyes during the Gram staining procedure.</a:t>
            </a:r>
          </a:p>
          <a:p>
            <a:pPr algn="l" rtl="0"/>
            <a:endParaRPr lang="en-US" dirty="0"/>
          </a:p>
          <a:p>
            <a:pPr algn="l" rtl="0"/>
            <a:r>
              <a:rPr lang="en-US" b="1" dirty="0"/>
              <a:t> The Gram negative cell wall</a:t>
            </a:r>
          </a:p>
          <a:p>
            <a:pPr algn="l" rtl="0"/>
            <a:r>
              <a:rPr lang="en-US" dirty="0"/>
              <a:t>Unlike the Gram positive cell wall, the Gram negative cell wall contains a </a:t>
            </a:r>
            <a:r>
              <a:rPr lang="en-US" b="1" dirty="0"/>
              <a:t>thin</a:t>
            </a:r>
            <a:r>
              <a:rPr lang="en-US" dirty="0"/>
              <a:t> </a:t>
            </a:r>
            <a:r>
              <a:rPr lang="en-US" dirty="0" err="1"/>
              <a:t>peptidoglycan</a:t>
            </a:r>
            <a:r>
              <a:rPr lang="en-US" dirty="0"/>
              <a:t> layer adjacent to the </a:t>
            </a:r>
            <a:r>
              <a:rPr lang="en-US" dirty="0" err="1"/>
              <a:t>cytoplasmic</a:t>
            </a:r>
            <a:r>
              <a:rPr lang="en-US" dirty="0"/>
              <a:t> membrane. This is responsible for the cell wall's inability to retain the crystal violet stain upon </a:t>
            </a:r>
            <a:r>
              <a:rPr lang="en-US" dirty="0" err="1"/>
              <a:t>decolourisation</a:t>
            </a:r>
            <a:r>
              <a:rPr lang="en-US" dirty="0"/>
              <a:t> with ethanol during Gram staining. </a:t>
            </a:r>
          </a:p>
        </p:txBody>
      </p:sp>
      <p:sp>
        <p:nvSpPr>
          <p:cNvPr id="5" name="مستطيل 4"/>
          <p:cNvSpPr/>
          <p:nvPr/>
        </p:nvSpPr>
        <p:spPr>
          <a:xfrm>
            <a:off x="762000" y="533400"/>
            <a:ext cx="2851518" cy="369332"/>
          </a:xfrm>
          <a:prstGeom prst="rect">
            <a:avLst/>
          </a:prstGeom>
        </p:spPr>
        <p:txBody>
          <a:bodyPr wrap="square">
            <a:spAutoFit/>
          </a:bodyPr>
          <a:lstStyle/>
          <a:p>
            <a:r>
              <a:rPr lang="en-US" b="1" dirty="0"/>
              <a:t>The Gram positive cell wall</a:t>
            </a: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Gram%20neg%20cell%20wall3.jpg"/>
          <p:cNvPicPr>
            <a:picLocks noGrp="1" noChangeAspect="1"/>
          </p:cNvPicPr>
          <p:nvPr>
            <p:ph idx="1"/>
          </p:nvPr>
        </p:nvPicPr>
        <p:blipFill>
          <a:blip r:embed="rId2"/>
          <a:stretch>
            <a:fillRect/>
          </a:stretch>
        </p:blipFill>
        <p:spPr>
          <a:xfrm>
            <a:off x="0" y="0"/>
            <a:ext cx="5410200" cy="4525963"/>
          </a:xfrm>
        </p:spPr>
      </p:pic>
      <p:pic>
        <p:nvPicPr>
          <p:cNvPr id="5" name="صورة 4" descr="GramPos.jpg"/>
          <p:cNvPicPr>
            <a:picLocks noChangeAspect="1"/>
          </p:cNvPicPr>
          <p:nvPr/>
        </p:nvPicPr>
        <p:blipFill>
          <a:blip r:embed="rId3"/>
          <a:stretch>
            <a:fillRect/>
          </a:stretch>
        </p:blipFill>
        <p:spPr>
          <a:xfrm>
            <a:off x="5181600" y="1600200"/>
            <a:ext cx="3962400" cy="44794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Some bacteria as </a:t>
            </a:r>
            <a:r>
              <a:rPr lang="en-US" i="1" dirty="0" err="1"/>
              <a:t>mycoplasma</a:t>
            </a:r>
            <a:r>
              <a:rPr lang="en-US" i="1" dirty="0"/>
              <a:t> </a:t>
            </a:r>
            <a:r>
              <a:rPr lang="en-US" dirty="0"/>
              <a:t>lack the cell wall so it has variable shape it has sterols in the cytoplasm membrane .</a:t>
            </a:r>
            <a:endParaRPr lang="ar-SA"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09F9-06F0-46AF-82A5-450F980F197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385223A3-2572-4C36-A7E0-5B837567EA58}"/>
              </a:ext>
            </a:extLst>
          </p:cNvPr>
          <p:cNvPicPr>
            <a:picLocks noGrp="1" noChangeAspect="1"/>
          </p:cNvPicPr>
          <p:nvPr>
            <p:ph idx="1"/>
          </p:nvPr>
        </p:nvPicPr>
        <p:blipFill>
          <a:blip r:embed="rId2"/>
          <a:stretch>
            <a:fillRect/>
          </a:stretch>
        </p:blipFill>
        <p:spPr>
          <a:xfrm>
            <a:off x="762000" y="533400"/>
            <a:ext cx="7319487" cy="5486400"/>
          </a:xfrm>
          <a:prstGeom prst="rect">
            <a:avLst/>
          </a:prstGeom>
        </p:spPr>
      </p:pic>
    </p:spTree>
    <p:extLst>
      <p:ext uri="{BB962C8B-B14F-4D97-AF65-F5344CB8AC3E}">
        <p14:creationId xmlns:p14="http://schemas.microsoft.com/office/powerpoint/2010/main" val="2203641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lstStyle/>
          <a:p>
            <a:r>
              <a:rPr lang="en-US" dirty="0"/>
              <a:t> </a:t>
            </a:r>
            <a:endParaRPr lang="ar-SA" dirty="0"/>
          </a:p>
        </p:txBody>
      </p:sp>
      <p:sp>
        <p:nvSpPr>
          <p:cNvPr id="4" name="مستطيل 3"/>
          <p:cNvSpPr/>
          <p:nvPr/>
        </p:nvSpPr>
        <p:spPr>
          <a:xfrm>
            <a:off x="685800" y="228600"/>
            <a:ext cx="8001000" cy="4001095"/>
          </a:xfrm>
          <a:prstGeom prst="rect">
            <a:avLst/>
          </a:prstGeom>
        </p:spPr>
        <p:txBody>
          <a:bodyPr wrap="square">
            <a:spAutoFit/>
          </a:bodyPr>
          <a:lstStyle/>
          <a:p>
            <a:pPr algn="l" rtl="0">
              <a:buNone/>
            </a:pPr>
            <a:endParaRPr lang="en-US" dirty="0"/>
          </a:p>
          <a:p>
            <a:pPr marL="514350" indent="-514350" algn="l" rtl="0">
              <a:buFont typeface="+mj-lt"/>
              <a:buAutoNum type="arabicPeriod" startAt="3"/>
            </a:pPr>
            <a:r>
              <a:rPr lang="en-US" sz="4000" b="1" dirty="0" err="1"/>
              <a:t>Cytoplasmic</a:t>
            </a:r>
            <a:r>
              <a:rPr lang="en-US" sz="4000" b="1" dirty="0"/>
              <a:t> Membrane</a:t>
            </a:r>
            <a:r>
              <a:rPr lang="en-US" sz="4000" dirty="0"/>
              <a:t> </a:t>
            </a:r>
          </a:p>
          <a:p>
            <a:pPr marL="514350" indent="-514350" algn="l" rtl="0">
              <a:buFont typeface="Arial" pitchFamily="34" charset="0"/>
              <a:buChar char="•"/>
            </a:pPr>
            <a:r>
              <a:rPr lang="en-US" sz="2800" dirty="0"/>
              <a:t>   membrane, encloses the interior of the bacterium, regulating the flow of materials in and out of the cell with specific proteins. </a:t>
            </a:r>
          </a:p>
          <a:p>
            <a:pPr marL="514350" indent="-514350" algn="l" rtl="0">
              <a:buFont typeface="Arial" pitchFamily="34" charset="0"/>
              <a:buChar char="•"/>
            </a:pPr>
            <a:r>
              <a:rPr lang="en-US" sz="2800" dirty="0"/>
              <a:t>structure of the </a:t>
            </a:r>
            <a:r>
              <a:rPr lang="en-US" sz="2800" dirty="0" err="1"/>
              <a:t>cytoplasma</a:t>
            </a:r>
            <a:r>
              <a:rPr lang="en-US" sz="2800" dirty="0"/>
              <a:t> membrane :</a:t>
            </a:r>
          </a:p>
          <a:p>
            <a:pPr marL="514350" indent="-514350" algn="just" rtl="0"/>
            <a:r>
              <a:rPr lang="en-US" sz="2800" dirty="0"/>
              <a:t>          Consist of lipid </a:t>
            </a:r>
            <a:r>
              <a:rPr lang="en-US" sz="2800" dirty="0" err="1"/>
              <a:t>bilayer</a:t>
            </a:r>
            <a:r>
              <a:rPr lang="en-US" sz="2800" dirty="0"/>
              <a:t> embedded with proteins.</a:t>
            </a:r>
          </a:p>
          <a:p>
            <a:pPr marL="514350" indent="-514350" algn="l" rtl="0"/>
            <a:r>
              <a:rPr lang="en-US" sz="2800" dirty="0"/>
              <a:t>          Lipid </a:t>
            </a:r>
            <a:r>
              <a:rPr lang="en-US" sz="2800" dirty="0" err="1"/>
              <a:t>bilayer</a:t>
            </a:r>
            <a:r>
              <a:rPr lang="en-US" sz="2800" dirty="0"/>
              <a:t> consist of two opposing layers of          </a:t>
            </a:r>
            <a:r>
              <a:rPr lang="en-US" sz="2800" dirty="0" err="1"/>
              <a:t>phospholipid</a:t>
            </a:r>
            <a:endParaRPr lang="en-US" sz="2800" dirty="0"/>
          </a:p>
        </p:txBody>
      </p:sp>
      <p:pic>
        <p:nvPicPr>
          <p:cNvPr id="6" name="Picture 5" descr="cytoplas.jpg"/>
          <p:cNvPicPr>
            <a:picLocks noChangeAspect="1"/>
          </p:cNvPicPr>
          <p:nvPr/>
        </p:nvPicPr>
        <p:blipFill>
          <a:blip r:embed="rId3"/>
          <a:stretch>
            <a:fillRect/>
          </a:stretch>
        </p:blipFill>
        <p:spPr>
          <a:xfrm>
            <a:off x="5105400" y="4495800"/>
            <a:ext cx="4191000" cy="2743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228600"/>
            <a:ext cx="8229600" cy="5897563"/>
          </a:xfrm>
        </p:spPr>
        <p:txBody>
          <a:bodyPr/>
          <a:lstStyle/>
          <a:p>
            <a:pPr marL="514350" indent="-514350" algn="just" rtl="0"/>
            <a:r>
              <a:rPr lang="en-US" dirty="0"/>
              <a:t>At one end of each </a:t>
            </a:r>
            <a:r>
              <a:rPr lang="en-US" dirty="0" err="1"/>
              <a:t>phospholipid</a:t>
            </a:r>
            <a:r>
              <a:rPr lang="en-US" dirty="0"/>
              <a:t> molecules are two  fatty acid chain (hydrophobic tails ) water insoluble .</a:t>
            </a:r>
          </a:p>
          <a:p>
            <a:pPr marL="514350" indent="-514350" algn="just" rtl="0"/>
            <a:r>
              <a:rPr lang="en-US" dirty="0"/>
              <a:t>Other end that contain phosphate group +glycerol (</a:t>
            </a:r>
            <a:r>
              <a:rPr lang="en-US" dirty="0" err="1"/>
              <a:t>hydrophillic</a:t>
            </a:r>
            <a:r>
              <a:rPr lang="en-US" dirty="0"/>
              <a:t> head ) interact freely aqueous solution .</a:t>
            </a:r>
          </a:p>
          <a:p>
            <a:pPr marL="514350" indent="-514350" algn="just" rtl="0"/>
            <a:r>
              <a:rPr lang="en-US" dirty="0"/>
              <a:t> </a:t>
            </a:r>
            <a:r>
              <a:rPr lang="en-US" dirty="0" err="1"/>
              <a:t>Hydrophillic</a:t>
            </a:r>
            <a:r>
              <a:rPr lang="en-US" dirty="0"/>
              <a:t> face </a:t>
            </a:r>
          </a:p>
          <a:p>
            <a:pPr marL="514350" indent="-514350" algn="just" rtl="0">
              <a:buNone/>
            </a:pPr>
            <a:r>
              <a:rPr lang="en-US" dirty="0"/>
              <a:t>Outward </a:t>
            </a:r>
          </a:p>
          <a:p>
            <a:pPr marL="514350" indent="-514350" algn="just" rtl="0">
              <a:buNone/>
            </a:pPr>
            <a:r>
              <a:rPr lang="en-US" dirty="0"/>
              <a:t>and the hydrophobic face</a:t>
            </a:r>
          </a:p>
          <a:p>
            <a:pPr marL="514350" indent="-514350" algn="just" rtl="0">
              <a:buNone/>
            </a:pPr>
            <a:r>
              <a:rPr lang="en-US" dirty="0"/>
              <a:t>outward.</a:t>
            </a:r>
          </a:p>
          <a:p>
            <a:pPr marL="514350" indent="-514350" algn="just" rtl="0"/>
            <a:endParaRPr lang="en-US" dirty="0"/>
          </a:p>
          <a:p>
            <a:pPr algn="l" rtl="0"/>
            <a:endParaRPr lang="ar-SA" dirty="0"/>
          </a:p>
        </p:txBody>
      </p:sp>
      <p:pic>
        <p:nvPicPr>
          <p:cNvPr id="4" name="Content Placeholder 3" descr="phospo1.jpg"/>
          <p:cNvPicPr>
            <a:picLocks noChangeAspect="1"/>
          </p:cNvPicPr>
          <p:nvPr/>
        </p:nvPicPr>
        <p:blipFill>
          <a:blip r:embed="rId2"/>
          <a:stretch>
            <a:fillRect/>
          </a:stretch>
        </p:blipFill>
        <p:spPr>
          <a:xfrm>
            <a:off x="5105400" y="2819400"/>
            <a:ext cx="3581400" cy="3505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3" descr="phospo1.jpg"/>
          <p:cNvPicPr>
            <a:picLocks noGrp="1" noChangeAspect="1"/>
          </p:cNvPicPr>
          <p:nvPr>
            <p:ph idx="1"/>
          </p:nvPr>
        </p:nvPicPr>
        <p:blipFill>
          <a:blip r:embed="rId2"/>
          <a:stretch>
            <a:fillRect/>
          </a:stretch>
        </p:blipFill>
        <p:spPr>
          <a:xfrm>
            <a:off x="2954338" y="3217069"/>
            <a:ext cx="2457450" cy="1866900"/>
          </a:xfrm>
        </p:spPr>
      </p:pic>
      <p:pic>
        <p:nvPicPr>
          <p:cNvPr id="5" name="Picture 4" descr="cytoplas.jpg"/>
          <p:cNvPicPr>
            <a:picLocks noChangeAspect="1"/>
          </p:cNvPicPr>
          <p:nvPr/>
        </p:nvPicPr>
        <p:blipFill>
          <a:blip r:embed="rId3"/>
          <a:stretch>
            <a:fillRect/>
          </a:stretch>
        </p:blipFill>
        <p:spPr>
          <a:xfrm>
            <a:off x="228600" y="1219200"/>
            <a:ext cx="4191000" cy="2743200"/>
          </a:xfrm>
          <a:prstGeom prst="rect">
            <a:avLst/>
          </a:prstGeom>
        </p:spPr>
      </p:pic>
      <p:pic>
        <p:nvPicPr>
          <p:cNvPr id="6" name="Picture 5" descr="cyt 2.jpg"/>
          <p:cNvPicPr>
            <a:picLocks noChangeAspect="1"/>
          </p:cNvPicPr>
          <p:nvPr/>
        </p:nvPicPr>
        <p:blipFill>
          <a:blip r:embed="rId4"/>
          <a:stretch>
            <a:fillRect/>
          </a:stretch>
        </p:blipFill>
        <p:spPr>
          <a:xfrm>
            <a:off x="3048000" y="4343400"/>
            <a:ext cx="3657600" cy="20764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6553200"/>
          </a:xfrm>
        </p:spPr>
        <p:txBody>
          <a:bodyPr>
            <a:normAutofit/>
          </a:bodyPr>
          <a:lstStyle/>
          <a:p>
            <a:pPr algn="l" rtl="0"/>
            <a:r>
              <a:rPr lang="en-US" sz="3600" b="1" dirty="0"/>
              <a:t>Permeability of the </a:t>
            </a:r>
            <a:r>
              <a:rPr lang="en-US" sz="3600" b="1" dirty="0" err="1"/>
              <a:t>cytoplasmic</a:t>
            </a:r>
            <a:r>
              <a:rPr lang="en-US" sz="3600" b="1" dirty="0"/>
              <a:t> membrane :</a:t>
            </a:r>
          </a:p>
          <a:p>
            <a:pPr algn="l" rtl="0">
              <a:buNone/>
            </a:pPr>
            <a:r>
              <a:rPr lang="en-US" dirty="0"/>
              <a:t>Few types of molecules can pass through it freely by a process  called  simple diffusion </a:t>
            </a:r>
          </a:p>
          <a:p>
            <a:pPr algn="l" rtl="0"/>
            <a:r>
              <a:rPr lang="en-US" dirty="0"/>
              <a:t>Simple diffusion :</a:t>
            </a:r>
          </a:p>
          <a:p>
            <a:pPr algn="l" rtl="0">
              <a:buNone/>
            </a:pPr>
            <a:r>
              <a:rPr lang="en-US" dirty="0"/>
              <a:t>Is the process by which some molecules move freely into and out of the cells.[water-gases(Co</a:t>
            </a:r>
            <a:r>
              <a:rPr lang="en-US" sz="1400" dirty="0"/>
              <a:t>2</a:t>
            </a:r>
            <a:r>
              <a:rPr lang="en-US" dirty="0"/>
              <a:t>-O</a:t>
            </a:r>
            <a:r>
              <a:rPr lang="en-US" sz="1400" dirty="0"/>
              <a:t>2</a:t>
            </a:r>
            <a:r>
              <a:rPr lang="en-US" dirty="0"/>
              <a:t>)] .</a:t>
            </a:r>
          </a:p>
          <a:p>
            <a:pPr algn="l" rtl="0">
              <a:buNone/>
            </a:pPr>
            <a:r>
              <a:rPr lang="en-US" dirty="0"/>
              <a:t>the speed and the direction depend on the difference in the </a:t>
            </a:r>
            <a:r>
              <a:rPr lang="en-US" dirty="0" err="1"/>
              <a:t>concn</a:t>
            </a:r>
            <a:r>
              <a:rPr lang="en-US" dirty="0"/>
              <a:t> in and out the cells.</a:t>
            </a:r>
          </a:p>
          <a:p>
            <a:pPr algn="l" rtl="0">
              <a:buNone/>
            </a:pPr>
            <a:r>
              <a:rPr lang="en-US" dirty="0"/>
              <a:t>       difference             speed and </a:t>
            </a:r>
            <a:r>
              <a:rPr lang="en-US" dirty="0" err="1"/>
              <a:t>vis</a:t>
            </a:r>
            <a:r>
              <a:rPr lang="en-US" dirty="0"/>
              <a:t> versa </a:t>
            </a:r>
          </a:p>
          <a:p>
            <a:pPr algn="l" rtl="0">
              <a:buNone/>
            </a:pPr>
            <a:endParaRPr lang="en-US" dirty="0"/>
          </a:p>
          <a:p>
            <a:pPr algn="l" rtl="0">
              <a:buNone/>
            </a:pPr>
            <a:endParaRPr lang="en-US" dirty="0"/>
          </a:p>
          <a:p>
            <a:pPr algn="l" rtl="0">
              <a:buNone/>
            </a:pPr>
            <a:r>
              <a:rPr lang="en-US" dirty="0"/>
              <a:t>Movement usually from higher concentration to the lower concentration </a:t>
            </a:r>
          </a:p>
          <a:p>
            <a:pPr algn="l" rtl="0"/>
            <a:endParaRPr lang="ar-SA" dirty="0"/>
          </a:p>
        </p:txBody>
      </p:sp>
      <p:cxnSp>
        <p:nvCxnSpPr>
          <p:cNvPr id="5" name="Straight Arrow Connector 4"/>
          <p:cNvCxnSpPr/>
          <p:nvPr/>
        </p:nvCxnSpPr>
        <p:spPr>
          <a:xfrm rot="5400000" flipH="1" flipV="1">
            <a:off x="762794" y="5180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3429794" y="5180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381000" y="228600"/>
            <a:ext cx="8305800" cy="5897563"/>
          </a:xfrm>
        </p:spPr>
        <p:txBody>
          <a:bodyPr>
            <a:normAutofit/>
          </a:bodyPr>
          <a:lstStyle/>
          <a:p>
            <a:pPr algn="l" rtl="0"/>
            <a:r>
              <a:rPr lang="en-US" dirty="0"/>
              <a:t>The cytoplasm : (inorganic salts –sugar –amino acids-various other molecules).</a:t>
            </a:r>
          </a:p>
          <a:p>
            <a:pPr algn="l" rtl="0"/>
            <a:r>
              <a:rPr lang="en-US" dirty="0"/>
              <a:t>Environment have lower salts other molecule. (solute).</a:t>
            </a:r>
          </a:p>
          <a:p>
            <a:pPr algn="l" rtl="0"/>
            <a:r>
              <a:rPr lang="en-US" dirty="0"/>
              <a:t>Equalize the </a:t>
            </a:r>
            <a:r>
              <a:rPr lang="en-US" dirty="0" err="1"/>
              <a:t>con</a:t>
            </a:r>
            <a:r>
              <a:rPr lang="en-US" sz="1600" dirty="0" err="1"/>
              <a:t>cen</a:t>
            </a:r>
            <a:r>
              <a:rPr lang="en-US" sz="1400" dirty="0"/>
              <a:t>  </a:t>
            </a:r>
            <a:r>
              <a:rPr lang="en-US" sz="2400" dirty="0"/>
              <a:t> </a:t>
            </a:r>
            <a:r>
              <a:rPr lang="en-US" dirty="0"/>
              <a:t>inside and outside the cells=osmosis </a:t>
            </a:r>
          </a:p>
          <a:p>
            <a:pPr algn="l" rtl="0"/>
            <a:r>
              <a:rPr lang="en-US" dirty="0"/>
              <a:t>If the </a:t>
            </a:r>
            <a:r>
              <a:rPr lang="en-US" dirty="0" err="1"/>
              <a:t>con</a:t>
            </a:r>
            <a:r>
              <a:rPr lang="en-US" sz="1600" dirty="0" err="1"/>
              <a:t>cen</a:t>
            </a:r>
            <a:r>
              <a:rPr lang="en-US" sz="1600" dirty="0"/>
              <a:t> </a:t>
            </a:r>
            <a:r>
              <a:rPr lang="en-US" dirty="0"/>
              <a:t>of the  solute out side the cell is higher than the solute </a:t>
            </a:r>
            <a:r>
              <a:rPr lang="en-US" dirty="0" err="1"/>
              <a:t>con</a:t>
            </a:r>
            <a:r>
              <a:rPr lang="en-US" sz="1600" dirty="0" err="1"/>
              <a:t>cen</a:t>
            </a:r>
            <a:r>
              <a:rPr lang="en-US" sz="1400" dirty="0"/>
              <a:t>   </a:t>
            </a:r>
            <a:r>
              <a:rPr lang="en-US" dirty="0"/>
              <a:t>in side the cell               the cell will shrink   </a:t>
            </a:r>
          </a:p>
          <a:p>
            <a:pPr algn="l" rtl="0"/>
            <a:r>
              <a:rPr lang="en-US" dirty="0"/>
              <a:t>If the </a:t>
            </a:r>
            <a:r>
              <a:rPr lang="en-US" dirty="0" err="1"/>
              <a:t>con</a:t>
            </a:r>
            <a:r>
              <a:rPr lang="en-US" sz="1600" dirty="0" err="1"/>
              <a:t>cen</a:t>
            </a:r>
            <a:r>
              <a:rPr lang="en-US" sz="1600" dirty="0"/>
              <a:t> </a:t>
            </a:r>
            <a:r>
              <a:rPr lang="en-US" dirty="0"/>
              <a:t>of the  solute out side the cell is less than the solute </a:t>
            </a:r>
            <a:r>
              <a:rPr lang="en-US" dirty="0" err="1"/>
              <a:t>con</a:t>
            </a:r>
            <a:r>
              <a:rPr lang="en-US" sz="1600" dirty="0" err="1"/>
              <a:t>cen</a:t>
            </a:r>
            <a:r>
              <a:rPr lang="en-US" sz="1400" dirty="0"/>
              <a:t>   </a:t>
            </a:r>
            <a:r>
              <a:rPr lang="en-US" dirty="0"/>
              <a:t>in side the cell               the cell will swallow        </a:t>
            </a:r>
            <a:r>
              <a:rPr lang="en-US" dirty="0" err="1"/>
              <a:t>lyse</a:t>
            </a:r>
            <a:r>
              <a:rPr lang="en-US" dirty="0"/>
              <a:t> </a:t>
            </a:r>
          </a:p>
          <a:p>
            <a:pPr algn="l" rtl="0">
              <a:buNone/>
            </a:pPr>
            <a:endParaRPr lang="en-US" dirty="0"/>
          </a:p>
          <a:p>
            <a:pPr algn="l" rtl="0">
              <a:buNone/>
            </a:pPr>
            <a:r>
              <a:rPr lang="en-US" sz="1400" dirty="0"/>
              <a:t> </a:t>
            </a:r>
          </a:p>
          <a:p>
            <a:pPr algn="l" rtl="0"/>
            <a:endParaRPr lang="en-US" dirty="0"/>
          </a:p>
          <a:p>
            <a:pPr algn="l" rtl="0">
              <a:buNone/>
            </a:pPr>
            <a:endParaRPr lang="en-US" dirty="0"/>
          </a:p>
        </p:txBody>
      </p:sp>
      <p:cxnSp>
        <p:nvCxnSpPr>
          <p:cNvPr id="5" name="Straight Arrow Connector 4"/>
          <p:cNvCxnSpPr/>
          <p:nvPr/>
        </p:nvCxnSpPr>
        <p:spPr>
          <a:xfrm>
            <a:off x="4419600" y="2438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81800" y="44958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53000" y="3178362"/>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935"/>
            <a:ext cx="7055380" cy="1400530"/>
          </a:xfrm>
        </p:spPr>
        <p:txBody>
          <a:bodyPr>
            <a:normAutofit/>
          </a:bodyPr>
          <a:lstStyle/>
          <a:p>
            <a:r>
              <a:rPr lang="en-US" b="1" dirty="0"/>
              <a:t>Movement of molecules across cytoplasm </a:t>
            </a:r>
            <a:endParaRPr lang="ar-SA" b="1" dirty="0"/>
          </a:p>
        </p:txBody>
      </p:sp>
      <p:sp>
        <p:nvSpPr>
          <p:cNvPr id="3" name="Content Placeholder 2"/>
          <p:cNvSpPr>
            <a:spLocks noGrp="1"/>
          </p:cNvSpPr>
          <p:nvPr>
            <p:ph idx="1"/>
          </p:nvPr>
        </p:nvSpPr>
        <p:spPr>
          <a:xfrm>
            <a:off x="0" y="1447800"/>
            <a:ext cx="9144000" cy="5410200"/>
          </a:xfrm>
        </p:spPr>
        <p:txBody>
          <a:bodyPr>
            <a:normAutofit/>
          </a:bodyPr>
          <a:lstStyle/>
          <a:p>
            <a:pPr algn="l" rtl="0"/>
            <a:r>
              <a:rPr lang="en-US" sz="3600" b="1" i="1" dirty="0">
                <a:solidFill>
                  <a:srgbClr val="FFFF00"/>
                </a:solidFill>
              </a:rPr>
              <a:t>1.transport system:         2. secretion</a:t>
            </a:r>
          </a:p>
          <a:p>
            <a:pPr algn="l" rtl="0">
              <a:buFont typeface="Wingdings" pitchFamily="2" charset="2"/>
              <a:buChar char="q"/>
            </a:pPr>
            <a:r>
              <a:rPr lang="en-US" dirty="0"/>
              <a:t>it is protein serve as selective gate for entrance of molecules . and it use to expel waist , antibiotics, disinfection .transport </a:t>
            </a:r>
            <a:r>
              <a:rPr lang="en-US" dirty="0" err="1"/>
              <a:t>protein,permease,or</a:t>
            </a:r>
            <a:r>
              <a:rPr lang="en-US" dirty="0"/>
              <a:t> carrier.</a:t>
            </a:r>
          </a:p>
          <a:p>
            <a:pPr algn="l" rtl="0">
              <a:buFont typeface="Wingdings" pitchFamily="2" charset="2"/>
              <a:buChar char="q"/>
            </a:pPr>
            <a:r>
              <a:rPr lang="en-US" dirty="0"/>
              <a:t> This protein as </a:t>
            </a:r>
            <a:r>
              <a:rPr lang="en-US" dirty="0" err="1"/>
              <a:t>permease</a:t>
            </a:r>
            <a:r>
              <a:rPr lang="en-US" dirty="0"/>
              <a:t> transports lactose a long with protons to inside the cell. </a:t>
            </a:r>
          </a:p>
          <a:p>
            <a:pPr algn="l" rtl="0">
              <a:buFont typeface="Wingdings" pitchFamily="2" charset="2"/>
              <a:buChar char="q"/>
            </a:pPr>
            <a:r>
              <a:rPr lang="en-US" dirty="0"/>
              <a:t>This protein are embedded in the </a:t>
            </a:r>
            <a:r>
              <a:rPr lang="en-US" dirty="0" err="1"/>
              <a:t>cytoplasmic</a:t>
            </a:r>
            <a:r>
              <a:rPr lang="en-US" dirty="0"/>
              <a:t> membrane one end inside the cell – other outside the cell. </a:t>
            </a:r>
          </a:p>
          <a:p>
            <a:pPr algn="l" rtl="0">
              <a:buFont typeface="Wingdings" pitchFamily="2" charset="2"/>
              <a:buChar char="q"/>
            </a:pPr>
            <a:r>
              <a:rPr lang="en-US" dirty="0"/>
              <a:t>Single carrier generally transport specific molecules.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4000" dirty="0"/>
              <a:t>Transport  mechanisms </a:t>
            </a:r>
            <a:endParaRPr lang="ar-SA" sz="4000"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pPr marL="514350" indent="-514350" algn="l" rtl="0">
              <a:buFont typeface="+mj-lt"/>
              <a:buAutoNum type="arabicPeriod"/>
            </a:pPr>
            <a:r>
              <a:rPr lang="en-US" sz="3200" dirty="0"/>
              <a:t>Passive transports: </a:t>
            </a:r>
            <a:r>
              <a:rPr lang="en-US" sz="2800" dirty="0"/>
              <a:t>rarely used by prokaryotic no energy used.</a:t>
            </a:r>
          </a:p>
          <a:p>
            <a:pPr marL="0" indent="0" algn="l" rtl="0">
              <a:buNone/>
            </a:pPr>
            <a:r>
              <a:rPr lang="en-US" sz="2800" dirty="0"/>
              <a:t>     </a:t>
            </a:r>
            <a:r>
              <a:rPr lang="en-US" sz="2800" b="1" dirty="0">
                <a:solidFill>
                  <a:srgbClr val="92D050"/>
                </a:solidFill>
              </a:rPr>
              <a:t>Simple diffusion</a:t>
            </a:r>
          </a:p>
          <a:p>
            <a:pPr lvl="2"/>
            <a:r>
              <a:rPr lang="en-US" sz="2400" dirty="0"/>
              <a:t>    high concentration to low concentration </a:t>
            </a:r>
          </a:p>
          <a:p>
            <a:pPr lvl="2"/>
            <a:r>
              <a:rPr lang="en-US" sz="2400" dirty="0"/>
              <a:t>      no carrier protein </a:t>
            </a:r>
          </a:p>
          <a:p>
            <a:pPr lvl="2"/>
            <a:r>
              <a:rPr lang="en-US" sz="2400" dirty="0"/>
              <a:t>      passive</a:t>
            </a:r>
          </a:p>
          <a:p>
            <a:pPr lvl="2"/>
            <a:r>
              <a:rPr lang="en-US" sz="2400" dirty="0"/>
              <a:t>      vary small(o2) and lipid soluble molecule (steroid)</a:t>
            </a:r>
          </a:p>
          <a:p>
            <a:pPr marL="0" indent="0" algn="l" rtl="0">
              <a:buNone/>
            </a:pPr>
            <a:r>
              <a:rPr lang="en-US" sz="2800" dirty="0">
                <a:solidFill>
                  <a:srgbClr val="92D050"/>
                </a:solidFill>
              </a:rPr>
              <a:t>   </a:t>
            </a:r>
            <a:r>
              <a:rPr lang="en-US" sz="2800" b="1" dirty="0">
                <a:solidFill>
                  <a:srgbClr val="92D050"/>
                </a:solidFill>
              </a:rPr>
              <a:t>Facilitated diffusion </a:t>
            </a:r>
          </a:p>
          <a:p>
            <a:pPr lvl="2"/>
            <a:r>
              <a:rPr lang="en-GB" sz="2400" dirty="0"/>
              <a:t>high concentration to low concentration </a:t>
            </a:r>
          </a:p>
          <a:p>
            <a:pPr lvl="2"/>
            <a:r>
              <a:rPr lang="en-GB" sz="2400" dirty="0"/>
              <a:t>      carrier protein </a:t>
            </a:r>
          </a:p>
          <a:p>
            <a:pPr lvl="2"/>
            <a:r>
              <a:rPr lang="en-GB" sz="2400" dirty="0"/>
              <a:t>      passive</a:t>
            </a:r>
          </a:p>
          <a:p>
            <a:pPr lvl="2"/>
            <a:r>
              <a:rPr lang="en-GB" sz="2400" dirty="0"/>
              <a:t>Large charged molecule.</a:t>
            </a:r>
            <a:endParaRPr lang="en-US" sz="2800" dirty="0"/>
          </a:p>
          <a:p>
            <a:pPr marL="514350" indent="-514350" algn="l" rtl="0">
              <a:buFont typeface="+mj-lt"/>
              <a:buAutoNum type="arabicPeriod"/>
            </a:pPr>
            <a:endParaRPr lang="en-US" sz="2800" dirty="0"/>
          </a:p>
          <a:p>
            <a:pPr marL="514350" indent="-514350" algn="l" rtl="0">
              <a:buFont typeface="+mj-lt"/>
              <a:buAutoNum type="arabicPeriod"/>
            </a:pPr>
            <a:endParaRPr lang="en-US" sz="2800" dirty="0"/>
          </a:p>
          <a:p>
            <a:pPr marL="514350" indent="-514350" algn="l" rtl="0">
              <a:buNone/>
            </a:pPr>
            <a:endParaRPr lang="en-US" sz="2800" dirty="0"/>
          </a:p>
        </p:txBody>
      </p:sp>
      <p:pic>
        <p:nvPicPr>
          <p:cNvPr id="6" name="Picture 5" descr="AVMK8R2CA1DU4L9CAO5FORPCARRRA96CA29S0WSCAUEJB02CA3S04TUCAXZGCGBCAUDALF7CAXLT9T3CADINTYWCAS9MD21CAH2SX7DCACSP1ICCAWVP67TCATSBZ2JCAMDAB06CA6UG12VCAR8DFPSCAUMSX0R.jpg"/>
          <p:cNvPicPr>
            <a:picLocks noChangeAspect="1"/>
          </p:cNvPicPr>
          <p:nvPr/>
        </p:nvPicPr>
        <p:blipFill>
          <a:blip r:embed="rId2"/>
          <a:stretch>
            <a:fillRect/>
          </a:stretch>
        </p:blipFill>
        <p:spPr>
          <a:xfrm>
            <a:off x="6677025" y="5041687"/>
            <a:ext cx="2466975" cy="18478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DF07-9D04-4827-AD15-509EA4E2B6A1}"/>
              </a:ext>
            </a:extLst>
          </p:cNvPr>
          <p:cNvSpPr>
            <a:spLocks noGrp="1"/>
          </p:cNvSpPr>
          <p:nvPr>
            <p:ph type="title"/>
          </p:nvPr>
        </p:nvSpPr>
        <p:spPr/>
        <p:txBody>
          <a:bodyPr/>
          <a:lstStyle/>
          <a:p>
            <a:r>
              <a:rPr lang="en-GB" dirty="0"/>
              <a:t>Transport  mechanisms </a:t>
            </a:r>
          </a:p>
        </p:txBody>
      </p:sp>
      <p:sp>
        <p:nvSpPr>
          <p:cNvPr id="3" name="Content Placeholder 2">
            <a:extLst>
              <a:ext uri="{FF2B5EF4-FFF2-40B4-BE49-F238E27FC236}">
                <a16:creationId xmlns:a16="http://schemas.microsoft.com/office/drawing/2014/main" id="{04DE9C49-F4E8-4326-8448-43552F5A89A1}"/>
              </a:ext>
            </a:extLst>
          </p:cNvPr>
          <p:cNvSpPr>
            <a:spLocks noGrp="1"/>
          </p:cNvSpPr>
          <p:nvPr>
            <p:ph idx="1"/>
          </p:nvPr>
        </p:nvSpPr>
        <p:spPr>
          <a:xfrm>
            <a:off x="685800" y="1752601"/>
            <a:ext cx="6853554" cy="4495806"/>
          </a:xfrm>
        </p:spPr>
        <p:txBody>
          <a:bodyPr/>
          <a:lstStyle/>
          <a:p>
            <a:r>
              <a:rPr lang="en-GB" sz="2800" b="1" dirty="0">
                <a:solidFill>
                  <a:srgbClr val="92D050"/>
                </a:solidFill>
              </a:rPr>
              <a:t>Active </a:t>
            </a:r>
            <a:r>
              <a:rPr lang="en-GB" sz="2800" b="1">
                <a:solidFill>
                  <a:srgbClr val="92D050"/>
                </a:solidFill>
              </a:rPr>
              <a:t>transports </a:t>
            </a:r>
          </a:p>
          <a:p>
            <a:r>
              <a:rPr lang="en-GB"/>
              <a:t>move </a:t>
            </a:r>
            <a:r>
              <a:rPr lang="en-GB" dirty="0"/>
              <a:t>compounds against </a:t>
            </a:r>
            <a:r>
              <a:rPr lang="en-GB" dirty="0" err="1"/>
              <a:t>concon</a:t>
            </a:r>
            <a:r>
              <a:rPr lang="en-GB" dirty="0"/>
              <a:t> gradient this require energy :</a:t>
            </a:r>
          </a:p>
          <a:p>
            <a:pPr lvl="1"/>
            <a:r>
              <a:rPr lang="en-GB" dirty="0"/>
              <a:t>Transport system that use(proton motive force) can transport small molecules and ions using this energy .</a:t>
            </a:r>
          </a:p>
          <a:p>
            <a:pPr lvl="1"/>
            <a:r>
              <a:rPr lang="en-GB" dirty="0"/>
              <a:t>ABC transporter ( ATP Binding Cassette) that use ATP as energy source it use the binding protein to deliver specific molecule to the transport protein           to the cell .</a:t>
            </a:r>
          </a:p>
          <a:p>
            <a:pPr lvl="1"/>
            <a:r>
              <a:rPr lang="en-GB" dirty="0"/>
              <a:t>Lower concentration to high concentration.</a:t>
            </a:r>
          </a:p>
          <a:p>
            <a:pPr lvl="1"/>
            <a:r>
              <a:rPr lang="en-GB" dirty="0"/>
              <a:t>Carrier protein .</a:t>
            </a:r>
          </a:p>
          <a:p>
            <a:pPr lvl="1"/>
            <a:r>
              <a:rPr lang="en-GB" dirty="0"/>
              <a:t>Large and charged molecules. </a:t>
            </a:r>
          </a:p>
          <a:p>
            <a:pPr lvl="1"/>
            <a:endParaRPr lang="en-GB" dirty="0"/>
          </a:p>
          <a:p>
            <a:endParaRPr lang="en-GB" dirty="0"/>
          </a:p>
        </p:txBody>
      </p:sp>
    </p:spTree>
    <p:extLst>
      <p:ext uri="{BB962C8B-B14F-4D97-AF65-F5344CB8AC3E}">
        <p14:creationId xmlns:p14="http://schemas.microsoft.com/office/powerpoint/2010/main" val="400312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Transport  mechanisms </a:t>
            </a:r>
            <a:endParaRPr lang="ar-SA" dirty="0"/>
          </a:p>
        </p:txBody>
      </p:sp>
      <p:pic>
        <p:nvPicPr>
          <p:cNvPr id="4" name="Content Placeholder 3" descr="A41AXOWCAIJC31SCAOVUIVOCAXYQMS4CAZI4P0SCAR63ZCMCAS1UMUECACZ866FCA9L841GCAJCZQKZCAN31NX1CAMDWUFMCAG9LKSHCA5UZ8JNCAU3CRETCAPXX8NMCA3JBAHRCAXJNJ49CA3KETJPCAF49F6J.jpg"/>
          <p:cNvPicPr>
            <a:picLocks noGrp="1" noChangeAspect="1"/>
          </p:cNvPicPr>
          <p:nvPr>
            <p:ph idx="1"/>
          </p:nvPr>
        </p:nvPicPr>
        <p:blipFill>
          <a:blip r:embed="rId2"/>
          <a:stretch>
            <a:fillRect/>
          </a:stretch>
        </p:blipFill>
        <p:spPr>
          <a:xfrm>
            <a:off x="2968625" y="3212306"/>
            <a:ext cx="2428875" cy="187642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Transport  mechanisms </a:t>
            </a:r>
            <a:endParaRPr lang="ar-SA" dirty="0"/>
          </a:p>
        </p:txBody>
      </p:sp>
      <p:sp>
        <p:nvSpPr>
          <p:cNvPr id="3" name="Content Placeholder 2"/>
          <p:cNvSpPr>
            <a:spLocks noGrp="1"/>
          </p:cNvSpPr>
          <p:nvPr>
            <p:ph idx="1"/>
          </p:nvPr>
        </p:nvSpPr>
        <p:spPr/>
        <p:txBody>
          <a:bodyPr/>
          <a:lstStyle/>
          <a:p>
            <a:pPr algn="l" rtl="0"/>
            <a:r>
              <a:rPr lang="en-US" dirty="0"/>
              <a:t>Secretion : move cretin proteins that the cell synthesis.</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8DD7-647A-48B1-BCDF-1C00B77165D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C8A590F-B50C-4325-A00F-053D7ABC57AF}"/>
              </a:ext>
            </a:extLst>
          </p:cNvPr>
          <p:cNvPicPr>
            <a:picLocks noGrp="1" noChangeAspect="1"/>
          </p:cNvPicPr>
          <p:nvPr>
            <p:ph idx="1"/>
          </p:nvPr>
        </p:nvPicPr>
        <p:blipFill>
          <a:blip r:embed="rId2"/>
          <a:stretch>
            <a:fillRect/>
          </a:stretch>
        </p:blipFill>
        <p:spPr>
          <a:xfrm>
            <a:off x="628644" y="891183"/>
            <a:ext cx="6767512" cy="5075634"/>
          </a:xfrm>
          <a:prstGeom prst="rect">
            <a:avLst/>
          </a:prstGeom>
        </p:spPr>
      </p:pic>
    </p:spTree>
    <p:extLst>
      <p:ext uri="{BB962C8B-B14F-4D97-AF65-F5344CB8AC3E}">
        <p14:creationId xmlns:p14="http://schemas.microsoft.com/office/powerpoint/2010/main" val="2335030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Flagella</a:t>
            </a:r>
            <a:endParaRPr lang="ar-SA" dirty="0"/>
          </a:p>
        </p:txBody>
      </p:sp>
      <p:sp>
        <p:nvSpPr>
          <p:cNvPr id="3" name="Content Placeholder 2"/>
          <p:cNvSpPr>
            <a:spLocks noGrp="1"/>
          </p:cNvSpPr>
          <p:nvPr>
            <p:ph idx="1"/>
          </p:nvPr>
        </p:nvSpPr>
        <p:spPr/>
        <p:txBody>
          <a:bodyPr>
            <a:normAutofit/>
          </a:bodyPr>
          <a:lstStyle/>
          <a:p>
            <a:pPr algn="l" rtl="0"/>
            <a:r>
              <a:rPr lang="en-US" dirty="0"/>
              <a:t>- Flagella (singular, flagellum) are hair like structures that provide a means of locomotion for those bacteria that have them. </a:t>
            </a:r>
          </a:p>
          <a:p>
            <a:pPr algn="l" rtl="0"/>
            <a:r>
              <a:rPr lang="en-US" dirty="0"/>
              <a:t>They can be found at either or both ends of a bacterium or all over its surface. </a:t>
            </a:r>
          </a:p>
          <a:p>
            <a:pPr algn="l" rtl="0"/>
            <a:r>
              <a:rPr lang="en-US" dirty="0"/>
              <a:t>The flagella beat in a propeller-like motion to help the bacterium move toward nutrients; away from toxic chemicals; (</a:t>
            </a:r>
            <a:r>
              <a:rPr lang="en-US" dirty="0" err="1"/>
              <a:t>chemotaxis</a:t>
            </a:r>
            <a:r>
              <a:rPr lang="en-US" dirty="0"/>
              <a:t>) or, in the case of the photosynthetic </a:t>
            </a:r>
            <a:r>
              <a:rPr lang="en-US" dirty="0" err="1"/>
              <a:t>cyanobacteria</a:t>
            </a:r>
            <a:r>
              <a:rPr lang="en-US" dirty="0"/>
              <a:t>; toward the light.(</a:t>
            </a:r>
            <a:r>
              <a:rPr lang="en-US" dirty="0" err="1"/>
              <a:t>phototaxis</a:t>
            </a:r>
            <a:r>
              <a:rPr lang="en-US" dirty="0"/>
              <a:t>)-(</a:t>
            </a:r>
            <a:r>
              <a:rPr lang="en-US" dirty="0" err="1"/>
              <a:t>aerotaxis</a:t>
            </a:r>
            <a:r>
              <a:rPr lang="en-US" dirty="0"/>
              <a:t>)</a:t>
            </a:r>
          </a:p>
          <a:p>
            <a:pPr algn="l" rtl="0"/>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04800"/>
            <a:ext cx="8229600" cy="5821363"/>
          </a:xfrm>
        </p:spPr>
        <p:txBody>
          <a:bodyPr/>
          <a:lstStyle/>
          <a:p>
            <a:pPr algn="l" rtl="0"/>
            <a:r>
              <a:rPr lang="en-US" dirty="0"/>
              <a:t>Structure and </a:t>
            </a:r>
            <a:r>
              <a:rPr lang="en-US" dirty="0" err="1"/>
              <a:t>arrangment</a:t>
            </a:r>
            <a:r>
              <a:rPr lang="en-US" dirty="0"/>
              <a:t> of flagella:</a:t>
            </a:r>
          </a:p>
          <a:p>
            <a:pPr algn="l" rtl="0"/>
            <a:r>
              <a:rPr lang="en-US" dirty="0"/>
              <a:t>Filament part composed of identical subunits of protein </a:t>
            </a:r>
          </a:p>
          <a:p>
            <a:pPr algn="l" rtl="0"/>
            <a:r>
              <a:rPr lang="en-US" dirty="0"/>
              <a:t>Hook: curved structure that connect the filament to the cell surface </a:t>
            </a:r>
          </a:p>
          <a:p>
            <a:pPr algn="l" rtl="0"/>
            <a:r>
              <a:rPr lang="en-US" dirty="0"/>
              <a:t>Basal body that </a:t>
            </a:r>
            <a:r>
              <a:rPr lang="en-US" dirty="0" err="1"/>
              <a:t>anchore</a:t>
            </a:r>
            <a:r>
              <a:rPr lang="en-US" dirty="0"/>
              <a:t> the flagellum to the cell wall and</a:t>
            </a:r>
          </a:p>
          <a:p>
            <a:pPr algn="l" rtl="0">
              <a:buNone/>
            </a:pPr>
            <a:r>
              <a:rPr lang="en-US" dirty="0"/>
              <a:t> </a:t>
            </a:r>
            <a:r>
              <a:rPr lang="en-US" dirty="0" err="1"/>
              <a:t>cytoplasmic</a:t>
            </a:r>
            <a:r>
              <a:rPr lang="en-US" dirty="0"/>
              <a:t> membrane.</a:t>
            </a:r>
            <a:endParaRPr lang="ar-SA" dirty="0"/>
          </a:p>
        </p:txBody>
      </p:sp>
      <p:pic>
        <p:nvPicPr>
          <p:cNvPr id="4" name="Picture 3" descr="flagella.gif"/>
          <p:cNvPicPr>
            <a:picLocks noChangeAspect="1"/>
          </p:cNvPicPr>
          <p:nvPr/>
        </p:nvPicPr>
        <p:blipFill>
          <a:blip r:embed="rId2"/>
          <a:stretch>
            <a:fillRect/>
          </a:stretch>
        </p:blipFill>
        <p:spPr>
          <a:xfrm>
            <a:off x="4267200" y="3581400"/>
            <a:ext cx="5334000" cy="3556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txBody>
          <a:bodyPr>
            <a:normAutofit/>
          </a:bodyPr>
          <a:lstStyle/>
          <a:p>
            <a:pPr marL="514350" indent="-514350" algn="l" rtl="0">
              <a:buFont typeface="+mj-lt"/>
              <a:buAutoNum type="arabicPeriod" startAt="7"/>
            </a:pPr>
            <a:endParaRPr lang="ar-SA" dirty="0"/>
          </a:p>
          <a:p>
            <a:pPr marL="514350" indent="-514350" algn="l" rtl="0">
              <a:buFont typeface="+mj-lt"/>
              <a:buAutoNum type="arabicPeriod" startAt="5"/>
            </a:pPr>
            <a:r>
              <a:rPr lang="en-US" b="1" dirty="0" err="1"/>
              <a:t>Pili</a:t>
            </a:r>
            <a:r>
              <a:rPr lang="en-US" dirty="0"/>
              <a:t> - Many species of bacteria have </a:t>
            </a:r>
            <a:r>
              <a:rPr lang="en-US" dirty="0" err="1"/>
              <a:t>pili</a:t>
            </a:r>
            <a:r>
              <a:rPr lang="en-US" dirty="0"/>
              <a:t> (singular, </a:t>
            </a:r>
            <a:r>
              <a:rPr lang="en-US" dirty="0" err="1"/>
              <a:t>pilus</a:t>
            </a:r>
            <a:r>
              <a:rPr lang="en-US" dirty="0"/>
              <a:t>), small </a:t>
            </a:r>
            <a:r>
              <a:rPr lang="en-US" dirty="0" err="1"/>
              <a:t>hairlike</a:t>
            </a:r>
            <a:r>
              <a:rPr lang="en-US" dirty="0"/>
              <a:t> projections emerging from the outside cell surface.</a:t>
            </a:r>
          </a:p>
          <a:p>
            <a:pPr marL="514350" indent="-514350" algn="l" rtl="0"/>
            <a:r>
              <a:rPr lang="en-US" dirty="0"/>
              <a:t> These outgrowths assist the bacteria in attaching to other cells and surfaces, such as teeth, intestines, and rocks. Without </a:t>
            </a:r>
            <a:r>
              <a:rPr lang="en-US" dirty="0" err="1"/>
              <a:t>pili</a:t>
            </a:r>
            <a:r>
              <a:rPr lang="en-US" dirty="0"/>
              <a:t>, many disease-causing bacteria lose their ability to infect because they're unable to attach to host tissue.</a:t>
            </a:r>
          </a:p>
          <a:p>
            <a:pPr marL="514350" indent="-514350" algn="l" rtl="0"/>
            <a:r>
              <a:rPr lang="en-US" dirty="0"/>
              <a:t> Specialized </a:t>
            </a:r>
            <a:r>
              <a:rPr lang="en-US" dirty="0" err="1"/>
              <a:t>pili</a:t>
            </a:r>
            <a:r>
              <a:rPr lang="en-US" dirty="0"/>
              <a:t> (sex </a:t>
            </a:r>
            <a:r>
              <a:rPr lang="en-US" dirty="0" err="1"/>
              <a:t>pili</a:t>
            </a:r>
            <a:r>
              <a:rPr lang="en-US" dirty="0"/>
              <a:t>) are used for conjugation, during which two bacteria exchange fragments of plasmid DNA.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a:bodyPr>
          <a:lstStyle/>
          <a:p>
            <a:pPr marL="514350" indent="-514350" algn="l" rtl="0">
              <a:buFont typeface="+mj-lt"/>
              <a:buAutoNum type="arabicPeriod" startAt="6"/>
            </a:pPr>
            <a:r>
              <a:rPr lang="en-US" b="1" dirty="0"/>
              <a:t>Cytoplasm</a:t>
            </a:r>
            <a:r>
              <a:rPr lang="en-US" dirty="0"/>
              <a:t> </a:t>
            </a:r>
          </a:p>
          <a:p>
            <a:pPr marL="514350" indent="-514350" algn="l" rtl="0">
              <a:buNone/>
            </a:pPr>
            <a:endParaRPr lang="en-US" dirty="0"/>
          </a:p>
          <a:p>
            <a:pPr marL="514350" indent="-514350" algn="l" rtl="0"/>
            <a:r>
              <a:rPr lang="en-US" dirty="0"/>
              <a:t> The cytoplasm, or protoplasm, of bacterial cells </a:t>
            </a:r>
          </a:p>
          <a:p>
            <a:pPr marL="514350" indent="-514350" algn="l" rtl="0"/>
            <a:r>
              <a:rPr lang="en-US" dirty="0"/>
              <a:t>cell growth, metabolism, and replication are carried out.</a:t>
            </a:r>
          </a:p>
          <a:p>
            <a:pPr marL="514350" indent="-514350" algn="l" rtl="0"/>
            <a:r>
              <a:rPr lang="en-US" dirty="0"/>
              <a:t> It is a gel-like matrix composed of water, enzymes, nutrients, wastes, and gases. </a:t>
            </a:r>
          </a:p>
          <a:p>
            <a:pPr marL="514350" indent="-514350" algn="l" rtl="0"/>
            <a:r>
              <a:rPr lang="en-US" dirty="0"/>
              <a:t> contains cell structures such as ribosomes, a chromosome, and plasmids. </a:t>
            </a:r>
          </a:p>
          <a:p>
            <a:pPr marL="514350" indent="-514350" algn="l" rtl="0"/>
            <a:r>
              <a:rPr lang="en-US" dirty="0"/>
              <a:t>The cell envelope encases the cytoplasm and all its components. </a:t>
            </a:r>
          </a:p>
          <a:p>
            <a:pPr marL="514350" indent="-514350" algn="l" rtl="0"/>
            <a:r>
              <a:rPr lang="en-US" dirty="0"/>
              <a:t>Unlike the eukaryotic (true) cells, bacteria do not have a membrane enclosed nucleus. </a:t>
            </a:r>
          </a:p>
          <a:p>
            <a:pPr algn="l" rtl="0"/>
            <a:endParaRPr lang="ar-S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chromosome</a:t>
            </a:r>
            <a:endParaRPr lang="ar-SA" dirty="0"/>
          </a:p>
        </p:txBody>
      </p:sp>
      <p:sp>
        <p:nvSpPr>
          <p:cNvPr id="3" name="Content Placeholder 2"/>
          <p:cNvSpPr>
            <a:spLocks noGrp="1"/>
          </p:cNvSpPr>
          <p:nvPr>
            <p:ph idx="1"/>
          </p:nvPr>
        </p:nvSpPr>
        <p:spPr/>
        <p:txBody>
          <a:bodyPr/>
          <a:lstStyle/>
          <a:p>
            <a:pPr algn="l" rtl="0"/>
            <a:r>
              <a:rPr lang="en-US" dirty="0"/>
              <a:t>It is a single, circular double -stranded DNA, is localized, but not contained, in a region of the cell called the </a:t>
            </a:r>
            <a:r>
              <a:rPr lang="en-US" dirty="0" err="1"/>
              <a:t>nucleoid</a:t>
            </a:r>
            <a:r>
              <a:rPr lang="en-US" dirty="0"/>
              <a:t>. All the other cellular components are scattered throughout the cytoplasm.</a:t>
            </a: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7543800"/>
          </a:xfrm>
        </p:spPr>
        <p:txBody>
          <a:bodyPr>
            <a:normAutofit fontScale="92500" lnSpcReduction="20000"/>
          </a:bodyPr>
          <a:lstStyle/>
          <a:p>
            <a:pPr marL="514350" indent="-514350" algn="l" rtl="0">
              <a:buAutoNum type="arabicPeriod" startAt="7"/>
            </a:pPr>
            <a:r>
              <a:rPr lang="en-US" sz="5100" b="1" dirty="0"/>
              <a:t>Plasmids </a:t>
            </a:r>
          </a:p>
          <a:p>
            <a:pPr marL="514350" indent="-514350" algn="l" rtl="0"/>
            <a:r>
              <a:rPr lang="en-US" dirty="0"/>
              <a:t> it is a small, extra-chromosomal genetic structures carried by many strains of bacteria. </a:t>
            </a:r>
          </a:p>
          <a:p>
            <a:pPr marL="514350" indent="-514350" algn="l" rtl="0"/>
            <a:r>
              <a:rPr lang="en-US" dirty="0"/>
              <a:t>It is  circular piece of DNA</a:t>
            </a:r>
          </a:p>
          <a:p>
            <a:pPr marL="514350" indent="-514350" algn="l" rtl="0"/>
            <a:r>
              <a:rPr lang="en-US" dirty="0"/>
              <a:t>Unlike the chromosome, they are not involved in reproduction. Only the chromosome has the genetic instructions for initiating and carrying out cell division, or binary fission, the primary means of reproduction in bacteria.</a:t>
            </a:r>
          </a:p>
          <a:p>
            <a:pPr marL="514350" indent="-514350" algn="l" rtl="0"/>
            <a:r>
              <a:rPr lang="en-US" dirty="0"/>
              <a:t> Plasmids replicate independently of the chromosome and, while not essential for survival.</a:t>
            </a:r>
          </a:p>
          <a:p>
            <a:pPr marL="514350" indent="-514350" algn="l" rtl="0"/>
            <a:r>
              <a:rPr lang="en-US" dirty="0"/>
              <a:t>appear to give bacteria a selective advantage.</a:t>
            </a:r>
          </a:p>
          <a:p>
            <a:pPr algn="l" rtl="0"/>
            <a:r>
              <a:rPr lang="en-US" dirty="0"/>
              <a:t>   Plasmids are passed on to other bacteria through two means. For most       plasmid types, copies in the cytoplasm are passed on to daughter cells </a:t>
            </a:r>
            <a:r>
              <a:rPr lang="en-US" b="1" dirty="0"/>
              <a:t>during binary fission</a:t>
            </a:r>
            <a:r>
              <a:rPr lang="en-US" dirty="0"/>
              <a:t>. </a:t>
            </a:r>
          </a:p>
          <a:p>
            <a:pPr algn="l" rtl="0"/>
            <a:r>
              <a:rPr lang="en-US" dirty="0"/>
              <a:t>Other types of plasmids, however, form a tube-like structure at the surface called a</a:t>
            </a:r>
            <a:r>
              <a:rPr lang="en-US" b="1" dirty="0"/>
              <a:t> </a:t>
            </a:r>
            <a:r>
              <a:rPr lang="en-US" b="1" dirty="0" err="1"/>
              <a:t>pilus</a:t>
            </a:r>
            <a:r>
              <a:rPr lang="en-US" b="1" dirty="0"/>
              <a:t> </a:t>
            </a:r>
            <a:r>
              <a:rPr lang="en-US" dirty="0"/>
              <a:t>that passes copies of the plasmid to other bacteria during conjugation, a process by which bacteria exchange genetic information. </a:t>
            </a:r>
          </a:p>
          <a:p>
            <a:pPr algn="l" rtl="0"/>
            <a:r>
              <a:rPr lang="en-US" dirty="0"/>
              <a:t>Plasmids have been shown to be instrumental in the transmission of special properties, such as antibiotic drug resistance, resistance to heavy metals, and virulence factors necessary for infection of animal or plant hosts. </a:t>
            </a:r>
          </a:p>
          <a:p>
            <a:pPr algn="l" rtl="0"/>
            <a:r>
              <a:rPr lang="en-US" dirty="0"/>
              <a:t>The ability to insert specific genes into plasmids have made them extremely useful tools in the fields of molecular biology and genetics, specifically in the area of genetic engineering</a:t>
            </a:r>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ts.png"/>
          <p:cNvPicPr>
            <a:picLocks noGrp="1" noChangeAspect="1"/>
          </p:cNvPicPr>
          <p:nvPr>
            <p:ph idx="1"/>
          </p:nvPr>
        </p:nvPicPr>
        <p:blipFill>
          <a:blip r:embed="rId2"/>
          <a:stretch>
            <a:fillRect/>
          </a:stretch>
        </p:blipFill>
        <p:spPr>
          <a:xfrm>
            <a:off x="685800" y="1676400"/>
            <a:ext cx="3333750" cy="3019425"/>
          </a:xfrm>
        </p:spPr>
      </p:pic>
      <p:pic>
        <p:nvPicPr>
          <p:cNvPr id="5" name="Picture 4" descr="PILUS.jpg"/>
          <p:cNvPicPr>
            <a:picLocks noChangeAspect="1"/>
          </p:cNvPicPr>
          <p:nvPr/>
        </p:nvPicPr>
        <p:blipFill>
          <a:blip r:embed="rId3"/>
          <a:stretch>
            <a:fillRect/>
          </a:stretch>
        </p:blipFill>
        <p:spPr>
          <a:xfrm>
            <a:off x="5715000" y="1981200"/>
            <a:ext cx="2638425" cy="372729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rmAutofit/>
          </a:bodyPr>
          <a:lstStyle/>
          <a:p>
            <a:pPr marL="571500" indent="-571500" algn="l" rtl="0">
              <a:buFont typeface="+mj-lt"/>
              <a:buAutoNum type="arabicParenR" startAt="8"/>
            </a:pPr>
            <a:r>
              <a:rPr lang="en-US" b="1" dirty="0" err="1"/>
              <a:t>Nucleoid</a:t>
            </a:r>
            <a:r>
              <a:rPr lang="en-US" dirty="0"/>
              <a:t> - The </a:t>
            </a:r>
            <a:r>
              <a:rPr lang="en-US" dirty="0" err="1"/>
              <a:t>nucleoid</a:t>
            </a:r>
            <a:r>
              <a:rPr lang="en-US" dirty="0"/>
              <a:t> is a region of cytoplasm where the chromosomal DNA is located. It is not a membrane bound nucleus, but simply an area of the cytoplasm where the strands of DNA are found. Most bacteria have a single, circular chromosome that is responsible for replication, although a few species do have two or more.</a:t>
            </a:r>
          </a:p>
          <a:p>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rmAutofit fontScale="92500" lnSpcReduction="20000"/>
          </a:bodyPr>
          <a:lstStyle/>
          <a:p>
            <a:pPr algn="l" rtl="0">
              <a:buNone/>
            </a:pPr>
            <a:r>
              <a:rPr lang="en-US" b="1" dirty="0"/>
              <a:t>9. </a:t>
            </a:r>
            <a:r>
              <a:rPr lang="en-US" sz="3800" b="1" dirty="0" err="1"/>
              <a:t>R</a:t>
            </a:r>
            <a:r>
              <a:rPr lang="en-US" b="1" dirty="0" err="1"/>
              <a:t>ibosomes</a:t>
            </a:r>
            <a:r>
              <a:rPr lang="en-US" dirty="0"/>
              <a:t> </a:t>
            </a:r>
          </a:p>
          <a:p>
            <a:pPr algn="l" rtl="0"/>
            <a:r>
              <a:rPr lang="en-US" dirty="0"/>
              <a:t>They translate the genetic code from the molecular language of nucleic acid to that of amino acids—the building blocks of proteins. </a:t>
            </a:r>
          </a:p>
          <a:p>
            <a:pPr algn="l" rtl="0"/>
            <a:r>
              <a:rPr lang="en-US" dirty="0"/>
              <a:t>Proteins are the molecules that perform all the functions of cells and living organisms. </a:t>
            </a:r>
          </a:p>
          <a:p>
            <a:pPr algn="l" rtl="0"/>
            <a:r>
              <a:rPr lang="en-US" dirty="0"/>
              <a:t>Bacterial ribosomes are similar to those of eukaryotes, but are smaller (70 S) and have a slightly different composition and molecular structure. </a:t>
            </a:r>
          </a:p>
          <a:p>
            <a:pPr algn="l" rtl="0"/>
            <a:r>
              <a:rPr lang="en-US" dirty="0"/>
              <a:t>Bacterial ribosomes are never bound to other organelles as they sometimes are (bound to the endoplasmic reticulum) in eukaryotes, but are free-standing structures distributed throughout the cytoplasm.</a:t>
            </a:r>
          </a:p>
          <a:p>
            <a:pPr algn="l" rtl="0"/>
            <a:r>
              <a:rPr lang="en-US" dirty="0"/>
              <a:t> There are sufficient differences between bacterial ribosomes and eukaryotic ribosomes that some antibiotics will inhibit the functioning of bacterial ribosomes, but not a eukaryote's, thus killing bacteria</a:t>
            </a:r>
          </a:p>
          <a:p>
            <a:pPr algn="l" rtl="0">
              <a:buNone/>
            </a:pPr>
            <a:r>
              <a:rPr lang="en-US" dirty="0"/>
              <a:t>      but not the eukaryotic</a:t>
            </a:r>
          </a:p>
          <a:p>
            <a:pPr algn="l" rtl="0">
              <a:buNone/>
            </a:pPr>
            <a:r>
              <a:rPr lang="en-US" dirty="0"/>
              <a:t>       organisms they are infecting.</a:t>
            </a:r>
          </a:p>
          <a:p>
            <a:endParaRPr lang="ar-SA" dirty="0"/>
          </a:p>
        </p:txBody>
      </p:sp>
      <p:pic>
        <p:nvPicPr>
          <p:cNvPr id="4" name="Picture 3" descr="RIBOSOMES.jpg"/>
          <p:cNvPicPr>
            <a:picLocks noChangeAspect="1"/>
          </p:cNvPicPr>
          <p:nvPr/>
        </p:nvPicPr>
        <p:blipFill>
          <a:blip r:embed="rId2"/>
          <a:stretch>
            <a:fillRect/>
          </a:stretch>
        </p:blipFill>
        <p:spPr>
          <a:xfrm>
            <a:off x="5029200" y="4777099"/>
            <a:ext cx="3200400" cy="223330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381000" y="304800"/>
            <a:ext cx="8305800" cy="5821363"/>
          </a:xfrm>
        </p:spPr>
        <p:txBody>
          <a:bodyPr>
            <a:normAutofit/>
          </a:bodyPr>
          <a:lstStyle/>
          <a:p>
            <a:pPr algn="l" rtl="0"/>
            <a:r>
              <a:rPr lang="en-US" dirty="0"/>
              <a:t>Storage granules : are accumulations of a high molecular weigh polymers synthesized from a nutrient  and in excess in the cell .</a:t>
            </a:r>
          </a:p>
          <a:p>
            <a:pPr algn="l" rtl="0"/>
            <a:r>
              <a:rPr lang="en-US" dirty="0"/>
              <a:t>Example: </a:t>
            </a:r>
            <a:r>
              <a:rPr lang="en-US" dirty="0" err="1"/>
              <a:t>E.coli</a:t>
            </a:r>
            <a:r>
              <a:rPr lang="en-US" dirty="0"/>
              <a:t> carbon and energy sources are plentiful such as glucose but it cannot multiply because  it lack the nitrogen and phosphorus  so it storage it as </a:t>
            </a:r>
            <a:r>
              <a:rPr lang="en-US" b="1" dirty="0"/>
              <a:t>glycogen</a:t>
            </a:r>
            <a:r>
              <a:rPr lang="en-US" dirty="0"/>
              <a:t> ( glucose polymers).</a:t>
            </a:r>
          </a:p>
          <a:p>
            <a:pPr algn="l" rtl="0"/>
            <a:r>
              <a:rPr lang="en-US" dirty="0"/>
              <a:t>Other bacteria store the energy in form of poly- </a:t>
            </a:r>
            <a:r>
              <a:rPr lang="el-GR" dirty="0"/>
              <a:t>β</a:t>
            </a:r>
            <a:r>
              <a:rPr lang="en-US" dirty="0"/>
              <a:t>- </a:t>
            </a:r>
            <a:r>
              <a:rPr lang="en-US" dirty="0" err="1"/>
              <a:t>hydroxybutyrate</a:t>
            </a:r>
            <a:r>
              <a:rPr lang="en-US" dirty="0"/>
              <a:t> .</a:t>
            </a:r>
          </a:p>
          <a:p>
            <a:pPr algn="l" rtl="0">
              <a:buNone/>
            </a:pPr>
            <a:endParaRPr lang="ar-SA" dirty="0"/>
          </a:p>
        </p:txBody>
      </p:sp>
      <p:pic>
        <p:nvPicPr>
          <p:cNvPr id="4" name="Picture 3" descr="glycogen.jpg"/>
          <p:cNvPicPr>
            <a:picLocks noChangeAspect="1"/>
          </p:cNvPicPr>
          <p:nvPr/>
        </p:nvPicPr>
        <p:blipFill>
          <a:blip r:embed="rId2"/>
          <a:stretch>
            <a:fillRect/>
          </a:stretch>
        </p:blipFill>
        <p:spPr>
          <a:xfrm>
            <a:off x="5943600" y="4486275"/>
            <a:ext cx="1924050" cy="23717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8F0B-628B-402F-BB2A-845C6BD0DC4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396AD9C4-B03D-49EA-AA2B-B68FD2AF8CF8}"/>
              </a:ext>
            </a:extLst>
          </p:cNvPr>
          <p:cNvPicPr>
            <a:picLocks noGrp="1" noChangeAspect="1"/>
          </p:cNvPicPr>
          <p:nvPr>
            <p:ph idx="1"/>
          </p:nvPr>
        </p:nvPicPr>
        <p:blipFill>
          <a:blip r:embed="rId2"/>
          <a:stretch>
            <a:fillRect/>
          </a:stretch>
        </p:blipFill>
        <p:spPr>
          <a:xfrm>
            <a:off x="484710" y="609600"/>
            <a:ext cx="6705600" cy="5029200"/>
          </a:xfrm>
          <a:prstGeom prst="rect">
            <a:avLst/>
          </a:prstGeom>
        </p:spPr>
      </p:pic>
    </p:spTree>
    <p:extLst>
      <p:ext uri="{BB962C8B-B14F-4D97-AF65-F5344CB8AC3E}">
        <p14:creationId xmlns:p14="http://schemas.microsoft.com/office/powerpoint/2010/main" val="1987843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533400"/>
            <a:ext cx="8229600" cy="4525963"/>
          </a:xfrm>
        </p:spPr>
        <p:txBody>
          <a:bodyPr/>
          <a:lstStyle/>
          <a:p>
            <a:pPr algn="l" rtl="0"/>
            <a:r>
              <a:rPr lang="en-US" dirty="0"/>
              <a:t>Some granules can be detected by light microscope </a:t>
            </a:r>
            <a:r>
              <a:rPr lang="en-US" b="1" dirty="0" err="1"/>
              <a:t>volutin</a:t>
            </a:r>
            <a:r>
              <a:rPr lang="en-US" b="1" dirty="0"/>
              <a:t> </a:t>
            </a:r>
            <a:r>
              <a:rPr lang="en-US" dirty="0"/>
              <a:t>appear red when stained with MB stain .called ( meta-chromatic granules)</a:t>
            </a:r>
          </a:p>
          <a:p>
            <a:pPr algn="l" rtl="0"/>
            <a:r>
              <a:rPr lang="en-US" dirty="0"/>
              <a:t>Beneficial in waste water treatment </a:t>
            </a:r>
          </a:p>
          <a:p>
            <a:pPr algn="l" rtl="0"/>
            <a:r>
              <a:rPr lang="en-US" dirty="0"/>
              <a:t>Involve with energy storage and PH balance. </a:t>
            </a:r>
          </a:p>
          <a:p>
            <a:pPr algn="l" rtl="0"/>
            <a:endParaRPr lang="ar-SA" dirty="0"/>
          </a:p>
        </p:txBody>
      </p:sp>
      <p:pic>
        <p:nvPicPr>
          <p:cNvPr id="4" name="Picture 3" descr="store.jpg"/>
          <p:cNvPicPr>
            <a:picLocks noChangeAspect="1"/>
          </p:cNvPicPr>
          <p:nvPr/>
        </p:nvPicPr>
        <p:blipFill>
          <a:blip r:embed="rId3"/>
          <a:stretch>
            <a:fillRect/>
          </a:stretch>
        </p:blipFill>
        <p:spPr>
          <a:xfrm>
            <a:off x="5029200" y="4044684"/>
            <a:ext cx="3276600" cy="239204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sz="4000" b="1" dirty="0"/>
              <a:t>Gas vesicles: </a:t>
            </a:r>
          </a:p>
          <a:p>
            <a:pPr algn="l" rtl="0"/>
            <a:r>
              <a:rPr lang="en-US" dirty="0"/>
              <a:t>Some aquatic bacteria produce gas vesicles</a:t>
            </a:r>
          </a:p>
          <a:p>
            <a:pPr algn="l" rtl="0"/>
            <a:r>
              <a:rPr lang="en-US" dirty="0"/>
              <a:t>It is small , rigid , protein compartment filled with gas that help bacteria to float at the surface of the water to use the sun light as source of energy. </a:t>
            </a:r>
            <a:endParaRPr lang="ar-S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a:bodyPr>
          <a:lstStyle/>
          <a:p>
            <a:pPr algn="l" rtl="0"/>
            <a:r>
              <a:rPr lang="en-US" dirty="0"/>
              <a:t>Bacteria  cell morphology &amp; </a:t>
            </a:r>
            <a:r>
              <a:rPr lang="en-US" dirty="0" err="1"/>
              <a:t>arrangment</a:t>
            </a:r>
            <a:r>
              <a:rPr lang="en-US" dirty="0"/>
              <a:t> (shape): </a:t>
            </a:r>
          </a:p>
          <a:p>
            <a:pPr algn="l" rtl="0"/>
            <a:r>
              <a:rPr lang="en-US" dirty="0" err="1">
                <a:hlinkClick r:id="rId2" tooltip="Coccus"/>
              </a:rPr>
              <a:t>coccus</a:t>
            </a:r>
            <a:r>
              <a:rPr lang="en-US" dirty="0"/>
              <a:t> (spherical)  </a:t>
            </a:r>
            <a:r>
              <a:rPr lang="en-US" dirty="0" err="1"/>
              <a:t>strepto</a:t>
            </a:r>
            <a:r>
              <a:rPr lang="en-US" dirty="0"/>
              <a:t>-staph</a:t>
            </a:r>
          </a:p>
          <a:p>
            <a:pPr algn="l" rtl="0"/>
            <a:r>
              <a:rPr lang="en-US" u="sng" dirty="0">
                <a:solidFill>
                  <a:srgbClr val="0070C0"/>
                </a:solidFill>
              </a:rPr>
              <a:t>Bacillus- Rod  </a:t>
            </a:r>
            <a:r>
              <a:rPr lang="en-US" dirty="0"/>
              <a:t> ( cylindrical-like)  </a:t>
            </a:r>
            <a:r>
              <a:rPr lang="en-US" dirty="0" err="1"/>
              <a:t>strepto</a:t>
            </a:r>
            <a:endParaRPr lang="en-US" dirty="0"/>
          </a:p>
          <a:p>
            <a:pPr algn="l" rtl="0"/>
            <a:r>
              <a:rPr lang="en-US" dirty="0" err="1">
                <a:solidFill>
                  <a:srgbClr val="0070C0"/>
                </a:solidFill>
              </a:rPr>
              <a:t>Coccobacillus</a:t>
            </a:r>
            <a:r>
              <a:rPr lang="en-US" dirty="0">
                <a:solidFill>
                  <a:srgbClr val="0070C0"/>
                </a:solidFill>
              </a:rPr>
              <a:t> a</a:t>
            </a:r>
            <a:r>
              <a:rPr lang="en-US" dirty="0"/>
              <a:t> rod </a:t>
            </a:r>
            <a:r>
              <a:rPr lang="en-US" dirty="0" err="1"/>
              <a:t>shap</a:t>
            </a:r>
            <a:r>
              <a:rPr lang="en-US" dirty="0"/>
              <a:t> bacteria so short </a:t>
            </a:r>
          </a:p>
          <a:p>
            <a:pPr algn="l" rtl="0"/>
            <a:r>
              <a:rPr lang="en-US" dirty="0" err="1">
                <a:solidFill>
                  <a:srgbClr val="0070C0"/>
                </a:solidFill>
              </a:rPr>
              <a:t>Vibrio</a:t>
            </a:r>
            <a:r>
              <a:rPr lang="en-US" dirty="0">
                <a:solidFill>
                  <a:srgbClr val="0070C0"/>
                </a:solidFill>
              </a:rPr>
              <a:t>    </a:t>
            </a:r>
            <a:r>
              <a:rPr lang="en-US" dirty="0"/>
              <a:t>a short curved rod </a:t>
            </a:r>
          </a:p>
          <a:p>
            <a:pPr algn="l" rtl="0"/>
            <a:r>
              <a:rPr lang="en-US" dirty="0" err="1">
                <a:hlinkClick r:id="rId3" tooltip="Spirillum"/>
              </a:rPr>
              <a:t>spirillum</a:t>
            </a:r>
            <a:r>
              <a:rPr lang="en-US" dirty="0"/>
              <a:t> (</a:t>
            </a:r>
            <a:r>
              <a:rPr lang="en-US" dirty="0" err="1"/>
              <a:t>spiralla</a:t>
            </a:r>
            <a:r>
              <a:rPr lang="en-US" dirty="0"/>
              <a:t>)  long curve rod long enough to form spirals. </a:t>
            </a:r>
          </a:p>
          <a:p>
            <a:pPr algn="l" rtl="0"/>
            <a:r>
              <a:rPr lang="en-US" u="sng" dirty="0">
                <a:solidFill>
                  <a:srgbClr val="0070C0"/>
                </a:solidFill>
              </a:rPr>
              <a:t>Spirochete</a:t>
            </a:r>
            <a:r>
              <a:rPr lang="en-US" dirty="0"/>
              <a:t>:  long helical cell with flexible cell wall and unique mechanism of motility.  </a:t>
            </a:r>
          </a:p>
          <a:p>
            <a:pPr algn="l" rtl="0">
              <a:buNone/>
            </a:pPr>
            <a:endParaRPr lang="en-US" dirty="0"/>
          </a:p>
          <a:p>
            <a:endParaRPr lang="ar-S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err="1"/>
              <a:t>Endospores</a:t>
            </a:r>
            <a:r>
              <a:rPr lang="en-US" dirty="0"/>
              <a:t> are bacterial survival structures that are highly resistant to many different types of chemical and environmental stresses and therefore enable the survival of bacteria in environments that would be lethal for these cells in their normal vegetative form.</a:t>
            </a:r>
            <a:endParaRPr lang="ar-S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533400" y="381000"/>
            <a:ext cx="8153400" cy="5745163"/>
          </a:xfrm>
        </p:spPr>
        <p:txBody>
          <a:bodyPr>
            <a:normAutofit/>
          </a:bodyPr>
          <a:lstStyle/>
          <a:p>
            <a:pPr marL="514350" indent="-514350" algn="l" rtl="0">
              <a:buFont typeface="+mj-lt"/>
              <a:buAutoNum type="arabicPeriod"/>
            </a:pPr>
            <a:r>
              <a:rPr lang="en-US" dirty="0"/>
              <a:t> when Spore-forming bacteria are grown in low amount of nitrogen or carbon </a:t>
            </a:r>
          </a:p>
          <a:p>
            <a:pPr marL="514350" indent="-514350" algn="l" rtl="0">
              <a:buFont typeface="+mj-lt"/>
              <a:buAutoNum type="arabicPeriod"/>
            </a:pPr>
            <a:r>
              <a:rPr lang="en-US" dirty="0"/>
              <a:t>Starvation condition 8 hours stage .</a:t>
            </a:r>
          </a:p>
          <a:p>
            <a:pPr marL="514350" indent="-514350" algn="l" rtl="0">
              <a:buFont typeface="+mj-lt"/>
              <a:buAutoNum type="arabicPeriod"/>
            </a:pPr>
            <a:r>
              <a:rPr lang="en-US" dirty="0"/>
              <a:t>After vegetative growth stops, DNA is duplicated .</a:t>
            </a:r>
          </a:p>
          <a:p>
            <a:pPr marL="514350" indent="-514350" algn="l" rtl="0">
              <a:buFont typeface="+mj-lt"/>
              <a:buAutoNum type="arabicPeriod"/>
            </a:pPr>
            <a:r>
              <a:rPr lang="en-US" dirty="0"/>
              <a:t>A septum formed between two cores dividing the cell asymmetrically</a:t>
            </a:r>
          </a:p>
          <a:p>
            <a:pPr marL="514350" indent="-514350" algn="l" rtl="0">
              <a:buFont typeface="+mj-lt"/>
              <a:buAutoNum type="arabicPeriod"/>
            </a:pPr>
            <a:r>
              <a:rPr lang="en-US" dirty="0"/>
              <a:t>The large compartment engulfs the smaller compartment  forming  </a:t>
            </a:r>
            <a:r>
              <a:rPr lang="en-US" b="1" dirty="0" err="1"/>
              <a:t>forespore</a:t>
            </a:r>
            <a:r>
              <a:rPr lang="en-US" dirty="0"/>
              <a:t> within mother cells </a:t>
            </a:r>
          </a:p>
          <a:p>
            <a:pPr marL="514350" indent="-514350" algn="l" rtl="0">
              <a:buFont typeface="+mj-lt"/>
              <a:buAutoNum type="arabicPeriod"/>
            </a:pPr>
            <a:r>
              <a:rPr lang="en-US" dirty="0"/>
              <a:t>The </a:t>
            </a:r>
            <a:r>
              <a:rPr lang="en-US" dirty="0" err="1"/>
              <a:t>forespore</a:t>
            </a:r>
            <a:r>
              <a:rPr lang="en-US" dirty="0"/>
              <a:t> </a:t>
            </a:r>
            <a:r>
              <a:rPr lang="en-US" dirty="0" err="1"/>
              <a:t>inclosed</a:t>
            </a:r>
            <a:r>
              <a:rPr lang="en-US" dirty="0"/>
              <a:t> by two membrane core  and </a:t>
            </a:r>
            <a:r>
              <a:rPr lang="en-US" dirty="0" err="1"/>
              <a:t>peptidoglycan</a:t>
            </a:r>
            <a:r>
              <a:rPr lang="en-US" dirty="0"/>
              <a:t> layer between these two membrane forming core wall and cortex. </a:t>
            </a:r>
          </a:p>
          <a:p>
            <a:pPr marL="514350" indent="-514350" algn="l" rtl="0">
              <a:buFont typeface="+mj-lt"/>
              <a:buAutoNum type="arabicPeriod"/>
            </a:pPr>
            <a:r>
              <a:rPr lang="en-US" dirty="0"/>
              <a:t>Meanwhile the mother cell will make a protein  that will form the spore coat.</a:t>
            </a:r>
          </a:p>
          <a:p>
            <a:pPr marL="514350" indent="-514350" algn="l" rtl="0">
              <a:buFont typeface="+mj-lt"/>
              <a:buAutoNum type="arabicPeriod"/>
            </a:pPr>
            <a:r>
              <a:rPr lang="en-US" dirty="0"/>
              <a:t>Mother cell will degraded and </a:t>
            </a:r>
            <a:r>
              <a:rPr lang="en-US" dirty="0" err="1"/>
              <a:t>endospore</a:t>
            </a:r>
            <a:r>
              <a:rPr lang="en-US" dirty="0"/>
              <a:t> will released . </a:t>
            </a:r>
          </a:p>
          <a:p>
            <a:pPr marL="514350" indent="-514350" algn="l" rtl="0">
              <a:buFont typeface="+mj-lt"/>
              <a:buAutoNum type="arabicPeriod"/>
            </a:pPr>
            <a:endParaRPr lang="ar-S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381000" y="228600"/>
            <a:ext cx="8305800" cy="5897563"/>
          </a:xfrm>
        </p:spPr>
        <p:txBody>
          <a:bodyPr/>
          <a:lstStyle/>
          <a:p>
            <a:pPr algn="l" rtl="0"/>
            <a:r>
              <a:rPr lang="en-US" dirty="0"/>
              <a:t>Several species of </a:t>
            </a:r>
            <a:r>
              <a:rPr lang="en-US" dirty="0" err="1"/>
              <a:t>endospore</a:t>
            </a:r>
            <a:r>
              <a:rPr lang="en-US" dirty="0"/>
              <a:t>-formers can cause a disease :</a:t>
            </a:r>
          </a:p>
          <a:p>
            <a:pPr algn="l" rtl="0"/>
            <a:r>
              <a:rPr lang="en-US" dirty="0"/>
              <a:t> clostridium </a:t>
            </a:r>
            <a:r>
              <a:rPr lang="en-US" dirty="0" err="1"/>
              <a:t>botulinum</a:t>
            </a:r>
            <a:r>
              <a:rPr lang="en-US" dirty="0"/>
              <a:t>  botulism</a:t>
            </a:r>
          </a:p>
          <a:p>
            <a:pPr algn="l" rtl="0"/>
            <a:r>
              <a:rPr lang="en-US" dirty="0"/>
              <a:t>Clostridium </a:t>
            </a:r>
            <a:r>
              <a:rPr lang="en-US" dirty="0" err="1"/>
              <a:t>tetani</a:t>
            </a:r>
            <a:r>
              <a:rPr lang="en-US" dirty="0"/>
              <a:t>     tetanus</a:t>
            </a:r>
          </a:p>
          <a:p>
            <a:pPr algn="l" rtl="0"/>
            <a:r>
              <a:rPr lang="en-US" dirty="0" err="1"/>
              <a:t>Clostridiun</a:t>
            </a:r>
            <a:r>
              <a:rPr lang="en-US" dirty="0"/>
              <a:t> </a:t>
            </a:r>
            <a:r>
              <a:rPr lang="en-US" dirty="0" err="1"/>
              <a:t>prefrenges</a:t>
            </a:r>
            <a:r>
              <a:rPr lang="en-US" dirty="0"/>
              <a:t> gas </a:t>
            </a:r>
            <a:r>
              <a:rPr lang="en-US" dirty="0" err="1"/>
              <a:t>gangren</a:t>
            </a:r>
            <a:r>
              <a:rPr lang="en-US" dirty="0"/>
              <a:t> </a:t>
            </a:r>
            <a:endParaRPr lang="ar-SA" dirty="0"/>
          </a:p>
        </p:txBody>
      </p:sp>
      <p:pic>
        <p:nvPicPr>
          <p:cNvPr id="4" name="Picture 3" descr="gangren.jpg"/>
          <p:cNvPicPr>
            <a:picLocks noChangeAspect="1"/>
          </p:cNvPicPr>
          <p:nvPr/>
        </p:nvPicPr>
        <p:blipFill>
          <a:blip r:embed="rId2"/>
          <a:stretch>
            <a:fillRect/>
          </a:stretch>
        </p:blipFill>
        <p:spPr>
          <a:xfrm>
            <a:off x="4191000" y="3505200"/>
            <a:ext cx="3827166" cy="25146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Picture 2" descr="C:\Documents and Settings\Administrator\My Documents\My Pictures\sporulation.jpg"/>
          <p:cNvPicPr>
            <a:picLocks noGrp="1" noChangeAspect="1" noChangeArrowheads="1"/>
          </p:cNvPicPr>
          <p:nvPr>
            <p:ph idx="1"/>
          </p:nvPr>
        </p:nvPicPr>
        <p:blipFill>
          <a:blip r:embed="rId2"/>
          <a:stretch>
            <a:fillRect/>
          </a:stretch>
        </p:blipFill>
        <p:spPr bwMode="auto">
          <a:xfrm>
            <a:off x="1535876" y="2052638"/>
            <a:ext cx="5294374" cy="41957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B7E8-6409-4585-BF57-A31A86094C6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72A8E9D-D1BE-4817-9B2C-D19589B40CF4}"/>
              </a:ext>
            </a:extLst>
          </p:cNvPr>
          <p:cNvPicPr>
            <a:picLocks noGrp="1" noChangeAspect="1"/>
          </p:cNvPicPr>
          <p:nvPr>
            <p:ph idx="1"/>
          </p:nvPr>
        </p:nvPicPr>
        <p:blipFill>
          <a:blip r:embed="rId2"/>
          <a:stretch>
            <a:fillRect/>
          </a:stretch>
        </p:blipFill>
        <p:spPr>
          <a:xfrm>
            <a:off x="914400" y="990600"/>
            <a:ext cx="6807200" cy="5105400"/>
          </a:xfrm>
          <a:prstGeom prst="rect">
            <a:avLst/>
          </a:prstGeom>
        </p:spPr>
      </p:pic>
    </p:spTree>
    <p:extLst>
      <p:ext uri="{BB962C8B-B14F-4D97-AF65-F5344CB8AC3E}">
        <p14:creationId xmlns:p14="http://schemas.microsoft.com/office/powerpoint/2010/main" val="104259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C5C1-BB59-4CAC-8154-CDF12EC657A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DA9478-A11C-4780-A619-6EFD1397049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DE1047E-A99A-424E-93E8-5DEB65D70E92}"/>
              </a:ext>
            </a:extLst>
          </p:cNvPr>
          <p:cNvPicPr>
            <a:picLocks noChangeAspect="1"/>
          </p:cNvPicPr>
          <p:nvPr/>
        </p:nvPicPr>
        <p:blipFill>
          <a:blip r:embed="rId2"/>
          <a:stretch>
            <a:fillRect/>
          </a:stretch>
        </p:blipFill>
        <p:spPr>
          <a:xfrm>
            <a:off x="716427" y="914400"/>
            <a:ext cx="6934200" cy="5200650"/>
          </a:xfrm>
          <a:prstGeom prst="rect">
            <a:avLst/>
          </a:prstGeom>
        </p:spPr>
      </p:pic>
    </p:spTree>
    <p:extLst>
      <p:ext uri="{BB962C8B-B14F-4D97-AF65-F5344CB8AC3E}">
        <p14:creationId xmlns:p14="http://schemas.microsoft.com/office/powerpoint/2010/main" val="128349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DAD-C90B-4FEA-92DE-08350B9DCCA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2353A42-8982-481A-A839-BA2E48106D95}"/>
              </a:ext>
            </a:extLst>
          </p:cNvPr>
          <p:cNvPicPr>
            <a:picLocks noGrp="1" noChangeAspect="1"/>
          </p:cNvPicPr>
          <p:nvPr>
            <p:ph idx="1"/>
          </p:nvPr>
        </p:nvPicPr>
        <p:blipFill>
          <a:blip r:embed="rId2"/>
          <a:stretch>
            <a:fillRect/>
          </a:stretch>
        </p:blipFill>
        <p:spPr>
          <a:xfrm>
            <a:off x="1143000" y="990600"/>
            <a:ext cx="6502400" cy="4876800"/>
          </a:xfrm>
          <a:prstGeom prst="rect">
            <a:avLst/>
          </a:prstGeom>
        </p:spPr>
      </p:pic>
    </p:spTree>
    <p:extLst>
      <p:ext uri="{BB962C8B-B14F-4D97-AF65-F5344CB8AC3E}">
        <p14:creationId xmlns:p14="http://schemas.microsoft.com/office/powerpoint/2010/main" val="7542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7FE3-722C-4C34-AE06-DE2098D9FB9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251017F-7977-449A-9175-D43CC687C5A6}"/>
              </a:ext>
            </a:extLst>
          </p:cNvPr>
          <p:cNvPicPr>
            <a:picLocks noGrp="1" noChangeAspect="1"/>
          </p:cNvPicPr>
          <p:nvPr>
            <p:ph idx="1"/>
          </p:nvPr>
        </p:nvPicPr>
        <p:blipFill>
          <a:blip r:embed="rId2"/>
          <a:stretch>
            <a:fillRect/>
          </a:stretch>
        </p:blipFill>
        <p:spPr>
          <a:xfrm>
            <a:off x="1219200" y="990600"/>
            <a:ext cx="6197600" cy="4648200"/>
          </a:xfrm>
          <a:prstGeom prst="rect">
            <a:avLst/>
          </a:prstGeom>
        </p:spPr>
      </p:pic>
    </p:spTree>
    <p:extLst>
      <p:ext uri="{BB962C8B-B14F-4D97-AF65-F5344CB8AC3E}">
        <p14:creationId xmlns:p14="http://schemas.microsoft.com/office/powerpoint/2010/main" val="1066336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1805</TotalTime>
  <Words>2440</Words>
  <Application>Microsoft Office PowerPoint</Application>
  <PresentationFormat>On-screen Show (4:3)</PresentationFormat>
  <Paragraphs>199</Paragraphs>
  <Slides>56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Century Gothic</vt:lpstr>
      <vt:lpstr>Times New Roman</vt:lpstr>
      <vt:lpstr>Wingdings</vt:lpstr>
      <vt:lpstr>Wingdings 3</vt:lpstr>
      <vt:lpstr>Ion</vt:lpstr>
      <vt:lpstr>BACTEREIA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bacterial cell made up of peptidoglycan a macromolecule found only in bacteria. It is an alternating series of  two major subunits  (poly-N-acetylglucosamine NAG and N-acetylmuramic acid NAM), which is located immediately outside of the cytoplasmic membrane. Attach to each NAM molecule is string of four amino acid (tetrapeptide chain)  Peptidoglycan is responsible for the rigidity of the bacterial cell wall and for the determination of cell shape.  While all bacterial cell walls   contain peptidoglycan,  not all cell walls have the  same overall structures.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Movement of molecules across cytoplasm </vt:lpstr>
      <vt:lpstr>Transport  mechanisms </vt:lpstr>
      <vt:lpstr>Transport  mechanisms </vt:lpstr>
      <vt:lpstr>Transport  mechanisms </vt:lpstr>
      <vt:lpstr>Transport  mechanisms </vt:lpstr>
      <vt:lpstr>Flagella</vt:lpstr>
      <vt:lpstr>PowerPoint Presentation</vt:lpstr>
      <vt:lpstr>PowerPoint Presentation</vt:lpstr>
      <vt:lpstr>PowerPoint Presentation</vt:lpstr>
      <vt:lpstr>The chromosome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ssd</dc:creator>
  <cp:lastModifiedBy>sahar alhogail</cp:lastModifiedBy>
  <cp:revision>100</cp:revision>
  <dcterms:created xsi:type="dcterms:W3CDTF">2010-03-20T10:53:28Z</dcterms:created>
  <dcterms:modified xsi:type="dcterms:W3CDTF">2018-03-04T13:18:15Z</dcterms:modified>
</cp:coreProperties>
</file>