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a:t>انقر لتحرير نمط العنوان الفرعي للشكل الرئيسي</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العنوان والتسمية ال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اقتباس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بطاقة اسم">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ar-SA"/>
              <a:t>انقر لتحرير نمط عنوان الشكل الرئيسي</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بطاقة اسم ذات اقتباس">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صواب أو خطأ">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ar-SA"/>
              <a:t>انقر لتحرير نمط عنوان الشكل الرئيسي</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ar-SA"/>
              <a:t>حرر أنماط نص الشكل الرئيسي</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ncho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حرر أنماط نص الشكل الرئيسي</a:t>
            </a:r>
          </a:p>
        </p:txBody>
      </p:sp>
      <p:sp>
        <p:nvSpPr>
          <p:cNvPr id="4" name="Date Placeholder 3"/>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حرر أنماط نص الشكل الرئيسي</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حرر أنماط نص الشكل الرئيسي</a:t>
            </a:r>
          </a:p>
        </p:txBody>
      </p:sp>
      <p:sp>
        <p:nvSpPr>
          <p:cNvPr id="5" name="Date Placeholder 4"/>
          <p:cNvSpPr>
            <a:spLocks noGrp="1"/>
          </p:cNvSpPr>
          <p:nvPr>
            <p:ph type="dt" sz="half" idx="10"/>
          </p:nvPr>
        </p:nvSpPr>
        <p:spPr/>
        <p:txBody>
          <a:bodyPr/>
          <a:lstStyle/>
          <a:p>
            <a:fld id="{B61BEF0D-F0BB-DE4B-95CE-6DB70DBA9567}" type="datetimeFigureOut">
              <a:rPr lang="en-US" dirty="0"/>
              <a:pPr/>
              <a:t>4/12/18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ar-SA"/>
              <a:t>حرر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4/12/18</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1" eaLnBrk="1" latinLnBrk="0" hangingPunct="1">
        <a:spcBef>
          <a:spcPct val="0"/>
        </a:spcBef>
        <a:buNone/>
        <a:defRPr sz="3600" kern="1200">
          <a:solidFill>
            <a:schemeClr val="tx1">
              <a:lumMod val="85000"/>
              <a:lumOff val="15000"/>
            </a:schemeClr>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FE1E42E-F0B4-4EFF-BC7B-95701CAEEB1E}"/>
              </a:ext>
            </a:extLst>
          </p:cNvPr>
          <p:cNvSpPr>
            <a:spLocks noGrp="1"/>
          </p:cNvSpPr>
          <p:nvPr>
            <p:ph type="ctrTitle"/>
          </p:nvPr>
        </p:nvSpPr>
        <p:spPr>
          <a:xfrm>
            <a:off x="2589213" y="4812632"/>
            <a:ext cx="14385394" cy="1353066"/>
          </a:xfrm>
        </p:spPr>
        <p:txBody>
          <a:bodyPr>
            <a:normAutofit/>
          </a:bodyPr>
          <a:lstStyle/>
          <a:p>
            <a:r>
              <a:rPr lang="ar-SA" sz="9600" dirty="0"/>
              <a:t>قرية </a:t>
            </a:r>
            <a:r>
              <a:rPr lang="ar-SA" sz="9600" dirty="0" err="1"/>
              <a:t>العبادل</a:t>
            </a:r>
            <a:r>
              <a:rPr lang="ar-SA" sz="9600" dirty="0"/>
              <a:t> </a:t>
            </a:r>
          </a:p>
        </p:txBody>
      </p:sp>
      <p:pic>
        <p:nvPicPr>
          <p:cNvPr id="6" name="صورة 6">
            <a:extLst>
              <a:ext uri="{FF2B5EF4-FFF2-40B4-BE49-F238E27FC236}">
                <a16:creationId xmlns:a16="http://schemas.microsoft.com/office/drawing/2014/main" id="{9F37A054-B5F3-D943-B19F-5A183062E2F6}"/>
              </a:ext>
            </a:extLst>
          </p:cNvPr>
          <p:cNvPicPr>
            <a:picLocks noChangeAspect="1"/>
          </p:cNvPicPr>
          <p:nvPr/>
        </p:nvPicPr>
        <p:blipFill>
          <a:blip r:embed="rId2"/>
          <a:stretch>
            <a:fillRect/>
          </a:stretch>
        </p:blipFill>
        <p:spPr>
          <a:xfrm>
            <a:off x="334212" y="219819"/>
            <a:ext cx="5761788" cy="3941102"/>
          </a:xfrm>
          <a:prstGeom prst="rect">
            <a:avLst/>
          </a:prstGeom>
        </p:spPr>
      </p:pic>
      <p:pic>
        <p:nvPicPr>
          <p:cNvPr id="8" name="صورة 8">
            <a:extLst>
              <a:ext uri="{FF2B5EF4-FFF2-40B4-BE49-F238E27FC236}">
                <a16:creationId xmlns:a16="http://schemas.microsoft.com/office/drawing/2014/main" id="{6240A2A5-C3C2-744C-A9BD-36F652DC9D38}"/>
              </a:ext>
            </a:extLst>
          </p:cNvPr>
          <p:cNvPicPr>
            <a:picLocks noChangeAspect="1"/>
          </p:cNvPicPr>
          <p:nvPr/>
        </p:nvPicPr>
        <p:blipFill>
          <a:blip r:embed="rId3"/>
          <a:stretch>
            <a:fillRect/>
          </a:stretch>
        </p:blipFill>
        <p:spPr>
          <a:xfrm>
            <a:off x="6096000" y="219819"/>
            <a:ext cx="5973799" cy="3941102"/>
          </a:xfrm>
          <a:prstGeom prst="rect">
            <a:avLst/>
          </a:prstGeom>
        </p:spPr>
      </p:pic>
    </p:spTree>
    <p:extLst>
      <p:ext uri="{BB962C8B-B14F-4D97-AF65-F5344CB8AC3E}">
        <p14:creationId xmlns:p14="http://schemas.microsoft.com/office/powerpoint/2010/main" val="3640677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6EACA2-62FB-425B-B0CD-76ED29499D9E}"/>
              </a:ext>
            </a:extLst>
          </p:cNvPr>
          <p:cNvSpPr>
            <a:spLocks noGrp="1"/>
          </p:cNvSpPr>
          <p:nvPr>
            <p:ph type="title"/>
          </p:nvPr>
        </p:nvSpPr>
        <p:spPr/>
        <p:txBody>
          <a:bodyPr>
            <a:normAutofit/>
          </a:bodyPr>
          <a:lstStyle/>
          <a:p>
            <a:r>
              <a:rPr lang="ar-SA" sz="4800" dirty="0">
                <a:solidFill>
                  <a:srgbClr val="C00000"/>
                </a:solidFill>
              </a:rPr>
              <a:t>التركيبة السكانية:</a:t>
            </a:r>
          </a:p>
        </p:txBody>
      </p:sp>
      <p:sp>
        <p:nvSpPr>
          <p:cNvPr id="3" name="عنصر نائب للمحتوى 2">
            <a:extLst>
              <a:ext uri="{FF2B5EF4-FFF2-40B4-BE49-F238E27FC236}">
                <a16:creationId xmlns:a16="http://schemas.microsoft.com/office/drawing/2014/main" id="{6A564FA0-329F-401B-86F3-95E24B172856}"/>
              </a:ext>
            </a:extLst>
          </p:cNvPr>
          <p:cNvSpPr>
            <a:spLocks noGrp="1"/>
          </p:cNvSpPr>
          <p:nvPr>
            <p:ph idx="1"/>
          </p:nvPr>
        </p:nvSpPr>
        <p:spPr>
          <a:xfrm>
            <a:off x="1563757" y="2133600"/>
            <a:ext cx="9940855" cy="4452730"/>
          </a:xfrm>
        </p:spPr>
        <p:txBody>
          <a:bodyPr>
            <a:normAutofit/>
          </a:bodyPr>
          <a:lstStyle/>
          <a:p>
            <a:r>
              <a:rPr lang="ar-SA" sz="2400" dirty="0"/>
              <a:t>كان عدد سكان القرية في العام 1978م (276) نسمة، عدد الذكور منهم (132)، والإناث (154)، ويبلغ عدد المنازل في القرية في ذلك التاريخ (34) منزلاً كلها تقع داخل حدود القرية.</a:t>
            </a:r>
            <a:endParaRPr lang="en-US" sz="2400" dirty="0"/>
          </a:p>
          <a:p>
            <a:r>
              <a:rPr lang="ar-SA" sz="2400" dirty="0"/>
              <a:t>	أما الآن فقد تحول السكان إلى خارج تلك الحدود وانتشروا في الجهة الجنوبية الغربية للقرية والجنوبية الشرقية، حيث أقاموا منازلهم الحديثة بطريقة عشوائية، ومن الناحية الجغرافية تحولت مواقع المنازل من السهل إلى الجبل في الغالب فسفوح الجبال قليلة الارتفاع الواقعة في الجنوب الشرقي والغربي للقرية. تم استصلاحها وتحويلها إلى مواقع سكنية، وأصبح عدد المنازل الحديثة (23) منزلاً </a:t>
            </a:r>
          </a:p>
        </p:txBody>
      </p:sp>
    </p:spTree>
    <p:extLst>
      <p:ext uri="{BB962C8B-B14F-4D97-AF65-F5344CB8AC3E}">
        <p14:creationId xmlns:p14="http://schemas.microsoft.com/office/powerpoint/2010/main" val="19537705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C505199-9959-49B8-90BD-2D3AE2C6C3CD}"/>
              </a:ext>
            </a:extLst>
          </p:cNvPr>
          <p:cNvSpPr>
            <a:spLocks noGrp="1"/>
          </p:cNvSpPr>
          <p:nvPr>
            <p:ph type="title"/>
          </p:nvPr>
        </p:nvSpPr>
        <p:spPr/>
        <p:txBody>
          <a:bodyPr/>
          <a:lstStyle/>
          <a:p>
            <a:r>
              <a:rPr lang="ar-SA" sz="4800" dirty="0">
                <a:solidFill>
                  <a:srgbClr val="C00000"/>
                </a:solidFill>
              </a:rPr>
              <a:t>العلاقات الاجتماعية</a:t>
            </a:r>
            <a:r>
              <a:rPr lang="ar-SA" dirty="0"/>
              <a:t>:</a:t>
            </a:r>
          </a:p>
        </p:txBody>
      </p:sp>
      <p:sp>
        <p:nvSpPr>
          <p:cNvPr id="3" name="عنصر نائب للمحتوى 2">
            <a:extLst>
              <a:ext uri="{FF2B5EF4-FFF2-40B4-BE49-F238E27FC236}">
                <a16:creationId xmlns:a16="http://schemas.microsoft.com/office/drawing/2014/main" id="{73118A05-5C8F-4D86-99BE-603043CE6816}"/>
              </a:ext>
            </a:extLst>
          </p:cNvPr>
          <p:cNvSpPr>
            <a:spLocks noGrp="1"/>
          </p:cNvSpPr>
          <p:nvPr>
            <p:ph idx="1"/>
          </p:nvPr>
        </p:nvSpPr>
        <p:spPr>
          <a:xfrm>
            <a:off x="1696278" y="1905001"/>
            <a:ext cx="9808334" cy="4522304"/>
          </a:xfrm>
        </p:spPr>
        <p:txBody>
          <a:bodyPr>
            <a:normAutofit/>
          </a:bodyPr>
          <a:lstStyle/>
          <a:p>
            <a:r>
              <a:rPr lang="ar-SA" sz="2800" dirty="0"/>
              <a:t>يمكن تقسيم العلاقات الاجتماعية ((الحديثة)) داخل القرية إلى: علاقات القرابة، علاقات الجيرة. فبعد أن كان النمط السائد للعلاقات في القرية نمط علاقات القرابة. طرأ ما يعرف اليوم بعلاقات الجيرة. فالسكان في منازلهم التقليدية القديمة ينقسمون إلى مجموعات متجاورة تقيم كل مجموعة في منزل أو أكثر، أي أن المنازل المجاورة كانت تضم إما أسر ممتدة أو مركبة، أما في منازل القرية الحديثة فالأمر يختلف إذ أنه ليس شرطاً أن يكون كل سكان الوحدات السكنية من الأقرباء، بل يمكن أن تؤجر بعض الوحدات لآخرين إما من نفس القرية أو من خارجها، وهكذا تحول نمط العلاقة من نمط القرابة إلى نمط الجيرة.</a:t>
            </a:r>
            <a:endParaRPr lang="en-US" sz="2800" dirty="0"/>
          </a:p>
          <a:p>
            <a:endParaRPr lang="ar-SA" dirty="0"/>
          </a:p>
        </p:txBody>
      </p:sp>
    </p:spTree>
    <p:extLst>
      <p:ext uri="{BB962C8B-B14F-4D97-AF65-F5344CB8AC3E}">
        <p14:creationId xmlns:p14="http://schemas.microsoft.com/office/powerpoint/2010/main" val="10454465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1EB709A-0436-44D6-8E30-5EACA058C073}"/>
              </a:ext>
            </a:extLst>
          </p:cNvPr>
          <p:cNvSpPr>
            <a:spLocks noGrp="1"/>
          </p:cNvSpPr>
          <p:nvPr>
            <p:ph type="title"/>
          </p:nvPr>
        </p:nvSpPr>
        <p:spPr/>
        <p:txBody>
          <a:bodyPr/>
          <a:lstStyle/>
          <a:p>
            <a:r>
              <a:rPr lang="ar-SA" dirty="0">
                <a:solidFill>
                  <a:srgbClr val="C00000"/>
                </a:solidFill>
              </a:rPr>
              <a:t>نظام القرابة والمصاهرة:</a:t>
            </a:r>
            <a:br>
              <a:rPr lang="en-US" dirty="0">
                <a:solidFill>
                  <a:srgbClr val="C00000"/>
                </a:solidFill>
              </a:rPr>
            </a:br>
            <a:endParaRPr lang="ar-SA" dirty="0">
              <a:solidFill>
                <a:srgbClr val="C00000"/>
              </a:solidFill>
            </a:endParaRPr>
          </a:p>
        </p:txBody>
      </p:sp>
      <p:sp>
        <p:nvSpPr>
          <p:cNvPr id="3" name="عنصر نائب للمحتوى 2">
            <a:extLst>
              <a:ext uri="{FF2B5EF4-FFF2-40B4-BE49-F238E27FC236}">
                <a16:creationId xmlns:a16="http://schemas.microsoft.com/office/drawing/2014/main" id="{6C9D1467-AA30-4FDF-BCCB-6FD579D882F8}"/>
              </a:ext>
            </a:extLst>
          </p:cNvPr>
          <p:cNvSpPr>
            <a:spLocks noGrp="1"/>
          </p:cNvSpPr>
          <p:nvPr>
            <p:ph idx="1"/>
          </p:nvPr>
        </p:nvSpPr>
        <p:spPr/>
        <p:txBody>
          <a:bodyPr/>
          <a:lstStyle/>
          <a:p>
            <a:r>
              <a:rPr lang="ar-SA" sz="2800" dirty="0"/>
              <a:t>هناك علاقة وثيقة بين الملكية والقرابة، وبين الملكية والمصاهرة في قرية </a:t>
            </a:r>
            <a:r>
              <a:rPr lang="ar-SA" sz="2800" dirty="0" err="1"/>
              <a:t>العبادل</a:t>
            </a:r>
            <a:r>
              <a:rPr lang="ar-SA" sz="2800" dirty="0"/>
              <a:t> وحيث كان نظام الملكية يفرض قيودا صارمة على السكان تتمثل في عدم السماح ببيع الأراضي الزراعية، فإن الجانب الأخر يتمثل في عدم زواج الفتيات في الأسرة المركبة أو الممتدة أو الوحدة </a:t>
            </a:r>
            <a:r>
              <a:rPr lang="ar-SA" sz="2800" dirty="0" err="1"/>
              <a:t>القرابية</a:t>
            </a:r>
            <a:r>
              <a:rPr lang="ar-SA" sz="2800" dirty="0"/>
              <a:t> بشكل عام إلى شخص من خارجها، فالفتاة عندما تتزوج من خارج وحدتها </a:t>
            </a:r>
            <a:r>
              <a:rPr lang="ar-SA" sz="2800" dirty="0" err="1"/>
              <a:t>القرابية</a:t>
            </a:r>
            <a:r>
              <a:rPr lang="ar-SA" sz="2800" dirty="0"/>
              <a:t> فإن ذلك يعني انتقال ملكية جزء من الأرض التي تملكها أسرتها إلى الزوج عن طريق الإرث</a:t>
            </a:r>
            <a:r>
              <a:rPr lang="ar-SA" dirty="0"/>
              <a:t>. </a:t>
            </a:r>
          </a:p>
        </p:txBody>
      </p:sp>
    </p:spTree>
    <p:extLst>
      <p:ext uri="{BB962C8B-B14F-4D97-AF65-F5344CB8AC3E}">
        <p14:creationId xmlns:p14="http://schemas.microsoft.com/office/powerpoint/2010/main" val="334909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89E3EF2-B688-4F22-A228-3D1D95952CEC}"/>
              </a:ext>
            </a:extLst>
          </p:cNvPr>
          <p:cNvSpPr>
            <a:spLocks noGrp="1"/>
          </p:cNvSpPr>
          <p:nvPr>
            <p:ph type="title"/>
          </p:nvPr>
        </p:nvSpPr>
        <p:spPr/>
        <p:txBody>
          <a:bodyPr/>
          <a:lstStyle/>
          <a:p>
            <a:r>
              <a:rPr lang="ar-SA" dirty="0">
                <a:solidFill>
                  <a:srgbClr val="C00000"/>
                </a:solidFill>
              </a:rPr>
              <a:t>النشاط الاقتصادي:</a:t>
            </a:r>
          </a:p>
        </p:txBody>
      </p:sp>
      <p:sp>
        <p:nvSpPr>
          <p:cNvPr id="3" name="عنصر نائب للمحتوى 2">
            <a:extLst>
              <a:ext uri="{FF2B5EF4-FFF2-40B4-BE49-F238E27FC236}">
                <a16:creationId xmlns:a16="http://schemas.microsoft.com/office/drawing/2014/main" id="{AD1A279E-EB58-46B7-8B87-0FA06BCE22B1}"/>
              </a:ext>
            </a:extLst>
          </p:cNvPr>
          <p:cNvSpPr>
            <a:spLocks noGrp="1"/>
          </p:cNvSpPr>
          <p:nvPr>
            <p:ph idx="1"/>
          </p:nvPr>
        </p:nvSpPr>
        <p:spPr>
          <a:xfrm>
            <a:off x="2358887" y="2133599"/>
            <a:ext cx="9145725" cy="4359966"/>
          </a:xfrm>
        </p:spPr>
        <p:txBody>
          <a:bodyPr>
            <a:normAutofit/>
          </a:bodyPr>
          <a:lstStyle/>
          <a:p>
            <a:r>
              <a:rPr lang="ar-SA" sz="2800" dirty="0"/>
              <a:t>كل سكان قريبة </a:t>
            </a:r>
            <a:r>
              <a:rPr lang="ar-SA" sz="2800" dirty="0" err="1"/>
              <a:t>العبادل</a:t>
            </a:r>
            <a:r>
              <a:rPr lang="ar-SA" sz="2800" dirty="0"/>
              <a:t> الآن يملكون اراض زراعية، لكن كل السكان لا يمارسون العمل الزراعي ، وفي عام 1978م، كان جميع السكان يمارسون النشاط الزراعي على مستويات مختلفة منهم من يزرع كل الاراضي الزراعية في المواسم، ومنهم من يصنع اجزاء، ويترك اخرى، ومنهم من يهتم بزراعة الفواكه و البقول ...الخ، اما في الوقت الحاضر فقد هجر السكان العمل الزراعي، بسبب ندرة الماء وبسبب تحول الاراضي الى بور، ، كما ان العائد من النشاط الزراعي لم يعد يحقق أدنى فائدة كما يقولون، فأحالوا الاراضي الزراعية الى امكنه تقام عليها مشروعات تجارية.</a:t>
            </a:r>
            <a:endParaRPr lang="ar-SA" dirty="0"/>
          </a:p>
        </p:txBody>
      </p:sp>
    </p:spTree>
    <p:extLst>
      <p:ext uri="{BB962C8B-B14F-4D97-AF65-F5344CB8AC3E}">
        <p14:creationId xmlns:p14="http://schemas.microsoft.com/office/powerpoint/2010/main" val="3689260341"/>
      </p:ext>
    </p:extLst>
  </p:cSld>
  <p:clrMapOvr>
    <a:masterClrMapping/>
  </p:clrMapOvr>
</p:sld>
</file>

<file path=ppt/theme/theme1.xml><?xml version="1.0" encoding="utf-8"?>
<a:theme xmlns:a="http://schemas.openxmlformats.org/drawingml/2006/main" name="ربطة">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15</TotalTime>
  <Words>344</Words>
  <Application>Microsoft Office PowerPoint</Application>
  <PresentationFormat>ملء الشاشة</PresentationFormat>
  <Paragraphs>10</Paragraphs>
  <Slides>5</Slides>
  <Notes>0</Notes>
  <HiddenSlides>0</HiddenSlides>
  <MMClips>0</MMClips>
  <ScaleCrop>false</ScaleCrop>
  <HeadingPairs>
    <vt:vector size="4" baseType="variant">
      <vt:variant>
        <vt:lpstr>نسق</vt:lpstr>
      </vt:variant>
      <vt:variant>
        <vt:i4>1</vt:i4>
      </vt:variant>
      <vt:variant>
        <vt:lpstr>عناوين الشرائح</vt:lpstr>
      </vt:variant>
      <vt:variant>
        <vt:i4>5</vt:i4>
      </vt:variant>
    </vt:vector>
  </HeadingPairs>
  <TitlesOfParts>
    <vt:vector size="6" baseType="lpstr">
      <vt:lpstr>ربطة</vt:lpstr>
      <vt:lpstr>قرية العبادل </vt:lpstr>
      <vt:lpstr>التركيبة السكانية:</vt:lpstr>
      <vt:lpstr>العلاقات الاجتماعية:</vt:lpstr>
      <vt:lpstr>نظام القرابة والمصاهرة: </vt:lpstr>
      <vt:lpstr>النشاط الاقتصادي:</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قرية العبادل</dc:title>
  <dc:creator>besh al</dc:creator>
  <cp:lastModifiedBy>besh al</cp:lastModifiedBy>
  <cp:revision>4</cp:revision>
  <dcterms:created xsi:type="dcterms:W3CDTF">2018-04-10T19:46:11Z</dcterms:created>
  <dcterms:modified xsi:type="dcterms:W3CDTF">2018-04-12T14:42:57Z</dcterms:modified>
</cp:coreProperties>
</file>