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5"/>
  </p:notesMasterIdLst>
  <p:sldIdLst>
    <p:sldId id="256" r:id="rId2"/>
    <p:sldId id="264" r:id="rId3"/>
    <p:sldId id="263" r:id="rId4"/>
    <p:sldId id="311" r:id="rId5"/>
    <p:sldId id="262" r:id="rId6"/>
    <p:sldId id="261" r:id="rId7"/>
    <p:sldId id="260" r:id="rId8"/>
    <p:sldId id="269" r:id="rId9"/>
    <p:sldId id="259" r:id="rId10"/>
    <p:sldId id="274" r:id="rId11"/>
    <p:sldId id="273" r:id="rId12"/>
    <p:sldId id="270" r:id="rId13"/>
    <p:sldId id="276" r:id="rId14"/>
    <p:sldId id="275" r:id="rId15"/>
    <p:sldId id="309" r:id="rId16"/>
    <p:sldId id="278" r:id="rId17"/>
    <p:sldId id="272" r:id="rId18"/>
    <p:sldId id="308" r:id="rId19"/>
    <p:sldId id="282" r:id="rId20"/>
    <p:sldId id="290" r:id="rId21"/>
    <p:sldId id="291" r:id="rId22"/>
    <p:sldId id="292" r:id="rId23"/>
    <p:sldId id="312" r:id="rId24"/>
    <p:sldId id="271" r:id="rId25"/>
    <p:sldId id="258" r:id="rId26"/>
    <p:sldId id="297" r:id="rId27"/>
    <p:sldId id="298" r:id="rId28"/>
    <p:sldId id="302" r:id="rId29"/>
    <p:sldId id="303" r:id="rId30"/>
    <p:sldId id="299" r:id="rId31"/>
    <p:sldId id="300" r:id="rId32"/>
    <p:sldId id="306" r:id="rId33"/>
    <p:sldId id="305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F1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8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B1BB4-E6E7-4AA9-87A7-0B2135B8DC97}" type="datetimeFigureOut">
              <a:rPr lang="en-GB" smtClean="0"/>
              <a:pPr/>
              <a:t>01/09/2022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356EA-8623-456F-AB4A-A5CD6143343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208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356EA-8623-456F-AB4A-A5CD6143343D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562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3994-569E-4EC9-9727-8A062520C414}" type="datetime1">
              <a:rPr lang="en-GB" smtClean="0"/>
              <a:t>01/09/2022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عائشة العجروش</a:t>
            </a: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63EE-A8AD-474D-9FA5-EF52D7DB14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1683E-C4B3-45D3-9212-596A9A182EDB}" type="datetime1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عائشة العجروش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63EE-A8AD-474D-9FA5-EF52D7DB14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BB058-E579-4FBA-A4AA-E2FE21D8D626}" type="datetime1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عائشة العجروش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63EE-A8AD-474D-9FA5-EF52D7DB14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73BC9-DC03-4D60-8B88-0EE7E351E718}" type="datetime1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عائشة العجروش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63EE-A8AD-474D-9FA5-EF52D7DB14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238D-3CC4-47B1-99B3-5DACC55F515B}" type="datetime1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عائشة العجروش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63EE-A8AD-474D-9FA5-EF52D7DB14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48973-D52E-4D20-B2BB-504B90FB1D58}" type="datetime1">
              <a:rPr lang="en-GB" smtClean="0"/>
              <a:t>01/09/2022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عائشة العجروش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63EE-A8AD-474D-9FA5-EF52D7DB14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9A167-91BE-4EE7-9829-675494C19F3F}" type="datetime1">
              <a:rPr lang="en-GB" smtClean="0"/>
              <a:t>01/09/2022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عائشة العجروش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63EE-A8AD-474D-9FA5-EF52D7DB14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A04AC-F38E-472B-98A1-1D3686DD1819}" type="datetime1">
              <a:rPr lang="en-GB" smtClean="0"/>
              <a:t>01/09/2022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عائشة العجروش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63EE-A8AD-474D-9FA5-EF52D7DB14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DA18-D510-4DEE-81A7-D403A19B0217}" type="datetime1">
              <a:rPr lang="en-GB" smtClean="0"/>
              <a:t>01/09/2022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عائشة العجروش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63EE-A8AD-474D-9FA5-EF52D7DB14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88274-CAE2-4F17-A40A-6B6E1953AE97}" type="datetime1">
              <a:rPr lang="en-GB" smtClean="0"/>
              <a:t>01/09/2022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عائشة العجروش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63EE-A8AD-474D-9FA5-EF52D7DB14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7352-3CA8-46CB-80F4-DB340241567D}" type="datetime1">
              <a:rPr lang="en-GB" smtClean="0"/>
              <a:t>01/09/2022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عائشة العجروش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BEA63EE-A8AD-474D-9FA5-EF52D7DB14F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A21B0C-845E-47FE-96D7-CFD8F349034E}" type="datetime1">
              <a:rPr lang="en-GB" smtClean="0"/>
              <a:t>01/09/2022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ar-SA"/>
              <a:t>أ. عائشة العجروش</a:t>
            </a: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EA63EE-A8AD-474D-9FA5-EF52D7DB14FC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392288"/>
            <a:ext cx="7851648" cy="1828800"/>
          </a:xfrm>
        </p:spPr>
        <p:txBody>
          <a:bodyPr/>
          <a:lstStyle/>
          <a:p>
            <a:pPr algn="ctr" rtl="1"/>
            <a:r>
              <a:rPr lang="ar-SA" dirty="0">
                <a:solidFill>
                  <a:schemeClr val="tx1"/>
                </a:solidFill>
              </a:rPr>
              <a:t>الفصل الثاني: قياس النشاط الاقتصادي الكلي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451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طرق قياس الناتج المحلي الإجمالي: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r" rtl="1">
              <a:buFont typeface="+mj-lt"/>
              <a:buAutoNum type="arabicPeriod" startAt="2"/>
            </a:pPr>
            <a:r>
              <a:rPr lang="ar-SA" dirty="0"/>
              <a:t>يجب معالجة مخزون أول السنة و آخرها للحصول على القيمة الصافية للمنتجات النهائية خلال السنة حيث:</a:t>
            </a:r>
          </a:p>
          <a:p>
            <a:pPr lvl="2" algn="r" rtl="1"/>
            <a:r>
              <a:rPr lang="ar-SA" sz="2600" dirty="0"/>
              <a:t>مخزون</a:t>
            </a:r>
            <a:r>
              <a:rPr lang="ar-SA" sz="2600" dirty="0">
                <a:solidFill>
                  <a:schemeClr val="tx2"/>
                </a:solidFill>
              </a:rPr>
              <a:t> أول </a:t>
            </a:r>
            <a:r>
              <a:rPr lang="ar-SA" sz="2600" dirty="0"/>
              <a:t>السنة</a:t>
            </a:r>
            <a:r>
              <a:rPr lang="ar-SA" sz="2600" dirty="0">
                <a:solidFill>
                  <a:schemeClr val="tx2"/>
                </a:solidFill>
              </a:rPr>
              <a:t> يطرح</a:t>
            </a:r>
            <a:r>
              <a:rPr lang="ar-SA" sz="2600" dirty="0"/>
              <a:t> من قيمة المنتجات النهائية.</a:t>
            </a:r>
          </a:p>
          <a:p>
            <a:pPr lvl="2" algn="r" rtl="1"/>
            <a:r>
              <a:rPr lang="ar-SA" sz="2600" dirty="0"/>
              <a:t>مخزون</a:t>
            </a:r>
            <a:r>
              <a:rPr lang="ar-SA" sz="2600" dirty="0">
                <a:solidFill>
                  <a:schemeClr val="tx2"/>
                </a:solidFill>
              </a:rPr>
              <a:t> آخر </a:t>
            </a:r>
            <a:r>
              <a:rPr lang="ar-SA" sz="2600" dirty="0"/>
              <a:t>السنة </a:t>
            </a:r>
            <a:r>
              <a:rPr lang="ar-SA" sz="2600" dirty="0">
                <a:solidFill>
                  <a:schemeClr val="tx2"/>
                </a:solidFill>
              </a:rPr>
              <a:t>يضاف</a:t>
            </a:r>
            <a:r>
              <a:rPr lang="ar-SA" sz="2600" dirty="0"/>
              <a:t> لقيمة المنتجات النهائية.</a:t>
            </a:r>
          </a:p>
          <a:p>
            <a:pPr marL="514350" indent="-514350" algn="r" rtl="1">
              <a:buFont typeface="+mj-lt"/>
              <a:buAutoNum type="arabicPeriod" startAt="3"/>
            </a:pPr>
            <a:r>
              <a:rPr lang="ar-SA" dirty="0">
                <a:solidFill>
                  <a:schemeClr val="tx2"/>
                </a:solidFill>
              </a:rPr>
              <a:t>طرح قيمة الواردات </a:t>
            </a:r>
            <a:r>
              <a:rPr lang="ar-SA" dirty="0"/>
              <a:t>من قيمة المنتجات النهائية لأنها تشكل جزءاً من الناتج النهائي للبلد المصدر لها.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63EE-A8AD-474D-9FA5-EF52D7DB14FC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927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طرق قياس الناتج المحلي الإجمالي: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u="sng" dirty="0">
                <a:solidFill>
                  <a:schemeClr val="tx2"/>
                </a:solidFill>
              </a:rPr>
              <a:t>ثانياً: </a:t>
            </a:r>
            <a:r>
              <a:rPr lang="ar-SA" b="1" dirty="0">
                <a:solidFill>
                  <a:schemeClr val="tx2"/>
                </a:solidFill>
              </a:rPr>
              <a:t>طريقة القيمة المضافة:</a:t>
            </a:r>
          </a:p>
          <a:p>
            <a:pPr marL="0" indent="0" algn="r" rtl="1">
              <a:buNone/>
            </a:pPr>
            <a:r>
              <a:rPr lang="ar-SA" dirty="0">
                <a:solidFill>
                  <a:schemeClr val="tx2"/>
                </a:solidFill>
              </a:rPr>
              <a:t>          </a:t>
            </a:r>
            <a:r>
              <a:rPr lang="ar-SA" dirty="0"/>
              <a:t>تتضمن أخذ زيادة كل قطاع خلال العملية الإنتاجية إلى قيمة المدخلات التي يستلمها من القطاعات الأخرى، ثم تجميع هذه الإضافات لكافة القطاعات للوصول إلى الناتج المحلي الإجمالي.</a:t>
            </a:r>
          </a:p>
          <a:p>
            <a:pPr marL="0" indent="0" algn="ctr" rtl="1">
              <a:buNone/>
            </a:pPr>
            <a:r>
              <a:rPr lang="ar-SA" b="1" dirty="0">
                <a:solidFill>
                  <a:schemeClr val="tx2"/>
                </a:solidFill>
              </a:rPr>
              <a:t>أي: </a:t>
            </a:r>
            <a:r>
              <a:rPr lang="ar-SA" dirty="0"/>
              <a:t>القيمة المضافة = قيمة إجمالي الإنتاج – تكلفة المنتجات الوسيطة </a:t>
            </a:r>
          </a:p>
          <a:p>
            <a:pPr marL="0" indent="0" algn="r" rtl="1">
              <a:buNone/>
            </a:pPr>
            <a:r>
              <a:rPr lang="ar-SA" b="1" dirty="0">
                <a:solidFill>
                  <a:schemeClr val="tx2"/>
                </a:solidFill>
              </a:rPr>
              <a:t>مميزاتها: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/>
              <a:t>تعطي تقدير لإجمالي الناتج المحلي يتطابق مع تقدير طريقة المنتجات النهائية.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/>
              <a:t>تفادي ازدواجية الحساب.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63EE-A8AD-474D-9FA5-EF52D7DB14FC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899592" y="3717032"/>
            <a:ext cx="684076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118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طرق قياس الناتج المحلي الإجمالي: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>
                <a:solidFill>
                  <a:schemeClr val="tx2"/>
                </a:solidFill>
              </a:rPr>
              <a:t>الفرق بين طريقة المنتجات النهائية و القيمة المضافة:</a:t>
            </a:r>
          </a:p>
          <a:p>
            <a:pPr marL="0" indent="0" algn="r" rtl="1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63EE-A8AD-474D-9FA5-EF52D7DB14FC}" type="slidenum">
              <a:rPr lang="en-GB" smtClean="0"/>
              <a:pPr/>
              <a:t>12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899600"/>
              </p:ext>
            </p:extLst>
          </p:nvPr>
        </p:nvGraphicFramePr>
        <p:xfrm>
          <a:off x="323528" y="2622024"/>
          <a:ext cx="8352928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طريقة القيمة المضافة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طريقة المنتجات النهائية 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تقوم بحساب أجزاء هذا الكل المتكونة خلال مراحل الإنتاج.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تقوم بحساب الكل في المرحلة النهائية.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التمييز بين السلعة النهائية و</a:t>
                      </a:r>
                      <a:r>
                        <a:rPr lang="ar-SA" sz="2400" baseline="0" dirty="0"/>
                        <a:t> الوسيطة </a:t>
                      </a:r>
                      <a:r>
                        <a:rPr lang="ar-SA" sz="2400" baseline="0" dirty="0">
                          <a:solidFill>
                            <a:schemeClr val="tx2"/>
                          </a:solidFill>
                        </a:rPr>
                        <a:t>غير</a:t>
                      </a:r>
                      <a:r>
                        <a:rPr lang="ar-SA" sz="2400" baseline="0" dirty="0"/>
                        <a:t> ضروري.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dirty="0"/>
                        <a:t>التمييز بين السلعة النهائية و</a:t>
                      </a:r>
                      <a:r>
                        <a:rPr lang="ar-SA" sz="2400" baseline="0" dirty="0"/>
                        <a:t> الوسيطة ضروري.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3593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طرق قياس الناتج المحلي الإجمالي: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598" y="1934335"/>
            <a:ext cx="8229600" cy="4389120"/>
          </a:xfrm>
        </p:spPr>
        <p:txBody>
          <a:bodyPr>
            <a:normAutofit/>
          </a:bodyPr>
          <a:lstStyle/>
          <a:p>
            <a:pPr algn="r" rtl="1"/>
            <a:r>
              <a:rPr lang="ar-SA" b="1" u="sng" dirty="0">
                <a:solidFill>
                  <a:schemeClr val="tx2"/>
                </a:solidFill>
              </a:rPr>
              <a:t>ثالثاً: </a:t>
            </a:r>
            <a:r>
              <a:rPr lang="ar-SA" b="1" dirty="0">
                <a:solidFill>
                  <a:schemeClr val="tx2"/>
                </a:solidFill>
              </a:rPr>
              <a:t>طريقة الدخل:</a:t>
            </a:r>
          </a:p>
          <a:p>
            <a:pPr marL="0" indent="0" algn="r" rtl="1">
              <a:buNone/>
            </a:pPr>
            <a:r>
              <a:rPr lang="ar-SA" dirty="0"/>
              <a:t>          يتم النظر إلى الناتج المحلي الإجمالي من خلال من يستلمه كدخل و ليس من يشتريه.</a:t>
            </a:r>
          </a:p>
          <a:p>
            <a:pPr marL="0" indent="0" algn="r" rtl="1">
              <a:buNone/>
            </a:pPr>
            <a:r>
              <a:rPr lang="ar-SA" dirty="0"/>
              <a:t>الناتج المحلي الإجمالي = مجموع الدخول التي تتحصل عليها عناصر الإنتاج</a:t>
            </a:r>
            <a:endParaRPr lang="en-GB" dirty="0"/>
          </a:p>
          <a:p>
            <a:pPr marL="0" indent="0" algn="r" rtl="1">
              <a:buNone/>
            </a:pPr>
            <a:r>
              <a:rPr lang="ar-SA" b="1" dirty="0">
                <a:solidFill>
                  <a:schemeClr val="tx2"/>
                </a:solidFill>
              </a:rPr>
              <a:t>عناصر الإنتاج: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/>
              <a:t>رأس المال.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/>
              <a:t>العمل.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/>
              <a:t>الأرض.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/>
              <a:t>التنظيم أو الإدارة.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63EE-A8AD-474D-9FA5-EF52D7DB14FC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69278" y="2929388"/>
            <a:ext cx="828092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67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طرق قياس الناتج المحلي الإجمالي: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935480"/>
            <a:ext cx="8472518" cy="4389120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SA" b="1" dirty="0">
                <a:solidFill>
                  <a:schemeClr val="tx2"/>
                </a:solidFill>
              </a:rPr>
              <a:t>يتكون الناتج المحلي الإجمالي حسب هذه الطريقة من: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/>
              <a:t>صافي الدخل المحلي: </a:t>
            </a:r>
            <a:r>
              <a:rPr lang="ar-SA" dirty="0">
                <a:solidFill>
                  <a:schemeClr val="tx2"/>
                </a:solidFill>
              </a:rPr>
              <a:t>و يشمل:</a:t>
            </a:r>
          </a:p>
          <a:p>
            <a:pPr marL="0" indent="0" algn="r" rtl="1">
              <a:buNone/>
            </a:pPr>
            <a:r>
              <a:rPr lang="ar-SA" dirty="0"/>
              <a:t>          </a:t>
            </a:r>
            <a:r>
              <a:rPr lang="ar-SA" b="1" dirty="0">
                <a:solidFill>
                  <a:schemeClr val="accent2"/>
                </a:solidFill>
              </a:rPr>
              <a:t> أ- </a:t>
            </a:r>
            <a:r>
              <a:rPr lang="ar-SA" dirty="0"/>
              <a:t>الأجور و الرواتب التي تدفعها الحكومة و قطاع الأعمال.</a:t>
            </a:r>
          </a:p>
          <a:p>
            <a:pPr marL="0" indent="0" algn="r" rtl="1">
              <a:buNone/>
            </a:pPr>
            <a:r>
              <a:rPr lang="ar-SA" dirty="0"/>
              <a:t>          </a:t>
            </a:r>
            <a:r>
              <a:rPr lang="ar-SA" b="1" dirty="0">
                <a:solidFill>
                  <a:schemeClr val="accent2"/>
                </a:solidFill>
              </a:rPr>
              <a:t>ب-</a:t>
            </a:r>
            <a:r>
              <a:rPr lang="ar-SA" dirty="0">
                <a:solidFill>
                  <a:schemeClr val="tx2"/>
                </a:solidFill>
              </a:rPr>
              <a:t> </a:t>
            </a:r>
            <a:r>
              <a:rPr lang="ar-SA" dirty="0"/>
              <a:t>إيراد بيع و تأجير الأراضي و العقارات.</a:t>
            </a:r>
          </a:p>
          <a:p>
            <a:pPr marL="0" indent="0" algn="r" rtl="1">
              <a:buNone/>
            </a:pPr>
            <a:r>
              <a:rPr lang="ar-SA" dirty="0"/>
              <a:t>          </a:t>
            </a:r>
            <a:r>
              <a:rPr lang="ar-SA" b="1" dirty="0">
                <a:solidFill>
                  <a:schemeClr val="accent2"/>
                </a:solidFill>
              </a:rPr>
              <a:t>ج-</a:t>
            </a:r>
            <a:r>
              <a:rPr lang="ar-SA" dirty="0">
                <a:solidFill>
                  <a:schemeClr val="tx2"/>
                </a:solidFill>
              </a:rPr>
              <a:t> </a:t>
            </a:r>
            <a:r>
              <a:rPr lang="ar-SA" dirty="0"/>
              <a:t>الأرباح و دخول قطاع الأعمال و ملاك الأسهم.</a:t>
            </a:r>
            <a:endParaRPr lang="en-US" dirty="0"/>
          </a:p>
          <a:p>
            <a:pPr marL="0" indent="0" algn="ctr" rtl="1">
              <a:buNone/>
            </a:pPr>
            <a:r>
              <a:rPr lang="ar-SA" dirty="0"/>
              <a:t>الأرباح = أرباح موزعة + أرباح غير موزعة + ضرائب على الأرباح</a:t>
            </a:r>
          </a:p>
          <a:p>
            <a:pPr marL="0" indent="0" algn="r" rtl="1">
              <a:buNone/>
            </a:pPr>
            <a:r>
              <a:rPr lang="ar-SA" dirty="0"/>
              <a:t>          </a:t>
            </a:r>
            <a:r>
              <a:rPr lang="ar-SA" b="1" dirty="0">
                <a:solidFill>
                  <a:schemeClr val="accent2"/>
                </a:solidFill>
              </a:rPr>
              <a:t>د-</a:t>
            </a:r>
            <a:r>
              <a:rPr lang="ar-SA" dirty="0">
                <a:solidFill>
                  <a:schemeClr val="tx2"/>
                </a:solidFill>
              </a:rPr>
              <a:t> </a:t>
            </a:r>
            <a:r>
              <a:rPr lang="ar-SA" dirty="0"/>
              <a:t>الفوائد التي يحصل عليها ملاك رؤوس الأموال من الإقراض.</a:t>
            </a:r>
          </a:p>
          <a:p>
            <a:pPr marL="514350" indent="-514350" algn="r" rtl="1">
              <a:buFont typeface="+mj-lt"/>
              <a:buAutoNum type="arabicPeriod" startAt="2"/>
            </a:pPr>
            <a:r>
              <a:rPr lang="ar-SA" dirty="0"/>
              <a:t>اهتلاك رأس المال: النقص التدريجي في الأصل الثابت نتيجة الاستخدام.</a:t>
            </a:r>
          </a:p>
          <a:p>
            <a:pPr marL="514350" indent="-514350" algn="r" rtl="1">
              <a:buFont typeface="+mj-lt"/>
              <a:buAutoNum type="arabicPeriod" startAt="2"/>
            </a:pPr>
            <a:r>
              <a:rPr lang="ar-SA" dirty="0"/>
              <a:t>الضرائب غير المباشرة: كضريبة الإنتاج ، ضريبة المبيعات ، رسوم الرخص والرسوم الجمركية.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63EE-A8AD-474D-9FA5-EF52D7DB14FC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42910" y="4071942"/>
            <a:ext cx="7572428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0598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5C036-4D68-4CF5-B5B9-00F83E918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طرق قياس الناتج المحلي الإجمالي: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EBF9F-127C-44BE-A25B-405566906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إجمالي الناتج المحلي= صافي الدخل + الضرائب غير المباشرة+ اهتلاك رأس المال.</a:t>
            </a:r>
          </a:p>
          <a:p>
            <a:pPr marL="0" indent="0" algn="r" rtl="1">
              <a:buNone/>
            </a:pPr>
            <a:endParaRPr lang="ar-SA" dirty="0"/>
          </a:p>
          <a:p>
            <a:pPr algn="r" rtl="1"/>
            <a:r>
              <a:rPr lang="ar-SA" dirty="0"/>
              <a:t>صافي الدخل المحلي= أجور و رواتب+ أرباح + فوائد + إيجارات وريع + أي دخول إيرادات أخرى.</a:t>
            </a:r>
          </a:p>
          <a:p>
            <a:pPr marL="0" indent="0" algn="r" rtl="1">
              <a:buNone/>
            </a:pPr>
            <a:r>
              <a:rPr lang="ar-SA" dirty="0"/>
              <a:t> </a:t>
            </a:r>
          </a:p>
          <a:p>
            <a:pPr algn="r" rtl="1"/>
            <a:r>
              <a:rPr lang="ar-SA" dirty="0"/>
              <a:t>الأرباح= أرباح موزعة + أرباح غير موزعة + ضرائب على أرباح الشرركات.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7B7F66-6ACD-4EEE-86B9-0F69F6551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30B637-8BE9-4B17-84AD-C1F04AFD3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63EE-A8AD-474D-9FA5-EF52D7DB14FC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0222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طرق قياس الناتج المحلي الإجمالي:</a:t>
            </a:r>
            <a:endParaRPr lang="en-GB" b="1" dirty="0"/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133672" y="1935480"/>
            <a:ext cx="8686800" cy="4661872"/>
          </a:xfrm>
          <a:blipFill rotWithShape="1">
            <a:blip r:embed="rId2"/>
            <a:stretch>
              <a:fillRect t="-1440" r="-1263"/>
            </a:stretch>
          </a:blipFill>
        </p:spPr>
        <p:txBody>
          <a:bodyPr/>
          <a:lstStyle/>
          <a:p>
            <a:pPr>
              <a:buNone/>
            </a:pPr>
            <a:r>
              <a:rPr lang="en-GB" dirty="0">
                <a:noFill/>
              </a:rPr>
              <a:t>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63EE-A8AD-474D-9FA5-EF52D7DB14FC}" type="slidenum">
              <a:rPr lang="en-GB" smtClean="0"/>
              <a:pPr/>
              <a:t>16</a:t>
            </a:fld>
            <a:endParaRPr lang="en-GB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499992" y="4968846"/>
            <a:ext cx="5040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275856" y="4968846"/>
            <a:ext cx="5040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275856" y="5400894"/>
            <a:ext cx="5040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499992" y="4968846"/>
            <a:ext cx="504056" cy="504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339752" y="6021288"/>
            <a:ext cx="432048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095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طرق قياس الناتج المحلي الإجمالي: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>
                <a:solidFill>
                  <a:schemeClr val="tx2"/>
                </a:solidFill>
              </a:rPr>
              <a:t>الانفاق الاستهلاكي (</a:t>
            </a:r>
            <a:r>
              <a:rPr lang="en-GB" b="1" dirty="0">
                <a:solidFill>
                  <a:schemeClr val="tx2"/>
                </a:solidFill>
              </a:rPr>
              <a:t>C</a:t>
            </a:r>
            <a:r>
              <a:rPr lang="ar-SA" b="1" dirty="0">
                <a:solidFill>
                  <a:schemeClr val="tx2"/>
                </a:solidFill>
              </a:rPr>
              <a:t>): </a:t>
            </a:r>
            <a:r>
              <a:rPr lang="ar-SA" dirty="0"/>
              <a:t>ما ينفقه </a:t>
            </a:r>
            <a:r>
              <a:rPr lang="ar-SA" dirty="0">
                <a:solidFill>
                  <a:schemeClr val="tx2"/>
                </a:solidFill>
              </a:rPr>
              <a:t>الجمهور</a:t>
            </a:r>
            <a:r>
              <a:rPr lang="ar-SA" dirty="0"/>
              <a:t> على شراء السلع (المعمرة و غير المعمرة) والخدمات </a:t>
            </a:r>
            <a:r>
              <a:rPr lang="ar-SA" b="1" dirty="0">
                <a:solidFill>
                  <a:schemeClr val="tx2"/>
                </a:solidFill>
              </a:rPr>
              <a:t>مثل: </a:t>
            </a:r>
            <a:r>
              <a:rPr lang="ar-SA" dirty="0"/>
              <a:t>التعليم، الصحة.</a:t>
            </a:r>
          </a:p>
          <a:p>
            <a:pPr algn="ctr" rtl="1">
              <a:buNone/>
            </a:pPr>
            <a:r>
              <a:rPr lang="ar-SA" dirty="0"/>
              <a:t>الاستهلاك الخاص = إنفاق على سلع معمرة + إنفاق على سلع غير معمرة+ إنفاق على خدمات</a:t>
            </a:r>
            <a:endParaRPr lang="en-US" dirty="0"/>
          </a:p>
          <a:p>
            <a:pPr algn="ctr" rtl="1">
              <a:buNone/>
            </a:pPr>
            <a:r>
              <a:rPr lang="ar-SA" b="1" dirty="0"/>
              <a:t>أو</a:t>
            </a:r>
            <a:r>
              <a:rPr lang="ar-SA" dirty="0"/>
              <a:t> = الدخل الشخصي المتاح – الادخار.</a:t>
            </a:r>
          </a:p>
          <a:p>
            <a:pPr algn="r" rtl="1"/>
            <a:r>
              <a:rPr lang="ar-SA" b="1" dirty="0">
                <a:solidFill>
                  <a:schemeClr val="tx2"/>
                </a:solidFill>
              </a:rPr>
              <a:t>الاستثمار (</a:t>
            </a:r>
            <a:r>
              <a:rPr lang="en-GB" b="1" dirty="0">
                <a:solidFill>
                  <a:schemeClr val="tx2"/>
                </a:solidFill>
              </a:rPr>
              <a:t>I</a:t>
            </a:r>
            <a:r>
              <a:rPr lang="ar-SA" b="1" dirty="0">
                <a:solidFill>
                  <a:schemeClr val="tx2"/>
                </a:solidFill>
              </a:rPr>
              <a:t>): </a:t>
            </a:r>
            <a:r>
              <a:rPr lang="ar-SA" dirty="0"/>
              <a:t>ما ينفق على شراء السلع و الخدمات الرأسمالية أو تعديلها أو زيادة المخزون منها.</a:t>
            </a:r>
          </a:p>
          <a:p>
            <a:pPr algn="ctr" rtl="1">
              <a:buNone/>
            </a:pPr>
            <a:r>
              <a:rPr lang="ar-SA" dirty="0"/>
              <a:t>إجمالي الاستثمار = تكوين رأس المال الثابت + التغير في المخزون</a:t>
            </a:r>
          </a:p>
          <a:p>
            <a:pPr algn="ctr" rtl="1">
              <a:buNone/>
            </a:pPr>
            <a:r>
              <a:rPr lang="ar-SA" dirty="0"/>
              <a:t>    </a:t>
            </a:r>
            <a:r>
              <a:rPr lang="ar-SA" b="1" dirty="0"/>
              <a:t> أو    </a:t>
            </a:r>
            <a:r>
              <a:rPr lang="ar-SA" dirty="0"/>
              <a:t>= صافي الاستثمار + إهلاك رأس المال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63EE-A8AD-474D-9FA5-EF52D7DB14FC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57200" y="2829676"/>
            <a:ext cx="8115328" cy="131940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6951" y="4972832"/>
            <a:ext cx="7930098" cy="144016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4688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طرق قياس الناتج المحلي الإجمالي: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>
                <a:solidFill>
                  <a:schemeClr val="tx2"/>
                </a:solidFill>
              </a:rPr>
              <a:t>الانفاق الحكومي (</a:t>
            </a:r>
            <a:r>
              <a:rPr lang="en-GB" b="1" dirty="0">
                <a:solidFill>
                  <a:schemeClr val="tx2"/>
                </a:solidFill>
              </a:rPr>
              <a:t>G</a:t>
            </a:r>
            <a:r>
              <a:rPr lang="ar-SA" b="1" dirty="0">
                <a:solidFill>
                  <a:schemeClr val="tx2"/>
                </a:solidFill>
              </a:rPr>
              <a:t>): </a:t>
            </a:r>
            <a:r>
              <a:rPr lang="ar-SA" dirty="0"/>
              <a:t>ما تنفقه </a:t>
            </a:r>
            <a:r>
              <a:rPr lang="ar-SA" dirty="0">
                <a:solidFill>
                  <a:schemeClr val="tx2"/>
                </a:solidFill>
              </a:rPr>
              <a:t>الحكومة </a:t>
            </a:r>
            <a:r>
              <a:rPr lang="ar-SA" dirty="0"/>
              <a:t>على شراء السلع و ما تدفعه من رواتب و أجور </a:t>
            </a:r>
            <a:r>
              <a:rPr lang="ar-SA" dirty="0">
                <a:solidFill>
                  <a:schemeClr val="tx2"/>
                </a:solidFill>
              </a:rPr>
              <a:t>باستثناء</a:t>
            </a:r>
            <a:r>
              <a:rPr lang="ar-SA" dirty="0"/>
              <a:t> معاشات التقاعد و الهبات و الإعانات لأنها لا تساهم في العملية الإنتاجية (تحسب كجزء من إنفاق الجمهور).</a:t>
            </a:r>
          </a:p>
          <a:p>
            <a:pPr algn="r" rtl="1"/>
            <a:r>
              <a:rPr lang="ar-SA" b="1" dirty="0">
                <a:solidFill>
                  <a:schemeClr val="tx2"/>
                </a:solidFill>
              </a:rPr>
              <a:t>صافي التعاملات الخارجية (صافي الصادرات) (الميزان التجاري)         (</a:t>
            </a:r>
            <a:r>
              <a:rPr lang="en-GB" b="1" dirty="0">
                <a:solidFill>
                  <a:schemeClr val="tx2"/>
                </a:solidFill>
              </a:rPr>
              <a:t>X - M</a:t>
            </a:r>
            <a:r>
              <a:rPr lang="ar-SA" b="1" dirty="0">
                <a:solidFill>
                  <a:schemeClr val="tx2"/>
                </a:solidFill>
              </a:rPr>
              <a:t>): </a:t>
            </a:r>
            <a:r>
              <a:rPr lang="ar-SA" dirty="0"/>
              <a:t>التدفق التجاري للمعاملات الخارجية لدولة ذات </a:t>
            </a:r>
            <a:r>
              <a:rPr lang="ar-SA" dirty="0">
                <a:solidFill>
                  <a:schemeClr val="tx2"/>
                </a:solidFill>
              </a:rPr>
              <a:t>اقتصاد مفتوح </a:t>
            </a:r>
            <a:r>
              <a:rPr lang="ar-SA" dirty="0"/>
              <a:t>مع بقية دول العالم.</a:t>
            </a:r>
          </a:p>
          <a:p>
            <a:pPr algn="r" rtl="1">
              <a:buNone/>
            </a:pPr>
            <a:endParaRPr lang="ar-SA" dirty="0"/>
          </a:p>
          <a:p>
            <a:pPr algn="ctr" rtl="1">
              <a:buNone/>
            </a:pPr>
            <a:endParaRPr lang="ar-SA" b="1" u="sng" dirty="0">
              <a:solidFill>
                <a:srgbClr val="FF0000"/>
              </a:solidFill>
            </a:endParaRPr>
          </a:p>
          <a:p>
            <a:pPr algn="ctr" rtl="1">
              <a:buNone/>
            </a:pPr>
            <a:r>
              <a:rPr lang="ar-SA" b="1" u="sng" dirty="0">
                <a:solidFill>
                  <a:srgbClr val="FF0000"/>
                </a:solidFill>
              </a:rPr>
              <a:t>ملاحظة: </a:t>
            </a:r>
            <a:r>
              <a:rPr lang="ar-SA" dirty="0">
                <a:solidFill>
                  <a:srgbClr val="FF0000"/>
                </a:solidFill>
              </a:rPr>
              <a:t>الاستهلاك و الاستثمار قد يأتيان كبند في السؤال أو يفصلان لمكوناتهما.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63EE-A8AD-474D-9FA5-EF52D7DB14FC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7" name="Horizontal Scroll 6"/>
          <p:cNvSpPr/>
          <p:nvPr/>
        </p:nvSpPr>
        <p:spPr>
          <a:xfrm>
            <a:off x="428596" y="4643446"/>
            <a:ext cx="7929618" cy="1357322"/>
          </a:xfrm>
          <a:prstGeom prst="horizontalScroll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طرق قياس الناتج المحلي الإجمالي:</a:t>
            </a:r>
            <a:endParaRPr lang="en-GB" b="1" dirty="0"/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t="-1250" r="-1333"/>
            </a:stretch>
          </a:blipFill>
        </p:spPr>
        <p:txBody>
          <a:bodyPr/>
          <a:lstStyle/>
          <a:p>
            <a:pPr>
              <a:buNone/>
            </a:pPr>
            <a:r>
              <a:rPr lang="en-GB" dirty="0">
                <a:noFill/>
              </a:rPr>
              <a:t>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63EE-A8AD-474D-9FA5-EF52D7DB14FC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500430" y="5429264"/>
            <a:ext cx="2214578" cy="42862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14348" y="1916660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b="1" dirty="0">
                <a:solidFill>
                  <a:srgbClr val="FF0000"/>
                </a:solidFill>
              </a:rPr>
              <a:t>(سلع معمرة 600 ، غير معمرة 2000 ، خدمات 400)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714348" y="1857364"/>
            <a:ext cx="4786346" cy="571504"/>
          </a:xfrm>
          <a:prstGeom prst="wedgeRoundRectCallo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973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الناتج المحلي الإجمالي (</a:t>
            </a:r>
            <a:r>
              <a:rPr lang="en-GB" b="1" dirty="0"/>
              <a:t>GDP</a:t>
            </a:r>
            <a:r>
              <a:rPr lang="ar-SA" b="1" dirty="0"/>
              <a:t>):</a:t>
            </a:r>
            <a:endParaRPr lang="en-GB" b="1" dirty="0"/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3"/>
            <a:stretch>
              <a:fillRect l="-1407" t="-1528" r="-1333"/>
            </a:stretch>
          </a:blipFill>
        </p:spPr>
        <p:txBody>
          <a:bodyPr/>
          <a:lstStyle/>
          <a:p>
            <a:pPr>
              <a:buNone/>
            </a:pPr>
            <a:r>
              <a:rPr lang="en-GB" dirty="0">
                <a:noFill/>
              </a:rPr>
              <a:t>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63EE-A8AD-474D-9FA5-EF52D7DB14FC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1953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مفاهيم أخرى في الحسابات القومية: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>
                <a:solidFill>
                  <a:schemeClr val="tx2"/>
                </a:solidFill>
              </a:rPr>
              <a:t>مثال: في اقتصاد إحدى الدول (مليون ريال)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63EE-A8AD-474D-9FA5-EF52D7DB14FC}" type="slidenum">
              <a:rPr lang="en-GB" smtClean="0"/>
              <a:pPr/>
              <a:t>20</a:t>
            </a:fld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422155"/>
              </p:ext>
            </p:extLst>
          </p:nvPr>
        </p:nvGraphicFramePr>
        <p:xfrm>
          <a:off x="251520" y="2702024"/>
          <a:ext cx="8568952" cy="2743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43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41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chemeClr val="tx2"/>
                          </a:solidFill>
                        </a:rPr>
                        <a:t>16</a:t>
                      </a:r>
                      <a:endParaRPr lang="en-GB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chemeClr val="tx2"/>
                          </a:solidFill>
                        </a:rPr>
                        <a:t>واردات</a:t>
                      </a:r>
                      <a:endParaRPr lang="en-GB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chemeClr val="tx2"/>
                          </a:solidFill>
                        </a:rPr>
                        <a:t>194</a:t>
                      </a:r>
                      <a:endParaRPr lang="en-GB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chemeClr val="tx2"/>
                          </a:solidFill>
                        </a:rPr>
                        <a:t>الدخل الشخصي المتاح</a:t>
                      </a:r>
                      <a:endParaRPr lang="en-GB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chemeClr val="tx2"/>
                          </a:solidFill>
                        </a:rPr>
                        <a:t>17</a:t>
                      </a:r>
                      <a:endParaRPr lang="en-GB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chemeClr val="tx2"/>
                          </a:solidFill>
                        </a:rPr>
                        <a:t>مدفوعات الضمان الاجتماعي</a:t>
                      </a:r>
                      <a:endParaRPr lang="en-GB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chemeClr val="tx2"/>
                          </a:solidFill>
                        </a:rPr>
                        <a:t>14</a:t>
                      </a:r>
                      <a:endParaRPr lang="en-GB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chemeClr val="tx2"/>
                          </a:solidFill>
                        </a:rPr>
                        <a:t>ادخار شخصي</a:t>
                      </a:r>
                      <a:endParaRPr lang="en-GB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chemeClr val="tx2"/>
                          </a:solidFill>
                        </a:rPr>
                        <a:t>56</a:t>
                      </a:r>
                      <a:endParaRPr lang="en-GB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chemeClr val="tx2"/>
                          </a:solidFill>
                        </a:rPr>
                        <a:t>اهلاك رأس المال</a:t>
                      </a:r>
                      <a:endParaRPr lang="en-GB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chemeClr val="tx2"/>
                          </a:solidFill>
                        </a:rPr>
                        <a:t>20</a:t>
                      </a:r>
                      <a:endParaRPr lang="en-GB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chemeClr val="tx2"/>
                          </a:solidFill>
                        </a:rPr>
                        <a:t>استقطاعات التقاعد</a:t>
                      </a:r>
                      <a:endParaRPr lang="en-GB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chemeClr val="tx2"/>
                          </a:solidFill>
                        </a:rPr>
                        <a:t>26</a:t>
                      </a:r>
                      <a:endParaRPr lang="en-GB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chemeClr val="tx2"/>
                          </a:solidFill>
                        </a:rPr>
                        <a:t>ضرائب غير مباشرة</a:t>
                      </a:r>
                      <a:endParaRPr lang="en-GB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chemeClr val="tx2"/>
                          </a:solidFill>
                        </a:rPr>
                        <a:t>13</a:t>
                      </a:r>
                      <a:endParaRPr lang="en-GB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chemeClr val="tx2"/>
                          </a:solidFill>
                        </a:rPr>
                        <a:t>صادرات</a:t>
                      </a:r>
                      <a:endParaRPr lang="en-GB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chemeClr val="tx2"/>
                          </a:solidFill>
                        </a:rPr>
                        <a:t>50</a:t>
                      </a:r>
                      <a:endParaRPr lang="en-GB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chemeClr val="tx2"/>
                          </a:solidFill>
                        </a:rPr>
                        <a:t>إجمالي الاستثمار</a:t>
                      </a:r>
                      <a:endParaRPr lang="en-GB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chemeClr val="tx2"/>
                          </a:solidFill>
                        </a:rPr>
                        <a:t>88</a:t>
                      </a:r>
                      <a:endParaRPr lang="en-GB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chemeClr val="tx2"/>
                          </a:solidFill>
                        </a:rPr>
                        <a:t>انفاق حكومي</a:t>
                      </a:r>
                      <a:endParaRPr lang="en-GB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en-GB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GB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chemeClr val="tx2"/>
                          </a:solidFill>
                        </a:rPr>
                        <a:t>36</a:t>
                      </a:r>
                      <a:endParaRPr lang="en-GB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chemeClr val="tx2"/>
                          </a:solidFill>
                        </a:rPr>
                        <a:t>ضرائب مباشرة</a:t>
                      </a:r>
                      <a:endParaRPr lang="en-GB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00050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مفاهيم أخرى في الحسابات القومية: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SA" b="1" dirty="0">
                <a:solidFill>
                  <a:schemeClr val="tx2"/>
                </a:solidFill>
              </a:rPr>
              <a:t>من خلال المعطيات السابقة، أوجدي ما يلي: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b="1" dirty="0">
                <a:solidFill>
                  <a:schemeClr val="tx2"/>
                </a:solidFill>
              </a:rPr>
              <a:t>إجمالي الناتج المحلي.</a:t>
            </a:r>
            <a:r>
              <a:rPr lang="ar-SA" dirty="0">
                <a:solidFill>
                  <a:schemeClr val="tx2"/>
                </a:solidFill>
              </a:rPr>
              <a:t> </a:t>
            </a:r>
            <a:r>
              <a:rPr lang="ar-SA" dirty="0"/>
              <a:t>(طريقة الإنفاق)</a:t>
            </a:r>
            <a:endParaRPr lang="ar-SA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63EE-A8AD-474D-9FA5-EF52D7DB14FC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722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مفاهيم أخرى في الحسابات القومية:</a:t>
            </a:r>
            <a:endParaRPr lang="en-GB" b="1" dirty="0"/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l="-1778" t="-1250" r="-1333"/>
            </a:stretch>
          </a:blipFill>
        </p:spPr>
        <p:txBody>
          <a:bodyPr/>
          <a:lstStyle/>
          <a:p>
            <a:pPr>
              <a:buNone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63EE-A8AD-474D-9FA5-EF52D7DB14FC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660232" y="5445224"/>
            <a:ext cx="1296144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539552" y="4581128"/>
            <a:ext cx="1296144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779912" y="4041068"/>
            <a:ext cx="144016" cy="39604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95536" y="4437112"/>
            <a:ext cx="8280920" cy="7200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8556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D3E11-72F3-FF64-4DA7-C125EC009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/>
              <a:t>العلاقة بين الناتج المحلي والدخل المحلي: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DC214-F905-CC82-EF73-0D74241E0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>
                <a:solidFill>
                  <a:schemeClr val="tx2"/>
                </a:solidFill>
              </a:rPr>
              <a:t>الناتج المحلي و الدخل المحلي وجهان لعملة واحدة حيث يشكل:</a:t>
            </a:r>
          </a:p>
          <a:p>
            <a:pPr marL="880110" lvl="1" indent="-514350" algn="r" rtl="1">
              <a:buFont typeface="+mj-lt"/>
              <a:buAutoNum type="arabicPeriod"/>
            </a:pPr>
            <a:r>
              <a:rPr lang="ar-SA" sz="2600" b="1" dirty="0">
                <a:solidFill>
                  <a:schemeClr val="tx2"/>
                </a:solidFill>
              </a:rPr>
              <a:t>الناتج المحلي: </a:t>
            </a:r>
            <a:r>
              <a:rPr lang="ar-SA" sz="2600" dirty="0"/>
              <a:t>وجه الإنتاج، و هو مجموع قيم السلع المنتجة.</a:t>
            </a:r>
          </a:p>
          <a:p>
            <a:pPr marL="880110" lvl="1" indent="-514350" algn="r" rtl="1">
              <a:buFont typeface="+mj-lt"/>
              <a:buAutoNum type="arabicPeriod"/>
            </a:pPr>
            <a:r>
              <a:rPr lang="ar-SA" sz="2600" b="1" dirty="0">
                <a:solidFill>
                  <a:schemeClr val="tx2"/>
                </a:solidFill>
              </a:rPr>
              <a:t>الدخل المحلي: </a:t>
            </a:r>
            <a:r>
              <a:rPr lang="ar-SA" sz="2600" dirty="0"/>
              <a:t>وجه القيم النقدية للإنتاج، و هو مجموع دخول عناصر الإنتاج.</a:t>
            </a:r>
          </a:p>
          <a:p>
            <a:pPr marL="365760" lvl="1" indent="0" algn="r" rtl="1">
              <a:buNone/>
            </a:pPr>
            <a:endParaRPr lang="ar-SA" sz="2600" dirty="0"/>
          </a:p>
          <a:p>
            <a:pPr marL="0" indent="0" algn="ctr">
              <a:buNone/>
            </a:pPr>
            <a:r>
              <a:rPr lang="ar-SA" sz="2400" b="1" dirty="0"/>
              <a:t>إجمالي الناتج المحلي = إجمالي الدخل المحلي</a:t>
            </a:r>
          </a:p>
          <a:p>
            <a:pPr marL="0" indent="0" algn="ctr">
              <a:buNone/>
            </a:pPr>
            <a:endParaRPr lang="en-US" sz="2400" b="1" dirty="0"/>
          </a:p>
          <a:p>
            <a:pPr marL="0" indent="0" algn="r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D9EBE4-A3DD-5828-A165-CFCE35B48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A155B4-2710-2154-2AFB-D6927CF36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63EE-A8AD-474D-9FA5-EF52D7DB14FC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2325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التدفق الدائري للإنتاج و الدخل: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>
                <a:solidFill>
                  <a:schemeClr val="tx2"/>
                </a:solidFill>
              </a:rPr>
              <a:t>حلقة التدفق الدائري في حال وجود 4 قطاعات (المنتجين، المستهلكين، القطاع الحكومي و القطاع الخارجي):</a:t>
            </a:r>
          </a:p>
          <a:p>
            <a:pPr algn="r" rt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عائشة العجروش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63EE-A8AD-474D-9FA5-EF52D7DB14FC}" type="slidenum">
              <a:rPr lang="en-GB" smtClean="0"/>
              <a:pPr/>
              <a:t>24</a:t>
            </a:fld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282696" y="1727666"/>
            <a:ext cx="3900098" cy="6090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70367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الرقم القياسي لأسعار المستهلكين (</a:t>
            </a:r>
            <a:r>
              <a:rPr lang="en-GB" b="1" dirty="0"/>
              <a:t>CPI</a:t>
            </a:r>
            <a:r>
              <a:rPr lang="ar-SA" b="1" dirty="0"/>
              <a:t>):</a:t>
            </a:r>
            <a:endParaRPr lang="en-GB" b="1" dirty="0"/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t="-1528" r="-1333"/>
            </a:stretch>
          </a:blipFill>
        </p:spPr>
        <p:txBody>
          <a:bodyPr/>
          <a:lstStyle/>
          <a:p>
            <a:pPr>
              <a:buNone/>
            </a:pPr>
            <a:r>
              <a:rPr lang="en-GB" dirty="0">
                <a:noFill/>
              </a:rPr>
              <a:t>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63EE-A8AD-474D-9FA5-EF52D7DB14FC}" type="slidenum">
              <a:rPr lang="en-GB" smtClean="0"/>
              <a:pPr/>
              <a:t>25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971600" y="3645024"/>
            <a:ext cx="7200800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0568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الرقم القياسي لأسعار المستهلكين (</a:t>
            </a:r>
            <a:r>
              <a:rPr lang="en-GB" b="1" dirty="0"/>
              <a:t>CPI</a:t>
            </a:r>
            <a:r>
              <a:rPr lang="ar-SA" b="1" dirty="0"/>
              <a:t>):</a:t>
            </a:r>
            <a:endParaRPr lang="en-GB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algn="r" rtl="1"/>
                <a:r>
                  <a:rPr lang="ar-SA" b="1" dirty="0">
                    <a:solidFill>
                      <a:schemeClr val="tx2"/>
                    </a:solidFill>
                  </a:rPr>
                  <a:t>مثال:</a:t>
                </a:r>
                <a:endParaRPr lang="en-GB" b="1" dirty="0">
                  <a:solidFill>
                    <a:schemeClr val="tx2"/>
                  </a:solidFill>
                </a:endParaRPr>
              </a:p>
              <a:p>
                <a:pPr algn="r" rtl="1"/>
                <a:endParaRPr lang="en-GB" b="1" dirty="0">
                  <a:solidFill>
                    <a:schemeClr val="tx2"/>
                  </a:solidFill>
                </a:endParaRPr>
              </a:p>
              <a:p>
                <a:pPr algn="r" rtl="1"/>
                <a:endParaRPr lang="en-GB" b="1" dirty="0">
                  <a:solidFill>
                    <a:schemeClr val="tx2"/>
                  </a:solidFill>
                </a:endParaRPr>
              </a:p>
              <a:p>
                <a:pPr algn="r" rtl="1"/>
                <a:endParaRPr lang="en-GB" b="1" dirty="0">
                  <a:solidFill>
                    <a:schemeClr val="tx2"/>
                  </a:solidFill>
                </a:endParaRPr>
              </a:p>
              <a:p>
                <a:pPr marL="0" indent="0" algn="r" rtl="1">
                  <a:buNone/>
                </a:pPr>
                <a:endParaRPr lang="en-GB" b="1" dirty="0">
                  <a:solidFill>
                    <a:schemeClr val="tx2"/>
                  </a:solidFill>
                </a:endParaRPr>
              </a:p>
              <a:p>
                <a:pPr marL="0" indent="0" algn="r" rt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SA" i="1">
                          <a:latin typeface="Cambria Math"/>
                        </a:rPr>
                        <m:t>100</m:t>
                      </m:r>
                      <m:r>
                        <a:rPr lang="ar-SA" i="1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ar-SA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ar-SA" b="0" i="1" smtClean="0">
                              <a:latin typeface="Cambria Math"/>
                              <a:ea typeface="Cambria Math"/>
                            </a:rPr>
                            <m:t>2009</m:t>
                          </m:r>
                          <m:r>
                            <a:rPr lang="ar-SA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ar-SA" i="1">
                              <a:latin typeface="Cambria Math"/>
                              <a:ea typeface="Cambria Math"/>
                            </a:rPr>
                            <m:t>سنة</m:t>
                          </m:r>
                          <m:r>
                            <a:rPr lang="ar-SA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ar-SA" i="1">
                              <a:latin typeface="Cambria Math"/>
                              <a:ea typeface="Cambria Math"/>
                            </a:rPr>
                            <m:t>في</m:t>
                          </m:r>
                          <m:r>
                            <a:rPr lang="ar-SA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ar-SA" i="1">
                              <a:latin typeface="Cambria Math"/>
                              <a:ea typeface="Cambria Math"/>
                            </a:rPr>
                            <m:t>الخدمات</m:t>
                          </m:r>
                          <m:r>
                            <a:rPr lang="ar-SA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ar-SA" i="1">
                              <a:latin typeface="Cambria Math"/>
                              <a:ea typeface="Cambria Math"/>
                            </a:rPr>
                            <m:t>و</m:t>
                          </m:r>
                          <m:r>
                            <a:rPr lang="ar-SA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ar-SA" i="1">
                              <a:latin typeface="Cambria Math"/>
                              <a:ea typeface="Cambria Math"/>
                            </a:rPr>
                            <m:t>السلع</m:t>
                          </m:r>
                          <m:r>
                            <a:rPr lang="ar-SA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ar-SA" i="1">
                              <a:latin typeface="Cambria Math"/>
                              <a:ea typeface="Cambria Math"/>
                            </a:rPr>
                            <m:t>أسعار</m:t>
                          </m:r>
                          <m:r>
                            <a:rPr lang="ar-SA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ar-SA" i="1">
                              <a:latin typeface="Cambria Math"/>
                              <a:ea typeface="Cambria Math"/>
                            </a:rPr>
                            <m:t>مجموع</m:t>
                          </m:r>
                        </m:num>
                        <m:den>
                          <m:r>
                            <a:rPr lang="ar-SA" b="0" i="1" smtClean="0">
                              <a:latin typeface="Cambria Math"/>
                              <a:ea typeface="Cambria Math"/>
                            </a:rPr>
                            <m:t>2008</m:t>
                          </m:r>
                          <m:r>
                            <a:rPr lang="ar-SA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ar-SA" i="1">
                              <a:latin typeface="Cambria Math"/>
                              <a:ea typeface="Cambria Math"/>
                            </a:rPr>
                            <m:t>سنة</m:t>
                          </m:r>
                          <m:r>
                            <a:rPr lang="ar-SA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ar-SA" i="1">
                              <a:latin typeface="Cambria Math"/>
                              <a:ea typeface="Cambria Math"/>
                            </a:rPr>
                            <m:t>في</m:t>
                          </m:r>
                          <m:r>
                            <a:rPr lang="ar-SA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ar-SA" i="1">
                              <a:latin typeface="Cambria Math"/>
                              <a:ea typeface="Cambria Math"/>
                            </a:rPr>
                            <m:t>الخدمات</m:t>
                          </m:r>
                          <m:r>
                            <a:rPr lang="ar-SA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ar-SA" i="1">
                              <a:latin typeface="Cambria Math"/>
                              <a:ea typeface="Cambria Math"/>
                            </a:rPr>
                            <m:t>و</m:t>
                          </m:r>
                          <m:r>
                            <a:rPr lang="ar-SA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ar-SA" i="1">
                              <a:latin typeface="Cambria Math"/>
                              <a:ea typeface="Cambria Math"/>
                            </a:rPr>
                            <m:t>السلع</m:t>
                          </m:r>
                          <m:r>
                            <a:rPr lang="ar-SA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ar-SA" i="1">
                              <a:latin typeface="Cambria Math"/>
                              <a:ea typeface="Cambria Math"/>
                            </a:rPr>
                            <m:t>أسعار</m:t>
                          </m:r>
                          <m:r>
                            <a:rPr lang="ar-SA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ar-SA" i="1">
                              <a:latin typeface="Cambria Math"/>
                              <a:ea typeface="Cambria Math"/>
                            </a:rPr>
                            <m:t>مجموع</m:t>
                          </m:r>
                        </m:den>
                      </m:f>
                      <m:r>
                        <a:rPr lang="ar-SA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𝐶𝑃𝐼</m:t>
                      </m:r>
                    </m:oMath>
                  </m:oMathPara>
                </a14:m>
                <a:endParaRPr lang="en-GB" dirty="0"/>
              </a:p>
              <a:p>
                <a:pPr marL="0" indent="0" algn="r" rt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𝐶𝑃𝐼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200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170</m:t>
                          </m:r>
                        </m:den>
                      </m:f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100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117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%</m:t>
                      </m:r>
                    </m:oMath>
                  </m:oMathPara>
                </a14:m>
                <a:endParaRPr lang="ar-SA" dirty="0">
                  <a:solidFill>
                    <a:schemeClr val="tx2"/>
                  </a:solidFill>
                </a:endParaRPr>
              </a:p>
              <a:p>
                <a:pPr marL="0" indent="0" algn="r" rtl="1">
                  <a:buNone/>
                </a:pPr>
                <a:r>
                  <a:rPr lang="ar-SA" dirty="0"/>
                  <a:t>الأسعار ارتفعت بنسبة 17% في 2009 عما كانت عليه في 2008 (100%)</a:t>
                </a:r>
                <a:endParaRPr lang="en-GB" dirty="0"/>
              </a:p>
              <a:p>
                <a:pPr algn="r" rtl="1"/>
                <a:endParaRPr lang="en-GB" b="1" dirty="0">
                  <a:solidFill>
                    <a:schemeClr val="tx2"/>
                  </a:solidFill>
                </a:endParaRPr>
              </a:p>
              <a:p>
                <a:pPr algn="r" rtl="1"/>
                <a:endParaRPr lang="en-GB" b="1" dirty="0">
                  <a:solidFill>
                    <a:schemeClr val="tx2"/>
                  </a:solidFill>
                </a:endParaRPr>
              </a:p>
              <a:p>
                <a:pPr algn="r" rtl="1"/>
                <a:endParaRPr lang="en-GB" b="1" dirty="0">
                  <a:solidFill>
                    <a:schemeClr val="tx2"/>
                  </a:solidFill>
                </a:endParaRPr>
              </a:p>
              <a:p>
                <a:pPr marL="0" indent="0" algn="r" rtl="1">
                  <a:buNone/>
                </a:pPr>
                <a:endParaRPr lang="en-GB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667" r="-1333" b="-2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63EE-A8AD-474D-9FA5-EF52D7DB14FC}" type="slidenum">
              <a:rPr lang="en-GB" smtClean="0"/>
              <a:pPr/>
              <a:t>26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692823"/>
              </p:ext>
            </p:extLst>
          </p:nvPr>
        </p:nvGraphicFramePr>
        <p:xfrm>
          <a:off x="323529" y="1916832"/>
          <a:ext cx="7272807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/>
                        <a:t>السعر في عام 2009</a:t>
                      </a:r>
                    </a:p>
                    <a:p>
                      <a:pPr algn="ctr" rtl="1"/>
                      <a:r>
                        <a:rPr lang="ar-SA" sz="2000" dirty="0"/>
                        <a:t>(سنة المقارنة)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/>
                        <a:t>السعر في عام 2008</a:t>
                      </a:r>
                    </a:p>
                    <a:p>
                      <a:pPr algn="ctr" rtl="1"/>
                      <a:r>
                        <a:rPr lang="ar-SA" sz="2000" dirty="0"/>
                        <a:t>(سنة الأساس)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/>
                        <a:t>السلعة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/>
                        <a:t>60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/>
                        <a:t>50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/>
                        <a:t>40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/>
                        <a:t>30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/>
                        <a:t>100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/>
                        <a:t>90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/>
                        <a:t>200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/>
                        <a:t>170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/>
                        <a:t>المجموع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436096" y="5157192"/>
            <a:ext cx="108012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1033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b="1" dirty="0"/>
              <a:t>مخفض الناتج المحلي الإجمالي:</a:t>
            </a:r>
            <a:endParaRPr lang="en-GB" b="1" dirty="0"/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l="-1111" t="-2222" r="-1333" b="-1667"/>
            </a:stretch>
          </a:blipFill>
        </p:spPr>
        <p:txBody>
          <a:bodyPr/>
          <a:lstStyle/>
          <a:p>
            <a:pPr>
              <a:buNone/>
            </a:pPr>
            <a:r>
              <a:rPr lang="en-GB" dirty="0">
                <a:noFill/>
              </a:rPr>
              <a:t>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63EE-A8AD-474D-9FA5-EF52D7DB14FC}" type="slidenum">
              <a:rPr lang="en-GB" smtClean="0"/>
              <a:pPr/>
              <a:t>27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39552" y="3140968"/>
            <a:ext cx="7920880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8916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مخفض الناتج المحلي الإجمالي: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b="1" dirty="0">
                <a:solidFill>
                  <a:schemeClr val="tx2"/>
                </a:solidFill>
              </a:rPr>
              <a:t>تمرين: </a:t>
            </a:r>
          </a:p>
          <a:p>
            <a:pPr marL="0" indent="0" algn="r" rtl="1">
              <a:buNone/>
            </a:pPr>
            <a:endParaRPr lang="ar-SA" dirty="0"/>
          </a:p>
          <a:p>
            <a:pPr marL="0" indent="0" algn="r" rtl="1">
              <a:buNone/>
            </a:pPr>
            <a:endParaRPr lang="ar-SA" dirty="0"/>
          </a:p>
          <a:p>
            <a:pPr marL="0" indent="0" algn="r" rtl="1">
              <a:buNone/>
            </a:pPr>
            <a:endParaRPr lang="ar-SA" dirty="0"/>
          </a:p>
          <a:p>
            <a:pPr marL="0" indent="0" algn="r" rtl="1">
              <a:buNone/>
            </a:pPr>
            <a:endParaRPr lang="ar-SA" dirty="0"/>
          </a:p>
          <a:p>
            <a:pPr marL="0" indent="0" algn="r" rtl="1">
              <a:buNone/>
            </a:pPr>
            <a:endParaRPr lang="ar-SA" dirty="0"/>
          </a:p>
          <a:p>
            <a:pPr marL="0" indent="0" algn="r" rtl="1">
              <a:buNone/>
            </a:pPr>
            <a:endParaRPr lang="ar-SA" dirty="0"/>
          </a:p>
          <a:p>
            <a:pPr marL="0" indent="0" algn="r" rtl="1">
              <a:buNone/>
            </a:pPr>
            <a:r>
              <a:rPr lang="ar-SA" b="1" dirty="0">
                <a:solidFill>
                  <a:schemeClr val="tx2"/>
                </a:solidFill>
              </a:rPr>
              <a:t>احسبي مخفض الناتج المحلي الإجمالي لعام 2009...</a:t>
            </a:r>
          </a:p>
          <a:p>
            <a:pPr marL="0" indent="0" algn="r" rtl="1">
              <a:buNone/>
            </a:pPr>
            <a:endParaRPr lang="ar-SA" dirty="0"/>
          </a:p>
          <a:p>
            <a:pPr marL="0" indent="0" algn="r" rtl="1">
              <a:buNone/>
            </a:pPr>
            <a:endParaRPr lang="ar-SA" dirty="0"/>
          </a:p>
          <a:p>
            <a:pPr marL="0" indent="0" algn="r" rtl="1">
              <a:buNone/>
            </a:pPr>
            <a:endParaRPr lang="ar-SA" dirty="0"/>
          </a:p>
          <a:p>
            <a:pPr marL="0" indent="0" algn="r" rtl="1">
              <a:buNone/>
            </a:pP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63EE-A8AD-474D-9FA5-EF52D7DB14FC}" type="slidenum">
              <a:rPr lang="en-GB" smtClean="0"/>
              <a:pPr/>
              <a:t>28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468611"/>
              </p:ext>
            </p:extLst>
          </p:nvPr>
        </p:nvGraphicFramePr>
        <p:xfrm>
          <a:off x="1284312" y="2636912"/>
          <a:ext cx="6096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عام 2009</a:t>
                      </a:r>
                      <a:endParaRPr lang="en-GB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عام</a:t>
                      </a:r>
                      <a:r>
                        <a:rPr lang="ar-SA" sz="2400" baseline="0" dirty="0"/>
                        <a:t> 2008</a:t>
                      </a:r>
                      <a:endParaRPr lang="en-GB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2400" dirty="0"/>
                    </a:p>
                    <a:p>
                      <a:pPr algn="ctr" rtl="1"/>
                      <a:r>
                        <a:rPr lang="ar-SA" sz="2400" dirty="0"/>
                        <a:t>السلعة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P2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Q2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P1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Q1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12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600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10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500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السكر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40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400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30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300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القهوة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25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200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20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150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الحليب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21466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73832"/>
            <a:ext cx="8229600" cy="1143000"/>
          </a:xfrm>
        </p:spPr>
        <p:txBody>
          <a:bodyPr/>
          <a:lstStyle/>
          <a:p>
            <a:pPr algn="r" rtl="1"/>
            <a:r>
              <a:rPr lang="ar-SA" b="1" dirty="0"/>
              <a:t>مخفض الناتج المحلي الإجمالي: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endParaRPr lang="ar-SA" dirty="0"/>
          </a:p>
          <a:p>
            <a:pPr marL="0" indent="0" algn="r" rtl="1">
              <a:buNone/>
            </a:pPr>
            <a:endParaRPr lang="ar-SA" dirty="0"/>
          </a:p>
          <a:p>
            <a:pPr marL="0" indent="0" algn="r" rtl="1">
              <a:buNone/>
            </a:pPr>
            <a:endParaRPr lang="ar-SA" dirty="0"/>
          </a:p>
          <a:p>
            <a:pPr marL="0" indent="0" algn="r" rtl="1">
              <a:buNone/>
            </a:pPr>
            <a:endParaRPr lang="ar-SA" dirty="0"/>
          </a:p>
          <a:p>
            <a:pPr marL="0" indent="0" algn="r" rtl="1">
              <a:buNone/>
            </a:pP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63EE-A8AD-474D-9FA5-EF52D7DB14FC}" type="slidenum">
              <a:rPr lang="en-GB" smtClean="0"/>
              <a:pPr/>
              <a:t>29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244632"/>
              </p:ext>
            </p:extLst>
          </p:nvPr>
        </p:nvGraphicFramePr>
        <p:xfrm>
          <a:off x="467541" y="2780928"/>
          <a:ext cx="8208915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46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8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34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الناتج المحلي الإجمالي الحقيقي</a:t>
                      </a:r>
                      <a:endParaRPr lang="en-GB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الناتج المحلي الإجمالي الاسمي</a:t>
                      </a:r>
                      <a:endParaRPr lang="en-GB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2400" dirty="0"/>
                    </a:p>
                    <a:p>
                      <a:pPr algn="ctr" rtl="1"/>
                      <a:r>
                        <a:rPr lang="ar-SA" sz="2400" dirty="0"/>
                        <a:t>السلعة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>
                          <a:solidFill>
                            <a:schemeClr val="bg1"/>
                          </a:solidFill>
                        </a:rPr>
                        <a:t>2009</a:t>
                      </a:r>
                    </a:p>
                    <a:p>
                      <a:pPr algn="ctr" rtl="1"/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P1Q2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>
                          <a:solidFill>
                            <a:schemeClr val="bg1"/>
                          </a:solidFill>
                        </a:rPr>
                        <a:t>2008</a:t>
                      </a:r>
                    </a:p>
                    <a:p>
                      <a:pPr algn="ctr" rtl="1"/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P1Q1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>
                          <a:solidFill>
                            <a:schemeClr val="bg1"/>
                          </a:solidFill>
                        </a:rPr>
                        <a:t>2009</a:t>
                      </a:r>
                    </a:p>
                    <a:p>
                      <a:pPr algn="ctr" rtl="1"/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P2Q2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>
                          <a:solidFill>
                            <a:schemeClr val="bg1"/>
                          </a:solidFill>
                        </a:rPr>
                        <a:t>2008</a:t>
                      </a:r>
                    </a:p>
                    <a:p>
                      <a:pPr algn="ctr" rtl="1"/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P1Q1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6000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5000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7200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5000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السكر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12000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9000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16000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9000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القهوة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4000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3000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5000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3000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الحليب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22000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17000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28200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17000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المجموع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19672" y="2132856"/>
            <a:ext cx="69847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600" dirty="0"/>
              <a:t>إيجاد الناتج المحلي الاسمي و الحقيقي: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544762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الناتج المحلي الإجمالي (</a:t>
            </a:r>
            <a:r>
              <a:rPr lang="en-GB" b="1" dirty="0"/>
              <a:t>GDP</a:t>
            </a:r>
            <a:r>
              <a:rPr lang="ar-SA" b="1" dirty="0"/>
              <a:t>):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88840"/>
            <a:ext cx="8496944" cy="4389120"/>
          </a:xfrm>
        </p:spPr>
        <p:txBody>
          <a:bodyPr>
            <a:normAutofit/>
          </a:bodyPr>
          <a:lstStyle/>
          <a:p>
            <a:pPr algn="r" rtl="1"/>
            <a:r>
              <a:rPr lang="ar-SA" b="1" dirty="0">
                <a:solidFill>
                  <a:schemeClr val="tx2"/>
                </a:solidFill>
              </a:rPr>
              <a:t>من خلال تعريف الناتج المحلي الإجمالي، يجب الانتباه لما يلي: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b="1" dirty="0">
                <a:solidFill>
                  <a:schemeClr val="tx2"/>
                </a:solidFill>
              </a:rPr>
              <a:t>التفرقة بين الناتج المحلي الإجمالي النقدي و الناتج المحلي الإجمالي الحقيقي:</a:t>
            </a:r>
          </a:p>
          <a:p>
            <a:pPr marL="0" indent="0" algn="r" rtl="1">
              <a:buNone/>
            </a:pPr>
            <a:r>
              <a:rPr lang="ar-SA" b="1" dirty="0">
                <a:solidFill>
                  <a:schemeClr val="tx2"/>
                </a:solidFill>
              </a:rPr>
              <a:t>          أ . الناتج المحلي الإجمالي النقدي (الاسمي) (بالأسعار الجارية): </a:t>
            </a:r>
            <a:r>
              <a:rPr lang="ar-SA" dirty="0"/>
              <a:t>قيمة السلع و الخدمات النهائية المقاسة </a:t>
            </a:r>
            <a:r>
              <a:rPr lang="ar-SA" dirty="0">
                <a:solidFill>
                  <a:schemeClr val="tx2"/>
                </a:solidFill>
              </a:rPr>
              <a:t>بالأسعار العادية </a:t>
            </a:r>
            <a:r>
              <a:rPr lang="ar-SA" dirty="0"/>
              <a:t>في الأسواق.</a:t>
            </a:r>
          </a:p>
          <a:p>
            <a:pPr marL="0" indent="0" algn="r" rtl="1">
              <a:buNone/>
            </a:pPr>
            <a:r>
              <a:rPr lang="ar-SA" b="1" dirty="0">
                <a:solidFill>
                  <a:schemeClr val="tx2"/>
                </a:solidFill>
              </a:rPr>
              <a:t>عيوبه: </a:t>
            </a:r>
            <a:r>
              <a:rPr lang="ar-SA" dirty="0"/>
              <a:t>لا يعكس التغير الحقيقي في الناتج، فعند ارتفاع الأسعار من سنة لأخرى يرتفع الناتج المحلي الإجمالي بسبب زيادة الأسعار و ليس الكمية المنتجة.</a:t>
            </a:r>
          </a:p>
          <a:p>
            <a:pPr marL="0" indent="0" algn="r" rtl="1">
              <a:buNone/>
            </a:pPr>
            <a:r>
              <a:rPr lang="ar-SA" b="1" dirty="0">
                <a:solidFill>
                  <a:schemeClr val="tx2"/>
                </a:solidFill>
              </a:rPr>
              <a:t>          ب. الناتج المحلي الإجمالي الحقيقي (بالأسعار الثابتة): </a:t>
            </a:r>
            <a:r>
              <a:rPr lang="ar-SA" dirty="0"/>
              <a:t>قيمة السلع و الخدمات النهائية المنتجة خلال سنوات مختلفة المقاسة </a:t>
            </a:r>
            <a:r>
              <a:rPr lang="ar-SA" dirty="0">
                <a:solidFill>
                  <a:schemeClr val="tx2"/>
                </a:solidFill>
              </a:rPr>
              <a:t>بسعر واحد </a:t>
            </a:r>
            <a:r>
              <a:rPr lang="ar-SA" dirty="0"/>
              <a:t>(سعر سنة الأساس) وذلك لعكس الكمية الحقيقية المنتجة فقط دون التغير في الأسعار.</a:t>
            </a:r>
          </a:p>
          <a:p>
            <a:pPr marL="0" indent="0" algn="r" rtl="1">
              <a:buNone/>
            </a:pP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63EE-A8AD-474D-9FA5-EF52D7DB14FC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0372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مخفض الناتج المحلي الإجمالي:</a:t>
            </a:r>
            <a:endParaRPr lang="en-GB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63EE-A8AD-474D-9FA5-EF52D7DB14FC}" type="slidenum">
              <a:rPr lang="en-GB" smtClean="0"/>
              <a:pPr/>
              <a:t>30</a:t>
            </a:fld>
            <a:endParaRPr lang="en-GB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36" y="2094205"/>
            <a:ext cx="8205927" cy="1694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591" y="3163888"/>
            <a:ext cx="1176337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11560" y="4005064"/>
            <a:ext cx="78488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600" dirty="0"/>
              <a:t>أي أن المستوى العام للأسعار ارتفع بمقدار 28.2% خلال العام 2009 مقارنة بالعام الذي يسبقه.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6401002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05880"/>
            <a:ext cx="8229600" cy="1143000"/>
          </a:xfrm>
        </p:spPr>
        <p:txBody>
          <a:bodyPr>
            <a:normAutofit fontScale="90000"/>
          </a:bodyPr>
          <a:lstStyle/>
          <a:p>
            <a:pPr algn="r" rtl="1"/>
            <a:r>
              <a:rPr lang="ar-SA" b="1" dirty="0"/>
              <a:t>مشاكل و عيوب استخدام الناتج المحلي الإجمالي كمؤشر للرفاهية: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/>
          <a:lstStyle/>
          <a:p>
            <a:pPr algn="r" rtl="1"/>
            <a:r>
              <a:rPr lang="ar-SA" b="1" dirty="0">
                <a:solidFill>
                  <a:schemeClr val="tx2"/>
                </a:solidFill>
              </a:rPr>
              <a:t>أهمية الناتج المحلي الإجمالي و الدخل المحلي: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/>
              <a:t>يمثلان مقياساً للنشاط الاقتصادي للمجتمع.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/>
              <a:t>من الحسابات القومية الضرورية و أداة هامة للتحليل الاقتصادي.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/>
              <a:t>مهمان لضمان التوزيع العادل للدخل.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/>
              <a:t>الزيادة فيهما من الأهداف الرئيسية للسياسة الاقتصادية الكلية لأي بلد.</a:t>
            </a:r>
          </a:p>
          <a:p>
            <a:pPr marL="514350" indent="-514350" algn="r" rtl="1">
              <a:buFont typeface="+mj-lt"/>
              <a:buAutoNum type="arabicPeriod"/>
            </a:pPr>
            <a:endParaRPr lang="ar-SA" dirty="0"/>
          </a:p>
          <a:p>
            <a:pPr marL="514350" indent="-514350" algn="r" rtl="1"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63EE-A8AD-474D-9FA5-EF52D7DB14FC}" type="slidenum">
              <a:rPr lang="en-GB" smtClean="0"/>
              <a:pPr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1085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05880"/>
            <a:ext cx="8229600" cy="1143000"/>
          </a:xfrm>
        </p:spPr>
        <p:txBody>
          <a:bodyPr>
            <a:normAutofit fontScale="90000"/>
          </a:bodyPr>
          <a:lstStyle/>
          <a:p>
            <a:pPr algn="r" rtl="1"/>
            <a:r>
              <a:rPr lang="ar-SA" b="1" dirty="0"/>
              <a:t>مشاكل و عيوب استخدام الناتج المحلي الإجمالي كمؤشر للرفاهية: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>
            <a:normAutofit/>
          </a:bodyPr>
          <a:lstStyle/>
          <a:p>
            <a:pPr algn="r" rtl="1"/>
            <a:r>
              <a:rPr lang="ar-SA" b="1" dirty="0">
                <a:solidFill>
                  <a:schemeClr val="tx2"/>
                </a:solidFill>
              </a:rPr>
              <a:t>مشاكل و عيوب الناتج المحلي الإجمالي كمقياس للرفاهية: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/>
              <a:t>انخفاض معدل الجرائم لا يؤثر على مستوى الناتج المحلي الإجمالي (لا يمثل زيادة في الإنتاج) إلا أنه يؤدي لزيادة الرفاهية الاجتماعية بوضوح.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/>
              <a:t>أوقات الفراغ لا تحتسب ضمن الناتج المحلي الإجمالي رغم أن زيادتها يعني زيادة الرفاهية الاجتماعية.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/>
              <a:t>النشاطات غير السوقية لا تحتسب ضمن الناتج المحلي الإجمالي رغم أنها تعتبر إنتاج حقيقي </a:t>
            </a:r>
            <a:r>
              <a:rPr lang="ar-SA" b="1" dirty="0">
                <a:solidFill>
                  <a:schemeClr val="tx2"/>
                </a:solidFill>
              </a:rPr>
              <a:t>مثل: </a:t>
            </a:r>
            <a:r>
              <a:rPr lang="ar-SA" dirty="0"/>
              <a:t>العمل المنزلي و رعاية الأطفال.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/>
              <a:t>الكوارث الطبيعية و الحروب تؤدي لزيادة الناتج المحلي الإجمالي (زيادة النفقات المصاحبة لها) رغم أنها تؤثر سلباً على الرفاهية الاجتماعية.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63EE-A8AD-474D-9FA5-EF52D7DB14FC}" type="slidenum">
              <a:rPr lang="en-GB" smtClean="0"/>
              <a:pPr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7682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05880"/>
            <a:ext cx="8229600" cy="1143000"/>
          </a:xfrm>
        </p:spPr>
        <p:txBody>
          <a:bodyPr>
            <a:normAutofit fontScale="90000"/>
          </a:bodyPr>
          <a:lstStyle/>
          <a:p>
            <a:pPr algn="r" rtl="1"/>
            <a:r>
              <a:rPr lang="ar-SA" b="1" dirty="0"/>
              <a:t>مشاكل و عيوب استخدام الناتج المحلي الإجمالي كمؤشر للرفاهية: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/>
          <a:lstStyle/>
          <a:p>
            <a:pPr marL="514350" indent="-514350" algn="r" rtl="1">
              <a:buFont typeface="+mj-lt"/>
              <a:buAutoNum type="arabicPeriod" startAt="5"/>
            </a:pPr>
            <a:r>
              <a:rPr lang="ar-SA" dirty="0"/>
              <a:t>الآثار البيئية السلبية التي تسببها بعض المصانع أو المنتجات لا تنعكس على الناتج المحلي الإجمالي.</a:t>
            </a:r>
          </a:p>
          <a:p>
            <a:pPr marL="514350" indent="-514350" algn="r" rtl="1">
              <a:buFont typeface="+mj-lt"/>
              <a:buAutoNum type="arabicPeriod" startAt="5"/>
            </a:pPr>
            <a:r>
              <a:rPr lang="ar-SA" dirty="0"/>
              <a:t>الأنشطة غير النظامية أو الاقتصاد السري لا يدخل ضمن حسابات الناتج المحلي الإجمالي بالرغم أنه يمثل إنتاج.</a:t>
            </a:r>
          </a:p>
          <a:p>
            <a:pPr marL="514350" indent="-514350" algn="r" rtl="1">
              <a:buFont typeface="+mj-lt"/>
              <a:buAutoNum type="arabicPeriod" startAt="5"/>
            </a:pPr>
            <a:r>
              <a:rPr lang="ar-SA" dirty="0"/>
              <a:t>عدد من الدخول و الأنشطة لا يتم حسابها ضمن الناتج المحلي الإجمالي </a:t>
            </a:r>
            <a:r>
              <a:rPr lang="ar-SA" b="1" dirty="0">
                <a:solidFill>
                  <a:schemeClr val="tx2"/>
                </a:solidFill>
              </a:rPr>
              <a:t>مثل: </a:t>
            </a:r>
            <a:r>
              <a:rPr lang="ar-SA" dirty="0"/>
              <a:t>المنتجات أو العقارات التي يستهلكها أو يسكنها أصحابها، بيع السلع المستعملة و الأسهم و السندات.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63EE-A8AD-474D-9FA5-EF52D7DB14FC}" type="slidenum">
              <a:rPr lang="en-GB" smtClean="0"/>
              <a:pPr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442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57306"/>
            <a:ext cx="8229600" cy="1143000"/>
          </a:xfrm>
        </p:spPr>
        <p:txBody>
          <a:bodyPr>
            <a:normAutofit fontScale="90000"/>
          </a:bodyPr>
          <a:lstStyle/>
          <a:p>
            <a:pPr algn="r" rtl="1"/>
            <a:r>
              <a:rPr lang="ar-SA" b="1" dirty="0"/>
              <a:t>الناتج المحلي الإجمالي الاسمي والناتج المحلي الإجمالي الحقيقي: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681418"/>
          </a:xfrm>
        </p:spPr>
        <p:txBody>
          <a:bodyPr>
            <a:normAutofit/>
          </a:bodyPr>
          <a:lstStyle/>
          <a:p>
            <a:pPr algn="r" rtl="1"/>
            <a:r>
              <a:rPr lang="ar-SA" b="1" dirty="0">
                <a:solidFill>
                  <a:schemeClr val="tx2"/>
                </a:solidFill>
              </a:rPr>
              <a:t>تمرين: لعبة أطفال تم إنتاج 100 وحدة منها في عام 2012 بثمن 1.5 ريال للعبة. و في عام 2013 تم إنتاج نفس الكمية (100 وحدة) ولكن بسعر أعلى 2 ريال.</a:t>
            </a:r>
          </a:p>
          <a:p>
            <a:pPr marL="0" indent="0" algn="r" rtl="1">
              <a:buNone/>
            </a:pPr>
            <a:endParaRPr lang="ar-SA" dirty="0"/>
          </a:p>
          <a:p>
            <a:pPr marL="0" indent="0" algn="r" rtl="1">
              <a:buNone/>
            </a:pPr>
            <a:r>
              <a:rPr lang="ar-SA" dirty="0"/>
              <a:t>الناتج المحلي الإجمالي النقدي(الاسمي)  في 2012 = 100 × 1.5 = 150</a:t>
            </a:r>
          </a:p>
          <a:p>
            <a:pPr marL="0" indent="0" algn="r" rtl="1">
              <a:buNone/>
            </a:pPr>
            <a:r>
              <a:rPr lang="ar-SA" dirty="0"/>
              <a:t>الناتج المحلي الإجمالي النقدي (الاسمي) في 2013 = 100 × 2 = 200</a:t>
            </a:r>
          </a:p>
          <a:p>
            <a:pPr marL="0" indent="0" algn="r" rtl="1">
              <a:buNone/>
            </a:pPr>
            <a:r>
              <a:rPr lang="ar-SA" dirty="0"/>
              <a:t>الناتج المحلي الإجمالي الحقيقيي في كلا السنتين = 100 × 1.5 = 150</a:t>
            </a:r>
          </a:p>
          <a:p>
            <a:pPr marL="0" indent="0" algn="r" rtl="1">
              <a:buNone/>
            </a:pPr>
            <a:endParaRPr lang="ar-SA" dirty="0"/>
          </a:p>
          <a:p>
            <a:pPr marL="0" indent="0" algn="r" rtl="1">
              <a:buNone/>
            </a:pP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63EE-A8AD-474D-9FA5-EF52D7DB14FC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928794" y="2038641"/>
            <a:ext cx="2286016" cy="46166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GDP = P . Q</a:t>
            </a:r>
          </a:p>
        </p:txBody>
      </p:sp>
    </p:spTree>
    <p:extLst>
      <p:ext uri="{BB962C8B-B14F-4D97-AF65-F5344CB8AC3E}">
        <p14:creationId xmlns:p14="http://schemas.microsoft.com/office/powerpoint/2010/main" val="580824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الناتج المحلي الإجمالي (</a:t>
            </a:r>
            <a:r>
              <a:rPr lang="en-GB" b="1" dirty="0"/>
              <a:t>GDP</a:t>
            </a:r>
            <a:r>
              <a:rPr lang="ar-SA" b="1" dirty="0"/>
              <a:t>):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r" rtl="1">
              <a:buFont typeface="+mj-lt"/>
              <a:buAutoNum type="arabicPeriod" startAt="2"/>
            </a:pPr>
            <a:r>
              <a:rPr lang="ar-SA" dirty="0"/>
              <a:t>الناتج المحلي الإجمالي يشمل جميع السلع والخدمات النهائية التي تم إنتاجها </a:t>
            </a:r>
            <a:r>
              <a:rPr lang="ar-SA" dirty="0">
                <a:solidFill>
                  <a:schemeClr val="tx2"/>
                </a:solidFill>
              </a:rPr>
              <a:t>خلال سنة محددة فقط </a:t>
            </a:r>
            <a:r>
              <a:rPr lang="ar-SA" dirty="0"/>
              <a:t>دون غيرها. فمبيعات السلع والخدمات التي تم إنتاجها في الأعوام السابقة لا تدخل في حساب الناتج المحلي الإجمالي لهذا العام </a:t>
            </a:r>
            <a:r>
              <a:rPr lang="ar-SA" b="1" dirty="0">
                <a:solidFill>
                  <a:schemeClr val="tx2"/>
                </a:solidFill>
              </a:rPr>
              <a:t>مثلاً: </a:t>
            </a:r>
            <a:r>
              <a:rPr lang="ar-SA" dirty="0"/>
              <a:t>قيمة العقار يحسب في العام الذي تم فيه بناء العقار و ليس بيعه.</a:t>
            </a:r>
          </a:p>
          <a:p>
            <a:pPr marL="514350" indent="-514350" algn="r" rtl="1">
              <a:buFont typeface="+mj-lt"/>
              <a:buAutoNum type="arabicPeriod" startAt="2"/>
            </a:pPr>
            <a:r>
              <a:rPr lang="ar-SA" dirty="0"/>
              <a:t>تضاف لحساب الناتج المحلي الإجمالي </a:t>
            </a:r>
            <a:r>
              <a:rPr lang="ar-SA" dirty="0">
                <a:solidFill>
                  <a:schemeClr val="tx2"/>
                </a:solidFill>
              </a:rPr>
              <a:t>السلع و الخدمات النهائية فقط </a:t>
            </a:r>
            <a:r>
              <a:rPr lang="ar-SA" dirty="0"/>
              <a:t>و لا تدخل السلع الوسيطة في تلك الحسابات لأن ذلك يسبب ازدواجاً حسابياً </a:t>
            </a:r>
            <a:r>
              <a:rPr lang="ar-SA" b="1" dirty="0">
                <a:solidFill>
                  <a:schemeClr val="tx2"/>
                </a:solidFill>
              </a:rPr>
              <a:t>مثلاً: </a:t>
            </a:r>
            <a:r>
              <a:rPr lang="ar-SA" dirty="0"/>
              <a:t>الدقيق الذي يشتريه صاحب مخبز لا يدخل في حساب الناتج المحلي الإجمالي لأنه سلعة وسيطة، بينما يدخل الخبز الذي ينتجه المخبز في الحساب لأنه سلعة نهائية لصاحب المخبز.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63EE-A8AD-474D-9FA5-EF52D7DB14FC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076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الناتج المحلي الإجمالي (</a:t>
            </a:r>
            <a:r>
              <a:rPr lang="en-GB" b="1" dirty="0"/>
              <a:t>GDP</a:t>
            </a:r>
            <a:r>
              <a:rPr lang="ar-SA" b="1" dirty="0"/>
              <a:t>):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r" rtl="1">
              <a:buFont typeface="+mj-lt"/>
              <a:buAutoNum type="arabicPeriod" startAt="4"/>
            </a:pPr>
            <a:r>
              <a:rPr lang="ar-SA" b="1" dirty="0">
                <a:solidFill>
                  <a:schemeClr val="tx2"/>
                </a:solidFill>
              </a:rPr>
              <a:t>التفرقة بين الناتج المحلي الإجمالي و الناتج القومي الإجمالي:</a:t>
            </a:r>
          </a:p>
          <a:p>
            <a:pPr marL="0" indent="0" algn="r" rtl="1">
              <a:buNone/>
            </a:pPr>
            <a:r>
              <a:rPr lang="ar-SA" b="1" dirty="0">
                <a:solidFill>
                  <a:schemeClr val="tx2"/>
                </a:solidFill>
              </a:rPr>
              <a:t>          أ. الناتج المحلي الإجمالي: </a:t>
            </a:r>
            <a:r>
              <a:rPr lang="ar-SA" dirty="0"/>
              <a:t>قيمة السلع و الخدمات النهائية المنتجة </a:t>
            </a:r>
            <a:r>
              <a:rPr lang="ar-SA" dirty="0">
                <a:solidFill>
                  <a:schemeClr val="tx2"/>
                </a:solidFill>
              </a:rPr>
              <a:t>في</a:t>
            </a:r>
            <a:r>
              <a:rPr lang="ar-SA" dirty="0"/>
              <a:t> </a:t>
            </a:r>
            <a:r>
              <a:rPr lang="ar-SA" dirty="0">
                <a:solidFill>
                  <a:schemeClr val="tx2"/>
                </a:solidFill>
              </a:rPr>
              <a:t>الحدود الجغرافية </a:t>
            </a:r>
            <a:r>
              <a:rPr lang="ar-SA" dirty="0"/>
              <a:t>للدولة خلال سنة معينة.</a:t>
            </a:r>
          </a:p>
          <a:p>
            <a:pPr marL="0" indent="0" algn="r" rtl="1">
              <a:buNone/>
            </a:pPr>
            <a:r>
              <a:rPr lang="ar-SA" b="1" dirty="0">
                <a:solidFill>
                  <a:schemeClr val="tx2"/>
                </a:solidFill>
              </a:rPr>
              <a:t>عيوبه: </a:t>
            </a:r>
            <a:r>
              <a:rPr lang="ar-SA" dirty="0"/>
              <a:t>لا تحسب دخول المواطنين العاملين خارج الدولة ضمن الناتج المحلي الإجمالي لتلك الدولة بينما تدخل في الحساب دخول الأجانب و الشركات الأجنبية العاملة داخل الدولة.</a:t>
            </a:r>
          </a:p>
          <a:p>
            <a:pPr marL="0" indent="0" algn="r" rtl="1">
              <a:buNone/>
            </a:pPr>
            <a:r>
              <a:rPr lang="ar-SA" b="1" dirty="0">
                <a:solidFill>
                  <a:schemeClr val="tx2"/>
                </a:solidFill>
              </a:rPr>
              <a:t>        ب. الناتج القومي الإجمالي: </a:t>
            </a:r>
            <a:r>
              <a:rPr lang="ar-SA" dirty="0"/>
              <a:t>قيمة السلع و الخدمات النهائية المنتجة بواسطة مواطني بلد ما سواء كانوا مقيمين </a:t>
            </a:r>
            <a:r>
              <a:rPr lang="ar-SA" dirty="0">
                <a:solidFill>
                  <a:schemeClr val="tx2"/>
                </a:solidFill>
              </a:rPr>
              <a:t>داخل البلد أو خارجه </a:t>
            </a:r>
            <a:r>
              <a:rPr lang="ar-SA" dirty="0"/>
              <a:t>خلال سنة معينة.                           </a:t>
            </a:r>
          </a:p>
          <a:p>
            <a:pPr marL="0" indent="0" algn="r" rtl="1">
              <a:buNone/>
            </a:pPr>
            <a:r>
              <a:rPr lang="ar-SA" dirty="0"/>
              <a:t>                                 = </a:t>
            </a:r>
            <a:r>
              <a:rPr lang="en-US" dirty="0"/>
              <a:t>                            </a:t>
            </a:r>
            <a:r>
              <a:rPr lang="ar-SA" dirty="0"/>
              <a:t>+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63EE-A8AD-474D-9FA5-EF52D7DB14FC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7076376" y="5013176"/>
            <a:ext cx="1800200" cy="830997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SA" sz="2400" dirty="0"/>
              <a:t>الناتج القومي الإجمالي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5013175"/>
            <a:ext cx="1872208" cy="830997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SA" sz="2400" dirty="0"/>
              <a:t>الناتج المحلي الإجمالي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805424" y="5078740"/>
            <a:ext cx="2160240" cy="830997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SA" sz="2400" dirty="0"/>
              <a:t>صافي عوائد الملكية من الخارج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84828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الناتج المحلي الإجمالي (</a:t>
            </a:r>
            <a:r>
              <a:rPr lang="en-GB" b="1" dirty="0"/>
              <a:t>GDP</a:t>
            </a:r>
            <a:r>
              <a:rPr lang="ar-SA" b="1" dirty="0"/>
              <a:t>):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r" rtl="1">
              <a:buFont typeface="+mj-lt"/>
              <a:buAutoNum type="arabicPeriod" startAt="5"/>
            </a:pPr>
            <a:r>
              <a:rPr lang="ar-SA" b="1" dirty="0">
                <a:solidFill>
                  <a:schemeClr val="tx2"/>
                </a:solidFill>
              </a:rPr>
              <a:t>لا تدخل ضمن الناتج المحلي الإجمالي:</a:t>
            </a:r>
          </a:p>
          <a:p>
            <a:pPr marL="0" indent="0" algn="r" rtl="1">
              <a:buNone/>
            </a:pPr>
            <a:r>
              <a:rPr lang="ar-SA" b="1" dirty="0">
                <a:solidFill>
                  <a:schemeClr val="tx2"/>
                </a:solidFill>
              </a:rPr>
              <a:t>          أ.</a:t>
            </a:r>
            <a:r>
              <a:rPr lang="ar-SA" dirty="0"/>
              <a:t> السلع و الخدمات غير النظامية (الأنشطة التجارية غير المشروعة) </a:t>
            </a:r>
            <a:r>
              <a:rPr lang="ar-SA" b="1" dirty="0">
                <a:solidFill>
                  <a:schemeClr val="tx2"/>
                </a:solidFill>
              </a:rPr>
              <a:t>مثلاً: </a:t>
            </a:r>
            <a:r>
              <a:rPr lang="ar-SA" dirty="0"/>
              <a:t>تجارة المخدرات، غسيل الأموال، السلع المهربة، المراهنات.</a:t>
            </a:r>
          </a:p>
          <a:p>
            <a:pPr marL="0" indent="0" algn="r" rtl="1">
              <a:buNone/>
            </a:pPr>
            <a:r>
              <a:rPr lang="ar-SA" dirty="0"/>
              <a:t>          </a:t>
            </a:r>
            <a:r>
              <a:rPr lang="ar-SA" b="1" dirty="0">
                <a:solidFill>
                  <a:schemeClr val="tx2"/>
                </a:solidFill>
              </a:rPr>
              <a:t>ب. </a:t>
            </a:r>
            <a:r>
              <a:rPr lang="ar-SA" dirty="0"/>
              <a:t>منتجات يصعب تقييمها لعدم وجود دليل لقياسها </a:t>
            </a:r>
            <a:r>
              <a:rPr lang="ar-SA" b="1" dirty="0">
                <a:solidFill>
                  <a:schemeClr val="tx2"/>
                </a:solidFill>
              </a:rPr>
              <a:t>مثل: </a:t>
            </a:r>
            <a:r>
              <a:rPr lang="ar-SA" dirty="0"/>
              <a:t>خدمات ربات البيوت، منتجات أوقات الفراغ.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63EE-A8AD-474D-9FA5-EF52D7DB14FC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75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طرق قياس الناتج المحلي الإجمالي: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>
                <a:solidFill>
                  <a:schemeClr val="tx2"/>
                </a:solidFill>
              </a:rPr>
              <a:t>هناك عدة طرق لحساب الناتج المحلي الإجمالي، أهمها: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/>
              <a:t>طريقة المنتجات النهائية.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/>
              <a:t>طريقة القيمة المضافة.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/>
              <a:t>طريقة الدخل.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/>
              <a:t>طريقة الإنفاق.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63EE-A8AD-474D-9FA5-EF52D7DB14FC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8" name="Left Brace 7"/>
          <p:cNvSpPr/>
          <p:nvPr/>
        </p:nvSpPr>
        <p:spPr>
          <a:xfrm>
            <a:off x="6012160" y="3429000"/>
            <a:ext cx="504056" cy="864096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3193143" y="3643314"/>
            <a:ext cx="278153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SA" sz="2600" dirty="0"/>
              <a:t>الأكثر شيوعاً واستخداماً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3628922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طرق قياس الناتج المحلي الإجمالي:</a:t>
            </a:r>
            <a:endParaRPr lang="en-GB" b="1" dirty="0"/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l="-741" t="-2222" r="-1333"/>
            </a:stretch>
          </a:blipFill>
        </p:spPr>
        <p:txBody>
          <a:bodyPr/>
          <a:lstStyle/>
          <a:p>
            <a:pPr algn="r" rtl="1"/>
            <a:r>
              <a:rPr lang="en-GB" dirty="0">
                <a:noFill/>
              </a:rPr>
              <a:t>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63EE-A8AD-474D-9FA5-EF52D7DB14FC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131840" y="3068960"/>
            <a:ext cx="2376264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6221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1220</TotalTime>
  <Words>1768</Words>
  <Application>Microsoft Office PowerPoint</Application>
  <PresentationFormat>On-screen Show (4:3)</PresentationFormat>
  <Paragraphs>296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Calibri</vt:lpstr>
      <vt:lpstr>Cambria Math</vt:lpstr>
      <vt:lpstr>Constantia</vt:lpstr>
      <vt:lpstr>Wingdings 2</vt:lpstr>
      <vt:lpstr>Flow</vt:lpstr>
      <vt:lpstr>الفصل الثاني: قياس النشاط الاقتصادي الكلي</vt:lpstr>
      <vt:lpstr>الناتج المحلي الإجمالي (GDP):</vt:lpstr>
      <vt:lpstr>الناتج المحلي الإجمالي (GDP):</vt:lpstr>
      <vt:lpstr>الناتج المحلي الإجمالي الاسمي والناتج المحلي الإجمالي الحقيقي:</vt:lpstr>
      <vt:lpstr>الناتج المحلي الإجمالي (GDP):</vt:lpstr>
      <vt:lpstr>الناتج المحلي الإجمالي (GDP):</vt:lpstr>
      <vt:lpstr>الناتج المحلي الإجمالي (GDP):</vt:lpstr>
      <vt:lpstr>طرق قياس الناتج المحلي الإجمالي:</vt:lpstr>
      <vt:lpstr>طرق قياس الناتج المحلي الإجمالي:</vt:lpstr>
      <vt:lpstr>طرق قياس الناتج المحلي الإجمالي:</vt:lpstr>
      <vt:lpstr>طرق قياس الناتج المحلي الإجمالي:</vt:lpstr>
      <vt:lpstr>طرق قياس الناتج المحلي الإجمالي:</vt:lpstr>
      <vt:lpstr>طرق قياس الناتج المحلي الإجمالي:</vt:lpstr>
      <vt:lpstr>طرق قياس الناتج المحلي الإجمالي:</vt:lpstr>
      <vt:lpstr>طرق قياس الناتج المحلي الإجمالي:</vt:lpstr>
      <vt:lpstr>طرق قياس الناتج المحلي الإجمالي:</vt:lpstr>
      <vt:lpstr>طرق قياس الناتج المحلي الإجمالي:</vt:lpstr>
      <vt:lpstr>طرق قياس الناتج المحلي الإجمالي:</vt:lpstr>
      <vt:lpstr>طرق قياس الناتج المحلي الإجمالي:</vt:lpstr>
      <vt:lpstr>مفاهيم أخرى في الحسابات القومية:</vt:lpstr>
      <vt:lpstr>مفاهيم أخرى في الحسابات القومية:</vt:lpstr>
      <vt:lpstr>مفاهيم أخرى في الحسابات القومية:</vt:lpstr>
      <vt:lpstr>العلاقة بين الناتج المحلي والدخل المحلي:</vt:lpstr>
      <vt:lpstr>التدفق الدائري للإنتاج و الدخل:</vt:lpstr>
      <vt:lpstr>الرقم القياسي لأسعار المستهلكين (CPI):</vt:lpstr>
      <vt:lpstr>الرقم القياسي لأسعار المستهلكين (CPI):</vt:lpstr>
      <vt:lpstr>مخفض الناتج المحلي الإجمالي:</vt:lpstr>
      <vt:lpstr>مخفض الناتج المحلي الإجمالي:</vt:lpstr>
      <vt:lpstr>مخفض الناتج المحلي الإجمالي:</vt:lpstr>
      <vt:lpstr>مخفض الناتج المحلي الإجمالي:</vt:lpstr>
      <vt:lpstr>مشاكل و عيوب استخدام الناتج المحلي الإجمالي كمؤشر للرفاهية:</vt:lpstr>
      <vt:lpstr>مشاكل و عيوب استخدام الناتج المحلي الإجمالي كمؤشر للرفاهية:</vt:lpstr>
      <vt:lpstr>مشاكل و عيوب استخدام الناتج المحلي الإجمالي كمؤشر للرفاهية: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Bodour</dc:creator>
  <cp:lastModifiedBy>Sara M Aldkhail</cp:lastModifiedBy>
  <cp:revision>134</cp:revision>
  <dcterms:created xsi:type="dcterms:W3CDTF">2013-06-19T14:31:03Z</dcterms:created>
  <dcterms:modified xsi:type="dcterms:W3CDTF">2022-09-01T09:08:16Z</dcterms:modified>
</cp:coreProperties>
</file>