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16"/>
  </p:notesMasterIdLst>
  <p:sldIdLst>
    <p:sldId id="256" r:id="rId2"/>
    <p:sldId id="257" r:id="rId3"/>
    <p:sldId id="261" r:id="rId4"/>
    <p:sldId id="258" r:id="rId5"/>
    <p:sldId id="259" r:id="rId6"/>
    <p:sldId id="260" r:id="rId7"/>
    <p:sldId id="262" r:id="rId8"/>
    <p:sldId id="263" r:id="rId9"/>
    <p:sldId id="264" r:id="rId10"/>
    <p:sldId id="267" r:id="rId11"/>
    <p:sldId id="268" r:id="rId12"/>
    <p:sldId id="269" r:id="rId13"/>
    <p:sldId id="265" r:id="rId14"/>
    <p:sldId id="27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IBM Plex Sans Arabic" panose="020B0604020202020204" charset="-78"/>
      <p:regular r:id="rId21"/>
      <p:bold r:id="rId22"/>
    </p:embeddedFont>
    <p:embeddedFont>
      <p:font typeface="IBM Plex Sans Arabic Light" panose="020B0604020202020204" charset="-78"/>
      <p:regular r:id="rId23"/>
    </p:embeddedFont>
    <p:embeddedFont>
      <p:font typeface="IBM Plex Sans Arabic Medium" panose="020B0604020202020204" charset="-78"/>
      <p:regular r:id="rId24"/>
    </p:embeddedFont>
    <p:embeddedFont>
      <p:font typeface="IBM Plex Sans Arabic SemiBold" panose="020B0604020202020204" charset="-78"/>
      <p:regular r:id="rId25"/>
      <p:bold r:id="rId26"/>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8B1"/>
    <a:srgbClr val="F88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2"/>
    <p:restoredTop sz="94631"/>
  </p:normalViewPr>
  <p:slideViewPr>
    <p:cSldViewPr snapToGrid="0">
      <p:cViewPr varScale="1">
        <p:scale>
          <a:sx n="76" d="100"/>
          <a:sy n="76" d="100"/>
        </p:scale>
        <p:origin x="60" y="6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0E1B1-E974-BF46-B27C-906FE3C78229}" type="datetimeFigureOut">
              <a:rPr lang="en-PS" smtClean="0"/>
              <a:t>10/02/2024</a:t>
            </a:fld>
            <a:endParaRPr lang="en-P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E6F73-B4F9-AA46-A081-5120F54679C4}" type="slidenum">
              <a:rPr lang="en-PS" smtClean="0"/>
              <a:t>‹#›</a:t>
            </a:fld>
            <a:endParaRPr lang="en-PS"/>
          </a:p>
        </p:txBody>
      </p:sp>
    </p:spTree>
    <p:extLst>
      <p:ext uri="{BB962C8B-B14F-4D97-AF65-F5344CB8AC3E}">
        <p14:creationId xmlns:p14="http://schemas.microsoft.com/office/powerpoint/2010/main" val="117804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PS" dirty="0"/>
          </a:p>
        </p:txBody>
      </p:sp>
      <p:sp>
        <p:nvSpPr>
          <p:cNvPr id="4" name="Slide Number Placeholder 3"/>
          <p:cNvSpPr>
            <a:spLocks noGrp="1"/>
          </p:cNvSpPr>
          <p:nvPr>
            <p:ph type="sldNum" sz="quarter" idx="5"/>
          </p:nvPr>
        </p:nvSpPr>
        <p:spPr/>
        <p:txBody>
          <a:bodyPr/>
          <a:lstStyle/>
          <a:p>
            <a:fld id="{C36E6F73-B4F9-AA46-A081-5120F54679C4}" type="slidenum">
              <a:rPr lang="en-PS" smtClean="0"/>
              <a:t>3</a:t>
            </a:fld>
            <a:endParaRPr lang="en-PS"/>
          </a:p>
        </p:txBody>
      </p:sp>
    </p:spTree>
    <p:extLst>
      <p:ext uri="{BB962C8B-B14F-4D97-AF65-F5344CB8AC3E}">
        <p14:creationId xmlns:p14="http://schemas.microsoft.com/office/powerpoint/2010/main" val="242418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PS" dirty="0"/>
          </a:p>
        </p:txBody>
      </p:sp>
      <p:sp>
        <p:nvSpPr>
          <p:cNvPr id="4" name="Slide Number Placeholder 3"/>
          <p:cNvSpPr>
            <a:spLocks noGrp="1"/>
          </p:cNvSpPr>
          <p:nvPr>
            <p:ph type="sldNum" sz="quarter" idx="5"/>
          </p:nvPr>
        </p:nvSpPr>
        <p:spPr/>
        <p:txBody>
          <a:bodyPr/>
          <a:lstStyle/>
          <a:p>
            <a:fld id="{C36E6F73-B4F9-AA46-A081-5120F54679C4}" type="slidenum">
              <a:rPr lang="en-PS" smtClean="0"/>
              <a:t>4</a:t>
            </a:fld>
            <a:endParaRPr lang="en-PS"/>
          </a:p>
        </p:txBody>
      </p:sp>
    </p:spTree>
    <p:extLst>
      <p:ext uri="{BB962C8B-B14F-4D97-AF65-F5344CB8AC3E}">
        <p14:creationId xmlns:p14="http://schemas.microsoft.com/office/powerpoint/2010/main" val="274610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PS" dirty="0"/>
          </a:p>
        </p:txBody>
      </p:sp>
      <p:sp>
        <p:nvSpPr>
          <p:cNvPr id="4" name="Slide Number Placeholder 3"/>
          <p:cNvSpPr>
            <a:spLocks noGrp="1"/>
          </p:cNvSpPr>
          <p:nvPr>
            <p:ph type="sldNum" sz="quarter" idx="5"/>
          </p:nvPr>
        </p:nvSpPr>
        <p:spPr/>
        <p:txBody>
          <a:bodyPr/>
          <a:lstStyle/>
          <a:p>
            <a:fld id="{C36E6F73-B4F9-AA46-A081-5120F54679C4}" type="slidenum">
              <a:rPr lang="en-PS" smtClean="0"/>
              <a:t>6</a:t>
            </a:fld>
            <a:endParaRPr lang="en-PS"/>
          </a:p>
        </p:txBody>
      </p:sp>
    </p:spTree>
    <p:extLst>
      <p:ext uri="{BB962C8B-B14F-4D97-AF65-F5344CB8AC3E}">
        <p14:creationId xmlns:p14="http://schemas.microsoft.com/office/powerpoint/2010/main" val="292731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PS" dirty="0"/>
          </a:p>
        </p:txBody>
      </p:sp>
      <p:sp>
        <p:nvSpPr>
          <p:cNvPr id="4" name="Slide Number Placeholder 3"/>
          <p:cNvSpPr>
            <a:spLocks noGrp="1"/>
          </p:cNvSpPr>
          <p:nvPr>
            <p:ph type="sldNum" sz="quarter" idx="5"/>
          </p:nvPr>
        </p:nvSpPr>
        <p:spPr/>
        <p:txBody>
          <a:bodyPr/>
          <a:lstStyle/>
          <a:p>
            <a:fld id="{C36E6F73-B4F9-AA46-A081-5120F54679C4}" type="slidenum">
              <a:rPr lang="en-PS" smtClean="0"/>
              <a:t>14</a:t>
            </a:fld>
            <a:endParaRPr lang="en-PS"/>
          </a:p>
        </p:txBody>
      </p:sp>
    </p:spTree>
    <p:extLst>
      <p:ext uri="{BB962C8B-B14F-4D97-AF65-F5344CB8AC3E}">
        <p14:creationId xmlns:p14="http://schemas.microsoft.com/office/powerpoint/2010/main" val="38123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3030C4-9728-46A2-92AA-7F1A43E7814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FBDFDE0-E26F-4EA5-8308-96A678D56389}"/>
              </a:ext>
            </a:extLst>
          </p:cNvPr>
          <p:cNvSpPr>
            <a:spLocks noGrp="1"/>
          </p:cNvSpPr>
          <p:nvPr>
            <p:ph type="subTitle" idx="1"/>
          </p:nvPr>
        </p:nvSpPr>
        <p:spPr>
          <a:xfrm>
            <a:off x="1524000" y="3602038"/>
            <a:ext cx="9144000" cy="1655762"/>
          </a:xfrm>
        </p:spPr>
        <p:txBody>
          <a:bodyPr/>
          <a:lstStyle>
            <a:lvl1pPr marL="0" indent="0" algn="ctr">
              <a:buNone/>
              <a:defRPr sz="2400" b="0" i="0">
                <a:latin typeface="IBM Plex Sans Arabic" panose="020B0503050203000203" pitchFamily="34" charset="-78"/>
                <a:cs typeface="IBM Plex Sans Arabic" panose="020B0503050203000203"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2C4AEF4-540D-4E1E-AFA7-87B481CBB828}"/>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5" name="عنصر نائب للتذييل 4">
            <a:extLst>
              <a:ext uri="{FF2B5EF4-FFF2-40B4-BE49-F238E27FC236}">
                <a16:creationId xmlns:a16="http://schemas.microsoft.com/office/drawing/2014/main" id="{C646DC86-3BA8-495A-8EEE-024F0553B657}"/>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6" name="عنصر نائب لرقم الشريحة 5">
            <a:extLst>
              <a:ext uri="{FF2B5EF4-FFF2-40B4-BE49-F238E27FC236}">
                <a16:creationId xmlns:a16="http://schemas.microsoft.com/office/drawing/2014/main" id="{4ADC92B2-A80C-43A6-A32B-E6469DC4A02B}"/>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417457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C3D288-3094-4611-BBB6-6E5692CA420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259C032-8405-434C-A738-12DA73CD3202}"/>
              </a:ext>
            </a:extLst>
          </p:cNvPr>
          <p:cNvSpPr>
            <a:spLocks noGrp="1"/>
          </p:cNvSpPr>
          <p:nvPr>
            <p:ph type="body" orient="vert" idx="1"/>
          </p:nvPr>
        </p:nvSpPr>
        <p:spPr/>
        <p:txBody>
          <a:bodyPr vert="eaVert"/>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1EAC6281-45FB-4B4D-922B-88ED1D7EA75C}"/>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5" name="عنصر نائب للتذييل 4">
            <a:extLst>
              <a:ext uri="{FF2B5EF4-FFF2-40B4-BE49-F238E27FC236}">
                <a16:creationId xmlns:a16="http://schemas.microsoft.com/office/drawing/2014/main" id="{2A5BB9C4-BA72-4B61-8206-9BA954B36088}"/>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6" name="عنصر نائب لرقم الشريحة 5">
            <a:extLst>
              <a:ext uri="{FF2B5EF4-FFF2-40B4-BE49-F238E27FC236}">
                <a16:creationId xmlns:a16="http://schemas.microsoft.com/office/drawing/2014/main" id="{98EDA9DF-82B4-4CCC-A40B-144091932DE2}"/>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220592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FB9E1AE-53C4-45B6-B65B-DA915507BA7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C9EDC2B-676F-4737-BDFE-F5534C66FB1E}"/>
              </a:ext>
            </a:extLst>
          </p:cNvPr>
          <p:cNvSpPr>
            <a:spLocks noGrp="1"/>
          </p:cNvSpPr>
          <p:nvPr>
            <p:ph type="body" orient="vert" idx="1"/>
          </p:nvPr>
        </p:nvSpPr>
        <p:spPr>
          <a:xfrm>
            <a:off x="838200" y="365125"/>
            <a:ext cx="7734300" cy="5811838"/>
          </a:xfrm>
        </p:spPr>
        <p:txBody>
          <a:bodyPr vert="eaVert"/>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9570C681-7B03-45F4-B2E0-87313990AA97}"/>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5" name="عنصر نائب للتذييل 4">
            <a:extLst>
              <a:ext uri="{FF2B5EF4-FFF2-40B4-BE49-F238E27FC236}">
                <a16:creationId xmlns:a16="http://schemas.microsoft.com/office/drawing/2014/main" id="{BB3EDFE0-6655-4F26-A67F-713CD15E6899}"/>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6" name="عنصر نائب لرقم الشريحة 5">
            <a:extLst>
              <a:ext uri="{FF2B5EF4-FFF2-40B4-BE49-F238E27FC236}">
                <a16:creationId xmlns:a16="http://schemas.microsoft.com/office/drawing/2014/main" id="{1D2495D9-B0B7-4551-8862-2071DF4D55F2}"/>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60034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DBB4D3-E872-428D-84F1-A9AD6975094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6537DB2-08D1-40E4-AC47-B51A9FFECDB6}"/>
              </a:ext>
            </a:extLst>
          </p:cNvPr>
          <p:cNvSpPr>
            <a:spLocks noGrp="1"/>
          </p:cNvSpPr>
          <p:nvPr>
            <p:ph idx="1"/>
          </p:nvPr>
        </p:nvSpPr>
        <p:spPr/>
        <p:txBody>
          <a:bodyPr/>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9DEAE561-6722-49FB-BD4B-65E7F5D6F330}"/>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5" name="عنصر نائب للتذييل 4">
            <a:extLst>
              <a:ext uri="{FF2B5EF4-FFF2-40B4-BE49-F238E27FC236}">
                <a16:creationId xmlns:a16="http://schemas.microsoft.com/office/drawing/2014/main" id="{52CFF656-E38E-484E-96D3-FF058DC7FF06}"/>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6" name="عنصر نائب لرقم الشريحة 5">
            <a:extLst>
              <a:ext uri="{FF2B5EF4-FFF2-40B4-BE49-F238E27FC236}">
                <a16:creationId xmlns:a16="http://schemas.microsoft.com/office/drawing/2014/main" id="{8ECD4038-52E7-424F-9914-0011C9E1BEA0}"/>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348613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47D35A-064C-42F7-83B5-78DF9423CEB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0575B77-D1B5-4857-B7E0-170317A47924}"/>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IBM Plex Sans Arabic" panose="020B0503050203000203" pitchFamily="34" charset="-78"/>
                <a:cs typeface="IBM Plex Sans Arabic" panose="020B0503050203000203" pitchFamily="34"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حرر أنماط نص الشكل الرئيسي</a:t>
            </a:r>
          </a:p>
        </p:txBody>
      </p:sp>
      <p:sp>
        <p:nvSpPr>
          <p:cNvPr id="4" name="عنصر نائب للتاريخ 3">
            <a:extLst>
              <a:ext uri="{FF2B5EF4-FFF2-40B4-BE49-F238E27FC236}">
                <a16:creationId xmlns:a16="http://schemas.microsoft.com/office/drawing/2014/main" id="{CA25CDFA-1CC4-4E27-9548-797C9218C99C}"/>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5" name="عنصر نائب للتذييل 4">
            <a:extLst>
              <a:ext uri="{FF2B5EF4-FFF2-40B4-BE49-F238E27FC236}">
                <a16:creationId xmlns:a16="http://schemas.microsoft.com/office/drawing/2014/main" id="{90FB870F-8C50-4C66-8264-A2E6841463A9}"/>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6" name="عنصر نائب لرقم الشريحة 5">
            <a:extLst>
              <a:ext uri="{FF2B5EF4-FFF2-40B4-BE49-F238E27FC236}">
                <a16:creationId xmlns:a16="http://schemas.microsoft.com/office/drawing/2014/main" id="{EA4FE99F-149C-4CF3-AD91-165994466A12}"/>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16656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5B949D-B39F-4519-9AF5-FFE8A946EED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04A8ABC-C69D-4934-A301-46A5C1553E2B}"/>
              </a:ext>
            </a:extLst>
          </p:cNvPr>
          <p:cNvSpPr>
            <a:spLocks noGrp="1"/>
          </p:cNvSpPr>
          <p:nvPr>
            <p:ph sz="half" idx="1"/>
          </p:nvPr>
        </p:nvSpPr>
        <p:spPr>
          <a:xfrm>
            <a:off x="838200" y="1825625"/>
            <a:ext cx="5181600" cy="4351338"/>
          </a:xfrm>
        </p:spPr>
        <p:txBody>
          <a:bodyPr/>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محتوى 3">
            <a:extLst>
              <a:ext uri="{FF2B5EF4-FFF2-40B4-BE49-F238E27FC236}">
                <a16:creationId xmlns:a16="http://schemas.microsoft.com/office/drawing/2014/main" id="{41AADAE1-EC53-4763-A11A-8AFAA10967D2}"/>
              </a:ext>
            </a:extLst>
          </p:cNvPr>
          <p:cNvSpPr>
            <a:spLocks noGrp="1"/>
          </p:cNvSpPr>
          <p:nvPr>
            <p:ph sz="half" idx="2"/>
          </p:nvPr>
        </p:nvSpPr>
        <p:spPr>
          <a:xfrm>
            <a:off x="6172200" y="1825625"/>
            <a:ext cx="5181600" cy="4351338"/>
          </a:xfrm>
        </p:spPr>
        <p:txBody>
          <a:bodyPr/>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5" name="عنصر نائب للتاريخ 4">
            <a:extLst>
              <a:ext uri="{FF2B5EF4-FFF2-40B4-BE49-F238E27FC236}">
                <a16:creationId xmlns:a16="http://schemas.microsoft.com/office/drawing/2014/main" id="{B3523952-9EFF-46E3-A0BC-85F691356957}"/>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6" name="عنصر نائب للتذييل 5">
            <a:extLst>
              <a:ext uri="{FF2B5EF4-FFF2-40B4-BE49-F238E27FC236}">
                <a16:creationId xmlns:a16="http://schemas.microsoft.com/office/drawing/2014/main" id="{651533A9-859D-41F3-877B-66457A904627}"/>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7" name="عنصر نائب لرقم الشريحة 6">
            <a:extLst>
              <a:ext uri="{FF2B5EF4-FFF2-40B4-BE49-F238E27FC236}">
                <a16:creationId xmlns:a16="http://schemas.microsoft.com/office/drawing/2014/main" id="{F36A7D62-FD87-4125-9DE8-2426A2E9F3A5}"/>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409384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0B66AA-D4A9-49C5-86A3-D6C5C55644B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6DC1F6E-6068-496A-8F49-54726EFB6F69}"/>
              </a:ext>
            </a:extLst>
          </p:cNvPr>
          <p:cNvSpPr>
            <a:spLocks noGrp="1"/>
          </p:cNvSpPr>
          <p:nvPr>
            <p:ph type="body" idx="1"/>
          </p:nvPr>
        </p:nvSpPr>
        <p:spPr>
          <a:xfrm>
            <a:off x="839788" y="1681163"/>
            <a:ext cx="5157787" cy="823912"/>
          </a:xfrm>
        </p:spPr>
        <p:txBody>
          <a:bodyPr anchor="b"/>
          <a:lstStyle>
            <a:lvl1pPr marL="0" indent="0">
              <a:buNone/>
              <a:defRPr sz="2400" b="0" i="0">
                <a:latin typeface="IBM Plex Sans Arabic" panose="020B0503050203000203" pitchFamily="34" charset="-78"/>
                <a:cs typeface="IBM Plex Sans Arabic" panose="020B0503050203000203" pitchFamily="34"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حرر أنماط نص الشكل الرئيسي</a:t>
            </a:r>
          </a:p>
        </p:txBody>
      </p:sp>
      <p:sp>
        <p:nvSpPr>
          <p:cNvPr id="4" name="عنصر نائب للمحتوى 3">
            <a:extLst>
              <a:ext uri="{FF2B5EF4-FFF2-40B4-BE49-F238E27FC236}">
                <a16:creationId xmlns:a16="http://schemas.microsoft.com/office/drawing/2014/main" id="{1ACACB15-01E6-40E3-AF70-B0E12D49548D}"/>
              </a:ext>
            </a:extLst>
          </p:cNvPr>
          <p:cNvSpPr>
            <a:spLocks noGrp="1"/>
          </p:cNvSpPr>
          <p:nvPr>
            <p:ph sz="half" idx="2"/>
          </p:nvPr>
        </p:nvSpPr>
        <p:spPr>
          <a:xfrm>
            <a:off x="839788" y="2505075"/>
            <a:ext cx="5157787" cy="3684588"/>
          </a:xfrm>
        </p:spPr>
        <p:txBody>
          <a:bodyPr/>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5" name="عنصر نائب للنص 4">
            <a:extLst>
              <a:ext uri="{FF2B5EF4-FFF2-40B4-BE49-F238E27FC236}">
                <a16:creationId xmlns:a16="http://schemas.microsoft.com/office/drawing/2014/main" id="{280CAD50-7B48-43E4-8348-B09525F7F7C7}"/>
              </a:ext>
            </a:extLst>
          </p:cNvPr>
          <p:cNvSpPr>
            <a:spLocks noGrp="1"/>
          </p:cNvSpPr>
          <p:nvPr>
            <p:ph type="body" sz="quarter" idx="3"/>
          </p:nvPr>
        </p:nvSpPr>
        <p:spPr>
          <a:xfrm>
            <a:off x="6172200" y="1681163"/>
            <a:ext cx="5183188" cy="823912"/>
          </a:xfrm>
        </p:spPr>
        <p:txBody>
          <a:bodyPr anchor="b"/>
          <a:lstStyle>
            <a:lvl1pPr marL="0" indent="0">
              <a:buNone/>
              <a:defRPr sz="2400" b="0" i="0">
                <a:latin typeface="IBM Plex Sans Arabic" panose="020B0503050203000203" pitchFamily="34" charset="-78"/>
                <a:cs typeface="IBM Plex Sans Arabic" panose="020B0503050203000203" pitchFamily="34"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حرر أنماط نص الشكل الرئيسي</a:t>
            </a:r>
          </a:p>
        </p:txBody>
      </p:sp>
      <p:sp>
        <p:nvSpPr>
          <p:cNvPr id="6" name="عنصر نائب للمحتوى 5">
            <a:extLst>
              <a:ext uri="{FF2B5EF4-FFF2-40B4-BE49-F238E27FC236}">
                <a16:creationId xmlns:a16="http://schemas.microsoft.com/office/drawing/2014/main" id="{097C0F0A-B290-4850-9990-20AEA70F259D}"/>
              </a:ext>
            </a:extLst>
          </p:cNvPr>
          <p:cNvSpPr>
            <a:spLocks noGrp="1"/>
          </p:cNvSpPr>
          <p:nvPr>
            <p:ph sz="quarter" idx="4"/>
          </p:nvPr>
        </p:nvSpPr>
        <p:spPr>
          <a:xfrm>
            <a:off x="6172200" y="2505075"/>
            <a:ext cx="5183188" cy="3684588"/>
          </a:xfrm>
        </p:spPr>
        <p:txBody>
          <a:bodyPr/>
          <a:lstStyle>
            <a:lvl1pPr>
              <a:defRPr b="0" i="0">
                <a:latin typeface="IBM Plex Sans Arabic" panose="020B0503050203000203" pitchFamily="34" charset="-78"/>
                <a:cs typeface="IBM Plex Sans Arabic" panose="020B0503050203000203" pitchFamily="34" charset="-78"/>
              </a:defRPr>
            </a:lvl1pPr>
            <a:lvl2pPr>
              <a:defRPr b="0" i="0">
                <a:latin typeface="IBM Plex Sans Arabic" panose="020B0503050203000203" pitchFamily="34" charset="-78"/>
                <a:cs typeface="IBM Plex Sans Arabic" panose="020B0503050203000203" pitchFamily="34" charset="-78"/>
              </a:defRPr>
            </a:lvl2pPr>
            <a:lvl3pPr>
              <a:defRPr b="0" i="0">
                <a:latin typeface="IBM Plex Sans Arabic" panose="020B0503050203000203" pitchFamily="34" charset="-78"/>
                <a:cs typeface="IBM Plex Sans Arabic" panose="020B0503050203000203" pitchFamily="34" charset="-78"/>
              </a:defRPr>
            </a:lvl3pPr>
            <a:lvl4pPr>
              <a:defRPr b="0" i="0">
                <a:latin typeface="IBM Plex Sans Arabic" panose="020B0503050203000203" pitchFamily="34" charset="-78"/>
                <a:cs typeface="IBM Plex Sans Arabic" panose="020B0503050203000203" pitchFamily="34" charset="-78"/>
              </a:defRPr>
            </a:lvl4pPr>
            <a:lvl5pPr>
              <a:defRPr b="0" i="0">
                <a:latin typeface="IBM Plex Sans Arabic" panose="020B0503050203000203" pitchFamily="34" charset="-78"/>
                <a:cs typeface="IBM Plex Sans Arabic" panose="020B0503050203000203" pitchFamily="34" charset="-78"/>
              </a:defRPr>
            </a:lvl5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7" name="عنصر نائب للتاريخ 6">
            <a:extLst>
              <a:ext uri="{FF2B5EF4-FFF2-40B4-BE49-F238E27FC236}">
                <a16:creationId xmlns:a16="http://schemas.microsoft.com/office/drawing/2014/main" id="{8149A5DB-F304-46A9-9ACC-64FBCB73246E}"/>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8" name="عنصر نائب للتذييل 7">
            <a:extLst>
              <a:ext uri="{FF2B5EF4-FFF2-40B4-BE49-F238E27FC236}">
                <a16:creationId xmlns:a16="http://schemas.microsoft.com/office/drawing/2014/main" id="{99982308-41EA-4836-A796-19C9E225741E}"/>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9" name="عنصر نائب لرقم الشريحة 8">
            <a:extLst>
              <a:ext uri="{FF2B5EF4-FFF2-40B4-BE49-F238E27FC236}">
                <a16:creationId xmlns:a16="http://schemas.microsoft.com/office/drawing/2014/main" id="{4B89264F-35DA-4324-AE6A-1ED1021B82BE}"/>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21764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7FA49A-A0CD-4CF8-AFF2-8DB597226D6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B9A354A2-F68A-445A-B62E-6FCF70F57EFF}"/>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4" name="عنصر نائب للتذييل 3">
            <a:extLst>
              <a:ext uri="{FF2B5EF4-FFF2-40B4-BE49-F238E27FC236}">
                <a16:creationId xmlns:a16="http://schemas.microsoft.com/office/drawing/2014/main" id="{B6A19731-4F6C-467D-9579-B153C4EC597A}"/>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5" name="عنصر نائب لرقم الشريحة 4">
            <a:extLst>
              <a:ext uri="{FF2B5EF4-FFF2-40B4-BE49-F238E27FC236}">
                <a16:creationId xmlns:a16="http://schemas.microsoft.com/office/drawing/2014/main" id="{3D4538C8-05E9-4393-90CC-05979C1CA238}"/>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335085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7CEF8F25-0204-4245-9481-C35FA86C02B4}"/>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3" name="عنصر نائب للتذييل 2">
            <a:extLst>
              <a:ext uri="{FF2B5EF4-FFF2-40B4-BE49-F238E27FC236}">
                <a16:creationId xmlns:a16="http://schemas.microsoft.com/office/drawing/2014/main" id="{45A066F2-6593-45DD-B79C-AB62A81D632C}"/>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4" name="عنصر نائب لرقم الشريحة 3">
            <a:extLst>
              <a:ext uri="{FF2B5EF4-FFF2-40B4-BE49-F238E27FC236}">
                <a16:creationId xmlns:a16="http://schemas.microsoft.com/office/drawing/2014/main" id="{8C6D34BB-2326-486C-8D4C-67A016B353FD}"/>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168141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9939CF-4DEB-4F73-808F-681723776B4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3D7678B-D814-43A9-8825-0EA73B64CB29}"/>
              </a:ext>
            </a:extLst>
          </p:cNvPr>
          <p:cNvSpPr>
            <a:spLocks noGrp="1"/>
          </p:cNvSpPr>
          <p:nvPr>
            <p:ph idx="1"/>
          </p:nvPr>
        </p:nvSpPr>
        <p:spPr>
          <a:xfrm>
            <a:off x="5183188" y="987425"/>
            <a:ext cx="6172200" cy="4873625"/>
          </a:xfrm>
        </p:spPr>
        <p:txBody>
          <a:bodyPr/>
          <a:lstStyle>
            <a:lvl1pPr>
              <a:defRPr sz="3200" b="0" i="0">
                <a:latin typeface="IBM Plex Sans Arabic" panose="020B0503050203000203" pitchFamily="34" charset="-78"/>
                <a:cs typeface="IBM Plex Sans Arabic" panose="020B0503050203000203" pitchFamily="34" charset="-78"/>
              </a:defRPr>
            </a:lvl1pPr>
            <a:lvl2pPr>
              <a:defRPr sz="2800" b="0" i="0">
                <a:latin typeface="IBM Plex Sans Arabic" panose="020B0503050203000203" pitchFamily="34" charset="-78"/>
                <a:cs typeface="IBM Plex Sans Arabic" panose="020B0503050203000203" pitchFamily="34" charset="-78"/>
              </a:defRPr>
            </a:lvl2pPr>
            <a:lvl3pPr>
              <a:defRPr sz="2400" b="0" i="0">
                <a:latin typeface="IBM Plex Sans Arabic" panose="020B0503050203000203" pitchFamily="34" charset="-78"/>
                <a:cs typeface="IBM Plex Sans Arabic" panose="020B0503050203000203" pitchFamily="34" charset="-78"/>
              </a:defRPr>
            </a:lvl3pPr>
            <a:lvl4pPr>
              <a:defRPr sz="2000" b="0" i="0">
                <a:latin typeface="IBM Plex Sans Arabic" panose="020B0503050203000203" pitchFamily="34" charset="-78"/>
                <a:cs typeface="IBM Plex Sans Arabic" panose="020B0503050203000203" pitchFamily="34" charset="-78"/>
              </a:defRPr>
            </a:lvl4pPr>
            <a:lvl5pPr>
              <a:defRPr sz="2000" b="0" i="0">
                <a:latin typeface="IBM Plex Sans Arabic" panose="020B0503050203000203" pitchFamily="34" charset="-78"/>
                <a:cs typeface="IBM Plex Sans Arabic" panose="020B0503050203000203" pitchFamily="34" charset="-78"/>
              </a:defRPr>
            </a:lvl5pPr>
            <a:lvl6pPr>
              <a:defRPr sz="2000"/>
            </a:lvl6pPr>
            <a:lvl7pPr>
              <a:defRPr sz="2000"/>
            </a:lvl7pPr>
            <a:lvl8pPr>
              <a:defRPr sz="2000"/>
            </a:lvl8pPr>
            <a:lvl9pPr>
              <a:defRPr sz="2000"/>
            </a:lvl9p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نص 3">
            <a:extLst>
              <a:ext uri="{FF2B5EF4-FFF2-40B4-BE49-F238E27FC236}">
                <a16:creationId xmlns:a16="http://schemas.microsoft.com/office/drawing/2014/main" id="{CA6B6872-7EE7-4B78-9780-EF2328514FBE}"/>
              </a:ext>
            </a:extLst>
          </p:cNvPr>
          <p:cNvSpPr>
            <a:spLocks noGrp="1"/>
          </p:cNvSpPr>
          <p:nvPr>
            <p:ph type="body" sz="half" idx="2"/>
          </p:nvPr>
        </p:nvSpPr>
        <p:spPr>
          <a:xfrm>
            <a:off x="839788" y="2057400"/>
            <a:ext cx="3932237" cy="3811588"/>
          </a:xfrm>
        </p:spPr>
        <p:txBody>
          <a:bodyPr/>
          <a:lstStyle>
            <a:lvl1pPr marL="0" indent="0">
              <a:buNone/>
              <a:defRPr sz="1600" b="0" i="0">
                <a:latin typeface="IBM Plex Sans Arabic" panose="020B0503050203000203" pitchFamily="34" charset="-78"/>
                <a:cs typeface="IBM Plex Sans Arabic" panose="020B0503050203000203" pitchFamily="34"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حرر أنماط نص الشكل الرئيسي</a:t>
            </a:r>
          </a:p>
        </p:txBody>
      </p:sp>
      <p:sp>
        <p:nvSpPr>
          <p:cNvPr id="5" name="عنصر نائب للتاريخ 4">
            <a:extLst>
              <a:ext uri="{FF2B5EF4-FFF2-40B4-BE49-F238E27FC236}">
                <a16:creationId xmlns:a16="http://schemas.microsoft.com/office/drawing/2014/main" id="{3002FE55-2DBD-4E35-B7D6-641AA14FEFF6}"/>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6" name="عنصر نائب للتذييل 5">
            <a:extLst>
              <a:ext uri="{FF2B5EF4-FFF2-40B4-BE49-F238E27FC236}">
                <a16:creationId xmlns:a16="http://schemas.microsoft.com/office/drawing/2014/main" id="{F15E58EF-0841-475E-9543-3C6C8266D619}"/>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7" name="عنصر نائب لرقم الشريحة 6">
            <a:extLst>
              <a:ext uri="{FF2B5EF4-FFF2-40B4-BE49-F238E27FC236}">
                <a16:creationId xmlns:a16="http://schemas.microsoft.com/office/drawing/2014/main" id="{04774804-56C0-4FBB-9852-D2D33621DD3A}"/>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281271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E664E9-C899-4304-992C-C73354073AD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E72BF77-C869-4DD6-B165-69B76C057DA5}"/>
              </a:ext>
            </a:extLst>
          </p:cNvPr>
          <p:cNvSpPr>
            <a:spLocks noGrp="1"/>
          </p:cNvSpPr>
          <p:nvPr>
            <p:ph type="pic" idx="1"/>
          </p:nvPr>
        </p:nvSpPr>
        <p:spPr>
          <a:xfrm>
            <a:off x="5183188" y="987425"/>
            <a:ext cx="6172200" cy="4873625"/>
          </a:xfrm>
        </p:spPr>
        <p:txBody>
          <a:bodyPr/>
          <a:lstStyle>
            <a:lvl1pPr marL="0" indent="0">
              <a:buNone/>
              <a:defRPr sz="3200" b="0" i="0">
                <a:latin typeface="IBM Plex Sans Arabic" panose="020B0503050203000203" pitchFamily="34" charset="-78"/>
                <a:cs typeface="IBM Plex Sans Arabic" panose="020B0503050203000203" pitchFamily="34"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a:extLst>
              <a:ext uri="{FF2B5EF4-FFF2-40B4-BE49-F238E27FC236}">
                <a16:creationId xmlns:a16="http://schemas.microsoft.com/office/drawing/2014/main" id="{B15E7773-1357-4B28-B02A-DF3511DF7380}"/>
              </a:ext>
            </a:extLst>
          </p:cNvPr>
          <p:cNvSpPr>
            <a:spLocks noGrp="1"/>
          </p:cNvSpPr>
          <p:nvPr>
            <p:ph type="body" sz="half" idx="2"/>
          </p:nvPr>
        </p:nvSpPr>
        <p:spPr>
          <a:xfrm>
            <a:off x="839788" y="2057400"/>
            <a:ext cx="3932237" cy="3811588"/>
          </a:xfrm>
        </p:spPr>
        <p:txBody>
          <a:bodyPr/>
          <a:lstStyle>
            <a:lvl1pPr marL="0" indent="0">
              <a:buNone/>
              <a:defRPr sz="1600" b="0" i="0">
                <a:latin typeface="IBM Plex Sans Arabic" panose="020B0503050203000203" pitchFamily="34" charset="-78"/>
                <a:cs typeface="IBM Plex Sans Arabic" panose="020B0503050203000203" pitchFamily="34"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حرر أنماط نص الشكل الرئيسي</a:t>
            </a:r>
          </a:p>
        </p:txBody>
      </p:sp>
      <p:sp>
        <p:nvSpPr>
          <p:cNvPr id="5" name="عنصر نائب للتاريخ 4">
            <a:extLst>
              <a:ext uri="{FF2B5EF4-FFF2-40B4-BE49-F238E27FC236}">
                <a16:creationId xmlns:a16="http://schemas.microsoft.com/office/drawing/2014/main" id="{EF830E6B-7709-409F-9DA0-52AFB05A8448}"/>
              </a:ext>
            </a:extLst>
          </p:cNvPr>
          <p:cNvSpPr>
            <a:spLocks noGrp="1"/>
          </p:cNvSpPr>
          <p:nvPr>
            <p:ph type="dt" sz="half" idx="10"/>
          </p:nvPr>
        </p:nvSpPr>
        <p:spPr/>
        <p:txBody>
          <a:bodyPr/>
          <a:lstStyle>
            <a:lvl1pPr>
              <a:defRPr b="0" i="0">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6" name="عنصر نائب للتذييل 5">
            <a:extLst>
              <a:ext uri="{FF2B5EF4-FFF2-40B4-BE49-F238E27FC236}">
                <a16:creationId xmlns:a16="http://schemas.microsoft.com/office/drawing/2014/main" id="{B2161409-1E7B-42D7-BB0D-DEA822B86A5E}"/>
              </a:ext>
            </a:extLst>
          </p:cNvPr>
          <p:cNvSpPr>
            <a:spLocks noGrp="1"/>
          </p:cNvSpPr>
          <p:nvPr>
            <p:ph type="ftr" sz="quarter" idx="11"/>
          </p:nvPr>
        </p:nvSpPr>
        <p:spPr/>
        <p:txBody>
          <a:bodyPr/>
          <a:lstStyle>
            <a:lvl1pPr>
              <a:defRPr b="0" i="0">
                <a:latin typeface="IBM Plex Sans Arabic" panose="020B0503050203000203" pitchFamily="34" charset="-78"/>
                <a:cs typeface="IBM Plex Sans Arabic" panose="020B0503050203000203" pitchFamily="34" charset="-78"/>
              </a:defRPr>
            </a:lvl1pPr>
          </a:lstStyle>
          <a:p>
            <a:endParaRPr lang="ar-SA" dirty="0"/>
          </a:p>
        </p:txBody>
      </p:sp>
      <p:sp>
        <p:nvSpPr>
          <p:cNvPr id="7" name="عنصر نائب لرقم الشريحة 6">
            <a:extLst>
              <a:ext uri="{FF2B5EF4-FFF2-40B4-BE49-F238E27FC236}">
                <a16:creationId xmlns:a16="http://schemas.microsoft.com/office/drawing/2014/main" id="{330643D7-6A4E-4B6D-ADF4-06A16D29B55B}"/>
              </a:ext>
            </a:extLst>
          </p:cNvPr>
          <p:cNvSpPr>
            <a:spLocks noGrp="1"/>
          </p:cNvSpPr>
          <p:nvPr>
            <p:ph type="sldNum" sz="quarter" idx="12"/>
          </p:nvPr>
        </p:nvSpPr>
        <p:spPr/>
        <p:txBody>
          <a:bodyPr/>
          <a:lstStyle>
            <a:lvl1pPr>
              <a:defRPr b="0" i="0">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202282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BE964F5-8234-4CD6-A9BD-25A8BF50DBB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C2A6D8EE-4783-4625-B218-4B304F22517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3A07D8F6-BDE8-4A01-9E70-38A8D6A837F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b="0" i="0">
                <a:solidFill>
                  <a:schemeClr val="tx1">
                    <a:tint val="75000"/>
                  </a:schemeClr>
                </a:solidFill>
                <a:latin typeface="IBM Plex Sans Arabic" panose="020B0503050203000203" pitchFamily="34" charset="-78"/>
                <a:cs typeface="IBM Plex Sans Arabic" panose="020B0503050203000203" pitchFamily="34" charset="-78"/>
              </a:defRPr>
            </a:lvl1pPr>
          </a:lstStyle>
          <a:p>
            <a:fld id="{69E079E1-4DE3-4A94-99A5-E2087FBB9203}" type="datetimeFigureOut">
              <a:rPr lang="ar-SA" smtClean="0"/>
              <a:pPr/>
              <a:t>29/03/46</a:t>
            </a:fld>
            <a:endParaRPr lang="ar-SA" dirty="0"/>
          </a:p>
        </p:txBody>
      </p:sp>
      <p:sp>
        <p:nvSpPr>
          <p:cNvPr id="5" name="عنصر نائب للتذييل 4">
            <a:extLst>
              <a:ext uri="{FF2B5EF4-FFF2-40B4-BE49-F238E27FC236}">
                <a16:creationId xmlns:a16="http://schemas.microsoft.com/office/drawing/2014/main" id="{6F47DF2D-8C2C-4F67-88C5-E22F4C676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b="0" i="0">
                <a:solidFill>
                  <a:schemeClr val="tx1">
                    <a:tint val="75000"/>
                  </a:schemeClr>
                </a:solidFill>
                <a:latin typeface="IBM Plex Sans Arabic" panose="020B0503050203000203" pitchFamily="34" charset="-78"/>
                <a:cs typeface="IBM Plex Sans Arabic" panose="020B0503050203000203" pitchFamily="34" charset="-78"/>
              </a:defRPr>
            </a:lvl1pPr>
          </a:lstStyle>
          <a:p>
            <a:endParaRPr lang="ar-SA" dirty="0"/>
          </a:p>
        </p:txBody>
      </p:sp>
      <p:sp>
        <p:nvSpPr>
          <p:cNvPr id="6" name="عنصر نائب لرقم الشريحة 5">
            <a:extLst>
              <a:ext uri="{FF2B5EF4-FFF2-40B4-BE49-F238E27FC236}">
                <a16:creationId xmlns:a16="http://schemas.microsoft.com/office/drawing/2014/main" id="{BB3A63F1-B5E3-4415-A219-807EE3CDB5E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b="0" i="0">
                <a:solidFill>
                  <a:schemeClr val="tx1">
                    <a:tint val="75000"/>
                  </a:schemeClr>
                </a:solidFill>
                <a:latin typeface="IBM Plex Sans Arabic" panose="020B0503050203000203" pitchFamily="34" charset="-78"/>
                <a:cs typeface="IBM Plex Sans Arabic" panose="020B0503050203000203" pitchFamily="34" charset="-78"/>
              </a:defRPr>
            </a:lvl1pPr>
          </a:lstStyle>
          <a:p>
            <a:fld id="{BF9F5A1D-9856-454D-8B7B-8F6F82A7F7E5}" type="slidenum">
              <a:rPr lang="ar-SA" smtClean="0"/>
              <a:pPr/>
              <a:t>‹#›</a:t>
            </a:fld>
            <a:endParaRPr lang="ar-SA" dirty="0"/>
          </a:p>
        </p:txBody>
      </p:sp>
    </p:spTree>
    <p:extLst>
      <p:ext uri="{BB962C8B-B14F-4D97-AF65-F5344CB8AC3E}">
        <p14:creationId xmlns:p14="http://schemas.microsoft.com/office/powerpoint/2010/main" val="316402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b="0" i="0" kern="1200">
          <a:solidFill>
            <a:schemeClr val="tx1"/>
          </a:solidFill>
          <a:latin typeface="IBM Plex Sans Arabic" panose="020B0503050203000203" pitchFamily="34" charset="-78"/>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IBM Plex Sans Arabic" panose="020B0503050203000203" pitchFamily="34" charset="-78"/>
          <a:ea typeface="+mn-ea"/>
          <a:cs typeface="IBM Plex Sans Arabic" panose="020B0503050203000203" pitchFamily="34"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IBM Plex Sans Arabic" panose="020B0503050203000203" pitchFamily="34" charset="-78"/>
          <a:ea typeface="+mn-ea"/>
          <a:cs typeface="IBM Plex Sans Arabic" panose="020B0503050203000203" pitchFamily="34"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IBM Plex Sans Arabic" panose="020B0503050203000203" pitchFamily="34" charset="-78"/>
          <a:ea typeface="+mn-ea"/>
          <a:cs typeface="IBM Plex Sans Arabic" panose="020B0503050203000203" pitchFamily="34"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IBM Plex Sans Arabic" panose="020B0503050203000203" pitchFamily="34" charset="-78"/>
          <a:ea typeface="+mn-ea"/>
          <a:cs typeface="IBM Plex Sans Arabic" panose="020B0503050203000203" pitchFamily="34"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IBM Plex Sans Arabic" panose="020B0503050203000203" pitchFamily="34" charset="-78"/>
          <a:ea typeface="+mn-ea"/>
          <a:cs typeface="IBM Plex Sans Arabic" panose="020B0503050203000203" pitchFamily="34"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877B0A-7C7B-516F-D8A1-97ECF8EE60E2}"/>
              </a:ext>
            </a:extLst>
          </p:cNvPr>
          <p:cNvSpPr/>
          <p:nvPr/>
        </p:nvSpPr>
        <p:spPr>
          <a:xfrm>
            <a:off x="2209800" y="468086"/>
            <a:ext cx="2895600" cy="5910943"/>
          </a:xfrm>
          <a:prstGeom prst="rect">
            <a:avLst/>
          </a:prstGeom>
          <a:solidFill>
            <a:srgbClr val="E3B8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S"/>
          </a:p>
        </p:txBody>
      </p:sp>
      <p:pic>
        <p:nvPicPr>
          <p:cNvPr id="6" name="Picture 5">
            <a:extLst>
              <a:ext uri="{FF2B5EF4-FFF2-40B4-BE49-F238E27FC236}">
                <a16:creationId xmlns:a16="http://schemas.microsoft.com/office/drawing/2014/main" id="{EC3C6D92-D347-5C08-D21F-C8C9CAF20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32" y="1284585"/>
            <a:ext cx="6418316" cy="4277944"/>
          </a:xfrm>
          <a:prstGeom prst="rect">
            <a:avLst/>
          </a:prstGeom>
        </p:spPr>
      </p:pic>
      <p:pic>
        <p:nvPicPr>
          <p:cNvPr id="8" name="Picture 7">
            <a:extLst>
              <a:ext uri="{FF2B5EF4-FFF2-40B4-BE49-F238E27FC236}">
                <a16:creationId xmlns:a16="http://schemas.microsoft.com/office/drawing/2014/main" id="{DA28E5F2-6951-795D-1529-83CCE1549B45}"/>
              </a:ext>
            </a:extLst>
          </p:cNvPr>
          <p:cNvPicPr>
            <a:picLocks noChangeAspect="1"/>
          </p:cNvPicPr>
          <p:nvPr/>
        </p:nvPicPr>
        <p:blipFill>
          <a:blip r:embed="rId3"/>
          <a:stretch>
            <a:fillRect/>
          </a:stretch>
        </p:blipFill>
        <p:spPr>
          <a:xfrm>
            <a:off x="0" y="0"/>
            <a:ext cx="12192000" cy="6858000"/>
          </a:xfrm>
          <a:prstGeom prst="rect">
            <a:avLst/>
          </a:prstGeom>
        </p:spPr>
      </p:pic>
      <p:sp>
        <p:nvSpPr>
          <p:cNvPr id="2" name="عنوان 1">
            <a:extLst>
              <a:ext uri="{FF2B5EF4-FFF2-40B4-BE49-F238E27FC236}">
                <a16:creationId xmlns:a16="http://schemas.microsoft.com/office/drawing/2014/main" id="{C4ED5F0B-8E2F-474B-BDAA-D1EAF6075949}"/>
              </a:ext>
            </a:extLst>
          </p:cNvPr>
          <p:cNvSpPr>
            <a:spLocks noGrp="1"/>
          </p:cNvSpPr>
          <p:nvPr>
            <p:ph type="ctrTitle"/>
          </p:nvPr>
        </p:nvSpPr>
        <p:spPr>
          <a:xfrm>
            <a:off x="8153400" y="902522"/>
            <a:ext cx="3222171" cy="3052804"/>
          </a:xfrm>
        </p:spPr>
        <p:txBody>
          <a:bodyPr>
            <a:noAutofit/>
          </a:bodyPr>
          <a:lstStyle/>
          <a:p>
            <a:pPr algn="r">
              <a:lnSpc>
                <a:spcPct val="100000"/>
              </a:lnSpc>
            </a:pPr>
            <a:r>
              <a:rPr lang="ar-SA" sz="6600" b="1" dirty="0">
                <a:cs typeface="IBM Plex Sans Arabic" panose="020B0503050203000203" pitchFamily="34" charset="-78"/>
              </a:rPr>
              <a:t>مهــــــــــــــارة التفريـــــــق الفقهي</a:t>
            </a:r>
          </a:p>
        </p:txBody>
      </p:sp>
      <p:sp>
        <p:nvSpPr>
          <p:cNvPr id="3" name="عنوان فرعي 2">
            <a:extLst>
              <a:ext uri="{FF2B5EF4-FFF2-40B4-BE49-F238E27FC236}">
                <a16:creationId xmlns:a16="http://schemas.microsoft.com/office/drawing/2014/main" id="{5E34BD33-7539-4E92-85CD-49B9752A1737}"/>
              </a:ext>
            </a:extLst>
          </p:cNvPr>
          <p:cNvSpPr>
            <a:spLocks noGrp="1"/>
          </p:cNvSpPr>
          <p:nvPr>
            <p:ph type="subTitle" idx="1"/>
          </p:nvPr>
        </p:nvSpPr>
        <p:spPr>
          <a:xfrm>
            <a:off x="8458200" y="4578782"/>
            <a:ext cx="2917371" cy="1655762"/>
          </a:xfrm>
        </p:spPr>
        <p:txBody>
          <a:bodyPr/>
          <a:lstStyle/>
          <a:p>
            <a:pPr algn="r"/>
            <a:r>
              <a:rPr lang="ar-SA" dirty="0">
                <a:latin typeface="IBM Plex Sans Arabic Medium" panose="020B0503050203000203" pitchFamily="34" charset="-78"/>
                <a:cs typeface="IBM Plex Sans Arabic Medium" panose="020B0503050203000203" pitchFamily="34" charset="-78"/>
              </a:rPr>
              <a:t>إعداد/ </a:t>
            </a:r>
          </a:p>
          <a:p>
            <a:pPr algn="r"/>
            <a:r>
              <a:rPr lang="ar-SA" dirty="0"/>
              <a:t>د. عفراء بنت عبدالرحمن الدباسي</a:t>
            </a:r>
          </a:p>
        </p:txBody>
      </p:sp>
    </p:spTree>
    <p:extLst>
      <p:ext uri="{BB962C8B-B14F-4D97-AF65-F5344CB8AC3E}">
        <p14:creationId xmlns:p14="http://schemas.microsoft.com/office/powerpoint/2010/main" val="212825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AF71EB-8376-5593-4C9E-6F86A38F9397}"/>
              </a:ext>
            </a:extLst>
          </p:cNvPr>
          <p:cNvPicPr>
            <a:picLocks noChangeAspect="1"/>
          </p:cNvPicPr>
          <p:nvPr/>
        </p:nvPicPr>
        <p:blipFill>
          <a:blip r:embed="rId2"/>
          <a:stretch>
            <a:fillRect/>
          </a:stretch>
        </p:blipFill>
        <p:spPr>
          <a:xfrm>
            <a:off x="14776" y="0"/>
            <a:ext cx="12177224" cy="6858000"/>
          </a:xfrm>
          <a:prstGeom prst="rect">
            <a:avLst/>
          </a:prstGeom>
          <a:noFill/>
          <a:ln>
            <a:noFill/>
          </a:ln>
        </p:spPr>
      </p:pic>
      <p:sp>
        <p:nvSpPr>
          <p:cNvPr id="2" name="عنوان 1">
            <a:extLst>
              <a:ext uri="{FF2B5EF4-FFF2-40B4-BE49-F238E27FC236}">
                <a16:creationId xmlns:a16="http://schemas.microsoft.com/office/drawing/2014/main" id="{1F6D4C5A-BECE-426A-B8D6-EFFB8A1CE156}"/>
              </a:ext>
            </a:extLst>
          </p:cNvPr>
          <p:cNvSpPr>
            <a:spLocks noGrp="1"/>
          </p:cNvSpPr>
          <p:nvPr>
            <p:ph type="title"/>
          </p:nvPr>
        </p:nvSpPr>
        <p:spPr>
          <a:xfrm>
            <a:off x="839788" y="500062"/>
            <a:ext cx="9678843" cy="1325563"/>
          </a:xfrm>
        </p:spPr>
        <p:txBody>
          <a:bodyPr>
            <a:normAutofit/>
          </a:bodyPr>
          <a:lstStyle/>
          <a:p>
            <a:r>
              <a:rPr lang="ar-SA" sz="4800" b="1" dirty="0">
                <a:cs typeface="IBM Plex Sans Arabic" panose="020B0503050203000203" pitchFamily="34" charset="-78"/>
              </a:rPr>
              <a:t>الإذن بالنكاح بين البكر والثيب</a:t>
            </a:r>
          </a:p>
        </p:txBody>
      </p:sp>
      <p:sp>
        <p:nvSpPr>
          <p:cNvPr id="6" name="عنصر نائب للمحتوى 5">
            <a:extLst>
              <a:ext uri="{FF2B5EF4-FFF2-40B4-BE49-F238E27FC236}">
                <a16:creationId xmlns:a16="http://schemas.microsoft.com/office/drawing/2014/main" id="{650C3165-9D70-4908-81BC-2B0AEB73DEC5}"/>
              </a:ext>
            </a:extLst>
          </p:cNvPr>
          <p:cNvSpPr>
            <a:spLocks noGrp="1"/>
          </p:cNvSpPr>
          <p:nvPr>
            <p:ph sz="quarter" idx="4"/>
          </p:nvPr>
        </p:nvSpPr>
        <p:spPr>
          <a:xfrm>
            <a:off x="5652655" y="1825625"/>
            <a:ext cx="4865976" cy="4043880"/>
          </a:xfrm>
        </p:spPr>
        <p:txBody>
          <a:bodyPr>
            <a:normAutofit/>
          </a:bodyPr>
          <a:lstStyle/>
          <a:p>
            <a:pPr marL="0" indent="0">
              <a:lnSpc>
                <a:spcPct val="140000"/>
              </a:lnSpc>
              <a:buNone/>
            </a:pPr>
            <a:r>
              <a:rPr lang="ar-SA" sz="2400" dirty="0"/>
              <a:t>قولَه -صلى اللَّه عليه وسلم-: "لَا تُنْكَحُ الأيِّمُ حَتَّى تُسْتَأْمَرَ، وَلَا تُنْكَــحُ البِكْرُ حَتَّى تُسْتَــأْذَنَ، وإذْنُها أنْ تَسْكُتَ" يَدُلُّ على أنَّه لابُدَّ من نُطْقِ الثَّيِّبِ؛ لأَنَّه قَسَمَ النِّساءَ قِسْمَيْنِ، فجَعَـــلَ السُّكوتَ إذْنًا لأحَدِهما، فوَجَبَ أن يكونَ الآخرُ بخِلافِه.</a:t>
            </a:r>
          </a:p>
          <a:p>
            <a:pPr marL="0" indent="0" algn="l">
              <a:lnSpc>
                <a:spcPct val="140000"/>
              </a:lnSpc>
              <a:buNone/>
            </a:pPr>
            <a:r>
              <a:rPr lang="ar-SA" sz="2400" dirty="0"/>
              <a:t>المغني 9/ 410</a:t>
            </a:r>
          </a:p>
        </p:txBody>
      </p:sp>
      <p:graphicFrame>
        <p:nvGraphicFramePr>
          <p:cNvPr id="11" name="عنصر نائب للمحتوى 4">
            <a:extLst>
              <a:ext uri="{FF2B5EF4-FFF2-40B4-BE49-F238E27FC236}">
                <a16:creationId xmlns:a16="http://schemas.microsoft.com/office/drawing/2014/main" id="{6653DBBE-9E8D-AC96-A48C-53408417BAAD}"/>
              </a:ext>
            </a:extLst>
          </p:cNvPr>
          <p:cNvGraphicFramePr>
            <a:graphicFrameLocks/>
          </p:cNvGraphicFramePr>
          <p:nvPr>
            <p:extLst>
              <p:ext uri="{D42A27DB-BD31-4B8C-83A1-F6EECF244321}">
                <p14:modId xmlns:p14="http://schemas.microsoft.com/office/powerpoint/2010/main" val="1889584389"/>
              </p:ext>
            </p:extLst>
          </p:nvPr>
        </p:nvGraphicFramePr>
        <p:xfrm>
          <a:off x="1101437" y="1825625"/>
          <a:ext cx="4156364" cy="4043881"/>
        </p:xfrm>
        <a:graphic>
          <a:graphicData uri="http://schemas.openxmlformats.org/drawingml/2006/table">
            <a:tbl>
              <a:tblPr rtl="1" firstRow="1" bandRow="1">
                <a:tableStyleId>{5C22544A-7EE6-4342-B048-85BDC9FD1C3A}</a:tableStyleId>
              </a:tblPr>
              <a:tblGrid>
                <a:gridCol w="394856">
                  <a:extLst>
                    <a:ext uri="{9D8B030D-6E8A-4147-A177-3AD203B41FA5}">
                      <a16:colId xmlns:a16="http://schemas.microsoft.com/office/drawing/2014/main" val="1608802548"/>
                    </a:ext>
                  </a:extLst>
                </a:gridCol>
                <a:gridCol w="2182090">
                  <a:extLst>
                    <a:ext uri="{9D8B030D-6E8A-4147-A177-3AD203B41FA5}">
                      <a16:colId xmlns:a16="http://schemas.microsoft.com/office/drawing/2014/main" val="2021477781"/>
                    </a:ext>
                  </a:extLst>
                </a:gridCol>
                <a:gridCol w="1579418">
                  <a:extLst>
                    <a:ext uri="{9D8B030D-6E8A-4147-A177-3AD203B41FA5}">
                      <a16:colId xmlns:a16="http://schemas.microsoft.com/office/drawing/2014/main" val="3360703899"/>
                    </a:ext>
                  </a:extLst>
                </a:gridCol>
              </a:tblGrid>
              <a:tr h="377248">
                <a:tc>
                  <a:txBody>
                    <a:bodyPr/>
                    <a:lstStyle/>
                    <a:p>
                      <a:pPr rtl="1"/>
                      <a:r>
                        <a:rPr lang="ar-SA" b="0" i="0" dirty="0">
                          <a:latin typeface="IBM Plex Sans Arabic" panose="020B0503050203000203" pitchFamily="34" charset="-78"/>
                          <a:cs typeface="IBM Plex Sans Arabic" panose="020B0503050203000203" pitchFamily="34" charset="-78"/>
                        </a:rPr>
                        <a:t>م</a:t>
                      </a:r>
                    </a:p>
                  </a:txBody>
                  <a:tcPr>
                    <a:lnL w="12700" cap="flat" cmpd="sng" algn="ctr">
                      <a:solidFill>
                        <a:srgbClr val="F88B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1" i="0" dirty="0">
                          <a:latin typeface="IBM Plex Sans Arabic" panose="020B0503050203000203" pitchFamily="34" charset="-78"/>
                          <a:cs typeface="IBM Plex Sans Arabic" panose="020B0503050203000203" pitchFamily="34" charset="-78"/>
                        </a:rPr>
                        <a:t>الخطوة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1" i="0" dirty="0">
                          <a:latin typeface="IBM Plex Sans Arabic" panose="020B0503050203000203" pitchFamily="34" charset="-78"/>
                          <a:cs typeface="IBM Plex Sans Arabic" panose="020B0503050203000203" pitchFamily="34" charset="-78"/>
                        </a:rPr>
                        <a:t>المثال</a:t>
                      </a:r>
                    </a:p>
                  </a:txBody>
                  <a:tcPr>
                    <a:lnL w="12700" cap="flat" cmpd="sng" algn="ctr">
                      <a:solidFill>
                        <a:schemeClr val="bg1"/>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extLst>
                  <a:ext uri="{0D108BD9-81ED-4DB2-BD59-A6C34878D82A}">
                    <a16:rowId xmlns:a16="http://schemas.microsoft.com/office/drawing/2014/main" val="2046881871"/>
                  </a:ext>
                </a:extLst>
              </a:tr>
              <a:tr h="512866">
                <a:tc>
                  <a:txBody>
                    <a:bodyPr/>
                    <a:lstStyle/>
                    <a:p>
                      <a:pPr algn="ctr" rtl="1"/>
                      <a:r>
                        <a:rPr lang="ar-SA" b="0" i="0" dirty="0">
                          <a:latin typeface="IBM Plex Sans Arabic" panose="020B0503050203000203" pitchFamily="34" charset="-78"/>
                          <a:cs typeface="IBM Plex Sans Arabic" panose="020B0503050203000203" pitchFamily="34" charset="-78"/>
                        </a:rPr>
                        <a:t>1</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b="0" i="0" dirty="0">
                          <a:latin typeface="IBM Plex Sans Arabic" panose="020B0503050203000203" pitchFamily="34" charset="-78"/>
                          <a:cs typeface="IBM Plex Sans Arabic" panose="020B0503050203000203" pitchFamily="34" charset="-78"/>
                        </a:rPr>
                        <a:t>تعيين المسألتين المتشابهتين في الصورة</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73340726"/>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2</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تعيين وجه الشبه</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1545816541"/>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3</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تحديد موجب الفرق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507220045"/>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4</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اختبار صحة الفرق بالنظر في كتب الفقه والفروق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3246499414"/>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5</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تقرير الفرق بين المسألتين</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26567599"/>
                  </a:ext>
                </a:extLst>
              </a:tr>
            </a:tbl>
          </a:graphicData>
        </a:graphic>
      </p:graphicFrame>
    </p:spTree>
    <p:extLst>
      <p:ext uri="{BB962C8B-B14F-4D97-AF65-F5344CB8AC3E}">
        <p14:creationId xmlns:p14="http://schemas.microsoft.com/office/powerpoint/2010/main" val="328922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7EBF55-C804-1F51-15A5-48936165F9DF}"/>
              </a:ext>
            </a:extLst>
          </p:cNvPr>
          <p:cNvPicPr>
            <a:picLocks noChangeAspect="1"/>
          </p:cNvPicPr>
          <p:nvPr/>
        </p:nvPicPr>
        <p:blipFill>
          <a:blip r:embed="rId2"/>
          <a:stretch>
            <a:fillRect/>
          </a:stretch>
        </p:blipFill>
        <p:spPr>
          <a:xfrm>
            <a:off x="14776" y="0"/>
            <a:ext cx="12177224" cy="6858000"/>
          </a:xfrm>
          <a:prstGeom prst="rect">
            <a:avLst/>
          </a:prstGeom>
          <a:noFill/>
          <a:ln>
            <a:noFill/>
          </a:ln>
        </p:spPr>
      </p:pic>
      <p:sp>
        <p:nvSpPr>
          <p:cNvPr id="2" name="عنوان 1">
            <a:extLst>
              <a:ext uri="{FF2B5EF4-FFF2-40B4-BE49-F238E27FC236}">
                <a16:creationId xmlns:a16="http://schemas.microsoft.com/office/drawing/2014/main" id="{AC7A3E39-5216-446C-B021-C0059722E470}"/>
              </a:ext>
            </a:extLst>
          </p:cNvPr>
          <p:cNvSpPr>
            <a:spLocks noGrp="1"/>
          </p:cNvSpPr>
          <p:nvPr>
            <p:ph type="title"/>
          </p:nvPr>
        </p:nvSpPr>
        <p:spPr>
          <a:xfrm>
            <a:off x="0" y="365125"/>
            <a:ext cx="10515600" cy="1325563"/>
          </a:xfrm>
        </p:spPr>
        <p:txBody>
          <a:bodyPr>
            <a:normAutofit/>
          </a:bodyPr>
          <a:lstStyle/>
          <a:p>
            <a:r>
              <a:rPr lang="ar-SA" sz="4800" b="1" dirty="0">
                <a:cs typeface="IBM Plex Sans Arabic" panose="020B0503050203000203" pitchFamily="34" charset="-78"/>
              </a:rPr>
              <a:t>مس الصبيان للمصحف</a:t>
            </a:r>
          </a:p>
        </p:txBody>
      </p:sp>
      <p:sp>
        <p:nvSpPr>
          <p:cNvPr id="4" name="عنصر نائب للمحتوى 3">
            <a:extLst>
              <a:ext uri="{FF2B5EF4-FFF2-40B4-BE49-F238E27FC236}">
                <a16:creationId xmlns:a16="http://schemas.microsoft.com/office/drawing/2014/main" id="{73B695DD-4AD8-473C-9E4A-8B7CCA625426}"/>
              </a:ext>
            </a:extLst>
          </p:cNvPr>
          <p:cNvSpPr>
            <a:spLocks noGrp="1"/>
          </p:cNvSpPr>
          <p:nvPr>
            <p:ph sz="half" idx="2"/>
          </p:nvPr>
        </p:nvSpPr>
        <p:spPr>
          <a:xfrm>
            <a:off x="5694218" y="1825625"/>
            <a:ext cx="4824413" cy="4230047"/>
          </a:xfrm>
        </p:spPr>
        <p:txBody>
          <a:bodyPr>
            <a:normAutofit fontScale="92500"/>
          </a:bodyPr>
          <a:lstStyle/>
          <a:p>
            <a:pPr marL="0" indent="0">
              <a:lnSpc>
                <a:spcPct val="120000"/>
              </a:lnSpc>
              <a:buNone/>
            </a:pPr>
            <a:r>
              <a:rPr lang="ar-SA" sz="2400" dirty="0"/>
              <a:t>واختلف أئمتنا في أنه هل يجب على القُوَّام أن يُراعـــوا حــــفظَ الطهــــــارة علـــــى الصبــيـــان فــــي مسِّهـــــم المصاحفَ، والألواحَ؟</a:t>
            </a:r>
            <a:endParaRPr lang="en-US" sz="2400" dirty="0"/>
          </a:p>
          <a:p>
            <a:pPr marL="0" indent="0">
              <a:lnSpc>
                <a:spcPct val="120000"/>
              </a:lnSpc>
              <a:buNone/>
            </a:pPr>
            <a:r>
              <a:rPr lang="en-US" sz="2400" dirty="0"/>
              <a:t> </a:t>
            </a:r>
            <a:r>
              <a:rPr lang="ar-SA" sz="2400" dirty="0"/>
              <a:t>فالوجه أخذ المساهلة في باب الطهارة عند المس من تعذّر رعاية ذلــك؛ فــــإِن الطــهارة إِن </a:t>
            </a:r>
            <a:r>
              <a:rPr lang="ar-SA" sz="2400" dirty="0" err="1"/>
              <a:t>روعيـــت</a:t>
            </a:r>
            <a:r>
              <a:rPr lang="ar-SA" sz="2400" dirty="0"/>
              <a:t> عنــــد الصلاة، لم تعســـر، ومراعــــاتها فـــي معظـــم ساعــات النهار عسرٌ، والصبي قد يمس المصحف فــــي معظم</a:t>
            </a:r>
            <a:r>
              <a:rPr lang="en-US" sz="2400" dirty="0"/>
              <a:t> </a:t>
            </a:r>
            <a:r>
              <a:rPr lang="ar-SA" sz="2400" dirty="0"/>
              <a:t>النهار</a:t>
            </a:r>
            <a:r>
              <a:rPr lang="en-US" sz="2400" dirty="0"/>
              <a:t>.</a:t>
            </a:r>
            <a:endParaRPr lang="ar-SA" sz="2400" dirty="0"/>
          </a:p>
          <a:p>
            <a:pPr marL="0" indent="0" algn="l">
              <a:lnSpc>
                <a:spcPct val="120000"/>
              </a:lnSpc>
              <a:buNone/>
            </a:pPr>
            <a:r>
              <a:rPr lang="ar-SA" sz="2400" dirty="0"/>
              <a:t>نهاية المطلب 1/ 98</a:t>
            </a:r>
          </a:p>
        </p:txBody>
      </p:sp>
      <p:graphicFrame>
        <p:nvGraphicFramePr>
          <p:cNvPr id="9" name="عنصر نائب للمحتوى 4">
            <a:extLst>
              <a:ext uri="{FF2B5EF4-FFF2-40B4-BE49-F238E27FC236}">
                <a16:creationId xmlns:a16="http://schemas.microsoft.com/office/drawing/2014/main" id="{F9DAA7ED-A938-A50B-74EB-722F6FE4A18F}"/>
              </a:ext>
            </a:extLst>
          </p:cNvPr>
          <p:cNvGraphicFramePr>
            <a:graphicFrameLocks/>
          </p:cNvGraphicFramePr>
          <p:nvPr>
            <p:extLst>
              <p:ext uri="{D42A27DB-BD31-4B8C-83A1-F6EECF244321}">
                <p14:modId xmlns:p14="http://schemas.microsoft.com/office/powerpoint/2010/main" val="1889584389"/>
              </p:ext>
            </p:extLst>
          </p:nvPr>
        </p:nvGraphicFramePr>
        <p:xfrm>
          <a:off x="1101437" y="1825625"/>
          <a:ext cx="4156364" cy="4043881"/>
        </p:xfrm>
        <a:graphic>
          <a:graphicData uri="http://schemas.openxmlformats.org/drawingml/2006/table">
            <a:tbl>
              <a:tblPr rtl="1" firstRow="1" bandRow="1">
                <a:tableStyleId>{5C22544A-7EE6-4342-B048-85BDC9FD1C3A}</a:tableStyleId>
              </a:tblPr>
              <a:tblGrid>
                <a:gridCol w="394856">
                  <a:extLst>
                    <a:ext uri="{9D8B030D-6E8A-4147-A177-3AD203B41FA5}">
                      <a16:colId xmlns:a16="http://schemas.microsoft.com/office/drawing/2014/main" val="1608802548"/>
                    </a:ext>
                  </a:extLst>
                </a:gridCol>
                <a:gridCol w="2182090">
                  <a:extLst>
                    <a:ext uri="{9D8B030D-6E8A-4147-A177-3AD203B41FA5}">
                      <a16:colId xmlns:a16="http://schemas.microsoft.com/office/drawing/2014/main" val="2021477781"/>
                    </a:ext>
                  </a:extLst>
                </a:gridCol>
                <a:gridCol w="1579418">
                  <a:extLst>
                    <a:ext uri="{9D8B030D-6E8A-4147-A177-3AD203B41FA5}">
                      <a16:colId xmlns:a16="http://schemas.microsoft.com/office/drawing/2014/main" val="3360703899"/>
                    </a:ext>
                  </a:extLst>
                </a:gridCol>
              </a:tblGrid>
              <a:tr h="377248">
                <a:tc>
                  <a:txBody>
                    <a:bodyPr/>
                    <a:lstStyle/>
                    <a:p>
                      <a:pPr rtl="1"/>
                      <a:r>
                        <a:rPr lang="ar-SA" b="0" i="0" dirty="0">
                          <a:latin typeface="IBM Plex Sans Arabic" panose="020B0503050203000203" pitchFamily="34" charset="-78"/>
                          <a:cs typeface="IBM Plex Sans Arabic" panose="020B0503050203000203" pitchFamily="34" charset="-78"/>
                        </a:rPr>
                        <a:t>م</a:t>
                      </a:r>
                    </a:p>
                  </a:txBody>
                  <a:tcPr>
                    <a:lnL w="12700" cap="flat" cmpd="sng" algn="ctr">
                      <a:solidFill>
                        <a:srgbClr val="F88B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1" i="0" dirty="0">
                          <a:latin typeface="IBM Plex Sans Arabic" panose="020B0503050203000203" pitchFamily="34" charset="-78"/>
                          <a:cs typeface="IBM Plex Sans Arabic" panose="020B0503050203000203" pitchFamily="34" charset="-78"/>
                        </a:rPr>
                        <a:t>الخطوة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1" i="0" dirty="0">
                          <a:latin typeface="IBM Plex Sans Arabic" panose="020B0503050203000203" pitchFamily="34" charset="-78"/>
                          <a:cs typeface="IBM Plex Sans Arabic" panose="020B0503050203000203" pitchFamily="34" charset="-78"/>
                        </a:rPr>
                        <a:t>المثال</a:t>
                      </a:r>
                    </a:p>
                  </a:txBody>
                  <a:tcPr>
                    <a:lnL w="12700" cap="flat" cmpd="sng" algn="ctr">
                      <a:solidFill>
                        <a:schemeClr val="bg1"/>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extLst>
                  <a:ext uri="{0D108BD9-81ED-4DB2-BD59-A6C34878D82A}">
                    <a16:rowId xmlns:a16="http://schemas.microsoft.com/office/drawing/2014/main" val="2046881871"/>
                  </a:ext>
                </a:extLst>
              </a:tr>
              <a:tr h="512866">
                <a:tc>
                  <a:txBody>
                    <a:bodyPr/>
                    <a:lstStyle/>
                    <a:p>
                      <a:pPr algn="ctr" rtl="1"/>
                      <a:r>
                        <a:rPr lang="ar-SA" b="0" i="0" dirty="0">
                          <a:latin typeface="IBM Plex Sans Arabic" panose="020B0503050203000203" pitchFamily="34" charset="-78"/>
                          <a:cs typeface="IBM Plex Sans Arabic" panose="020B0503050203000203" pitchFamily="34" charset="-78"/>
                        </a:rPr>
                        <a:t>1</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b="0" i="0" dirty="0">
                          <a:latin typeface="IBM Plex Sans Arabic" panose="020B0503050203000203" pitchFamily="34" charset="-78"/>
                          <a:cs typeface="IBM Plex Sans Arabic" panose="020B0503050203000203" pitchFamily="34" charset="-78"/>
                        </a:rPr>
                        <a:t>تعيين المسألتين المتشابهتين في الصورة</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73340726"/>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2</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تعيين وجه الشبه</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1545816541"/>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3</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تحديد موجب الفرق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507220045"/>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4</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اختبار صحة الفرق بالنظر في كتب الفقه والفروق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3246499414"/>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5</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تقرير الفرق بين المسألتين</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26567599"/>
                  </a:ext>
                </a:extLst>
              </a:tr>
            </a:tbl>
          </a:graphicData>
        </a:graphic>
      </p:graphicFrame>
    </p:spTree>
    <p:extLst>
      <p:ext uri="{BB962C8B-B14F-4D97-AF65-F5344CB8AC3E}">
        <p14:creationId xmlns:p14="http://schemas.microsoft.com/office/powerpoint/2010/main" val="156365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6EACA-885D-BEFA-B640-959D7F7EA39B}"/>
              </a:ext>
            </a:extLst>
          </p:cNvPr>
          <p:cNvPicPr>
            <a:picLocks noChangeAspect="1"/>
          </p:cNvPicPr>
          <p:nvPr/>
        </p:nvPicPr>
        <p:blipFill>
          <a:blip r:embed="rId2"/>
          <a:stretch>
            <a:fillRect/>
          </a:stretch>
        </p:blipFill>
        <p:spPr>
          <a:xfrm>
            <a:off x="14776" y="0"/>
            <a:ext cx="12177224" cy="6858000"/>
          </a:xfrm>
          <a:prstGeom prst="rect">
            <a:avLst/>
          </a:prstGeom>
          <a:noFill/>
          <a:ln>
            <a:noFill/>
          </a:ln>
        </p:spPr>
      </p:pic>
      <p:sp>
        <p:nvSpPr>
          <p:cNvPr id="2" name="عنوان 1">
            <a:extLst>
              <a:ext uri="{FF2B5EF4-FFF2-40B4-BE49-F238E27FC236}">
                <a16:creationId xmlns:a16="http://schemas.microsoft.com/office/drawing/2014/main" id="{8DCAC872-A790-4B5C-AC83-E0377863E02F}"/>
              </a:ext>
            </a:extLst>
          </p:cNvPr>
          <p:cNvSpPr>
            <a:spLocks noGrp="1"/>
          </p:cNvSpPr>
          <p:nvPr>
            <p:ph type="title"/>
          </p:nvPr>
        </p:nvSpPr>
        <p:spPr/>
        <p:txBody>
          <a:bodyPr>
            <a:normAutofit/>
          </a:bodyPr>
          <a:lstStyle/>
          <a:p>
            <a:r>
              <a:rPr lang="ar-SA" sz="4800" b="1" dirty="0">
                <a:cs typeface="IBM Plex Sans Arabic" panose="020B0503050203000203" pitchFamily="34" charset="-78"/>
              </a:rPr>
              <a:t>بطاقات التخفيض</a:t>
            </a:r>
          </a:p>
        </p:txBody>
      </p:sp>
      <p:sp>
        <p:nvSpPr>
          <p:cNvPr id="4" name="عنصر نائب للمحتوى 3">
            <a:extLst>
              <a:ext uri="{FF2B5EF4-FFF2-40B4-BE49-F238E27FC236}">
                <a16:creationId xmlns:a16="http://schemas.microsoft.com/office/drawing/2014/main" id="{FA867CEB-1AE2-4C23-997B-FCB7CDE3816D}"/>
              </a:ext>
            </a:extLst>
          </p:cNvPr>
          <p:cNvSpPr>
            <a:spLocks noGrp="1"/>
          </p:cNvSpPr>
          <p:nvPr>
            <p:ph sz="half" idx="2"/>
          </p:nvPr>
        </p:nvSpPr>
        <p:spPr>
          <a:xfrm>
            <a:off x="5631873" y="1690688"/>
            <a:ext cx="5721927" cy="4486275"/>
          </a:xfrm>
        </p:spPr>
        <p:txBody>
          <a:bodyPr>
            <a:normAutofit fontScale="92500"/>
          </a:bodyPr>
          <a:lstStyle/>
          <a:p>
            <a:pPr fontAlgn="t">
              <a:lnSpc>
                <a:spcPct val="140000"/>
              </a:lnSpc>
            </a:pPr>
            <a:r>
              <a:rPr lang="ar-SA" sz="2000" b="1" dirty="0"/>
              <a:t>أولاً: </a:t>
            </a:r>
            <a:r>
              <a:rPr lang="ar-SA" sz="2000" dirty="0"/>
              <a:t>عدم جـــواز إصـــدار بطاقـــات التخفيـــض المذكـــــورة أو شرائها إذا كانت مقابل ثمن مقطوع أو اشتراك سنوي ؛ لما فيها من الغرر ؛ فإن مشتري البطاقة يدفع مالاً ولا يعــــرف ما سيحصل عليه مقابل ذلك؛ فالغرم فيها متحقق يقابله غنم محتمل، وقد نهى رسول الله صلى الله عليه وسلــــم عن بيع الغرر كما في الحديث الذي أخرجه مسلم في صحيحه. </a:t>
            </a:r>
          </a:p>
          <a:p>
            <a:pPr fontAlgn="t">
              <a:lnSpc>
                <a:spcPct val="140000"/>
              </a:lnSpc>
            </a:pPr>
            <a:r>
              <a:rPr lang="ar-SA" sz="2000" b="1" dirty="0"/>
              <a:t>ثانياً : </a:t>
            </a:r>
            <a:r>
              <a:rPr lang="ar-SA" sz="2000" dirty="0"/>
              <a:t>إذا كانت بطاقات التخفيض تصدر بالمجان من غير مقابل، فإن إصدارها وقبولها جائز شرعاً، لأنه من باب الوعد بالتبرع أو الهبة. </a:t>
            </a:r>
          </a:p>
          <a:p>
            <a:pPr marL="0" indent="0" fontAlgn="t">
              <a:lnSpc>
                <a:spcPct val="140000"/>
              </a:lnSpc>
              <a:buNone/>
            </a:pPr>
            <a:r>
              <a:rPr lang="ar-SA" sz="2000" dirty="0"/>
              <a:t>                        قرار المجمع الفقهي الإسلامي الدورة 18</a:t>
            </a:r>
          </a:p>
          <a:p>
            <a:pPr>
              <a:lnSpc>
                <a:spcPct val="140000"/>
              </a:lnSpc>
            </a:pPr>
            <a:endParaRPr lang="ar-SA" sz="1800" dirty="0"/>
          </a:p>
        </p:txBody>
      </p:sp>
      <p:graphicFrame>
        <p:nvGraphicFramePr>
          <p:cNvPr id="9" name="عنصر نائب للمحتوى 4">
            <a:extLst>
              <a:ext uri="{FF2B5EF4-FFF2-40B4-BE49-F238E27FC236}">
                <a16:creationId xmlns:a16="http://schemas.microsoft.com/office/drawing/2014/main" id="{77D46D98-B4ED-4007-2E85-F198BD4ADB92}"/>
              </a:ext>
            </a:extLst>
          </p:cNvPr>
          <p:cNvGraphicFramePr>
            <a:graphicFrameLocks/>
          </p:cNvGraphicFramePr>
          <p:nvPr>
            <p:extLst>
              <p:ext uri="{D42A27DB-BD31-4B8C-83A1-F6EECF244321}">
                <p14:modId xmlns:p14="http://schemas.microsoft.com/office/powerpoint/2010/main" val="2824494190"/>
              </p:ext>
            </p:extLst>
          </p:nvPr>
        </p:nvGraphicFramePr>
        <p:xfrm>
          <a:off x="1101437" y="1825625"/>
          <a:ext cx="4156364" cy="4043881"/>
        </p:xfrm>
        <a:graphic>
          <a:graphicData uri="http://schemas.openxmlformats.org/drawingml/2006/table">
            <a:tbl>
              <a:tblPr rtl="1" firstRow="1" bandRow="1">
                <a:tableStyleId>{5C22544A-7EE6-4342-B048-85BDC9FD1C3A}</a:tableStyleId>
              </a:tblPr>
              <a:tblGrid>
                <a:gridCol w="394856">
                  <a:extLst>
                    <a:ext uri="{9D8B030D-6E8A-4147-A177-3AD203B41FA5}">
                      <a16:colId xmlns:a16="http://schemas.microsoft.com/office/drawing/2014/main" val="1608802548"/>
                    </a:ext>
                  </a:extLst>
                </a:gridCol>
                <a:gridCol w="2182090">
                  <a:extLst>
                    <a:ext uri="{9D8B030D-6E8A-4147-A177-3AD203B41FA5}">
                      <a16:colId xmlns:a16="http://schemas.microsoft.com/office/drawing/2014/main" val="2021477781"/>
                    </a:ext>
                  </a:extLst>
                </a:gridCol>
                <a:gridCol w="1579418">
                  <a:extLst>
                    <a:ext uri="{9D8B030D-6E8A-4147-A177-3AD203B41FA5}">
                      <a16:colId xmlns:a16="http://schemas.microsoft.com/office/drawing/2014/main" val="3360703899"/>
                    </a:ext>
                  </a:extLst>
                </a:gridCol>
              </a:tblGrid>
              <a:tr h="377248">
                <a:tc>
                  <a:txBody>
                    <a:bodyPr/>
                    <a:lstStyle/>
                    <a:p>
                      <a:pPr rtl="1"/>
                      <a:r>
                        <a:rPr lang="ar-SA" b="0" i="0" dirty="0">
                          <a:latin typeface="IBM Plex Sans Arabic" panose="020B0503050203000203" pitchFamily="34" charset="-78"/>
                          <a:cs typeface="IBM Plex Sans Arabic" panose="020B0503050203000203" pitchFamily="34" charset="-78"/>
                        </a:rPr>
                        <a:t>م</a:t>
                      </a:r>
                    </a:p>
                  </a:txBody>
                  <a:tcPr>
                    <a:lnL w="12700" cap="flat" cmpd="sng" algn="ctr">
                      <a:solidFill>
                        <a:srgbClr val="F88B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1" i="0" dirty="0">
                          <a:latin typeface="IBM Plex Sans Arabic" panose="020B0503050203000203" pitchFamily="34" charset="-78"/>
                          <a:cs typeface="IBM Plex Sans Arabic" panose="020B0503050203000203" pitchFamily="34" charset="-78"/>
                        </a:rPr>
                        <a:t>الخطوة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1" i="0" dirty="0">
                          <a:latin typeface="IBM Plex Sans Arabic" panose="020B0503050203000203" pitchFamily="34" charset="-78"/>
                          <a:cs typeface="IBM Plex Sans Arabic" panose="020B0503050203000203" pitchFamily="34" charset="-78"/>
                        </a:rPr>
                        <a:t>المثال</a:t>
                      </a:r>
                    </a:p>
                  </a:txBody>
                  <a:tcPr>
                    <a:lnL w="12700" cap="flat" cmpd="sng" algn="ctr">
                      <a:solidFill>
                        <a:schemeClr val="bg1"/>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extLst>
                  <a:ext uri="{0D108BD9-81ED-4DB2-BD59-A6C34878D82A}">
                    <a16:rowId xmlns:a16="http://schemas.microsoft.com/office/drawing/2014/main" val="2046881871"/>
                  </a:ext>
                </a:extLst>
              </a:tr>
              <a:tr h="512866">
                <a:tc>
                  <a:txBody>
                    <a:bodyPr/>
                    <a:lstStyle/>
                    <a:p>
                      <a:pPr algn="ctr" rtl="1"/>
                      <a:r>
                        <a:rPr lang="ar-SA" b="0" i="0" dirty="0">
                          <a:latin typeface="IBM Plex Sans Arabic" panose="020B0503050203000203" pitchFamily="34" charset="-78"/>
                          <a:cs typeface="IBM Plex Sans Arabic" panose="020B0503050203000203" pitchFamily="34" charset="-78"/>
                        </a:rPr>
                        <a:t>1</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b="0" i="0" dirty="0">
                          <a:latin typeface="IBM Plex Sans Arabic" panose="020B0503050203000203" pitchFamily="34" charset="-78"/>
                          <a:cs typeface="IBM Plex Sans Arabic" panose="020B0503050203000203" pitchFamily="34" charset="-78"/>
                        </a:rPr>
                        <a:t>تعيين المسألتين المتشابهتين في الصورة</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73340726"/>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2</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تعيين وجه الشبه</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1545816541"/>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3</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تحديد موجب الفرق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507220045"/>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4</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اختبار صحة الفرق بالنظر في كتب الفقه والفروق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3246499414"/>
                  </a:ext>
                </a:extLst>
              </a:tr>
              <a:tr h="704051">
                <a:tc>
                  <a:txBody>
                    <a:bodyPr/>
                    <a:lstStyle/>
                    <a:p>
                      <a:pPr algn="ctr" rtl="1"/>
                      <a:r>
                        <a:rPr lang="ar-SA" b="0" i="0" dirty="0">
                          <a:latin typeface="IBM Plex Sans Arabic" panose="020B0503050203000203" pitchFamily="34" charset="-78"/>
                          <a:cs typeface="IBM Plex Sans Arabic" panose="020B0503050203000203" pitchFamily="34" charset="-78"/>
                        </a:rPr>
                        <a:t>5</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تقرير الفرق بين المسألتين</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26567599"/>
                  </a:ext>
                </a:extLst>
              </a:tr>
            </a:tbl>
          </a:graphicData>
        </a:graphic>
      </p:graphicFrame>
    </p:spTree>
    <p:extLst>
      <p:ext uri="{BB962C8B-B14F-4D97-AF65-F5344CB8AC3E}">
        <p14:creationId xmlns:p14="http://schemas.microsoft.com/office/powerpoint/2010/main" val="302742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043CE7-66F7-E1E5-CF5F-5053DC3EB33E}"/>
              </a:ext>
            </a:extLst>
          </p:cNvPr>
          <p:cNvPicPr>
            <a:picLocks noChangeAspect="1"/>
          </p:cNvPicPr>
          <p:nvPr/>
        </p:nvPicPr>
        <p:blipFill>
          <a:blip r:embed="rId2"/>
          <a:stretch>
            <a:fillRect/>
          </a:stretch>
        </p:blipFill>
        <p:spPr>
          <a:xfrm>
            <a:off x="14776" y="0"/>
            <a:ext cx="12177224" cy="6858000"/>
          </a:xfrm>
          <a:prstGeom prst="rect">
            <a:avLst/>
          </a:prstGeom>
          <a:noFill/>
          <a:ln>
            <a:noFill/>
          </a:ln>
        </p:spPr>
      </p:pic>
      <p:sp>
        <p:nvSpPr>
          <p:cNvPr id="2" name="عنوان 1">
            <a:extLst>
              <a:ext uri="{FF2B5EF4-FFF2-40B4-BE49-F238E27FC236}">
                <a16:creationId xmlns:a16="http://schemas.microsoft.com/office/drawing/2014/main" id="{2441CEDC-B3D4-4232-A478-54C30CAD5394}"/>
              </a:ext>
            </a:extLst>
          </p:cNvPr>
          <p:cNvSpPr>
            <a:spLocks noGrp="1"/>
          </p:cNvSpPr>
          <p:nvPr>
            <p:ph type="ctrTitle"/>
          </p:nvPr>
        </p:nvSpPr>
        <p:spPr>
          <a:xfrm>
            <a:off x="1524000" y="1122363"/>
            <a:ext cx="9144000" cy="1196975"/>
          </a:xfrm>
        </p:spPr>
        <p:txBody>
          <a:bodyPr anchor="t">
            <a:normAutofit/>
          </a:bodyPr>
          <a:lstStyle/>
          <a:p>
            <a:pPr algn="r"/>
            <a:r>
              <a:rPr lang="ar-SA" sz="4800" b="1" dirty="0">
                <a:cs typeface="IBM Plex Sans Arabic" panose="020B0503050203000203" pitchFamily="34" charset="-78"/>
              </a:rPr>
              <a:t>أشهر المؤلفات في الفروق الفقهية</a:t>
            </a:r>
          </a:p>
        </p:txBody>
      </p:sp>
      <p:sp>
        <p:nvSpPr>
          <p:cNvPr id="3" name="عنوان فرعي 2">
            <a:extLst>
              <a:ext uri="{FF2B5EF4-FFF2-40B4-BE49-F238E27FC236}">
                <a16:creationId xmlns:a16="http://schemas.microsoft.com/office/drawing/2014/main" id="{804C90DB-74E8-4F08-936D-461BB4059F3E}"/>
              </a:ext>
            </a:extLst>
          </p:cNvPr>
          <p:cNvSpPr>
            <a:spLocks noGrp="1"/>
          </p:cNvSpPr>
          <p:nvPr>
            <p:ph type="subTitle" idx="1"/>
          </p:nvPr>
        </p:nvSpPr>
        <p:spPr>
          <a:xfrm>
            <a:off x="7065817" y="2319338"/>
            <a:ext cx="3934691" cy="1196975"/>
          </a:xfrm>
        </p:spPr>
        <p:txBody>
          <a:bodyPr>
            <a:normAutofit/>
          </a:bodyPr>
          <a:lstStyle/>
          <a:p>
            <a:pPr marL="342900" indent="-342900" algn="r">
              <a:buFont typeface="Arial" panose="020B0604020202020204" pitchFamily="34" charset="0"/>
              <a:buChar char="•"/>
            </a:pPr>
            <a:r>
              <a:rPr lang="ar-SA" b="1" dirty="0">
                <a:solidFill>
                  <a:srgbClr val="F88B46"/>
                </a:solidFill>
              </a:rPr>
              <a:t>في المذهب الحنفي: </a:t>
            </a:r>
          </a:p>
          <a:p>
            <a:pPr marL="368300" algn="r"/>
            <a:r>
              <a:rPr lang="ar-SA" dirty="0"/>
              <a:t>الأشباه </a:t>
            </a:r>
            <a:r>
              <a:rPr lang="ar-SA" dirty="0" err="1"/>
              <a:t>والنطائر</a:t>
            </a:r>
            <a:r>
              <a:rPr lang="ar-SA" dirty="0"/>
              <a:t>، لابن نجيم</a:t>
            </a:r>
          </a:p>
        </p:txBody>
      </p:sp>
      <p:sp>
        <p:nvSpPr>
          <p:cNvPr id="7" name="عنوان فرعي 2">
            <a:extLst>
              <a:ext uri="{FF2B5EF4-FFF2-40B4-BE49-F238E27FC236}">
                <a16:creationId xmlns:a16="http://schemas.microsoft.com/office/drawing/2014/main" id="{AB4B71E2-6E93-271D-67D6-539289BCA3BB}"/>
              </a:ext>
            </a:extLst>
          </p:cNvPr>
          <p:cNvSpPr txBox="1">
            <a:spLocks/>
          </p:cNvSpPr>
          <p:nvPr/>
        </p:nvSpPr>
        <p:spPr>
          <a:xfrm>
            <a:off x="1246910" y="2319338"/>
            <a:ext cx="5971308" cy="15316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b="0" i="0" kern="1200">
                <a:solidFill>
                  <a:schemeClr val="tx1"/>
                </a:solidFill>
                <a:latin typeface="IBM Plex Sans Arabic" panose="020B0503050203000203" pitchFamily="34" charset="-78"/>
                <a:ea typeface="+mn-ea"/>
                <a:cs typeface="IBM Plex Sans Arabic" panose="020B0503050203000203" pitchFamily="34" charset="-78"/>
              </a:defRPr>
            </a:lvl1pPr>
            <a:lvl2pPr marL="4572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IBM Plex Sans Arabic" panose="020B0503050203000203" pitchFamily="34" charset="-78"/>
                <a:ea typeface="+mn-ea"/>
                <a:cs typeface="IBM Plex Sans Arabic" panose="020B0503050203000203" pitchFamily="34" charset="-78"/>
              </a:defRPr>
            </a:lvl2pPr>
            <a:lvl3pPr marL="9144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IBM Plex Sans Arabic" panose="020B0503050203000203" pitchFamily="34" charset="-78"/>
                <a:ea typeface="+mn-ea"/>
                <a:cs typeface="IBM Plex Sans Arabic" panose="020B0503050203000203" pitchFamily="34" charset="-78"/>
              </a:defRPr>
            </a:lvl3pPr>
            <a:lvl4pPr marL="13716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4pPr>
            <a:lvl5pPr marL="18288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r">
              <a:buFont typeface="Arial" panose="020B0604020202020204" pitchFamily="34" charset="0"/>
              <a:buChar char="•"/>
            </a:pPr>
            <a:r>
              <a:rPr lang="ar-SA" b="1" dirty="0">
                <a:solidFill>
                  <a:srgbClr val="F88B46"/>
                </a:solidFill>
              </a:rPr>
              <a:t>في المذهب المالكي: </a:t>
            </a:r>
          </a:p>
          <a:p>
            <a:pPr marL="368300" algn="r"/>
            <a:r>
              <a:rPr lang="ar-SA" dirty="0"/>
              <a:t>أنوار البروق في أنواء الفروق (المشهور بفروق القرافي)</a:t>
            </a:r>
          </a:p>
        </p:txBody>
      </p:sp>
      <p:sp>
        <p:nvSpPr>
          <p:cNvPr id="8" name="عنوان فرعي 2">
            <a:extLst>
              <a:ext uri="{FF2B5EF4-FFF2-40B4-BE49-F238E27FC236}">
                <a16:creationId xmlns:a16="http://schemas.microsoft.com/office/drawing/2014/main" id="{0DB834EA-3E85-B6A2-FD95-B5206FF37F28}"/>
              </a:ext>
            </a:extLst>
          </p:cNvPr>
          <p:cNvSpPr txBox="1">
            <a:spLocks/>
          </p:cNvSpPr>
          <p:nvPr/>
        </p:nvSpPr>
        <p:spPr>
          <a:xfrm>
            <a:off x="7065817" y="3528147"/>
            <a:ext cx="3934691" cy="921327"/>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b="0" i="0" kern="1200">
                <a:solidFill>
                  <a:schemeClr val="tx1"/>
                </a:solidFill>
                <a:latin typeface="IBM Plex Sans Arabic" panose="020B0503050203000203" pitchFamily="34" charset="-78"/>
                <a:ea typeface="+mn-ea"/>
                <a:cs typeface="IBM Plex Sans Arabic" panose="020B0503050203000203" pitchFamily="34" charset="-78"/>
              </a:defRPr>
            </a:lvl1pPr>
            <a:lvl2pPr marL="4572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IBM Plex Sans Arabic" panose="020B0503050203000203" pitchFamily="34" charset="-78"/>
                <a:ea typeface="+mn-ea"/>
                <a:cs typeface="IBM Plex Sans Arabic" panose="020B0503050203000203" pitchFamily="34" charset="-78"/>
              </a:defRPr>
            </a:lvl2pPr>
            <a:lvl3pPr marL="9144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IBM Plex Sans Arabic" panose="020B0503050203000203" pitchFamily="34" charset="-78"/>
                <a:ea typeface="+mn-ea"/>
                <a:cs typeface="IBM Plex Sans Arabic" panose="020B0503050203000203" pitchFamily="34" charset="-78"/>
              </a:defRPr>
            </a:lvl3pPr>
            <a:lvl4pPr marL="13716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4pPr>
            <a:lvl5pPr marL="18288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r">
              <a:buFont typeface="Arial" panose="020B0604020202020204" pitchFamily="34" charset="0"/>
              <a:buChar char="•"/>
            </a:pPr>
            <a:r>
              <a:rPr lang="ar-SA" b="1" dirty="0">
                <a:solidFill>
                  <a:srgbClr val="F88B46"/>
                </a:solidFill>
              </a:rPr>
              <a:t>في المذهب الشافعي: </a:t>
            </a:r>
          </a:p>
          <a:p>
            <a:pPr marL="368300" algn="r"/>
            <a:r>
              <a:rPr lang="ar-SA" dirty="0"/>
              <a:t>الفروق للجويني</a:t>
            </a:r>
          </a:p>
        </p:txBody>
      </p:sp>
      <p:sp>
        <p:nvSpPr>
          <p:cNvPr id="9" name="عنوان فرعي 2">
            <a:extLst>
              <a:ext uri="{FF2B5EF4-FFF2-40B4-BE49-F238E27FC236}">
                <a16:creationId xmlns:a16="http://schemas.microsoft.com/office/drawing/2014/main" id="{CDB00E7B-E71F-DDF7-73B5-85EB6EF3F5FE}"/>
              </a:ext>
            </a:extLst>
          </p:cNvPr>
          <p:cNvSpPr txBox="1">
            <a:spLocks/>
          </p:cNvSpPr>
          <p:nvPr/>
        </p:nvSpPr>
        <p:spPr>
          <a:xfrm>
            <a:off x="1246910" y="3528147"/>
            <a:ext cx="5971308" cy="921327"/>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b="0" i="0" kern="1200">
                <a:solidFill>
                  <a:schemeClr val="tx1"/>
                </a:solidFill>
                <a:latin typeface="IBM Plex Sans Arabic" panose="020B0503050203000203" pitchFamily="34" charset="-78"/>
                <a:ea typeface="+mn-ea"/>
                <a:cs typeface="IBM Plex Sans Arabic" panose="020B0503050203000203" pitchFamily="34" charset="-78"/>
              </a:defRPr>
            </a:lvl1pPr>
            <a:lvl2pPr marL="4572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IBM Plex Sans Arabic" panose="020B0503050203000203" pitchFamily="34" charset="-78"/>
                <a:ea typeface="+mn-ea"/>
                <a:cs typeface="IBM Plex Sans Arabic" panose="020B0503050203000203" pitchFamily="34" charset="-78"/>
              </a:defRPr>
            </a:lvl2pPr>
            <a:lvl3pPr marL="9144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IBM Plex Sans Arabic" panose="020B0503050203000203" pitchFamily="34" charset="-78"/>
                <a:ea typeface="+mn-ea"/>
                <a:cs typeface="IBM Plex Sans Arabic" panose="020B0503050203000203" pitchFamily="34" charset="-78"/>
              </a:defRPr>
            </a:lvl3pPr>
            <a:lvl4pPr marL="13716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4pPr>
            <a:lvl5pPr marL="18288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r">
              <a:buFont typeface="Arial" panose="020B0604020202020204" pitchFamily="34" charset="0"/>
              <a:buChar char="•"/>
            </a:pPr>
            <a:r>
              <a:rPr lang="ar-SA" b="1" dirty="0">
                <a:solidFill>
                  <a:srgbClr val="F88B46"/>
                </a:solidFill>
              </a:rPr>
              <a:t>في المذهب الحنبلي: </a:t>
            </a:r>
          </a:p>
          <a:p>
            <a:pPr marL="327025" algn="r"/>
            <a:r>
              <a:rPr lang="ar-SA" dirty="0"/>
              <a:t>الفروق للسامري</a:t>
            </a:r>
          </a:p>
        </p:txBody>
      </p:sp>
      <p:sp>
        <p:nvSpPr>
          <p:cNvPr id="10" name="عنوان فرعي 2">
            <a:extLst>
              <a:ext uri="{FF2B5EF4-FFF2-40B4-BE49-F238E27FC236}">
                <a16:creationId xmlns:a16="http://schemas.microsoft.com/office/drawing/2014/main" id="{221F1896-4CBE-DB35-170D-A9D54154AC53}"/>
              </a:ext>
            </a:extLst>
          </p:cNvPr>
          <p:cNvSpPr txBox="1">
            <a:spLocks/>
          </p:cNvSpPr>
          <p:nvPr/>
        </p:nvSpPr>
        <p:spPr>
          <a:xfrm>
            <a:off x="1967342" y="4714154"/>
            <a:ext cx="9033166" cy="95783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b="0" i="0" kern="1200">
                <a:solidFill>
                  <a:schemeClr val="tx1"/>
                </a:solidFill>
                <a:latin typeface="IBM Plex Sans Arabic" panose="020B0503050203000203" pitchFamily="34" charset="-78"/>
                <a:ea typeface="+mn-ea"/>
                <a:cs typeface="IBM Plex Sans Arabic" panose="020B0503050203000203" pitchFamily="34" charset="-78"/>
              </a:defRPr>
            </a:lvl1pPr>
            <a:lvl2pPr marL="4572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IBM Plex Sans Arabic" panose="020B0503050203000203" pitchFamily="34" charset="-78"/>
                <a:ea typeface="+mn-ea"/>
                <a:cs typeface="IBM Plex Sans Arabic" panose="020B0503050203000203" pitchFamily="34" charset="-78"/>
              </a:defRPr>
            </a:lvl2pPr>
            <a:lvl3pPr marL="9144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IBM Plex Sans Arabic" panose="020B0503050203000203" pitchFamily="34" charset="-78"/>
                <a:ea typeface="+mn-ea"/>
                <a:cs typeface="IBM Plex Sans Arabic" panose="020B0503050203000203" pitchFamily="34" charset="-78"/>
              </a:defRPr>
            </a:lvl3pPr>
            <a:lvl4pPr marL="13716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4pPr>
            <a:lvl5pPr marL="1828800" indent="0" algn="ctr" defTabSz="914400" rtl="1" eaLnBrk="1" latinLnBrk="0" hangingPunct="1">
              <a:lnSpc>
                <a:spcPct val="90000"/>
              </a:lnSpc>
              <a:spcBef>
                <a:spcPts val="500"/>
              </a:spcBef>
              <a:buFont typeface="Arial" panose="020B0604020202020204" pitchFamily="34" charset="0"/>
              <a:buNone/>
              <a:defRPr sz="1600" b="0" i="0" kern="1200">
                <a:solidFill>
                  <a:schemeClr val="tx1"/>
                </a:solidFill>
                <a:latin typeface="IBM Plex Sans Arabic" panose="020B0503050203000203" pitchFamily="34" charset="-78"/>
                <a:ea typeface="+mn-ea"/>
                <a:cs typeface="IBM Plex Sans Arabic" panose="020B0503050203000203" pitchFamily="34" charset="-78"/>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r">
              <a:buFont typeface="Arial" panose="020B0604020202020204" pitchFamily="34" charset="0"/>
              <a:buChar char="•"/>
            </a:pPr>
            <a:r>
              <a:rPr lang="ar-SA" b="1" dirty="0">
                <a:solidFill>
                  <a:srgbClr val="F88B46"/>
                </a:solidFill>
              </a:rPr>
              <a:t>من الكتب المعاصرة:</a:t>
            </a:r>
          </a:p>
          <a:p>
            <a:pPr marL="347663" algn="r"/>
            <a:r>
              <a:rPr lang="ar-SA" dirty="0"/>
              <a:t>الفروق الفقهية للدكتور يعقوب </a:t>
            </a:r>
            <a:r>
              <a:rPr lang="ar-SA" dirty="0" err="1"/>
              <a:t>الباحسين</a:t>
            </a:r>
            <a:r>
              <a:rPr lang="ar-SA" dirty="0"/>
              <a:t>، والعديد من الرسائل العلمية</a:t>
            </a:r>
          </a:p>
        </p:txBody>
      </p:sp>
    </p:spTree>
    <p:extLst>
      <p:ext uri="{BB962C8B-B14F-4D97-AF65-F5344CB8AC3E}">
        <p14:creationId xmlns:p14="http://schemas.microsoft.com/office/powerpoint/2010/main" val="296485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F8B5C-E1AE-401E-DDBC-DE735E4167AB}"/>
              </a:ext>
            </a:extLst>
          </p:cNvPr>
          <p:cNvPicPr>
            <a:picLocks noChangeAspect="1"/>
          </p:cNvPicPr>
          <p:nvPr/>
        </p:nvPicPr>
        <p:blipFill>
          <a:blip r:embed="rId3"/>
          <a:stretch>
            <a:fillRect/>
          </a:stretch>
        </p:blipFill>
        <p:spPr>
          <a:xfrm>
            <a:off x="-56757" y="-13680"/>
            <a:ext cx="12192000" cy="6871680"/>
          </a:xfrm>
          <a:prstGeom prst="rect">
            <a:avLst/>
          </a:prstGeom>
        </p:spPr>
      </p:pic>
      <p:sp>
        <p:nvSpPr>
          <p:cNvPr id="2" name="عنوان 1">
            <a:extLst>
              <a:ext uri="{FF2B5EF4-FFF2-40B4-BE49-F238E27FC236}">
                <a16:creationId xmlns:a16="http://schemas.microsoft.com/office/drawing/2014/main" id="{7712A0A4-BED4-4C9E-A108-24A691CDCF56}"/>
              </a:ext>
            </a:extLst>
          </p:cNvPr>
          <p:cNvSpPr>
            <a:spLocks noGrp="1"/>
          </p:cNvSpPr>
          <p:nvPr>
            <p:ph type="ctrTitle"/>
          </p:nvPr>
        </p:nvSpPr>
        <p:spPr>
          <a:xfrm>
            <a:off x="1725798" y="2494112"/>
            <a:ext cx="9144000" cy="928048"/>
          </a:xfrm>
        </p:spPr>
        <p:txBody>
          <a:bodyPr anchor="t">
            <a:normAutofit/>
          </a:bodyPr>
          <a:lstStyle/>
          <a:p>
            <a:r>
              <a:rPr lang="ar-SA" sz="5400" dirty="0"/>
              <a:t>تمت بحمد الله وتوفيقه</a:t>
            </a:r>
          </a:p>
        </p:txBody>
      </p:sp>
      <p:sp>
        <p:nvSpPr>
          <p:cNvPr id="31" name="TextBox 30">
            <a:extLst>
              <a:ext uri="{FF2B5EF4-FFF2-40B4-BE49-F238E27FC236}">
                <a16:creationId xmlns:a16="http://schemas.microsoft.com/office/drawing/2014/main" id="{214C411A-9B85-41EC-C35D-5354B80299DB}"/>
              </a:ext>
            </a:extLst>
          </p:cNvPr>
          <p:cNvSpPr txBox="1"/>
          <p:nvPr/>
        </p:nvSpPr>
        <p:spPr>
          <a:xfrm>
            <a:off x="4866204" y="5233073"/>
            <a:ext cx="474622" cy="830997"/>
          </a:xfrm>
          <a:prstGeom prst="rect">
            <a:avLst/>
          </a:prstGeom>
          <a:noFill/>
        </p:spPr>
        <p:txBody>
          <a:bodyPr wrap="square">
            <a:spAutoFit/>
          </a:bodyPr>
          <a:lstStyle/>
          <a:p>
            <a:endParaRPr lang="ar-SA" sz="4800" dirty="0">
              <a:solidFill>
                <a:schemeClr val="bg1"/>
              </a:solidFill>
              <a:latin typeface="IBM Plex Sans Arabic" panose="020B0503050203000203" pitchFamily="34" charset="-78"/>
              <a:cs typeface="IBM Plex Sans Arabic" panose="020B0503050203000203" pitchFamily="34" charset="-78"/>
            </a:endParaRPr>
          </a:p>
        </p:txBody>
      </p:sp>
    </p:spTree>
    <p:extLst>
      <p:ext uri="{BB962C8B-B14F-4D97-AF65-F5344CB8AC3E}">
        <p14:creationId xmlns:p14="http://schemas.microsoft.com/office/powerpoint/2010/main" val="154840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183AC0E-22B1-4E17-9200-48BB168FFD29}"/>
              </a:ext>
            </a:extLst>
          </p:cNvPr>
          <p:cNvPicPr>
            <a:picLocks noChangeAspect="1"/>
          </p:cNvPicPr>
          <p:nvPr/>
        </p:nvPicPr>
        <p:blipFill rotWithShape="1">
          <a:blip r:embed="rId2">
            <a:extLst>
              <a:ext uri="{28A0092B-C50C-407E-A947-70E740481C1C}">
                <a14:useLocalDpi xmlns:a14="http://schemas.microsoft.com/office/drawing/2010/main" val="0"/>
              </a:ext>
            </a:extLst>
          </a:blip>
          <a:srcRect r="37586"/>
          <a:stretch/>
        </p:blipFill>
        <p:spPr>
          <a:xfrm>
            <a:off x="5689186" y="406741"/>
            <a:ext cx="6214948" cy="6037602"/>
          </a:xfrm>
          <a:prstGeom prst="rect">
            <a:avLst/>
          </a:prstGeom>
        </p:spPr>
      </p:pic>
      <p:pic>
        <p:nvPicPr>
          <p:cNvPr id="4" name="Picture 3">
            <a:extLst>
              <a:ext uri="{FF2B5EF4-FFF2-40B4-BE49-F238E27FC236}">
                <a16:creationId xmlns:a16="http://schemas.microsoft.com/office/drawing/2014/main" id="{A6137683-8613-100B-376B-D44E10E8AF94}"/>
              </a:ext>
            </a:extLst>
          </p:cNvPr>
          <p:cNvPicPr>
            <a:picLocks noChangeAspect="1"/>
          </p:cNvPicPr>
          <p:nvPr/>
        </p:nvPicPr>
        <p:blipFill>
          <a:blip r:embed="rId3"/>
          <a:stretch>
            <a:fillRect/>
          </a:stretch>
        </p:blipFill>
        <p:spPr>
          <a:xfrm>
            <a:off x="-1" y="0"/>
            <a:ext cx="12192001" cy="6858000"/>
          </a:xfrm>
          <a:prstGeom prst="rect">
            <a:avLst/>
          </a:prstGeom>
        </p:spPr>
      </p:pic>
      <p:sp>
        <p:nvSpPr>
          <p:cNvPr id="2" name="عنوان 1">
            <a:extLst>
              <a:ext uri="{FF2B5EF4-FFF2-40B4-BE49-F238E27FC236}">
                <a16:creationId xmlns:a16="http://schemas.microsoft.com/office/drawing/2014/main" id="{BCC5C2F4-1895-481D-A2BE-FB96A2FBEC62}"/>
              </a:ext>
            </a:extLst>
          </p:cNvPr>
          <p:cNvSpPr>
            <a:spLocks noGrp="1"/>
          </p:cNvSpPr>
          <p:nvPr>
            <p:ph type="ctrTitle"/>
          </p:nvPr>
        </p:nvSpPr>
        <p:spPr>
          <a:xfrm>
            <a:off x="723332" y="1125689"/>
            <a:ext cx="4403678" cy="876149"/>
          </a:xfrm>
        </p:spPr>
        <p:txBody>
          <a:bodyPr anchor="t">
            <a:normAutofit/>
          </a:bodyPr>
          <a:lstStyle/>
          <a:p>
            <a:pPr algn="r"/>
            <a:r>
              <a:rPr lang="ar-SA" sz="4800" b="1" dirty="0">
                <a:solidFill>
                  <a:srgbClr val="F88B46"/>
                </a:solidFill>
                <a:cs typeface="IBM Plex Sans Arabic" panose="020B0503050203000203" pitchFamily="34" charset="-78"/>
              </a:rPr>
              <a:t>نشاط استهلالي</a:t>
            </a:r>
          </a:p>
        </p:txBody>
      </p:sp>
      <p:sp>
        <p:nvSpPr>
          <p:cNvPr id="3" name="عنوان فرعي 2">
            <a:extLst>
              <a:ext uri="{FF2B5EF4-FFF2-40B4-BE49-F238E27FC236}">
                <a16:creationId xmlns:a16="http://schemas.microsoft.com/office/drawing/2014/main" id="{C81B4B93-EC82-48DF-B270-045CDBFC215F}"/>
              </a:ext>
            </a:extLst>
          </p:cNvPr>
          <p:cNvSpPr>
            <a:spLocks noGrp="1"/>
          </p:cNvSpPr>
          <p:nvPr>
            <p:ph type="subTitle" idx="1"/>
          </p:nvPr>
        </p:nvSpPr>
        <p:spPr>
          <a:xfrm>
            <a:off x="723332" y="2299645"/>
            <a:ext cx="4285396" cy="3145811"/>
          </a:xfrm>
        </p:spPr>
        <p:txBody>
          <a:bodyPr>
            <a:normAutofit lnSpcReduction="10000"/>
          </a:bodyPr>
          <a:lstStyle/>
          <a:p>
            <a:pPr algn="r">
              <a:lnSpc>
                <a:spcPct val="120000"/>
              </a:lnSpc>
            </a:pPr>
            <a:r>
              <a:rPr lang="ar-SA" dirty="0"/>
              <a:t>قالـــت عائشة – رضــــي الله عنهـــــــا -: (كنَا نحيض على عهد رســول الله – صلــى الله عليه وسلم -، فكنَّا نؤمـــر بقضـــاء الصـــوم، ولا نؤمر بقضاء الصلاة) متفق عليه.</a:t>
            </a:r>
          </a:p>
          <a:p>
            <a:pPr algn="r">
              <a:lnSpc>
                <a:spcPct val="120000"/>
              </a:lnSpc>
            </a:pPr>
            <a:r>
              <a:rPr lang="ar-SA" dirty="0">
                <a:solidFill>
                  <a:srgbClr val="F88B46"/>
                </a:solidFill>
                <a:latin typeface="IBM Plex Sans Arabic Medium" panose="020B0503050203000203" pitchFamily="34" charset="-78"/>
                <a:cs typeface="IBM Plex Sans Arabic Medium" panose="020B0503050203000203" pitchFamily="34" charset="-78"/>
              </a:rPr>
              <a:t>هنا مسألتان متشابهتان صورةً، مختلفتان حكماً، فما هما؟</a:t>
            </a:r>
          </a:p>
        </p:txBody>
      </p:sp>
    </p:spTree>
    <p:extLst>
      <p:ext uri="{BB962C8B-B14F-4D97-AF65-F5344CB8AC3E}">
        <p14:creationId xmlns:p14="http://schemas.microsoft.com/office/powerpoint/2010/main" val="147517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D11354-E1B0-8A2A-016F-B70808E0A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99028"/>
            <a:ext cx="5049981" cy="3366654"/>
          </a:xfrm>
          <a:prstGeom prst="rect">
            <a:avLst/>
          </a:prstGeom>
        </p:spPr>
      </p:pic>
      <p:pic>
        <p:nvPicPr>
          <p:cNvPr id="4" name="Picture 3">
            <a:extLst>
              <a:ext uri="{FF2B5EF4-FFF2-40B4-BE49-F238E27FC236}">
                <a16:creationId xmlns:a16="http://schemas.microsoft.com/office/drawing/2014/main" id="{2B1399A0-206C-040F-620E-77B1C9FCD014}"/>
              </a:ext>
            </a:extLst>
          </p:cNvPr>
          <p:cNvPicPr>
            <a:picLocks noChangeAspect="1"/>
          </p:cNvPicPr>
          <p:nvPr/>
        </p:nvPicPr>
        <p:blipFill>
          <a:blip r:embed="rId4"/>
          <a:stretch>
            <a:fillRect/>
          </a:stretch>
        </p:blipFill>
        <p:spPr>
          <a:xfrm flipH="1" flipV="1">
            <a:off x="-2" y="0"/>
            <a:ext cx="12192001" cy="6858000"/>
          </a:xfrm>
          <a:prstGeom prst="rect">
            <a:avLst/>
          </a:prstGeom>
        </p:spPr>
      </p:pic>
      <p:sp>
        <p:nvSpPr>
          <p:cNvPr id="5" name="Rectangle 4">
            <a:extLst>
              <a:ext uri="{FF2B5EF4-FFF2-40B4-BE49-F238E27FC236}">
                <a16:creationId xmlns:a16="http://schemas.microsoft.com/office/drawing/2014/main" id="{F75BC0ED-001D-354A-EC02-634F18235A89}"/>
              </a:ext>
            </a:extLst>
          </p:cNvPr>
          <p:cNvSpPr/>
          <p:nvPr/>
        </p:nvSpPr>
        <p:spPr>
          <a:xfrm>
            <a:off x="9924288" y="3602038"/>
            <a:ext cx="1221693" cy="437699"/>
          </a:xfrm>
          <a:prstGeom prst="rect">
            <a:avLst/>
          </a:prstGeom>
          <a:solidFill>
            <a:srgbClr val="F88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S"/>
          </a:p>
        </p:txBody>
      </p:sp>
      <p:sp>
        <p:nvSpPr>
          <p:cNvPr id="2" name="عنوان 1">
            <a:extLst>
              <a:ext uri="{FF2B5EF4-FFF2-40B4-BE49-F238E27FC236}">
                <a16:creationId xmlns:a16="http://schemas.microsoft.com/office/drawing/2014/main" id="{9ADDD505-5FE6-45AB-8781-54FA1939F8C8}"/>
              </a:ext>
            </a:extLst>
          </p:cNvPr>
          <p:cNvSpPr>
            <a:spLocks noGrp="1"/>
          </p:cNvSpPr>
          <p:nvPr>
            <p:ph type="ctrTitle"/>
          </p:nvPr>
        </p:nvSpPr>
        <p:spPr>
          <a:xfrm>
            <a:off x="5705074" y="1041399"/>
            <a:ext cx="5440907" cy="2560637"/>
          </a:xfrm>
        </p:spPr>
        <p:txBody>
          <a:bodyPr anchor="t">
            <a:normAutofit/>
          </a:bodyPr>
          <a:lstStyle/>
          <a:p>
            <a:pPr algn="r" rtl="0">
              <a:lnSpc>
                <a:spcPct val="100000"/>
              </a:lnSpc>
            </a:pPr>
            <a:r>
              <a:rPr lang="ar-SA" sz="3100" dirty="0">
                <a:cs typeface="IBM Plex Sans Arabic" panose="020B0503050203000203" pitchFamily="34" charset="-78"/>
              </a:rPr>
              <a:t>إن </a:t>
            </a:r>
            <a:r>
              <a:rPr lang="ar-SA" sz="3100" b="1" dirty="0">
                <a:latin typeface="IBM Plex Sans Arabic SemiBold" panose="020B0503050203000203" pitchFamily="34" charset="-78"/>
                <a:cs typeface="IBM Plex Sans Arabic SemiBold" panose="020B0503050203000203" pitchFamily="34" charset="-78"/>
              </a:rPr>
              <a:t>الصـــــلاة</a:t>
            </a:r>
            <a:r>
              <a:rPr lang="ar-SA" sz="3100" dirty="0">
                <a:cs typeface="IBM Plex Sans Arabic" panose="020B0503050203000203" pitchFamily="34" charset="-78"/>
              </a:rPr>
              <a:t> تتكـــرر، فيشـــق قضـــاؤها، فسامح الشرع بذلك</a:t>
            </a:r>
            <a:br>
              <a:rPr lang="en-US" sz="3100" dirty="0">
                <a:cs typeface="IBM Plex Sans Arabic" panose="020B0503050203000203" pitchFamily="34" charset="-78"/>
              </a:rPr>
            </a:br>
            <a:r>
              <a:rPr lang="ar-SA" sz="3100" b="1" dirty="0">
                <a:latin typeface="IBM Plex Sans Arabic SemiBold" panose="020B0503050203000203" pitchFamily="34" charset="-78"/>
                <a:cs typeface="IBM Plex Sans Arabic SemiBold" panose="020B0503050203000203" pitchFamily="34" charset="-78"/>
              </a:rPr>
              <a:t>بخلاف الصــــوم</a:t>
            </a:r>
            <a:r>
              <a:rPr lang="ar-SA" sz="3100" dirty="0">
                <a:cs typeface="IBM Plex Sans Arabic" panose="020B0503050203000203" pitchFamily="34" charset="-78"/>
              </a:rPr>
              <a:t>؛ فإنــــه قليــل، وقـد لا يصادفها بالمرة، فقضاؤه لا مشقة فيه </a:t>
            </a:r>
            <a:br>
              <a:rPr lang="en-US" sz="3100" dirty="0">
                <a:cs typeface="IBM Plex Sans Arabic" panose="020B0503050203000203" pitchFamily="34" charset="-78"/>
              </a:rPr>
            </a:br>
            <a:r>
              <a:rPr lang="ar-SA" sz="2000" dirty="0">
                <a:cs typeface="IBM Plex Sans Arabic" panose="020B0503050203000203" pitchFamily="34" charset="-78"/>
              </a:rPr>
              <a:t>إيضاح الدلائل في الفرق بين المسائل ص151</a:t>
            </a:r>
            <a:endParaRPr lang="ar-SA" dirty="0">
              <a:cs typeface="IBM Plex Sans Arabic" panose="020B0503050203000203" pitchFamily="34" charset="-78"/>
            </a:endParaRPr>
          </a:p>
        </p:txBody>
      </p:sp>
      <p:sp>
        <p:nvSpPr>
          <p:cNvPr id="10" name="عنوان فرعي 2">
            <a:extLst>
              <a:ext uri="{FF2B5EF4-FFF2-40B4-BE49-F238E27FC236}">
                <a16:creationId xmlns:a16="http://schemas.microsoft.com/office/drawing/2014/main" id="{54414A2A-1B57-8632-B2A4-06D540CFF6FF}"/>
              </a:ext>
            </a:extLst>
          </p:cNvPr>
          <p:cNvSpPr>
            <a:spLocks noGrp="1"/>
          </p:cNvSpPr>
          <p:nvPr>
            <p:ph type="subTitle" idx="1"/>
          </p:nvPr>
        </p:nvSpPr>
        <p:spPr>
          <a:xfrm>
            <a:off x="6096000" y="3602037"/>
            <a:ext cx="5049981" cy="2560636"/>
          </a:xfrm>
        </p:spPr>
        <p:txBody>
          <a:bodyPr>
            <a:normAutofit fontScale="92500" lnSpcReduction="10000"/>
          </a:bodyPr>
          <a:lstStyle/>
          <a:p>
            <a:pPr algn="r">
              <a:lnSpc>
                <a:spcPct val="120000"/>
              </a:lnSpc>
            </a:pPr>
            <a:r>
              <a:rPr lang="ar-SA" b="1" dirty="0">
                <a:solidFill>
                  <a:schemeClr val="bg1"/>
                </a:solidFill>
              </a:rPr>
              <a:t>إشـــــــــــــارة</a:t>
            </a:r>
          </a:p>
          <a:p>
            <a:pPr algn="r">
              <a:lnSpc>
                <a:spcPct val="120000"/>
              </a:lnSpc>
            </a:pPr>
            <a:r>
              <a:rPr lang="ar-SA" dirty="0"/>
              <a:t>التفريق في الحكم بين مسألتين متشابهتين إما أن يكون مبنيًا علـــى نــص ظـــاهر فـــي التفريــق بينهما كما في المثال السابق</a:t>
            </a:r>
          </a:p>
          <a:p>
            <a:pPr algn="r">
              <a:lnSpc>
                <a:spcPct val="120000"/>
              </a:lnSpc>
            </a:pPr>
            <a:r>
              <a:rPr lang="ar-SA" dirty="0"/>
              <a:t>وإما أن يكــون التفريـــق بينهــــما – وهــو الغالب - مبنيًا على معنى مستنبط.</a:t>
            </a:r>
          </a:p>
          <a:p>
            <a:pPr algn="r">
              <a:lnSpc>
                <a:spcPct val="120000"/>
              </a:lnSpc>
            </a:pPr>
            <a:endParaRPr lang="ar-SA" dirty="0"/>
          </a:p>
        </p:txBody>
      </p:sp>
    </p:spTree>
    <p:extLst>
      <p:ext uri="{BB962C8B-B14F-4D97-AF65-F5344CB8AC3E}">
        <p14:creationId xmlns:p14="http://schemas.microsoft.com/office/powerpoint/2010/main" val="122293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F8B5C-E1AE-401E-DDBC-DE735E4167AB}"/>
              </a:ext>
            </a:extLst>
          </p:cNvPr>
          <p:cNvPicPr>
            <a:picLocks noChangeAspect="1"/>
          </p:cNvPicPr>
          <p:nvPr/>
        </p:nvPicPr>
        <p:blipFill>
          <a:blip r:embed="rId3"/>
          <a:stretch>
            <a:fillRect/>
          </a:stretch>
        </p:blipFill>
        <p:spPr>
          <a:xfrm>
            <a:off x="0" y="0"/>
            <a:ext cx="12192000" cy="6871680"/>
          </a:xfrm>
          <a:prstGeom prst="rect">
            <a:avLst/>
          </a:prstGeom>
        </p:spPr>
      </p:pic>
      <p:pic>
        <p:nvPicPr>
          <p:cNvPr id="5" name="Picture 4">
            <a:extLst>
              <a:ext uri="{FF2B5EF4-FFF2-40B4-BE49-F238E27FC236}">
                <a16:creationId xmlns:a16="http://schemas.microsoft.com/office/drawing/2014/main" id="{909466C5-06AA-08E2-F866-367265AC3F99}"/>
              </a:ext>
            </a:extLst>
          </p:cNvPr>
          <p:cNvPicPr>
            <a:picLocks noChangeAspect="1"/>
          </p:cNvPicPr>
          <p:nvPr/>
        </p:nvPicPr>
        <p:blipFill>
          <a:blip r:embed="rId4"/>
          <a:stretch>
            <a:fillRect/>
          </a:stretch>
        </p:blipFill>
        <p:spPr>
          <a:xfrm flipH="1" flipV="1">
            <a:off x="1340033" y="1873155"/>
            <a:ext cx="4360182" cy="1127266"/>
          </a:xfrm>
          <a:prstGeom prst="rect">
            <a:avLst/>
          </a:prstGeom>
        </p:spPr>
      </p:pic>
      <p:pic>
        <p:nvPicPr>
          <p:cNvPr id="6" name="Picture 5">
            <a:extLst>
              <a:ext uri="{FF2B5EF4-FFF2-40B4-BE49-F238E27FC236}">
                <a16:creationId xmlns:a16="http://schemas.microsoft.com/office/drawing/2014/main" id="{3762EDE1-CA13-A9B1-5A80-31AA8858F276}"/>
              </a:ext>
            </a:extLst>
          </p:cNvPr>
          <p:cNvPicPr>
            <a:picLocks noChangeAspect="1"/>
          </p:cNvPicPr>
          <p:nvPr/>
        </p:nvPicPr>
        <p:blipFill>
          <a:blip r:embed="rId4"/>
          <a:stretch>
            <a:fillRect/>
          </a:stretch>
        </p:blipFill>
        <p:spPr>
          <a:xfrm flipH="1" flipV="1">
            <a:off x="6307818" y="1873155"/>
            <a:ext cx="4360182" cy="1127266"/>
          </a:xfrm>
          <a:prstGeom prst="rect">
            <a:avLst/>
          </a:prstGeom>
        </p:spPr>
      </p:pic>
      <p:pic>
        <p:nvPicPr>
          <p:cNvPr id="7" name="Picture 6">
            <a:extLst>
              <a:ext uri="{FF2B5EF4-FFF2-40B4-BE49-F238E27FC236}">
                <a16:creationId xmlns:a16="http://schemas.microsoft.com/office/drawing/2014/main" id="{619974FA-DF0D-DFE6-2221-C22915798B4C}"/>
              </a:ext>
            </a:extLst>
          </p:cNvPr>
          <p:cNvPicPr>
            <a:picLocks noChangeAspect="1"/>
          </p:cNvPicPr>
          <p:nvPr/>
        </p:nvPicPr>
        <p:blipFill>
          <a:blip r:embed="rId4"/>
          <a:stretch>
            <a:fillRect/>
          </a:stretch>
        </p:blipFill>
        <p:spPr>
          <a:xfrm flipH="1" flipV="1">
            <a:off x="1340033" y="3429000"/>
            <a:ext cx="4360182" cy="1127266"/>
          </a:xfrm>
          <a:prstGeom prst="rect">
            <a:avLst/>
          </a:prstGeom>
        </p:spPr>
      </p:pic>
      <p:pic>
        <p:nvPicPr>
          <p:cNvPr id="8" name="Picture 7">
            <a:extLst>
              <a:ext uri="{FF2B5EF4-FFF2-40B4-BE49-F238E27FC236}">
                <a16:creationId xmlns:a16="http://schemas.microsoft.com/office/drawing/2014/main" id="{302DBB8C-8A63-AB93-33CF-A45E656C4B2F}"/>
              </a:ext>
            </a:extLst>
          </p:cNvPr>
          <p:cNvPicPr>
            <a:picLocks noChangeAspect="1"/>
          </p:cNvPicPr>
          <p:nvPr/>
        </p:nvPicPr>
        <p:blipFill>
          <a:blip r:embed="rId4"/>
          <a:stretch>
            <a:fillRect/>
          </a:stretch>
        </p:blipFill>
        <p:spPr>
          <a:xfrm flipH="1" flipV="1">
            <a:off x="6307818" y="3429000"/>
            <a:ext cx="4360182" cy="1127266"/>
          </a:xfrm>
          <a:prstGeom prst="rect">
            <a:avLst/>
          </a:prstGeom>
        </p:spPr>
      </p:pic>
      <p:pic>
        <p:nvPicPr>
          <p:cNvPr id="9" name="Picture 8">
            <a:extLst>
              <a:ext uri="{FF2B5EF4-FFF2-40B4-BE49-F238E27FC236}">
                <a16:creationId xmlns:a16="http://schemas.microsoft.com/office/drawing/2014/main" id="{BA0FBFE2-B760-286A-0C05-3E6CB467F248}"/>
              </a:ext>
            </a:extLst>
          </p:cNvPr>
          <p:cNvPicPr>
            <a:picLocks noChangeAspect="1"/>
          </p:cNvPicPr>
          <p:nvPr/>
        </p:nvPicPr>
        <p:blipFill>
          <a:blip r:embed="rId4"/>
          <a:stretch>
            <a:fillRect/>
          </a:stretch>
        </p:blipFill>
        <p:spPr>
          <a:xfrm flipH="1" flipV="1">
            <a:off x="1340033" y="5053083"/>
            <a:ext cx="4360182" cy="1127266"/>
          </a:xfrm>
          <a:prstGeom prst="rect">
            <a:avLst/>
          </a:prstGeom>
        </p:spPr>
      </p:pic>
      <p:pic>
        <p:nvPicPr>
          <p:cNvPr id="10" name="Picture 9">
            <a:extLst>
              <a:ext uri="{FF2B5EF4-FFF2-40B4-BE49-F238E27FC236}">
                <a16:creationId xmlns:a16="http://schemas.microsoft.com/office/drawing/2014/main" id="{149A6292-A1D1-04B0-D4A8-370D3893D7CA}"/>
              </a:ext>
            </a:extLst>
          </p:cNvPr>
          <p:cNvPicPr>
            <a:picLocks noChangeAspect="1"/>
          </p:cNvPicPr>
          <p:nvPr/>
        </p:nvPicPr>
        <p:blipFill>
          <a:blip r:embed="rId4"/>
          <a:stretch>
            <a:fillRect/>
          </a:stretch>
        </p:blipFill>
        <p:spPr>
          <a:xfrm flipH="1" flipV="1">
            <a:off x="6307818" y="5053083"/>
            <a:ext cx="4360182" cy="1127266"/>
          </a:xfrm>
          <a:prstGeom prst="rect">
            <a:avLst/>
          </a:prstGeom>
        </p:spPr>
      </p:pic>
      <p:sp>
        <p:nvSpPr>
          <p:cNvPr id="2" name="عنوان 1">
            <a:extLst>
              <a:ext uri="{FF2B5EF4-FFF2-40B4-BE49-F238E27FC236}">
                <a16:creationId xmlns:a16="http://schemas.microsoft.com/office/drawing/2014/main" id="{7712A0A4-BED4-4C9E-A108-24A691CDCF56}"/>
              </a:ext>
            </a:extLst>
          </p:cNvPr>
          <p:cNvSpPr>
            <a:spLocks noGrp="1"/>
          </p:cNvSpPr>
          <p:nvPr>
            <p:ph type="ctrTitle"/>
          </p:nvPr>
        </p:nvSpPr>
        <p:spPr>
          <a:xfrm>
            <a:off x="1524000" y="612854"/>
            <a:ext cx="9144000" cy="928048"/>
          </a:xfrm>
        </p:spPr>
        <p:txBody>
          <a:bodyPr anchor="t">
            <a:normAutofit/>
          </a:bodyPr>
          <a:lstStyle/>
          <a:p>
            <a:r>
              <a:rPr lang="ar-SA" sz="4800" b="1" dirty="0">
                <a:cs typeface="IBM Plex Sans Arabic" panose="020B0503050203000203" pitchFamily="34" charset="-78"/>
              </a:rPr>
              <a:t>محاور الدورة التدريبية</a:t>
            </a:r>
            <a:endParaRPr lang="ar-SA" dirty="0"/>
          </a:p>
        </p:txBody>
      </p:sp>
      <p:sp>
        <p:nvSpPr>
          <p:cNvPr id="12" name="TextBox 11">
            <a:extLst>
              <a:ext uri="{FF2B5EF4-FFF2-40B4-BE49-F238E27FC236}">
                <a16:creationId xmlns:a16="http://schemas.microsoft.com/office/drawing/2014/main" id="{F107BF4F-570B-384C-FBBA-5B3B3C29FEDF}"/>
              </a:ext>
            </a:extLst>
          </p:cNvPr>
          <p:cNvSpPr txBox="1"/>
          <p:nvPr/>
        </p:nvSpPr>
        <p:spPr>
          <a:xfrm>
            <a:off x="6578221" y="2044364"/>
            <a:ext cx="2660038" cy="830997"/>
          </a:xfrm>
          <a:prstGeom prst="rect">
            <a:avLst/>
          </a:prstGeom>
          <a:noFill/>
        </p:spPr>
        <p:txBody>
          <a:bodyPr wrap="square">
            <a:spAutoFit/>
          </a:bodyPr>
          <a:lstStyle/>
          <a:p>
            <a:r>
              <a:rPr lang="ar-SA" sz="2400" dirty="0">
                <a:latin typeface="IBM Plex Sans Arabic" panose="020B0503050203000203" pitchFamily="34" charset="-78"/>
                <a:cs typeface="IBM Plex Sans Arabic" panose="020B0503050203000203" pitchFamily="34" charset="-78"/>
              </a:rPr>
              <a:t>ما هي مهـــارة التفريــــق الفقهي</a:t>
            </a:r>
          </a:p>
        </p:txBody>
      </p:sp>
      <p:sp>
        <p:nvSpPr>
          <p:cNvPr id="14" name="TextBox 13">
            <a:extLst>
              <a:ext uri="{FF2B5EF4-FFF2-40B4-BE49-F238E27FC236}">
                <a16:creationId xmlns:a16="http://schemas.microsoft.com/office/drawing/2014/main" id="{C3951878-BDEB-F751-6869-2441ACF89B20}"/>
              </a:ext>
            </a:extLst>
          </p:cNvPr>
          <p:cNvSpPr txBox="1"/>
          <p:nvPr/>
        </p:nvSpPr>
        <p:spPr>
          <a:xfrm>
            <a:off x="1524001" y="2136697"/>
            <a:ext cx="2778734" cy="830997"/>
          </a:xfrm>
          <a:prstGeom prst="rect">
            <a:avLst/>
          </a:prstGeom>
          <a:noFill/>
        </p:spPr>
        <p:txBody>
          <a:bodyPr wrap="square">
            <a:spAutoFit/>
          </a:bodyPr>
          <a:lstStyle/>
          <a:p>
            <a:r>
              <a:rPr lang="ar-SA" sz="2400" dirty="0">
                <a:latin typeface="IBM Plex Sans Arabic" panose="020B0503050203000203" pitchFamily="34" charset="-78"/>
                <a:cs typeface="IBM Plex Sans Arabic" panose="020B0503050203000203" pitchFamily="34" charset="-78"/>
              </a:rPr>
              <a:t>ما أهميــة التعـــرف علـــى الفروق الفقهية</a:t>
            </a:r>
          </a:p>
        </p:txBody>
      </p:sp>
      <p:sp>
        <p:nvSpPr>
          <p:cNvPr id="16" name="TextBox 15">
            <a:extLst>
              <a:ext uri="{FF2B5EF4-FFF2-40B4-BE49-F238E27FC236}">
                <a16:creationId xmlns:a16="http://schemas.microsoft.com/office/drawing/2014/main" id="{F642C311-B576-B3A2-2F36-69742097F77B}"/>
              </a:ext>
            </a:extLst>
          </p:cNvPr>
          <p:cNvSpPr txBox="1"/>
          <p:nvPr/>
        </p:nvSpPr>
        <p:spPr>
          <a:xfrm>
            <a:off x="6491787" y="3577134"/>
            <a:ext cx="2746472" cy="830997"/>
          </a:xfrm>
          <a:prstGeom prst="rect">
            <a:avLst/>
          </a:prstGeom>
          <a:noFill/>
        </p:spPr>
        <p:txBody>
          <a:bodyPr wrap="square">
            <a:spAutoFit/>
          </a:bodyPr>
          <a:lstStyle/>
          <a:p>
            <a:r>
              <a:rPr lang="ar-SA" sz="2400" dirty="0">
                <a:latin typeface="IBM Plex Sans Arabic" panose="020B0503050203000203" pitchFamily="34" charset="-78"/>
                <a:cs typeface="IBM Plex Sans Arabic" panose="020B0503050203000203" pitchFamily="34" charset="-78"/>
              </a:rPr>
              <a:t>المصطلحات الدالة علـى التفريق في لغة الفقهاء</a:t>
            </a:r>
          </a:p>
        </p:txBody>
      </p:sp>
      <p:sp>
        <p:nvSpPr>
          <p:cNvPr id="18" name="TextBox 17">
            <a:extLst>
              <a:ext uri="{FF2B5EF4-FFF2-40B4-BE49-F238E27FC236}">
                <a16:creationId xmlns:a16="http://schemas.microsoft.com/office/drawing/2014/main" id="{3F2904FF-2852-1CF4-774B-A6661844CB0D}"/>
              </a:ext>
            </a:extLst>
          </p:cNvPr>
          <p:cNvSpPr txBox="1"/>
          <p:nvPr/>
        </p:nvSpPr>
        <p:spPr>
          <a:xfrm>
            <a:off x="1395484" y="3558179"/>
            <a:ext cx="2907250" cy="830997"/>
          </a:xfrm>
          <a:prstGeom prst="rect">
            <a:avLst/>
          </a:prstGeom>
          <a:noFill/>
        </p:spPr>
        <p:txBody>
          <a:bodyPr wrap="square">
            <a:spAutoFit/>
          </a:bodyPr>
          <a:lstStyle/>
          <a:p>
            <a:r>
              <a:rPr lang="ar-SA" sz="2400" dirty="0">
                <a:latin typeface="IBM Plex Sans Arabic" panose="020B0503050203000203" pitchFamily="34" charset="-78"/>
                <a:cs typeface="IBM Plex Sans Arabic" panose="020B0503050203000203" pitchFamily="34" charset="-78"/>
              </a:rPr>
              <a:t>خطـــــوات دراســة الفـــرق الفقهي</a:t>
            </a:r>
          </a:p>
        </p:txBody>
      </p:sp>
      <p:sp>
        <p:nvSpPr>
          <p:cNvPr id="19" name="TextBox 18">
            <a:extLst>
              <a:ext uri="{FF2B5EF4-FFF2-40B4-BE49-F238E27FC236}">
                <a16:creationId xmlns:a16="http://schemas.microsoft.com/office/drawing/2014/main" id="{91FD2AB4-A7DB-C0AE-6F09-9235F21BAC36}"/>
              </a:ext>
            </a:extLst>
          </p:cNvPr>
          <p:cNvSpPr txBox="1"/>
          <p:nvPr/>
        </p:nvSpPr>
        <p:spPr>
          <a:xfrm>
            <a:off x="6578221" y="5417740"/>
            <a:ext cx="2660038" cy="461665"/>
          </a:xfrm>
          <a:prstGeom prst="rect">
            <a:avLst/>
          </a:prstGeom>
          <a:noFill/>
        </p:spPr>
        <p:txBody>
          <a:bodyPr wrap="square">
            <a:spAutoFit/>
          </a:bodyPr>
          <a:lstStyle/>
          <a:p>
            <a:r>
              <a:rPr lang="ar-SA" sz="2400" dirty="0">
                <a:latin typeface="IBM Plex Sans Arabic" panose="020B0503050203000203" pitchFamily="34" charset="-78"/>
                <a:cs typeface="IBM Plex Sans Arabic" panose="020B0503050203000203" pitchFamily="34" charset="-78"/>
              </a:rPr>
              <a:t>أمثلة تطبيقية</a:t>
            </a:r>
          </a:p>
        </p:txBody>
      </p:sp>
      <p:sp>
        <p:nvSpPr>
          <p:cNvPr id="20" name="TextBox 19">
            <a:extLst>
              <a:ext uri="{FF2B5EF4-FFF2-40B4-BE49-F238E27FC236}">
                <a16:creationId xmlns:a16="http://schemas.microsoft.com/office/drawing/2014/main" id="{85051C0C-E6F8-AB8F-24D7-3BEC159AC704}"/>
              </a:ext>
            </a:extLst>
          </p:cNvPr>
          <p:cNvSpPr txBox="1"/>
          <p:nvPr/>
        </p:nvSpPr>
        <p:spPr>
          <a:xfrm>
            <a:off x="1395484" y="5201217"/>
            <a:ext cx="2907250" cy="830997"/>
          </a:xfrm>
          <a:prstGeom prst="rect">
            <a:avLst/>
          </a:prstGeom>
          <a:noFill/>
        </p:spPr>
        <p:txBody>
          <a:bodyPr wrap="square">
            <a:spAutoFit/>
          </a:bodyPr>
          <a:lstStyle/>
          <a:p>
            <a:r>
              <a:rPr lang="ar-SA" sz="2400" dirty="0">
                <a:latin typeface="IBM Plex Sans Arabic" panose="020B0503050203000203" pitchFamily="34" charset="-78"/>
                <a:cs typeface="IBM Plex Sans Arabic" panose="020B0503050203000203" pitchFamily="34" charset="-78"/>
              </a:rPr>
              <a:t>أشهر المؤلفات فـي الفروق الفقهية</a:t>
            </a:r>
          </a:p>
        </p:txBody>
      </p:sp>
      <p:sp>
        <p:nvSpPr>
          <p:cNvPr id="26" name="TextBox 25">
            <a:extLst>
              <a:ext uri="{FF2B5EF4-FFF2-40B4-BE49-F238E27FC236}">
                <a16:creationId xmlns:a16="http://schemas.microsoft.com/office/drawing/2014/main" id="{DB30027E-1C9D-01EA-3354-A7054E0490F3}"/>
              </a:ext>
            </a:extLst>
          </p:cNvPr>
          <p:cNvSpPr txBox="1"/>
          <p:nvPr/>
        </p:nvSpPr>
        <p:spPr>
          <a:xfrm>
            <a:off x="9861284" y="2044364"/>
            <a:ext cx="474622" cy="830997"/>
          </a:xfrm>
          <a:prstGeom prst="rect">
            <a:avLst/>
          </a:prstGeom>
          <a:noFill/>
        </p:spPr>
        <p:txBody>
          <a:bodyPr wrap="square">
            <a:spAutoFit/>
          </a:bodyPr>
          <a:lstStyle/>
          <a:p>
            <a:r>
              <a:rPr lang="ar-SA" sz="4800" dirty="0">
                <a:solidFill>
                  <a:schemeClr val="bg1"/>
                </a:solidFill>
                <a:latin typeface="IBM Plex Sans Arabic" panose="020B0503050203000203" pitchFamily="34" charset="-78"/>
                <a:cs typeface="IBM Plex Sans Arabic" panose="020B0503050203000203" pitchFamily="34" charset="-78"/>
              </a:rPr>
              <a:t>1</a:t>
            </a:r>
          </a:p>
        </p:txBody>
      </p:sp>
      <p:sp>
        <p:nvSpPr>
          <p:cNvPr id="27" name="TextBox 26">
            <a:extLst>
              <a:ext uri="{FF2B5EF4-FFF2-40B4-BE49-F238E27FC236}">
                <a16:creationId xmlns:a16="http://schemas.microsoft.com/office/drawing/2014/main" id="{BDA59EDA-7BC3-A5BD-366A-A6AB3486080B}"/>
              </a:ext>
            </a:extLst>
          </p:cNvPr>
          <p:cNvSpPr txBox="1"/>
          <p:nvPr/>
        </p:nvSpPr>
        <p:spPr>
          <a:xfrm>
            <a:off x="9845862" y="3622248"/>
            <a:ext cx="490044" cy="830997"/>
          </a:xfrm>
          <a:prstGeom prst="rect">
            <a:avLst/>
          </a:prstGeom>
          <a:noFill/>
        </p:spPr>
        <p:txBody>
          <a:bodyPr wrap="square" anchor="ctr">
            <a:spAutoFit/>
          </a:bodyPr>
          <a:lstStyle/>
          <a:p>
            <a:r>
              <a:rPr lang="ar-SA" sz="4800" dirty="0">
                <a:solidFill>
                  <a:schemeClr val="bg1"/>
                </a:solidFill>
                <a:latin typeface="IBM Plex Sans Arabic" panose="020B0503050203000203" pitchFamily="34" charset="-78"/>
                <a:cs typeface="IBM Plex Sans Arabic" panose="020B0503050203000203" pitchFamily="34" charset="-78"/>
              </a:rPr>
              <a:t>3</a:t>
            </a:r>
          </a:p>
        </p:txBody>
      </p:sp>
      <p:sp>
        <p:nvSpPr>
          <p:cNvPr id="28" name="TextBox 27">
            <a:extLst>
              <a:ext uri="{FF2B5EF4-FFF2-40B4-BE49-F238E27FC236}">
                <a16:creationId xmlns:a16="http://schemas.microsoft.com/office/drawing/2014/main" id="{25D65776-0467-7CE1-0B2F-F535D9D9AC89}"/>
              </a:ext>
            </a:extLst>
          </p:cNvPr>
          <p:cNvSpPr txBox="1"/>
          <p:nvPr/>
        </p:nvSpPr>
        <p:spPr>
          <a:xfrm>
            <a:off x="9861284" y="5233073"/>
            <a:ext cx="474622" cy="830997"/>
          </a:xfrm>
          <a:prstGeom prst="rect">
            <a:avLst/>
          </a:prstGeom>
          <a:noFill/>
        </p:spPr>
        <p:txBody>
          <a:bodyPr wrap="square">
            <a:spAutoFit/>
          </a:bodyPr>
          <a:lstStyle/>
          <a:p>
            <a:r>
              <a:rPr lang="ar-SA" sz="4800" dirty="0">
                <a:solidFill>
                  <a:schemeClr val="bg1"/>
                </a:solidFill>
                <a:latin typeface="IBM Plex Sans Arabic" panose="020B0503050203000203" pitchFamily="34" charset="-78"/>
                <a:cs typeface="IBM Plex Sans Arabic" panose="020B0503050203000203" pitchFamily="34" charset="-78"/>
              </a:rPr>
              <a:t>5</a:t>
            </a:r>
          </a:p>
        </p:txBody>
      </p:sp>
      <p:sp>
        <p:nvSpPr>
          <p:cNvPr id="29" name="TextBox 28">
            <a:extLst>
              <a:ext uri="{FF2B5EF4-FFF2-40B4-BE49-F238E27FC236}">
                <a16:creationId xmlns:a16="http://schemas.microsoft.com/office/drawing/2014/main" id="{1A2EB431-1237-FCC6-0658-967F4DCF48BB}"/>
              </a:ext>
            </a:extLst>
          </p:cNvPr>
          <p:cNvSpPr txBox="1"/>
          <p:nvPr/>
        </p:nvSpPr>
        <p:spPr>
          <a:xfrm>
            <a:off x="4866204" y="2044364"/>
            <a:ext cx="474622" cy="830997"/>
          </a:xfrm>
          <a:prstGeom prst="rect">
            <a:avLst/>
          </a:prstGeom>
          <a:noFill/>
        </p:spPr>
        <p:txBody>
          <a:bodyPr wrap="square">
            <a:spAutoFit/>
          </a:bodyPr>
          <a:lstStyle/>
          <a:p>
            <a:r>
              <a:rPr lang="ar-SA" sz="4800" dirty="0">
                <a:solidFill>
                  <a:schemeClr val="bg1"/>
                </a:solidFill>
                <a:latin typeface="IBM Plex Sans Arabic" panose="020B0503050203000203" pitchFamily="34" charset="-78"/>
                <a:cs typeface="IBM Plex Sans Arabic" panose="020B0503050203000203" pitchFamily="34" charset="-78"/>
              </a:rPr>
              <a:t>2</a:t>
            </a:r>
          </a:p>
        </p:txBody>
      </p:sp>
      <p:sp>
        <p:nvSpPr>
          <p:cNvPr id="30" name="TextBox 29">
            <a:extLst>
              <a:ext uri="{FF2B5EF4-FFF2-40B4-BE49-F238E27FC236}">
                <a16:creationId xmlns:a16="http://schemas.microsoft.com/office/drawing/2014/main" id="{6C9A76A1-A106-7FCA-45B3-CC4FD78AB25D}"/>
              </a:ext>
            </a:extLst>
          </p:cNvPr>
          <p:cNvSpPr txBox="1"/>
          <p:nvPr/>
        </p:nvSpPr>
        <p:spPr>
          <a:xfrm>
            <a:off x="4850782" y="3622248"/>
            <a:ext cx="490044" cy="830997"/>
          </a:xfrm>
          <a:prstGeom prst="rect">
            <a:avLst/>
          </a:prstGeom>
          <a:noFill/>
        </p:spPr>
        <p:txBody>
          <a:bodyPr wrap="square" anchor="ctr">
            <a:spAutoFit/>
          </a:bodyPr>
          <a:lstStyle/>
          <a:p>
            <a:r>
              <a:rPr lang="ar-SA" sz="4800" dirty="0">
                <a:solidFill>
                  <a:schemeClr val="bg1"/>
                </a:solidFill>
                <a:latin typeface="IBM Plex Sans Arabic" panose="020B0503050203000203" pitchFamily="34" charset="-78"/>
                <a:cs typeface="IBM Plex Sans Arabic" panose="020B0503050203000203" pitchFamily="34" charset="-78"/>
              </a:rPr>
              <a:t>4</a:t>
            </a:r>
          </a:p>
        </p:txBody>
      </p:sp>
      <p:sp>
        <p:nvSpPr>
          <p:cNvPr id="31" name="TextBox 30">
            <a:extLst>
              <a:ext uri="{FF2B5EF4-FFF2-40B4-BE49-F238E27FC236}">
                <a16:creationId xmlns:a16="http://schemas.microsoft.com/office/drawing/2014/main" id="{214C411A-9B85-41EC-C35D-5354B80299DB}"/>
              </a:ext>
            </a:extLst>
          </p:cNvPr>
          <p:cNvSpPr txBox="1"/>
          <p:nvPr/>
        </p:nvSpPr>
        <p:spPr>
          <a:xfrm>
            <a:off x="4866204" y="5233073"/>
            <a:ext cx="474622" cy="830997"/>
          </a:xfrm>
          <a:prstGeom prst="rect">
            <a:avLst/>
          </a:prstGeom>
          <a:noFill/>
        </p:spPr>
        <p:txBody>
          <a:bodyPr wrap="square">
            <a:spAutoFit/>
          </a:bodyPr>
          <a:lstStyle/>
          <a:p>
            <a:r>
              <a:rPr lang="ar-SA" sz="4800" dirty="0">
                <a:solidFill>
                  <a:schemeClr val="bg1"/>
                </a:solidFill>
                <a:latin typeface="IBM Plex Sans Arabic" panose="020B0503050203000203" pitchFamily="34" charset="-78"/>
                <a:cs typeface="IBM Plex Sans Arabic" panose="020B0503050203000203" pitchFamily="34" charset="-78"/>
              </a:rPr>
              <a:t>6</a:t>
            </a:r>
          </a:p>
        </p:txBody>
      </p:sp>
    </p:spTree>
    <p:extLst>
      <p:ext uri="{BB962C8B-B14F-4D97-AF65-F5344CB8AC3E}">
        <p14:creationId xmlns:p14="http://schemas.microsoft.com/office/powerpoint/2010/main" val="38480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3D1035-FB4F-8A70-5B06-CB45F7F9DC6B}"/>
              </a:ext>
            </a:extLst>
          </p:cNvPr>
          <p:cNvPicPr>
            <a:picLocks noChangeAspect="1"/>
          </p:cNvPicPr>
          <p:nvPr/>
        </p:nvPicPr>
        <p:blipFill>
          <a:blip r:embed="rId2"/>
          <a:stretch>
            <a:fillRect/>
          </a:stretch>
        </p:blipFill>
        <p:spPr>
          <a:xfrm>
            <a:off x="0" y="0"/>
            <a:ext cx="12192001" cy="6866322"/>
          </a:xfrm>
          <a:prstGeom prst="rect">
            <a:avLst/>
          </a:prstGeom>
        </p:spPr>
      </p:pic>
      <p:sp>
        <p:nvSpPr>
          <p:cNvPr id="2" name="عنوان 1">
            <a:extLst>
              <a:ext uri="{FF2B5EF4-FFF2-40B4-BE49-F238E27FC236}">
                <a16:creationId xmlns:a16="http://schemas.microsoft.com/office/drawing/2014/main" id="{C9DAA239-4C53-4E1A-813F-69A7B5349A64}"/>
              </a:ext>
            </a:extLst>
          </p:cNvPr>
          <p:cNvSpPr>
            <a:spLocks noGrp="1"/>
          </p:cNvSpPr>
          <p:nvPr>
            <p:ph type="ctrTitle"/>
          </p:nvPr>
        </p:nvSpPr>
        <p:spPr>
          <a:xfrm>
            <a:off x="8483599" y="1630495"/>
            <a:ext cx="2573867" cy="3943085"/>
          </a:xfrm>
        </p:spPr>
        <p:txBody>
          <a:bodyPr anchor="t">
            <a:normAutofit/>
          </a:bodyPr>
          <a:lstStyle/>
          <a:p>
            <a:pPr>
              <a:lnSpc>
                <a:spcPct val="100000"/>
              </a:lnSpc>
            </a:pPr>
            <a:r>
              <a:rPr lang="ar-SA" b="1" dirty="0">
                <a:solidFill>
                  <a:schemeClr val="bg1"/>
                </a:solidFill>
                <a:cs typeface="IBM Plex Sans Arabic" panose="020B0503050203000203" pitchFamily="34" charset="-78"/>
              </a:rPr>
              <a:t>ما هـــــي مهـــــــارة التفريـق الفقهي</a:t>
            </a:r>
          </a:p>
        </p:txBody>
      </p:sp>
      <p:sp>
        <p:nvSpPr>
          <p:cNvPr id="3" name="عنوان فرعي 2">
            <a:extLst>
              <a:ext uri="{FF2B5EF4-FFF2-40B4-BE49-F238E27FC236}">
                <a16:creationId xmlns:a16="http://schemas.microsoft.com/office/drawing/2014/main" id="{DBC8C428-E363-40A3-B03C-4372E370A3E4}"/>
              </a:ext>
            </a:extLst>
          </p:cNvPr>
          <p:cNvSpPr>
            <a:spLocks noGrp="1"/>
          </p:cNvSpPr>
          <p:nvPr>
            <p:ph type="subTitle" idx="1"/>
          </p:nvPr>
        </p:nvSpPr>
        <p:spPr>
          <a:xfrm>
            <a:off x="1524000" y="1868620"/>
            <a:ext cx="4233333" cy="3704960"/>
          </a:xfrm>
        </p:spPr>
        <p:txBody>
          <a:bodyPr>
            <a:normAutofit/>
          </a:bodyPr>
          <a:lstStyle/>
          <a:p>
            <a:pPr>
              <a:lnSpc>
                <a:spcPct val="120000"/>
              </a:lnSpc>
            </a:pPr>
            <a:r>
              <a:rPr lang="ar-SA" sz="3600" dirty="0">
                <a:latin typeface="IBM Plex Sans Arabic Light" panose="020B0403050203000203" pitchFamily="34" charset="-78"/>
                <a:cs typeface="IBM Plex Sans Arabic Light" panose="020B0403050203000203" pitchFamily="34" charset="-78"/>
              </a:rPr>
              <a:t>هـــي تمكــــن الفقيـه مـــــن إيقاع تباين بين مسألتيـن فقهيتين متشابهتيـن فــي الصورة، مختلفتيــــن فـــــي الحكم</a:t>
            </a:r>
          </a:p>
        </p:txBody>
      </p:sp>
    </p:spTree>
    <p:extLst>
      <p:ext uri="{BB962C8B-B14F-4D97-AF65-F5344CB8AC3E}">
        <p14:creationId xmlns:p14="http://schemas.microsoft.com/office/powerpoint/2010/main" val="426680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DB96B-44D6-54C9-C013-8A837B7ADB9F}"/>
              </a:ext>
            </a:extLst>
          </p:cNvPr>
          <p:cNvPicPr>
            <a:picLocks noChangeAspect="1"/>
          </p:cNvPicPr>
          <p:nvPr/>
        </p:nvPicPr>
        <p:blipFill>
          <a:blip r:embed="rId3"/>
          <a:stretch>
            <a:fillRect/>
          </a:stretch>
        </p:blipFill>
        <p:spPr>
          <a:xfrm flipH="1" flipV="1">
            <a:off x="0" y="-10254"/>
            <a:ext cx="12195428" cy="6868253"/>
          </a:xfrm>
          <a:prstGeom prst="rect">
            <a:avLst/>
          </a:prstGeom>
        </p:spPr>
      </p:pic>
      <p:sp>
        <p:nvSpPr>
          <p:cNvPr id="2" name="عنوان 1">
            <a:extLst>
              <a:ext uri="{FF2B5EF4-FFF2-40B4-BE49-F238E27FC236}">
                <a16:creationId xmlns:a16="http://schemas.microsoft.com/office/drawing/2014/main" id="{3F3269ED-D1A0-4AD7-8835-212A3CF7CF2F}"/>
              </a:ext>
            </a:extLst>
          </p:cNvPr>
          <p:cNvSpPr>
            <a:spLocks noGrp="1"/>
          </p:cNvSpPr>
          <p:nvPr>
            <p:ph type="ctrTitle"/>
          </p:nvPr>
        </p:nvSpPr>
        <p:spPr>
          <a:xfrm>
            <a:off x="1828800" y="-3754437"/>
            <a:ext cx="9144000" cy="2387600"/>
          </a:xfrm>
        </p:spPr>
        <p:txBody>
          <a:bodyPr>
            <a:normAutofit/>
          </a:bodyPr>
          <a:lstStyle/>
          <a:p>
            <a:r>
              <a:rPr lang="ar-SA" b="1" dirty="0">
                <a:solidFill>
                  <a:schemeClr val="bg1"/>
                </a:solidFill>
                <a:cs typeface="IBM Plex Sans Arabic" panose="020B0503050203000203" pitchFamily="34" charset="-78"/>
              </a:rPr>
              <a:t>ما أهمية التعرف على الفروق الفقهية</a:t>
            </a:r>
          </a:p>
        </p:txBody>
      </p:sp>
      <p:sp>
        <p:nvSpPr>
          <p:cNvPr id="3" name="عنوان فرعي 2">
            <a:extLst>
              <a:ext uri="{FF2B5EF4-FFF2-40B4-BE49-F238E27FC236}">
                <a16:creationId xmlns:a16="http://schemas.microsoft.com/office/drawing/2014/main" id="{5228A2DC-16E3-4CF6-906E-C908B4F136A8}"/>
              </a:ext>
            </a:extLst>
          </p:cNvPr>
          <p:cNvSpPr>
            <a:spLocks noGrp="1"/>
          </p:cNvSpPr>
          <p:nvPr>
            <p:ph type="subTitle" idx="1"/>
          </p:nvPr>
        </p:nvSpPr>
        <p:spPr>
          <a:xfrm>
            <a:off x="5808132" y="694267"/>
            <a:ext cx="5588001" cy="5571066"/>
          </a:xfrm>
        </p:spPr>
        <p:txBody>
          <a:bodyPr>
            <a:normAutofit fontScale="92500" lnSpcReduction="20000"/>
          </a:bodyPr>
          <a:lstStyle/>
          <a:p>
            <a:pPr algn="r">
              <a:lnSpc>
                <a:spcPct val="140000"/>
              </a:lnSpc>
            </a:pPr>
            <a:r>
              <a:rPr lang="ar-SA" dirty="0"/>
              <a:t>يطَّلع الفقيه على حقائق الفقه ومداركه، ويتمهر فـــــــــــي فهــمه واستحضاره، ويكون له بذلــــــك ملكــــــة فقهيـــــة تصقل فكره، وتشحذ ذهنه، وتساعده على التمييز بين المسائل المتشابهة، وإدراك ما بينها من وجــــــوه الاتفــاق والافتراق، فيكون بيانه لحكــــــــم المسألــــة علـــى أســــس واضحة، وبراهين ظاهرة، أقرب إلى إصابة الحق فيها، وأبعد عن الخطأ والزلل.</a:t>
            </a:r>
          </a:p>
          <a:p>
            <a:pPr algn="r">
              <a:lnSpc>
                <a:spcPct val="140000"/>
              </a:lnSpc>
            </a:pPr>
            <a:r>
              <a:rPr lang="ar-SA" dirty="0"/>
              <a:t>إضافةً إلى أنــــــه يمنـــع مـــن الوقــــوع فـــي الخطــأ عنــــد (القياس)  </a:t>
            </a:r>
            <a:endParaRPr lang="en-US" dirty="0"/>
          </a:p>
          <a:p>
            <a:pPr algn="r">
              <a:lnSpc>
                <a:spcPct val="140000"/>
              </a:lnSpc>
            </a:pPr>
            <a:r>
              <a:rPr lang="ar-SA" dirty="0"/>
              <a:t>قال الونشريسي: "فالمقايسة بين المسائل لا بد فيها من الالتفــــــات إلـــى الخصوصيـــات المثـــيـرة إلــــــى الفـــوارق".</a:t>
            </a:r>
          </a:p>
          <a:p>
            <a:pPr algn="r">
              <a:lnSpc>
                <a:spcPct val="140000"/>
              </a:lnSpc>
            </a:pPr>
            <a:r>
              <a:rPr lang="ar-SA" dirty="0"/>
              <a:t> المعيار المعرب 6 / 16</a:t>
            </a:r>
          </a:p>
        </p:txBody>
      </p:sp>
      <p:sp>
        <p:nvSpPr>
          <p:cNvPr id="5" name="عنوان 1">
            <a:extLst>
              <a:ext uri="{FF2B5EF4-FFF2-40B4-BE49-F238E27FC236}">
                <a16:creationId xmlns:a16="http://schemas.microsoft.com/office/drawing/2014/main" id="{67345946-6AA4-5963-5C97-46FF1483D349}"/>
              </a:ext>
            </a:extLst>
          </p:cNvPr>
          <p:cNvSpPr txBox="1">
            <a:spLocks/>
          </p:cNvSpPr>
          <p:nvPr/>
        </p:nvSpPr>
        <p:spPr>
          <a:xfrm>
            <a:off x="931334" y="1026549"/>
            <a:ext cx="2810934" cy="4794646"/>
          </a:xfrm>
          <a:prstGeom prst="rect">
            <a:avLst/>
          </a:prstGeom>
        </p:spPr>
        <p:txBody>
          <a:bodyPr vert="horz" lIns="91440" tIns="45720" rIns="91440" bIns="45720" rtlCol="1" anchor="t">
            <a:normAutofit/>
          </a:bodyPr>
          <a:lstStyle>
            <a:lvl1pPr algn="ctr" defTabSz="914400" rtl="1" eaLnBrk="1" latinLnBrk="0" hangingPunct="1">
              <a:lnSpc>
                <a:spcPct val="90000"/>
              </a:lnSpc>
              <a:spcBef>
                <a:spcPct val="0"/>
              </a:spcBef>
              <a:buNone/>
              <a:defRPr sz="6000" b="0" i="0" kern="1200">
                <a:solidFill>
                  <a:schemeClr val="tx1"/>
                </a:solidFill>
                <a:latin typeface="IBM Plex Sans Arabic" panose="020B0503050203000203" pitchFamily="34" charset="-78"/>
                <a:ea typeface="+mj-ea"/>
                <a:cs typeface="+mj-cs"/>
              </a:defRPr>
            </a:lvl1pPr>
          </a:lstStyle>
          <a:p>
            <a:pPr>
              <a:lnSpc>
                <a:spcPct val="100000"/>
              </a:lnSpc>
            </a:pPr>
            <a:r>
              <a:rPr lang="ar-SA" b="1" dirty="0">
                <a:solidFill>
                  <a:schemeClr val="bg1"/>
                </a:solidFill>
                <a:cs typeface="IBM Plex Sans Arabic" panose="020B0503050203000203" pitchFamily="34" charset="-78"/>
              </a:rPr>
              <a:t>ما أهمية التعـــــــرف علـــــــــــــــــى الفـــــــروق الفقهية</a:t>
            </a:r>
          </a:p>
        </p:txBody>
      </p:sp>
      <p:sp>
        <p:nvSpPr>
          <p:cNvPr id="8" name="TextBox 7">
            <a:extLst>
              <a:ext uri="{FF2B5EF4-FFF2-40B4-BE49-F238E27FC236}">
                <a16:creationId xmlns:a16="http://schemas.microsoft.com/office/drawing/2014/main" id="{E5EA6389-2F68-2331-7389-76ABEDC3041D}"/>
              </a:ext>
            </a:extLst>
          </p:cNvPr>
          <p:cNvSpPr txBox="1"/>
          <p:nvPr/>
        </p:nvSpPr>
        <p:spPr>
          <a:xfrm>
            <a:off x="5960534" y="5821195"/>
            <a:ext cx="2099734" cy="452432"/>
          </a:xfrm>
          <a:prstGeom prst="rect">
            <a:avLst/>
          </a:prstGeom>
          <a:solidFill>
            <a:srgbClr val="F88B46"/>
          </a:solidFill>
        </p:spPr>
        <p:txBody>
          <a:bodyPr wrap="square">
            <a:spAutoFit/>
          </a:bodyPr>
          <a:lstStyle/>
          <a:p>
            <a:pPr algn="ctr">
              <a:lnSpc>
                <a:spcPct val="140000"/>
              </a:lnSpc>
            </a:pPr>
            <a:r>
              <a:rPr lang="ar-SA" b="1" dirty="0">
                <a:solidFill>
                  <a:schemeClr val="bg1"/>
                </a:solidFill>
                <a:latin typeface="IBM Plex Sans Arabic" panose="020B0503050203000203" pitchFamily="34" charset="-78"/>
                <a:cs typeface="IBM Plex Sans Arabic" panose="020B0503050203000203" pitchFamily="34" charset="-78"/>
              </a:rPr>
              <a:t>ما معنى هذه العبارة؟</a:t>
            </a:r>
          </a:p>
        </p:txBody>
      </p:sp>
    </p:spTree>
    <p:extLst>
      <p:ext uri="{BB962C8B-B14F-4D97-AF65-F5344CB8AC3E}">
        <p14:creationId xmlns:p14="http://schemas.microsoft.com/office/powerpoint/2010/main" val="411368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ECD45-0786-C071-D1E6-34EFF8B0F17F}"/>
              </a:ext>
            </a:extLst>
          </p:cNvPr>
          <p:cNvPicPr>
            <a:picLocks noChangeAspect="1"/>
          </p:cNvPicPr>
          <p:nvPr/>
        </p:nvPicPr>
        <p:blipFill>
          <a:blip r:embed="rId2"/>
          <a:stretch>
            <a:fillRect/>
          </a:stretch>
        </p:blipFill>
        <p:spPr>
          <a:xfrm>
            <a:off x="0" y="0"/>
            <a:ext cx="12177224" cy="6858000"/>
          </a:xfrm>
          <a:prstGeom prst="rect">
            <a:avLst/>
          </a:prstGeom>
        </p:spPr>
      </p:pic>
      <p:sp>
        <p:nvSpPr>
          <p:cNvPr id="2" name="عنوان 1">
            <a:extLst>
              <a:ext uri="{FF2B5EF4-FFF2-40B4-BE49-F238E27FC236}">
                <a16:creationId xmlns:a16="http://schemas.microsoft.com/office/drawing/2014/main" id="{D89DA4B0-8903-4DBA-8864-CE8E3782C989}"/>
              </a:ext>
            </a:extLst>
          </p:cNvPr>
          <p:cNvSpPr>
            <a:spLocks noGrp="1"/>
          </p:cNvSpPr>
          <p:nvPr>
            <p:ph type="ctrTitle"/>
          </p:nvPr>
        </p:nvSpPr>
        <p:spPr>
          <a:xfrm>
            <a:off x="1524000" y="1286932"/>
            <a:ext cx="9144000" cy="2506134"/>
          </a:xfrm>
        </p:spPr>
        <p:txBody>
          <a:bodyPr anchor="t">
            <a:normAutofit/>
          </a:bodyPr>
          <a:lstStyle/>
          <a:p>
            <a:pPr>
              <a:lnSpc>
                <a:spcPct val="120000"/>
              </a:lnSpc>
            </a:pPr>
            <a:r>
              <a:rPr lang="ar-SA" sz="2700" b="1" dirty="0">
                <a:latin typeface="IBM Plex Sans Arabic SemiBold" panose="020B0503050203000203" pitchFamily="34" charset="-78"/>
                <a:cs typeface="IBM Plex Sans Arabic SemiBold" panose="020B0503050203000203" pitchFamily="34" charset="-78"/>
              </a:rPr>
              <a:t>قال </a:t>
            </a:r>
            <a:r>
              <a:rPr lang="ar-SA" sz="2700" b="1" dirty="0" err="1">
                <a:latin typeface="IBM Plex Sans Arabic SemiBold" panose="020B0503050203000203" pitchFamily="34" charset="-78"/>
                <a:cs typeface="IBM Plex Sans Arabic SemiBold" panose="020B0503050203000203" pitchFamily="34" charset="-78"/>
              </a:rPr>
              <a:t>الإسنوي</a:t>
            </a:r>
            <a:r>
              <a:rPr lang="ar-SA" sz="2700" b="1" dirty="0">
                <a:latin typeface="IBM Plex Sans Arabic SemiBold" panose="020B0503050203000203" pitchFamily="34" charset="-78"/>
                <a:cs typeface="IBM Plex Sans Arabic SemiBold" panose="020B0503050203000203" pitchFamily="34" charset="-78"/>
              </a:rPr>
              <a:t>: </a:t>
            </a:r>
            <a:r>
              <a:rPr lang="ar-SA" sz="2700" dirty="0">
                <a:cs typeface="IBM Plex Sans Arabic" panose="020B0503050203000203" pitchFamily="34" charset="-78"/>
              </a:rPr>
              <a:t>(إن المطارحة بالمسائل ذوات المآخذ المؤتلفة المتفقة، والأجوبـــــة المختلفة </a:t>
            </a:r>
            <a:r>
              <a:rPr lang="ar-SA" sz="2700" dirty="0" err="1">
                <a:cs typeface="IBM Plex Sans Arabic" panose="020B0503050203000203" pitchFamily="34" charset="-78"/>
              </a:rPr>
              <a:t>المفترقة</a:t>
            </a:r>
            <a:r>
              <a:rPr lang="ar-SA" sz="2700" dirty="0">
                <a:cs typeface="IBM Plex Sans Arabic" panose="020B0503050203000203" pitchFamily="34" charset="-78"/>
              </a:rPr>
              <a:t>، مما يثير أفكار الحاضرين في المسالك، ويبعثها على اقتناص </a:t>
            </a:r>
            <a:r>
              <a:rPr lang="ar-SA" sz="2700" dirty="0" err="1">
                <a:cs typeface="IBM Plex Sans Arabic" panose="020B0503050203000203" pitchFamily="34" charset="-78"/>
              </a:rPr>
              <a:t>أبكار</a:t>
            </a:r>
            <a:r>
              <a:rPr lang="ar-SA" sz="2700" dirty="0">
                <a:cs typeface="IBM Plex Sans Arabic" panose="020B0503050203000203" pitchFamily="34" charset="-78"/>
              </a:rPr>
              <a:t> المدارك، ويميز مواقع أقدار الفضلاء، ومواضع مجال العلماء)</a:t>
            </a:r>
            <a:br>
              <a:rPr lang="ar-SA" sz="2700" dirty="0">
                <a:cs typeface="IBM Plex Sans Arabic" panose="020B0503050203000203" pitchFamily="34" charset="-78"/>
              </a:rPr>
            </a:br>
            <a:br>
              <a:rPr lang="ar-SA" sz="1100" dirty="0">
                <a:cs typeface="IBM Plex Sans Arabic" panose="020B0503050203000203" pitchFamily="34" charset="-78"/>
              </a:rPr>
            </a:br>
            <a:r>
              <a:rPr lang="ar-SA" sz="1600" dirty="0">
                <a:cs typeface="IBM Plex Sans Arabic" panose="020B0503050203000203" pitchFamily="34" charset="-78"/>
              </a:rPr>
              <a:t>مطالع الدقائق في تحرير الجوامع والفوارق ص1</a:t>
            </a:r>
            <a:endParaRPr lang="ar-SA" dirty="0">
              <a:cs typeface="IBM Plex Sans Arabic" panose="020B0503050203000203" pitchFamily="34" charset="-78"/>
            </a:endParaRPr>
          </a:p>
        </p:txBody>
      </p:sp>
      <p:sp>
        <p:nvSpPr>
          <p:cNvPr id="3" name="عنوان فرعي 2">
            <a:extLst>
              <a:ext uri="{FF2B5EF4-FFF2-40B4-BE49-F238E27FC236}">
                <a16:creationId xmlns:a16="http://schemas.microsoft.com/office/drawing/2014/main" id="{057EBB8B-5673-4D8B-9EC9-5B389CAC0220}"/>
              </a:ext>
            </a:extLst>
          </p:cNvPr>
          <p:cNvSpPr>
            <a:spLocks noGrp="1"/>
          </p:cNvSpPr>
          <p:nvPr>
            <p:ph type="subTitle" idx="1"/>
          </p:nvPr>
        </p:nvSpPr>
        <p:spPr>
          <a:xfrm>
            <a:off x="1524000" y="3742267"/>
            <a:ext cx="9144000" cy="2021571"/>
          </a:xfrm>
        </p:spPr>
        <p:txBody>
          <a:bodyPr>
            <a:normAutofit/>
          </a:bodyPr>
          <a:lstStyle/>
          <a:p>
            <a:pPr>
              <a:lnSpc>
                <a:spcPct val="130000"/>
              </a:lnSpc>
            </a:pPr>
            <a:r>
              <a:rPr lang="ar-SA" b="1" dirty="0">
                <a:latin typeface="IBM Plex Sans Arabic SemiBold" panose="020B0503050203000203" pitchFamily="34" charset="-78"/>
                <a:cs typeface="IBM Plex Sans Arabic SemiBold" panose="020B0503050203000203" pitchFamily="34" charset="-78"/>
              </a:rPr>
              <a:t>وقال الزركشي في معرض بيانه لأنواع علم الفقه:</a:t>
            </a:r>
            <a:br>
              <a:rPr lang="ar-SA" b="1" dirty="0">
                <a:latin typeface="IBM Plex Sans Arabic SemiBold" panose="020B0503050203000203" pitchFamily="34" charset="-78"/>
                <a:cs typeface="IBM Plex Sans Arabic SemiBold" panose="020B0503050203000203" pitchFamily="34" charset="-78"/>
              </a:rPr>
            </a:br>
            <a:r>
              <a:rPr lang="ar-SA" dirty="0"/>
              <a:t>(والثانــــي: معرفــــــة الجمــــــع والفـــــرق، وعليـــــه جـــل مناظـــرات السلف حتـــى قــــال بعضهم: الفقه فرق وجمع)</a:t>
            </a:r>
          </a:p>
          <a:p>
            <a:pPr>
              <a:lnSpc>
                <a:spcPct val="130000"/>
              </a:lnSpc>
            </a:pPr>
            <a:r>
              <a:rPr lang="ar-SA" sz="1600" dirty="0"/>
              <a:t>المنثور في القواعد 1/69</a:t>
            </a:r>
          </a:p>
        </p:txBody>
      </p:sp>
    </p:spTree>
    <p:extLst>
      <p:ext uri="{BB962C8B-B14F-4D97-AF65-F5344CB8AC3E}">
        <p14:creationId xmlns:p14="http://schemas.microsoft.com/office/powerpoint/2010/main" val="30053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15B1C-9DE2-2AB5-F371-743A6709331D}"/>
              </a:ext>
            </a:extLst>
          </p:cNvPr>
          <p:cNvPicPr>
            <a:picLocks noChangeAspect="1"/>
          </p:cNvPicPr>
          <p:nvPr/>
        </p:nvPicPr>
        <p:blipFill>
          <a:blip r:embed="rId2"/>
          <a:stretch>
            <a:fillRect/>
          </a:stretch>
        </p:blipFill>
        <p:spPr>
          <a:xfrm>
            <a:off x="14776" y="0"/>
            <a:ext cx="12177224" cy="6858000"/>
          </a:xfrm>
          <a:prstGeom prst="rect">
            <a:avLst/>
          </a:prstGeom>
          <a:noFill/>
          <a:ln>
            <a:noFill/>
          </a:ln>
        </p:spPr>
      </p:pic>
      <p:sp>
        <p:nvSpPr>
          <p:cNvPr id="2" name="عنوان 1">
            <a:extLst>
              <a:ext uri="{FF2B5EF4-FFF2-40B4-BE49-F238E27FC236}">
                <a16:creationId xmlns:a16="http://schemas.microsoft.com/office/drawing/2014/main" id="{7D506369-20AE-4A8C-B741-D9CB77100A54}"/>
              </a:ext>
            </a:extLst>
          </p:cNvPr>
          <p:cNvSpPr>
            <a:spLocks noGrp="1"/>
          </p:cNvSpPr>
          <p:nvPr>
            <p:ph type="ctrTitle"/>
          </p:nvPr>
        </p:nvSpPr>
        <p:spPr>
          <a:xfrm>
            <a:off x="660400" y="1122363"/>
            <a:ext cx="10871200" cy="877887"/>
          </a:xfrm>
        </p:spPr>
        <p:txBody>
          <a:bodyPr anchor="t">
            <a:noAutofit/>
          </a:bodyPr>
          <a:lstStyle/>
          <a:p>
            <a:r>
              <a:rPr lang="ar-SA" sz="4400" b="1" dirty="0">
                <a:cs typeface="IBM Plex Sans Arabic" panose="020B0503050203000203" pitchFamily="34" charset="-78"/>
              </a:rPr>
              <a:t>المصطلحات الدالة على التفريق في لغة الفقهاء</a:t>
            </a:r>
          </a:p>
        </p:txBody>
      </p:sp>
      <p:sp>
        <p:nvSpPr>
          <p:cNvPr id="3" name="عنوان فرعي 2">
            <a:extLst>
              <a:ext uri="{FF2B5EF4-FFF2-40B4-BE49-F238E27FC236}">
                <a16:creationId xmlns:a16="http://schemas.microsoft.com/office/drawing/2014/main" id="{46493C3C-2C23-4D11-968B-168A660A256F}"/>
              </a:ext>
            </a:extLst>
          </p:cNvPr>
          <p:cNvSpPr>
            <a:spLocks noGrp="1"/>
          </p:cNvSpPr>
          <p:nvPr>
            <p:ph type="subTitle" idx="1"/>
          </p:nvPr>
        </p:nvSpPr>
        <p:spPr>
          <a:xfrm>
            <a:off x="1524000" y="2157414"/>
            <a:ext cx="9144000" cy="451316"/>
          </a:xfrm>
        </p:spPr>
        <p:txBody>
          <a:bodyPr>
            <a:normAutofit/>
          </a:bodyPr>
          <a:lstStyle/>
          <a:p>
            <a:r>
              <a:rPr lang="ar-SA" sz="1900" dirty="0"/>
              <a:t>قسَّم الفقهاء الدلالة على التفريق في لغتهم إلى قسمين:</a:t>
            </a:r>
          </a:p>
        </p:txBody>
      </p:sp>
      <p:sp>
        <p:nvSpPr>
          <p:cNvPr id="6" name="TextBox 5">
            <a:extLst>
              <a:ext uri="{FF2B5EF4-FFF2-40B4-BE49-F238E27FC236}">
                <a16:creationId xmlns:a16="http://schemas.microsoft.com/office/drawing/2014/main" id="{8FBEF3BD-A276-E232-DED3-AA0B984450C1}"/>
              </a:ext>
            </a:extLst>
          </p:cNvPr>
          <p:cNvSpPr txBox="1"/>
          <p:nvPr/>
        </p:nvSpPr>
        <p:spPr>
          <a:xfrm>
            <a:off x="1810872" y="2946118"/>
            <a:ext cx="2102223" cy="2816156"/>
          </a:xfrm>
          <a:prstGeom prst="rect">
            <a:avLst/>
          </a:prstGeom>
          <a:noFill/>
        </p:spPr>
        <p:txBody>
          <a:bodyPr wrap="square">
            <a:spAutoFit/>
          </a:bodyPr>
          <a:lstStyle/>
          <a:p>
            <a:pPr algn="r">
              <a:lnSpc>
                <a:spcPct val="150000"/>
              </a:lnSpc>
            </a:pPr>
            <a:r>
              <a:rPr lang="ar-SA" sz="2400" b="1" dirty="0">
                <a:latin typeface="IBM Plex Sans Arabic SemiBold" panose="020B0503050203000203" pitchFamily="34" charset="-78"/>
                <a:cs typeface="IBM Plex Sans Arabic SemiBold" panose="020B0503050203000203" pitchFamily="34" charset="-78"/>
              </a:rPr>
              <a:t>2- دلالـــــــــــــــــــــــــــــة لفظيــــــــــة غيـــــــــــر صريحـــــــــــة فـــــــي التفريق.</a:t>
            </a:r>
          </a:p>
          <a:p>
            <a:pPr algn="r">
              <a:lnSpc>
                <a:spcPct val="150000"/>
              </a:lnSpc>
            </a:pPr>
            <a:endParaRPr lang="ar-SA" sz="2400" b="1" dirty="0">
              <a:latin typeface="IBM Plex Sans Arabic SemiBold" panose="020B0503050203000203" pitchFamily="34" charset="-78"/>
              <a:cs typeface="IBM Plex Sans Arabic SemiBold" panose="020B0503050203000203" pitchFamily="34" charset="-78"/>
            </a:endParaRPr>
          </a:p>
        </p:txBody>
      </p:sp>
      <p:sp>
        <p:nvSpPr>
          <p:cNvPr id="7" name="Rectangle 6">
            <a:extLst>
              <a:ext uri="{FF2B5EF4-FFF2-40B4-BE49-F238E27FC236}">
                <a16:creationId xmlns:a16="http://schemas.microsoft.com/office/drawing/2014/main" id="{F047EFAC-BC09-2B4B-BF96-DF28122BB777}"/>
              </a:ext>
            </a:extLst>
          </p:cNvPr>
          <p:cNvSpPr/>
          <p:nvPr/>
        </p:nvSpPr>
        <p:spPr>
          <a:xfrm>
            <a:off x="7651376" y="3804979"/>
            <a:ext cx="2626659" cy="596777"/>
          </a:xfrm>
          <a:prstGeom prst="rect">
            <a:avLst/>
          </a:prstGeom>
          <a:solidFill>
            <a:srgbClr val="F88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latin typeface="IBM Plex Sans Arabic Medium" panose="020B0503050203000203" pitchFamily="34" charset="-78"/>
                <a:cs typeface="IBM Plex Sans Arabic Medium" panose="020B0503050203000203" pitchFamily="34" charset="-78"/>
              </a:rPr>
              <a:t>مادة (فرق) ومشتقاتها</a:t>
            </a:r>
          </a:p>
        </p:txBody>
      </p:sp>
      <p:sp>
        <p:nvSpPr>
          <p:cNvPr id="8" name="Rectangle 7">
            <a:extLst>
              <a:ext uri="{FF2B5EF4-FFF2-40B4-BE49-F238E27FC236}">
                <a16:creationId xmlns:a16="http://schemas.microsoft.com/office/drawing/2014/main" id="{B5A5FEC9-243C-79D1-D5C9-9B9A3C07ECBB}"/>
              </a:ext>
            </a:extLst>
          </p:cNvPr>
          <p:cNvSpPr/>
          <p:nvPr/>
        </p:nvSpPr>
        <p:spPr>
          <a:xfrm>
            <a:off x="4733364" y="3804979"/>
            <a:ext cx="2626659" cy="596777"/>
          </a:xfrm>
          <a:prstGeom prst="rect">
            <a:avLst/>
          </a:prstGeom>
          <a:noFill/>
          <a:ln>
            <a:solidFill>
              <a:srgbClr val="F88B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solidFill>
                  <a:srgbClr val="F88B46"/>
                </a:solidFill>
                <a:latin typeface="IBM Plex Sans Arabic Medium" panose="020B0503050203000203" pitchFamily="34" charset="-78"/>
                <a:cs typeface="IBM Plex Sans Arabic Medium" panose="020B0503050203000203" pitchFamily="34" charset="-78"/>
              </a:rPr>
              <a:t>مادة (خلف) ومشتقاتها</a:t>
            </a:r>
          </a:p>
        </p:txBody>
      </p:sp>
      <p:sp>
        <p:nvSpPr>
          <p:cNvPr id="9" name="Rectangle 8">
            <a:extLst>
              <a:ext uri="{FF2B5EF4-FFF2-40B4-BE49-F238E27FC236}">
                <a16:creationId xmlns:a16="http://schemas.microsoft.com/office/drawing/2014/main" id="{374BE357-5AF2-B531-4E0A-3996942799C9}"/>
              </a:ext>
            </a:extLst>
          </p:cNvPr>
          <p:cNvSpPr/>
          <p:nvPr/>
        </p:nvSpPr>
        <p:spPr>
          <a:xfrm>
            <a:off x="7651376" y="4558920"/>
            <a:ext cx="2626659" cy="596777"/>
          </a:xfrm>
          <a:prstGeom prst="rect">
            <a:avLst/>
          </a:prstGeom>
          <a:noFill/>
          <a:ln>
            <a:solidFill>
              <a:srgbClr val="F88B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solidFill>
                  <a:srgbClr val="F88B46"/>
                </a:solidFill>
                <a:latin typeface="IBM Plex Sans Arabic Medium" panose="020B0503050203000203" pitchFamily="34" charset="-78"/>
                <a:cs typeface="IBM Plex Sans Arabic Medium" panose="020B0503050203000203" pitchFamily="34" charset="-78"/>
              </a:rPr>
              <a:t>مادة (بين) ومشتقاتها</a:t>
            </a:r>
          </a:p>
        </p:txBody>
      </p:sp>
      <p:sp>
        <p:nvSpPr>
          <p:cNvPr id="10" name="Rectangle 9">
            <a:extLst>
              <a:ext uri="{FF2B5EF4-FFF2-40B4-BE49-F238E27FC236}">
                <a16:creationId xmlns:a16="http://schemas.microsoft.com/office/drawing/2014/main" id="{EE4C201A-8E3A-8A6D-9849-E3AD155D1280}"/>
              </a:ext>
            </a:extLst>
          </p:cNvPr>
          <p:cNvSpPr/>
          <p:nvPr/>
        </p:nvSpPr>
        <p:spPr>
          <a:xfrm>
            <a:off x="4733364" y="4558920"/>
            <a:ext cx="2626659" cy="596777"/>
          </a:xfrm>
          <a:prstGeom prst="rect">
            <a:avLst/>
          </a:prstGeom>
          <a:solidFill>
            <a:srgbClr val="F88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latin typeface="IBM Plex Sans Arabic Medium" panose="020B0503050203000203" pitchFamily="34" charset="-78"/>
                <a:cs typeface="IBM Plex Sans Arabic Medium" panose="020B0503050203000203" pitchFamily="34" charset="-78"/>
              </a:rPr>
              <a:t>لفظ (ولا يدخل)</a:t>
            </a:r>
          </a:p>
        </p:txBody>
      </p:sp>
      <p:sp>
        <p:nvSpPr>
          <p:cNvPr id="11" name="Rectangle 10">
            <a:extLst>
              <a:ext uri="{FF2B5EF4-FFF2-40B4-BE49-F238E27FC236}">
                <a16:creationId xmlns:a16="http://schemas.microsoft.com/office/drawing/2014/main" id="{B03A4957-2E64-4FB0-295F-2D1946B02F68}"/>
              </a:ext>
            </a:extLst>
          </p:cNvPr>
          <p:cNvSpPr/>
          <p:nvPr/>
        </p:nvSpPr>
        <p:spPr>
          <a:xfrm>
            <a:off x="7651376" y="5312861"/>
            <a:ext cx="2626659" cy="596777"/>
          </a:xfrm>
          <a:prstGeom prst="rect">
            <a:avLst/>
          </a:prstGeom>
          <a:solidFill>
            <a:srgbClr val="F88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latin typeface="IBM Plex Sans Arabic Medium" panose="020B0503050203000203" pitchFamily="34" charset="-78"/>
                <a:cs typeface="IBM Plex Sans Arabic Medium" panose="020B0503050203000203" pitchFamily="34" charset="-78"/>
              </a:rPr>
              <a:t>مادة (ميز)</a:t>
            </a:r>
          </a:p>
        </p:txBody>
      </p:sp>
      <p:sp>
        <p:nvSpPr>
          <p:cNvPr id="12" name="Rectangle 11">
            <a:extLst>
              <a:ext uri="{FF2B5EF4-FFF2-40B4-BE49-F238E27FC236}">
                <a16:creationId xmlns:a16="http://schemas.microsoft.com/office/drawing/2014/main" id="{CBA754C9-DBD0-7263-2A11-86A8DEBDF0F0}"/>
              </a:ext>
            </a:extLst>
          </p:cNvPr>
          <p:cNvSpPr/>
          <p:nvPr/>
        </p:nvSpPr>
        <p:spPr>
          <a:xfrm>
            <a:off x="4733364" y="5312861"/>
            <a:ext cx="2626659" cy="596777"/>
          </a:xfrm>
          <a:prstGeom prst="rect">
            <a:avLst/>
          </a:prstGeom>
          <a:noFill/>
          <a:ln>
            <a:solidFill>
              <a:srgbClr val="F88B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solidFill>
                  <a:srgbClr val="F88B46"/>
                </a:solidFill>
                <a:latin typeface="IBM Plex Sans Arabic Medium" panose="020B0503050203000203" pitchFamily="34" charset="-78"/>
                <a:cs typeface="IBM Plex Sans Arabic Medium" panose="020B0503050203000203" pitchFamily="34" charset="-78"/>
              </a:rPr>
              <a:t>مادة (غير)</a:t>
            </a:r>
          </a:p>
        </p:txBody>
      </p:sp>
      <p:sp>
        <p:nvSpPr>
          <p:cNvPr id="18" name="TextBox 17">
            <a:extLst>
              <a:ext uri="{FF2B5EF4-FFF2-40B4-BE49-F238E27FC236}">
                <a16:creationId xmlns:a16="http://schemas.microsoft.com/office/drawing/2014/main" id="{5D2420BB-0E83-4A9D-8D46-924AF7AA15DF}"/>
              </a:ext>
            </a:extLst>
          </p:cNvPr>
          <p:cNvSpPr txBox="1"/>
          <p:nvPr/>
        </p:nvSpPr>
        <p:spPr>
          <a:xfrm>
            <a:off x="4733363" y="2920707"/>
            <a:ext cx="5647765" cy="830997"/>
          </a:xfrm>
          <a:prstGeom prst="rect">
            <a:avLst/>
          </a:prstGeom>
          <a:noFill/>
        </p:spPr>
        <p:txBody>
          <a:bodyPr wrap="square">
            <a:spAutoFit/>
          </a:bodyPr>
          <a:lstStyle/>
          <a:p>
            <a:pPr algn="r"/>
            <a:r>
              <a:rPr lang="ar-SA" sz="2400" b="1" dirty="0">
                <a:latin typeface="IBM Plex Sans Arabic SemiBold" panose="020B0503050203000203" pitchFamily="34" charset="-78"/>
                <a:cs typeface="IBM Plex Sans Arabic SemiBold" panose="020B0503050203000203" pitchFamily="34" charset="-78"/>
              </a:rPr>
              <a:t>1- دلالة لفظية صريحة، وتدخل تحتها جملة من مواد اللغة العربية</a:t>
            </a:r>
          </a:p>
        </p:txBody>
      </p:sp>
      <p:sp>
        <p:nvSpPr>
          <p:cNvPr id="19" name="Rectangle 18">
            <a:extLst>
              <a:ext uri="{FF2B5EF4-FFF2-40B4-BE49-F238E27FC236}">
                <a16:creationId xmlns:a16="http://schemas.microsoft.com/office/drawing/2014/main" id="{CEE87C9C-C151-F528-897E-359E72F75E82}"/>
              </a:ext>
            </a:extLst>
          </p:cNvPr>
          <p:cNvSpPr/>
          <p:nvPr/>
        </p:nvSpPr>
        <p:spPr>
          <a:xfrm>
            <a:off x="4442011" y="2765894"/>
            <a:ext cx="6127377" cy="3379412"/>
          </a:xfrm>
          <a:prstGeom prst="rect">
            <a:avLst/>
          </a:prstGeom>
          <a:noFill/>
          <a:ln>
            <a:solidFill>
              <a:srgbClr val="F88B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S"/>
          </a:p>
        </p:txBody>
      </p:sp>
      <p:sp>
        <p:nvSpPr>
          <p:cNvPr id="20" name="Rectangle 19">
            <a:extLst>
              <a:ext uri="{FF2B5EF4-FFF2-40B4-BE49-F238E27FC236}">
                <a16:creationId xmlns:a16="http://schemas.microsoft.com/office/drawing/2014/main" id="{76BC12CA-EAEA-4F6C-CACF-993C4E31B970}"/>
              </a:ext>
            </a:extLst>
          </p:cNvPr>
          <p:cNvSpPr/>
          <p:nvPr/>
        </p:nvSpPr>
        <p:spPr>
          <a:xfrm>
            <a:off x="1524000" y="2765894"/>
            <a:ext cx="2698376" cy="3379412"/>
          </a:xfrm>
          <a:prstGeom prst="rect">
            <a:avLst/>
          </a:prstGeom>
          <a:noFill/>
          <a:ln>
            <a:solidFill>
              <a:srgbClr val="F88B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S"/>
          </a:p>
        </p:txBody>
      </p:sp>
    </p:spTree>
    <p:extLst>
      <p:ext uri="{BB962C8B-B14F-4D97-AF65-F5344CB8AC3E}">
        <p14:creationId xmlns:p14="http://schemas.microsoft.com/office/powerpoint/2010/main" val="196585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080EC-6096-3237-895E-C762648217DD}"/>
              </a:ext>
            </a:extLst>
          </p:cNvPr>
          <p:cNvPicPr>
            <a:picLocks noChangeAspect="1"/>
          </p:cNvPicPr>
          <p:nvPr/>
        </p:nvPicPr>
        <p:blipFill>
          <a:blip r:embed="rId2"/>
          <a:stretch>
            <a:fillRect/>
          </a:stretch>
        </p:blipFill>
        <p:spPr>
          <a:xfrm>
            <a:off x="14776" y="0"/>
            <a:ext cx="12177224" cy="6858000"/>
          </a:xfrm>
          <a:prstGeom prst="rect">
            <a:avLst/>
          </a:prstGeom>
          <a:noFill/>
          <a:ln>
            <a:noFill/>
          </a:ln>
        </p:spPr>
      </p:pic>
      <p:sp>
        <p:nvSpPr>
          <p:cNvPr id="2" name="عنوان 1">
            <a:extLst>
              <a:ext uri="{FF2B5EF4-FFF2-40B4-BE49-F238E27FC236}">
                <a16:creationId xmlns:a16="http://schemas.microsoft.com/office/drawing/2014/main" id="{550CC4B7-5567-4E00-A19E-608652A217AB}"/>
              </a:ext>
            </a:extLst>
          </p:cNvPr>
          <p:cNvSpPr>
            <a:spLocks noGrp="1"/>
          </p:cNvSpPr>
          <p:nvPr>
            <p:ph type="title"/>
          </p:nvPr>
        </p:nvSpPr>
        <p:spPr>
          <a:xfrm>
            <a:off x="838200" y="668317"/>
            <a:ext cx="9680432" cy="1325563"/>
          </a:xfrm>
        </p:spPr>
        <p:txBody>
          <a:bodyPr>
            <a:normAutofit/>
          </a:bodyPr>
          <a:lstStyle/>
          <a:p>
            <a:r>
              <a:rPr lang="ar-SA" sz="4800" b="1" dirty="0">
                <a:cs typeface="IBM Plex Sans Arabic" panose="020B0503050203000203" pitchFamily="34" charset="-78"/>
              </a:rPr>
              <a:t>خطوات دراسة الفرق الفقهي</a:t>
            </a:r>
          </a:p>
        </p:txBody>
      </p:sp>
      <p:graphicFrame>
        <p:nvGraphicFramePr>
          <p:cNvPr id="5" name="عنصر نائب للمحتوى 4">
            <a:extLst>
              <a:ext uri="{FF2B5EF4-FFF2-40B4-BE49-F238E27FC236}">
                <a16:creationId xmlns:a16="http://schemas.microsoft.com/office/drawing/2014/main" id="{53F44900-98EB-40C8-8402-D657693285CD}"/>
              </a:ext>
            </a:extLst>
          </p:cNvPr>
          <p:cNvGraphicFramePr>
            <a:graphicFrameLocks noGrp="1"/>
          </p:cNvGraphicFramePr>
          <p:nvPr>
            <p:ph idx="1"/>
            <p:extLst>
              <p:ext uri="{D42A27DB-BD31-4B8C-83A1-F6EECF244321}">
                <p14:modId xmlns:p14="http://schemas.microsoft.com/office/powerpoint/2010/main" val="3844835848"/>
              </p:ext>
            </p:extLst>
          </p:nvPr>
        </p:nvGraphicFramePr>
        <p:xfrm>
          <a:off x="1673369" y="2222067"/>
          <a:ext cx="8845263" cy="3471088"/>
        </p:xfrm>
        <a:graphic>
          <a:graphicData uri="http://schemas.openxmlformats.org/drawingml/2006/table">
            <a:tbl>
              <a:tblPr rtl="1" firstRow="1" bandRow="1">
                <a:tableStyleId>{5C22544A-7EE6-4342-B048-85BDC9FD1C3A}</a:tableStyleId>
              </a:tblPr>
              <a:tblGrid>
                <a:gridCol w="412619">
                  <a:extLst>
                    <a:ext uri="{9D8B030D-6E8A-4147-A177-3AD203B41FA5}">
                      <a16:colId xmlns:a16="http://schemas.microsoft.com/office/drawing/2014/main" val="1608802548"/>
                    </a:ext>
                  </a:extLst>
                </a:gridCol>
                <a:gridCol w="4419182">
                  <a:extLst>
                    <a:ext uri="{9D8B030D-6E8A-4147-A177-3AD203B41FA5}">
                      <a16:colId xmlns:a16="http://schemas.microsoft.com/office/drawing/2014/main" val="2021477781"/>
                    </a:ext>
                  </a:extLst>
                </a:gridCol>
                <a:gridCol w="4013462">
                  <a:extLst>
                    <a:ext uri="{9D8B030D-6E8A-4147-A177-3AD203B41FA5}">
                      <a16:colId xmlns:a16="http://schemas.microsoft.com/office/drawing/2014/main" val="3360703899"/>
                    </a:ext>
                  </a:extLst>
                </a:gridCol>
              </a:tblGrid>
              <a:tr h="574209">
                <a:tc>
                  <a:txBody>
                    <a:bodyPr/>
                    <a:lstStyle/>
                    <a:p>
                      <a:pPr rtl="1"/>
                      <a:r>
                        <a:rPr lang="ar-SA" b="0" i="0" dirty="0">
                          <a:latin typeface="IBM Plex Sans Arabic" panose="020B0503050203000203" pitchFamily="34" charset="-78"/>
                          <a:cs typeface="IBM Plex Sans Arabic" panose="020B0503050203000203" pitchFamily="34" charset="-78"/>
                        </a:rPr>
                        <a:t>م</a:t>
                      </a:r>
                    </a:p>
                  </a:txBody>
                  <a:tcP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0" i="0" dirty="0">
                          <a:latin typeface="IBM Plex Sans Arabic" panose="020B0503050203000203" pitchFamily="34" charset="-78"/>
                          <a:cs typeface="IBM Plex Sans Arabic" panose="020B0503050203000203" pitchFamily="34" charset="-78"/>
                        </a:rPr>
                        <a:t>الخطوة</a:t>
                      </a:r>
                    </a:p>
                  </a:txBody>
                  <a:tcP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tc>
                  <a:txBody>
                    <a:bodyPr/>
                    <a:lstStyle/>
                    <a:p>
                      <a:pPr algn="ctr" rtl="1"/>
                      <a:r>
                        <a:rPr lang="ar-SA" b="0" i="0" dirty="0">
                          <a:latin typeface="IBM Plex Sans Arabic" panose="020B0503050203000203" pitchFamily="34" charset="-78"/>
                          <a:cs typeface="IBM Plex Sans Arabic" panose="020B0503050203000203" pitchFamily="34" charset="-78"/>
                        </a:rPr>
                        <a:t>المثال</a:t>
                      </a:r>
                    </a:p>
                  </a:txBody>
                  <a:tcP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solidFill>
                      <a:srgbClr val="F88B46"/>
                    </a:solidFill>
                  </a:tcPr>
                </a:tc>
                <a:extLst>
                  <a:ext uri="{0D108BD9-81ED-4DB2-BD59-A6C34878D82A}">
                    <a16:rowId xmlns:a16="http://schemas.microsoft.com/office/drawing/2014/main" val="2046881871"/>
                  </a:ext>
                </a:extLst>
              </a:tr>
              <a:tr h="621332">
                <a:tc>
                  <a:txBody>
                    <a:bodyPr/>
                    <a:lstStyle/>
                    <a:p>
                      <a:pPr algn="ctr" rtl="1"/>
                      <a:r>
                        <a:rPr lang="ar-SA" b="0" i="0" dirty="0">
                          <a:latin typeface="IBM Plex Sans Arabic" panose="020B0503050203000203" pitchFamily="34" charset="-78"/>
                          <a:cs typeface="IBM Plex Sans Arabic" panose="020B0503050203000203" pitchFamily="34" charset="-78"/>
                        </a:rPr>
                        <a:t>1</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b="0" i="0" dirty="0">
                          <a:latin typeface="IBM Plex Sans Arabic" panose="020B0503050203000203" pitchFamily="34" charset="-78"/>
                          <a:cs typeface="IBM Plex Sans Arabic" panose="020B0503050203000203" pitchFamily="34" charset="-78"/>
                        </a:rPr>
                        <a:t>تعيين المسألتين المتشابهتين في الصورة</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73340726"/>
                  </a:ext>
                </a:extLst>
              </a:tr>
              <a:tr h="574209">
                <a:tc>
                  <a:txBody>
                    <a:bodyPr/>
                    <a:lstStyle/>
                    <a:p>
                      <a:pPr algn="ctr" rtl="1"/>
                      <a:r>
                        <a:rPr lang="ar-SA" b="0" i="0" dirty="0">
                          <a:latin typeface="IBM Plex Sans Arabic" panose="020B0503050203000203" pitchFamily="34" charset="-78"/>
                          <a:cs typeface="IBM Plex Sans Arabic" panose="020B0503050203000203" pitchFamily="34" charset="-78"/>
                        </a:rPr>
                        <a:t>2</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تعيين وجه الشبه</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1545816541"/>
                  </a:ext>
                </a:extLst>
              </a:tr>
              <a:tr h="574209">
                <a:tc>
                  <a:txBody>
                    <a:bodyPr/>
                    <a:lstStyle/>
                    <a:p>
                      <a:pPr algn="ctr" rtl="1"/>
                      <a:r>
                        <a:rPr lang="ar-SA" b="0" i="0" dirty="0">
                          <a:latin typeface="IBM Plex Sans Arabic" panose="020B0503050203000203" pitchFamily="34" charset="-78"/>
                          <a:cs typeface="IBM Plex Sans Arabic" panose="020B0503050203000203" pitchFamily="34" charset="-78"/>
                        </a:rPr>
                        <a:t>3</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تحديد موجب الفرق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507220045"/>
                  </a:ext>
                </a:extLst>
              </a:tr>
              <a:tr h="552920">
                <a:tc>
                  <a:txBody>
                    <a:bodyPr/>
                    <a:lstStyle/>
                    <a:p>
                      <a:pPr algn="ctr" rtl="1"/>
                      <a:r>
                        <a:rPr lang="ar-SA" b="0" i="0" dirty="0">
                          <a:latin typeface="IBM Plex Sans Arabic" panose="020B0503050203000203" pitchFamily="34" charset="-78"/>
                          <a:cs typeface="IBM Plex Sans Arabic" panose="020B0503050203000203" pitchFamily="34" charset="-78"/>
                        </a:rPr>
                        <a:t>4</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اختبار صحة الفرق بالنظر في كتب الفقه والفروق</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3246499414"/>
                  </a:ext>
                </a:extLst>
              </a:tr>
              <a:tr h="574209">
                <a:tc>
                  <a:txBody>
                    <a:bodyPr/>
                    <a:lstStyle/>
                    <a:p>
                      <a:pPr algn="ctr" rtl="1"/>
                      <a:r>
                        <a:rPr lang="ar-SA" b="0" i="0" dirty="0">
                          <a:latin typeface="IBM Plex Sans Arabic" panose="020B0503050203000203" pitchFamily="34" charset="-78"/>
                          <a:cs typeface="IBM Plex Sans Arabic" panose="020B0503050203000203" pitchFamily="34" charset="-78"/>
                        </a:rPr>
                        <a:t>5</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r>
                        <a:rPr lang="ar-SA" b="0" i="0" dirty="0">
                          <a:latin typeface="IBM Plex Sans Arabic" panose="020B0503050203000203" pitchFamily="34" charset="-78"/>
                          <a:cs typeface="IBM Plex Sans Arabic" panose="020B0503050203000203" pitchFamily="34" charset="-78"/>
                        </a:rPr>
                        <a:t>تقرير الفرق بين المسألتين</a:t>
                      </a: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tc>
                  <a:txBody>
                    <a:bodyPr/>
                    <a:lstStyle/>
                    <a:p>
                      <a:pPr algn="ctr" rtl="1"/>
                      <a:endParaRPr lang="ar-SA" b="0" i="0" dirty="0">
                        <a:latin typeface="IBM Plex Sans Arabic" panose="020B0503050203000203" pitchFamily="34" charset="-78"/>
                        <a:cs typeface="IBM Plex Sans Arabic" panose="020B0503050203000203" pitchFamily="34" charset="-78"/>
                      </a:endParaRPr>
                    </a:p>
                  </a:txBody>
                  <a:tcPr anchor="ctr">
                    <a:lnL w="12700" cap="flat" cmpd="sng" algn="ctr">
                      <a:solidFill>
                        <a:srgbClr val="F88B46"/>
                      </a:solidFill>
                      <a:prstDash val="solid"/>
                      <a:round/>
                      <a:headEnd type="none" w="med" len="med"/>
                      <a:tailEnd type="none" w="med" len="med"/>
                    </a:lnL>
                    <a:lnR w="12700" cap="flat" cmpd="sng" algn="ctr">
                      <a:solidFill>
                        <a:srgbClr val="F88B46"/>
                      </a:solidFill>
                      <a:prstDash val="solid"/>
                      <a:round/>
                      <a:headEnd type="none" w="med" len="med"/>
                      <a:tailEnd type="none" w="med" len="med"/>
                    </a:lnR>
                    <a:lnT w="12700" cap="flat" cmpd="sng" algn="ctr">
                      <a:solidFill>
                        <a:srgbClr val="F88B46"/>
                      </a:solidFill>
                      <a:prstDash val="solid"/>
                      <a:round/>
                      <a:headEnd type="none" w="med" len="med"/>
                      <a:tailEnd type="none" w="med" len="med"/>
                    </a:lnT>
                    <a:lnB w="12700" cap="flat" cmpd="sng" algn="ctr">
                      <a:solidFill>
                        <a:srgbClr val="F88B46"/>
                      </a:solidFill>
                      <a:prstDash val="solid"/>
                      <a:round/>
                      <a:headEnd type="none" w="med" len="med"/>
                      <a:tailEnd type="none" w="med" len="med"/>
                    </a:lnB>
                    <a:noFill/>
                  </a:tcPr>
                </a:tc>
                <a:extLst>
                  <a:ext uri="{0D108BD9-81ED-4DB2-BD59-A6C34878D82A}">
                    <a16:rowId xmlns:a16="http://schemas.microsoft.com/office/drawing/2014/main" val="26567599"/>
                  </a:ext>
                </a:extLst>
              </a:tr>
            </a:tbl>
          </a:graphicData>
        </a:graphic>
      </p:graphicFrame>
    </p:spTree>
    <p:extLst>
      <p:ext uri="{BB962C8B-B14F-4D97-AF65-F5344CB8AC3E}">
        <p14:creationId xmlns:p14="http://schemas.microsoft.com/office/powerpoint/2010/main" val="110363229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873</Words>
  <Application>Microsoft Office PowerPoint</Application>
  <PresentationFormat>شاشة عريضة</PresentationFormat>
  <Paragraphs>125</Paragraphs>
  <Slides>14</Slides>
  <Notes>4</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Calibri</vt:lpstr>
      <vt:lpstr>Arial</vt:lpstr>
      <vt:lpstr>IBM Plex Sans Arabic</vt:lpstr>
      <vt:lpstr>IBM Plex Sans Arabic Light</vt:lpstr>
      <vt:lpstr>Times New Roman</vt:lpstr>
      <vt:lpstr>IBM Plex Sans Arabic SemiBold</vt:lpstr>
      <vt:lpstr>IBM Plex Sans Arabic Medium</vt:lpstr>
      <vt:lpstr>نسق Office</vt:lpstr>
      <vt:lpstr>مهــــــــــــــارة التفريـــــــق الفقهي</vt:lpstr>
      <vt:lpstr>نشاط استهلالي</vt:lpstr>
      <vt:lpstr>إن الصـــــلاة تتكـــرر، فيشـــق قضـــاؤها، فسامح الشرع بذلك بخلاف الصــــوم؛ فإنــــه قليــل، وقـد لا يصادفها بالمرة، فقضاؤه لا مشقة فيه  إيضاح الدلائل في الفرق بين المسائل ص151</vt:lpstr>
      <vt:lpstr>محاور الدورة التدريبية</vt:lpstr>
      <vt:lpstr>ما هـــــي مهـــــــارة التفريـق الفقهي</vt:lpstr>
      <vt:lpstr>ما أهمية التعرف على الفروق الفقهية</vt:lpstr>
      <vt:lpstr>قال الإسنوي: (إن المطارحة بالمسائل ذوات المآخذ المؤتلفة المتفقة، والأجوبـــــة المختلفة المفترقة، مما يثير أفكار الحاضرين في المسالك، ويبعثها على اقتناص أبكار المدارك، ويميز مواقع أقدار الفضلاء، ومواضع مجال العلماء)  مطالع الدقائق في تحرير الجوامع والفوارق ص1</vt:lpstr>
      <vt:lpstr>المصطلحات الدالة على التفريق في لغة الفقهاء</vt:lpstr>
      <vt:lpstr>خطوات دراسة الفرق الفقهي</vt:lpstr>
      <vt:lpstr>الإذن بالنكاح بين البكر والثيب</vt:lpstr>
      <vt:lpstr>مس الصبيان للمصحف</vt:lpstr>
      <vt:lpstr>بطاقات التخفيض</vt:lpstr>
      <vt:lpstr>أشهر المؤلفات في الفروق الفقهية</vt:lpstr>
      <vt:lpstr>تمت بحمد الله وتوفيقه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af99ra -</dc:creator>
  <cp:lastModifiedBy>af99ra -</cp:lastModifiedBy>
  <cp:revision>23</cp:revision>
  <dcterms:created xsi:type="dcterms:W3CDTF">2024-08-20T20:39:37Z</dcterms:created>
  <dcterms:modified xsi:type="dcterms:W3CDTF">2024-10-02T07:52:40Z</dcterms:modified>
</cp:coreProperties>
</file>