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385" r:id="rId4"/>
    <p:sldId id="387" r:id="rId5"/>
    <p:sldId id="265" r:id="rId6"/>
    <p:sldId id="368" r:id="rId7"/>
    <p:sldId id="363" r:id="rId8"/>
    <p:sldId id="289" r:id="rId9"/>
    <p:sldId id="357" r:id="rId10"/>
    <p:sldId id="358" r:id="rId11"/>
    <p:sldId id="359" r:id="rId12"/>
    <p:sldId id="360" r:id="rId13"/>
    <p:sldId id="361" r:id="rId14"/>
    <p:sldId id="362" r:id="rId15"/>
    <p:sldId id="370" r:id="rId16"/>
    <p:sldId id="371" r:id="rId17"/>
    <p:sldId id="369" r:id="rId18"/>
    <p:sldId id="372" r:id="rId19"/>
    <p:sldId id="373" r:id="rId20"/>
    <p:sldId id="374" r:id="rId21"/>
    <p:sldId id="375" r:id="rId22"/>
    <p:sldId id="376" r:id="rId23"/>
    <p:sldId id="312" r:id="rId24"/>
    <p:sldId id="310" r:id="rId25"/>
    <p:sldId id="263" r:id="rId26"/>
    <p:sldId id="364" r:id="rId27"/>
    <p:sldId id="365" r:id="rId28"/>
    <p:sldId id="366" r:id="rId29"/>
    <p:sldId id="311" r:id="rId30"/>
    <p:sldId id="377" r:id="rId31"/>
    <p:sldId id="303" r:id="rId32"/>
    <p:sldId id="378" r:id="rId33"/>
    <p:sldId id="379" r:id="rId34"/>
    <p:sldId id="380" r:id="rId35"/>
    <p:sldId id="381" r:id="rId36"/>
    <p:sldId id="382" r:id="rId37"/>
    <p:sldId id="384" r:id="rId38"/>
    <p:sldId id="383" r:id="rId39"/>
    <p:sldId id="388" r:id="rId4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A627E7-E4E5-4732-AACA-85E3AE7ACD3D}" v="3" dt="2021-12-20T04:37:36.118"/>
  </p1510:revLst>
</p1510:revInfo>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87" autoAdjust="0"/>
    <p:restoredTop sz="94660"/>
  </p:normalViewPr>
  <p:slideViewPr>
    <p:cSldViewPr snapToGrid="0">
      <p:cViewPr varScale="1">
        <p:scale>
          <a:sx n="87" d="100"/>
          <a:sy n="87" d="100"/>
        </p:scale>
        <p:origin x="7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احمد صنبع" userId="1a88cf8c3385eb6b" providerId="LiveId" clId="{87A627E7-E4E5-4732-AACA-85E3AE7ACD3D}"/>
    <pc:docChg chg="custSel addSld delSld modSld sldOrd">
      <pc:chgData name="احمد صنبع" userId="1a88cf8c3385eb6b" providerId="LiveId" clId="{87A627E7-E4E5-4732-AACA-85E3AE7ACD3D}" dt="2021-12-20T04:38:25.603" v="119" actId="47"/>
      <pc:docMkLst>
        <pc:docMk/>
      </pc:docMkLst>
      <pc:sldChg chg="addSp modSp del mod ord">
        <pc:chgData name="احمد صنبع" userId="1a88cf8c3385eb6b" providerId="LiveId" clId="{87A627E7-E4E5-4732-AACA-85E3AE7ACD3D}" dt="2021-12-20T04:38:25.603" v="119" actId="47"/>
        <pc:sldMkLst>
          <pc:docMk/>
          <pc:sldMk cId="2711095177" sldId="309"/>
        </pc:sldMkLst>
        <pc:spChg chg="add mod">
          <ac:chgData name="احمد صنبع" userId="1a88cf8c3385eb6b" providerId="LiveId" clId="{87A627E7-E4E5-4732-AACA-85E3AE7ACD3D}" dt="2021-12-20T04:35:26.385" v="96" actId="931"/>
          <ac:spMkLst>
            <pc:docMk/>
            <pc:sldMk cId="2711095177" sldId="309"/>
            <ac:spMk id="6" creationId="{F1B6499B-C506-4482-BCF1-2B8C98F328B7}"/>
          </ac:spMkLst>
        </pc:spChg>
        <pc:picChg chg="add mod">
          <ac:chgData name="احمد صنبع" userId="1a88cf8c3385eb6b" providerId="LiveId" clId="{87A627E7-E4E5-4732-AACA-85E3AE7ACD3D}" dt="2021-12-20T04:35:32.478" v="97" actId="27614"/>
          <ac:picMkLst>
            <pc:docMk/>
            <pc:sldMk cId="2711095177" sldId="309"/>
            <ac:picMk id="4" creationId="{C7D5E762-B512-479B-8BE8-7968D5FCCF83}"/>
          </ac:picMkLst>
        </pc:picChg>
      </pc:sldChg>
      <pc:sldChg chg="modSp mod">
        <pc:chgData name="احمد صنبع" userId="1a88cf8c3385eb6b" providerId="LiveId" clId="{87A627E7-E4E5-4732-AACA-85E3AE7ACD3D}" dt="2021-12-16T23:13:17.393" v="95" actId="20577"/>
        <pc:sldMkLst>
          <pc:docMk/>
          <pc:sldMk cId="3818705084" sldId="311"/>
        </pc:sldMkLst>
        <pc:spChg chg="mod">
          <ac:chgData name="احمد صنبع" userId="1a88cf8c3385eb6b" providerId="LiveId" clId="{87A627E7-E4E5-4732-AACA-85E3AE7ACD3D}" dt="2021-12-16T23:13:17.393" v="95" actId="20577"/>
          <ac:spMkLst>
            <pc:docMk/>
            <pc:sldMk cId="3818705084" sldId="311"/>
            <ac:spMk id="2" creationId="{398D7290-7D43-4A28-B013-394E7721EA3C}"/>
          </ac:spMkLst>
        </pc:spChg>
      </pc:sldChg>
      <pc:sldChg chg="del">
        <pc:chgData name="احمد صنبع" userId="1a88cf8c3385eb6b" providerId="LiveId" clId="{87A627E7-E4E5-4732-AACA-85E3AE7ACD3D}" dt="2021-12-13T06:20:25.264" v="0" actId="47"/>
        <pc:sldMkLst>
          <pc:docMk/>
          <pc:sldMk cId="273892445" sldId="367"/>
        </pc:sldMkLst>
      </pc:sldChg>
      <pc:sldChg chg="modSp mod">
        <pc:chgData name="احمد صنبع" userId="1a88cf8c3385eb6b" providerId="LiveId" clId="{87A627E7-E4E5-4732-AACA-85E3AE7ACD3D}" dt="2021-12-16T23:10:33.677" v="78" actId="108"/>
        <pc:sldMkLst>
          <pc:docMk/>
          <pc:sldMk cId="3245999668" sldId="382"/>
        </pc:sldMkLst>
        <pc:spChg chg="mod">
          <ac:chgData name="احمد صنبع" userId="1a88cf8c3385eb6b" providerId="LiveId" clId="{87A627E7-E4E5-4732-AACA-85E3AE7ACD3D}" dt="2021-12-16T23:10:33.677" v="78" actId="108"/>
          <ac:spMkLst>
            <pc:docMk/>
            <pc:sldMk cId="3245999668" sldId="382"/>
            <ac:spMk id="2" creationId="{398D7290-7D43-4A28-B013-394E7721EA3C}"/>
          </ac:spMkLst>
        </pc:spChg>
        <pc:spChg chg="mod">
          <ac:chgData name="احمد صنبع" userId="1a88cf8c3385eb6b" providerId="LiveId" clId="{87A627E7-E4E5-4732-AACA-85E3AE7ACD3D}" dt="2021-12-16T23:09:29.470" v="71" actId="207"/>
          <ac:spMkLst>
            <pc:docMk/>
            <pc:sldMk cId="3245999668" sldId="382"/>
            <ac:spMk id="11" creationId="{75E8E42F-A3FE-4E0E-A91B-F261C41ABF00}"/>
          </ac:spMkLst>
        </pc:spChg>
      </pc:sldChg>
      <pc:sldChg chg="modSp mod">
        <pc:chgData name="احمد صنبع" userId="1a88cf8c3385eb6b" providerId="LiveId" clId="{87A627E7-E4E5-4732-AACA-85E3AE7ACD3D}" dt="2021-12-16T23:12:13.071" v="92" actId="207"/>
        <pc:sldMkLst>
          <pc:docMk/>
          <pc:sldMk cId="3085866511" sldId="383"/>
        </pc:sldMkLst>
        <pc:spChg chg="mod">
          <ac:chgData name="احمد صنبع" userId="1a88cf8c3385eb6b" providerId="LiveId" clId="{87A627E7-E4E5-4732-AACA-85E3AE7ACD3D}" dt="2021-12-16T23:12:13.071" v="92" actId="207"/>
          <ac:spMkLst>
            <pc:docMk/>
            <pc:sldMk cId="3085866511" sldId="383"/>
            <ac:spMk id="11" creationId="{75E8E42F-A3FE-4E0E-A91B-F261C41ABF00}"/>
          </ac:spMkLst>
        </pc:spChg>
      </pc:sldChg>
      <pc:sldChg chg="modSp mod">
        <pc:chgData name="احمد صنبع" userId="1a88cf8c3385eb6b" providerId="LiveId" clId="{87A627E7-E4E5-4732-AACA-85E3AE7ACD3D}" dt="2021-12-16T23:12:24.618" v="93" actId="20577"/>
        <pc:sldMkLst>
          <pc:docMk/>
          <pc:sldMk cId="250513110" sldId="384"/>
        </pc:sldMkLst>
        <pc:spChg chg="mod">
          <ac:chgData name="احمد صنبع" userId="1a88cf8c3385eb6b" providerId="LiveId" clId="{87A627E7-E4E5-4732-AACA-85E3AE7ACD3D}" dt="2021-12-16T23:10:15.920" v="77" actId="108"/>
          <ac:spMkLst>
            <pc:docMk/>
            <pc:sldMk cId="250513110" sldId="384"/>
            <ac:spMk id="2" creationId="{398D7290-7D43-4A28-B013-394E7721EA3C}"/>
          </ac:spMkLst>
        </pc:spChg>
        <pc:spChg chg="mod">
          <ac:chgData name="احمد صنبع" userId="1a88cf8c3385eb6b" providerId="LiveId" clId="{87A627E7-E4E5-4732-AACA-85E3AE7ACD3D}" dt="2021-12-16T23:12:24.618" v="93" actId="20577"/>
          <ac:spMkLst>
            <pc:docMk/>
            <pc:sldMk cId="250513110" sldId="384"/>
            <ac:spMk id="11" creationId="{75E8E42F-A3FE-4E0E-A91B-F261C41ABF00}"/>
          </ac:spMkLst>
        </pc:spChg>
      </pc:sldChg>
      <pc:sldChg chg="modSp mod">
        <pc:chgData name="احمد صنبع" userId="1a88cf8c3385eb6b" providerId="LiveId" clId="{87A627E7-E4E5-4732-AACA-85E3AE7ACD3D}" dt="2021-12-16T23:07:46.841" v="55" actId="113"/>
        <pc:sldMkLst>
          <pc:docMk/>
          <pc:sldMk cId="978202891" sldId="385"/>
        </pc:sldMkLst>
        <pc:spChg chg="mod">
          <ac:chgData name="احمد صنبع" userId="1a88cf8c3385eb6b" providerId="LiveId" clId="{87A627E7-E4E5-4732-AACA-85E3AE7ACD3D}" dt="2021-12-16T23:07:46.841" v="55" actId="113"/>
          <ac:spMkLst>
            <pc:docMk/>
            <pc:sldMk cId="978202891" sldId="385"/>
            <ac:spMk id="2" creationId="{398D7290-7D43-4A28-B013-394E7721EA3C}"/>
          </ac:spMkLst>
        </pc:spChg>
      </pc:sldChg>
      <pc:sldChg chg="addSp delSp modSp add mod">
        <pc:chgData name="احمد صنبع" userId="1a88cf8c3385eb6b" providerId="LiveId" clId="{87A627E7-E4E5-4732-AACA-85E3AE7ACD3D}" dt="2021-12-20T04:38:17.074" v="118" actId="12789"/>
        <pc:sldMkLst>
          <pc:docMk/>
          <pc:sldMk cId="2897744749" sldId="388"/>
        </pc:sldMkLst>
        <pc:spChg chg="del">
          <ac:chgData name="احمد صنبع" userId="1a88cf8c3385eb6b" providerId="LiveId" clId="{87A627E7-E4E5-4732-AACA-85E3AE7ACD3D}" dt="2021-12-20T04:35:43.987" v="100" actId="478"/>
          <ac:spMkLst>
            <pc:docMk/>
            <pc:sldMk cId="2897744749" sldId="388"/>
            <ac:spMk id="2" creationId="{B699AFA7-A90B-4D97-A5B4-28F12C0AB75D}"/>
          </ac:spMkLst>
        </pc:spChg>
        <pc:spChg chg="del">
          <ac:chgData name="احمد صنبع" userId="1a88cf8c3385eb6b" providerId="LiveId" clId="{87A627E7-E4E5-4732-AACA-85E3AE7ACD3D}" dt="2021-12-20T04:35:52.753" v="103" actId="478"/>
          <ac:spMkLst>
            <pc:docMk/>
            <pc:sldMk cId="2897744749" sldId="388"/>
            <ac:spMk id="6" creationId="{F1B6499B-C506-4482-BCF1-2B8C98F328B7}"/>
          </ac:spMkLst>
        </pc:spChg>
        <pc:spChg chg="add del mod">
          <ac:chgData name="احمد صنبع" userId="1a88cf8c3385eb6b" providerId="LiveId" clId="{87A627E7-E4E5-4732-AACA-85E3AE7ACD3D}" dt="2021-12-20T04:35:48.491" v="102" actId="478"/>
          <ac:spMkLst>
            <pc:docMk/>
            <pc:sldMk cId="2897744749" sldId="388"/>
            <ac:spMk id="7" creationId="{E87AD22F-1326-4C7A-8FEC-5233B27E50AF}"/>
          </ac:spMkLst>
        </pc:spChg>
        <pc:spChg chg="add del mod">
          <ac:chgData name="احمد صنبع" userId="1a88cf8c3385eb6b" providerId="LiveId" clId="{87A627E7-E4E5-4732-AACA-85E3AE7ACD3D}" dt="2021-12-20T04:37:47.432" v="111" actId="478"/>
          <ac:spMkLst>
            <pc:docMk/>
            <pc:sldMk cId="2897744749" sldId="388"/>
            <ac:spMk id="10" creationId="{B20B22CD-0542-4E11-ACDC-1E479B793AF8}"/>
          </ac:spMkLst>
        </pc:spChg>
        <pc:picChg chg="del mod">
          <ac:chgData name="احمد صنبع" userId="1a88cf8c3385eb6b" providerId="LiveId" clId="{87A627E7-E4E5-4732-AACA-85E3AE7ACD3D}" dt="2021-12-20T04:37:55.605" v="113" actId="478"/>
          <ac:picMkLst>
            <pc:docMk/>
            <pc:sldMk cId="2897744749" sldId="388"/>
            <ac:picMk id="4" creationId="{C7D5E762-B512-479B-8BE8-7968D5FCCF83}"/>
          </ac:picMkLst>
        </pc:picChg>
        <pc:picChg chg="del">
          <ac:chgData name="احمد صنبع" userId="1a88cf8c3385eb6b" providerId="LiveId" clId="{87A627E7-E4E5-4732-AACA-85E3AE7ACD3D}" dt="2021-12-20T04:35:40.635" v="99" actId="478"/>
          <ac:picMkLst>
            <pc:docMk/>
            <pc:sldMk cId="2897744749" sldId="388"/>
            <ac:picMk id="5" creationId="{6E028687-0E88-4242-8E73-C3CA1F47E8A6}"/>
          </ac:picMkLst>
        </pc:picChg>
        <pc:picChg chg="add mod">
          <ac:chgData name="احمد صنبع" userId="1a88cf8c3385eb6b" providerId="LiveId" clId="{87A627E7-E4E5-4732-AACA-85E3AE7ACD3D}" dt="2021-12-20T04:38:17.074" v="118" actId="12789"/>
          <ac:picMkLst>
            <pc:docMk/>
            <pc:sldMk cId="2897744749" sldId="388"/>
            <ac:picMk id="9" creationId="{A61F00EF-E718-4ABC-9107-89F12A25194D}"/>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SA" dirty="0"/>
              <a:t>نسبة المصابين بـ</a:t>
            </a:r>
            <a:r>
              <a:rPr lang="ar-SA" baseline="0" dirty="0"/>
              <a:t> </a:t>
            </a:r>
            <a:r>
              <a:rPr lang="en-US" baseline="0" dirty="0"/>
              <a:t>COPD</a:t>
            </a:r>
            <a:endParaRPr lang="ar-S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ar-SA"/>
        </a:p>
      </c:txPr>
    </c:title>
    <c:autoTitleDeleted val="0"/>
    <c:view3D>
      <c:rotX val="15"/>
      <c:rotY val="20"/>
      <c:depthPercent val="100"/>
      <c:rAngAx val="1"/>
    </c:view3D>
    <c:floor>
      <c:thickness val="0"/>
      <c:spPr>
        <a:noFill/>
        <a:ln>
          <a:noFill/>
        </a:ln>
        <a:effectLst/>
        <a:sp3d/>
      </c:spPr>
    </c:floor>
    <c:sideWall>
      <c:thickness val="0"/>
      <c:spPr>
        <a:noFill/>
        <a:ln w="25400">
          <a:noFill/>
        </a:ln>
        <a:effectLst/>
        <a:sp3d/>
      </c:spPr>
    </c:sideWall>
    <c:backWall>
      <c:thickness val="0"/>
      <c:spPr>
        <a:noFill/>
        <a:ln w="25400">
          <a:noFill/>
        </a:ln>
        <a:effectLst/>
        <a:sp3d/>
      </c:spPr>
    </c:backWall>
    <c:plotArea>
      <c:layout/>
      <c:bar3DChart>
        <c:barDir val="col"/>
        <c:grouping val="clustered"/>
        <c:varyColors val="0"/>
        <c:ser>
          <c:idx val="0"/>
          <c:order val="0"/>
          <c:tx>
            <c:strRef>
              <c:f>ورقة1!$B$1</c:f>
              <c:strCache>
                <c:ptCount val="1"/>
                <c:pt idx="0">
                  <c:v>نسبة المصابين</c:v>
                </c:pt>
              </c:strCache>
            </c:strRef>
          </c:tx>
          <c:spPr>
            <a:solidFill>
              <a:schemeClr val="accent1"/>
            </a:solidFill>
            <a:ln>
              <a:noFill/>
            </a:ln>
            <a:effectLst/>
            <a:sp3d/>
          </c:spPr>
          <c:invertIfNegative val="0"/>
          <c:cat>
            <c:strRef>
              <c:f>ورقة1!$A$2:$A$5</c:f>
              <c:strCache>
                <c:ptCount val="2"/>
                <c:pt idx="0">
                  <c:v>أمريكا</c:v>
                </c:pt>
                <c:pt idx="1">
                  <c:v>السويد</c:v>
                </c:pt>
              </c:strCache>
            </c:strRef>
          </c:cat>
          <c:val>
            <c:numRef>
              <c:f>ورقة1!$B$2:$B$5</c:f>
              <c:numCache>
                <c:formatCode>0%</c:formatCode>
                <c:ptCount val="4"/>
                <c:pt idx="0">
                  <c:v>0.8</c:v>
                </c:pt>
                <c:pt idx="1">
                  <c:v>0.12</c:v>
                </c:pt>
              </c:numCache>
            </c:numRef>
          </c:val>
          <c:extLst>
            <c:ext xmlns:c16="http://schemas.microsoft.com/office/drawing/2014/chart" uri="{C3380CC4-5D6E-409C-BE32-E72D297353CC}">
              <c16:uniqueId val="{00000000-180F-4902-AB36-08057C391DB9}"/>
            </c:ext>
          </c:extLst>
        </c:ser>
        <c:ser>
          <c:idx val="1"/>
          <c:order val="1"/>
          <c:tx>
            <c:strRef>
              <c:f>ورقة1!$C$1</c:f>
              <c:strCache>
                <c:ptCount val="1"/>
                <c:pt idx="0">
                  <c:v>عمود2</c:v>
                </c:pt>
              </c:strCache>
            </c:strRef>
          </c:tx>
          <c:spPr>
            <a:solidFill>
              <a:schemeClr val="accent2"/>
            </a:solidFill>
            <a:ln>
              <a:noFill/>
            </a:ln>
            <a:effectLst/>
            <a:sp3d/>
          </c:spPr>
          <c:invertIfNegative val="0"/>
          <c:cat>
            <c:strRef>
              <c:f>ورقة1!$A$2:$A$5</c:f>
              <c:strCache>
                <c:ptCount val="2"/>
                <c:pt idx="0">
                  <c:v>أمريكا</c:v>
                </c:pt>
                <c:pt idx="1">
                  <c:v>السويد</c:v>
                </c:pt>
              </c:strCache>
            </c:strRef>
          </c:cat>
          <c:val>
            <c:numRef>
              <c:f>ورقة1!$C$2:$C$5</c:f>
              <c:numCache>
                <c:formatCode>General</c:formatCode>
                <c:ptCount val="4"/>
              </c:numCache>
            </c:numRef>
          </c:val>
          <c:extLst>
            <c:ext xmlns:c16="http://schemas.microsoft.com/office/drawing/2014/chart" uri="{C3380CC4-5D6E-409C-BE32-E72D297353CC}">
              <c16:uniqueId val="{00000001-180F-4902-AB36-08057C391DB9}"/>
            </c:ext>
          </c:extLst>
        </c:ser>
        <c:ser>
          <c:idx val="2"/>
          <c:order val="2"/>
          <c:tx>
            <c:strRef>
              <c:f>ورقة1!$D$1</c:f>
              <c:strCache>
                <c:ptCount val="1"/>
                <c:pt idx="0">
                  <c:v>عمود1</c:v>
                </c:pt>
              </c:strCache>
            </c:strRef>
          </c:tx>
          <c:spPr>
            <a:solidFill>
              <a:schemeClr val="accent3"/>
            </a:solidFill>
            <a:ln>
              <a:noFill/>
            </a:ln>
            <a:effectLst/>
            <a:sp3d/>
          </c:spPr>
          <c:invertIfNegative val="0"/>
          <c:cat>
            <c:strRef>
              <c:f>ورقة1!$A$2:$A$5</c:f>
              <c:strCache>
                <c:ptCount val="2"/>
                <c:pt idx="0">
                  <c:v>أمريكا</c:v>
                </c:pt>
                <c:pt idx="1">
                  <c:v>السويد</c:v>
                </c:pt>
              </c:strCache>
            </c:strRef>
          </c:cat>
          <c:val>
            <c:numRef>
              <c:f>ورقة1!$D$2:$D$5</c:f>
              <c:numCache>
                <c:formatCode>General</c:formatCode>
                <c:ptCount val="4"/>
              </c:numCache>
            </c:numRef>
          </c:val>
          <c:extLst>
            <c:ext xmlns:c16="http://schemas.microsoft.com/office/drawing/2014/chart" uri="{C3380CC4-5D6E-409C-BE32-E72D297353CC}">
              <c16:uniqueId val="{00000002-180F-4902-AB36-08057C391DB9}"/>
            </c:ext>
          </c:extLst>
        </c:ser>
        <c:dLbls>
          <c:showLegendKey val="0"/>
          <c:showVal val="0"/>
          <c:showCatName val="0"/>
          <c:showSerName val="0"/>
          <c:showPercent val="0"/>
          <c:showBubbleSize val="0"/>
        </c:dLbls>
        <c:gapWidth val="150"/>
        <c:shape val="box"/>
        <c:axId val="1119198416"/>
        <c:axId val="1119199248"/>
        <c:axId val="0"/>
      </c:bar3DChart>
      <c:catAx>
        <c:axId val="11191984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A"/>
          </a:p>
        </c:txPr>
        <c:crossAx val="1119199248"/>
        <c:crosses val="autoZero"/>
        <c:auto val="1"/>
        <c:lblAlgn val="ctr"/>
        <c:lblOffset val="100"/>
        <c:noMultiLvlLbl val="0"/>
      </c:catAx>
      <c:valAx>
        <c:axId val="1119199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A"/>
          </a:p>
        </c:txPr>
        <c:crossAx val="1119198416"/>
        <c:crosses val="autoZero"/>
        <c:crossBetween val="between"/>
      </c:valAx>
      <c:spPr>
        <a:noFill/>
        <a:ln>
          <a:noFill/>
        </a:ln>
        <a:effectLst/>
      </c:spPr>
    </c:plotArea>
    <c:legend>
      <c:legendPos val="b"/>
      <c:layout>
        <c:manualLayout>
          <c:xMode val="edge"/>
          <c:yMode val="edge"/>
          <c:x val="0.22601472638272682"/>
          <c:y val="0.91149578837904932"/>
          <c:w val="0.2776593103711672"/>
          <c:h val="6.84382150321701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A"/>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ar-S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458980-76B0-47B7-AB3C-43837537EB1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7D743BB9-C036-4DF1-A159-8378C448F5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4E98F64D-8DEF-4A82-8B68-D76BF5FD0C41}"/>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5" name="عنصر نائب للتذييل 4">
            <a:extLst>
              <a:ext uri="{FF2B5EF4-FFF2-40B4-BE49-F238E27FC236}">
                <a16:creationId xmlns:a16="http://schemas.microsoft.com/office/drawing/2014/main" id="{B6A9DAAD-641C-40AA-8EF0-A02AEE14A72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C22A5B58-53C8-44CC-9C66-10B822D324C1}"/>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1216541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387AB47-2777-47A3-9507-CEF4A8EBAEE5}"/>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2FA3DE8C-3EA6-4816-8FF6-72FCE8FC08F3}"/>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1629EA29-D220-431C-AF74-A009D75C4564}"/>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5" name="عنصر نائب للتذييل 4">
            <a:extLst>
              <a:ext uri="{FF2B5EF4-FFF2-40B4-BE49-F238E27FC236}">
                <a16:creationId xmlns:a16="http://schemas.microsoft.com/office/drawing/2014/main" id="{508A4753-F538-4549-838D-CCD7BE4B30C5}"/>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FEFA533-3555-4A92-ACF1-CA9A138037AC}"/>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65448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D5F97D7B-F421-462F-9D92-826692817BE0}"/>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8023A8D0-B936-4B39-9D95-2EDB5A443D41}"/>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699ECABF-98BA-4702-869B-9AC9469F21B1}"/>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5" name="عنصر نائب للتذييل 4">
            <a:extLst>
              <a:ext uri="{FF2B5EF4-FFF2-40B4-BE49-F238E27FC236}">
                <a16:creationId xmlns:a16="http://schemas.microsoft.com/office/drawing/2014/main" id="{BD8D17AC-3A3E-46FB-A4E7-1358DA2EA6C1}"/>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292E704C-0FAD-445B-89F2-EB87C51A2AB8}"/>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58952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614783-1B23-449E-B279-B6FC5086D620}"/>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AEE48C56-56DD-4D1E-93A6-FE469AA1F0D8}"/>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96C9D082-D3B7-4EAF-813E-40C910A10BF4}"/>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5" name="عنصر نائب للتذييل 4">
            <a:extLst>
              <a:ext uri="{FF2B5EF4-FFF2-40B4-BE49-F238E27FC236}">
                <a16:creationId xmlns:a16="http://schemas.microsoft.com/office/drawing/2014/main" id="{C4422F85-ACA4-41F6-A103-9EF93EFF36F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94E8A0F-CF1B-48FD-8C4F-91AF994A7810}"/>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80165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3B447A-D5C1-488E-B822-1914A9BA0EB0}"/>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D55089EF-0E08-46FE-970E-3830765875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0997AD67-E7C6-4C59-B9EE-33C4B3D6B95D}"/>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5" name="عنصر نائب للتذييل 4">
            <a:extLst>
              <a:ext uri="{FF2B5EF4-FFF2-40B4-BE49-F238E27FC236}">
                <a16:creationId xmlns:a16="http://schemas.microsoft.com/office/drawing/2014/main" id="{AFBF0E59-DCF1-4242-B2B8-51FE2BD0D06F}"/>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21CF085A-4C00-4DBF-AC10-F388C6E9D40E}"/>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1750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6B68AD9-3267-4017-A9DF-9BAB3331070B}"/>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2D7308DF-22FD-48CE-82C2-BB1481B1F3AC}"/>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66759DBB-AE1D-452F-8368-4B45285472F4}"/>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AF1259D5-4271-4892-BC76-DBFA00FD5A69}"/>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6" name="عنصر نائب للتذييل 5">
            <a:extLst>
              <a:ext uri="{FF2B5EF4-FFF2-40B4-BE49-F238E27FC236}">
                <a16:creationId xmlns:a16="http://schemas.microsoft.com/office/drawing/2014/main" id="{75FA9F07-8346-4CA8-B691-C2DF0A88F22A}"/>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E511F194-89B0-4F57-9512-35CC5CD9EE17}"/>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35993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ADA0E4-3EB9-4ABB-9D12-C8DF16820AE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887FA4B9-C089-4C38-9338-CA31DC17C9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CD704C4A-EE45-44DC-87CA-9E458A37B9CD}"/>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BFC4BE7C-DE8B-48F1-8210-EBE6B08C35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EDA6AC7-BFD8-48F8-BB2F-D8233E1CD63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1E21B8C4-DBBF-475F-B3CC-75486D708DA9}"/>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8" name="عنصر نائب للتذييل 7">
            <a:extLst>
              <a:ext uri="{FF2B5EF4-FFF2-40B4-BE49-F238E27FC236}">
                <a16:creationId xmlns:a16="http://schemas.microsoft.com/office/drawing/2014/main" id="{2633DD6E-5131-4F84-9615-99B598324381}"/>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91837F23-E8AB-4360-AF44-19FF1868E82B}"/>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119134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C9913C8-1CF9-4114-BFE8-9E40D5652643}"/>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FECFA189-A641-4A32-BCDF-73EFD25ACF6A}"/>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4" name="عنصر نائب للتذييل 3">
            <a:extLst>
              <a:ext uri="{FF2B5EF4-FFF2-40B4-BE49-F238E27FC236}">
                <a16:creationId xmlns:a16="http://schemas.microsoft.com/office/drawing/2014/main" id="{733A2A9E-C7A5-4DF2-AA16-158DEC53F739}"/>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49BA3B91-1DF6-4C21-85F1-C94B11EBC089}"/>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86531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7E07E613-1DD4-49CD-9F05-C86DD640FECC}"/>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3" name="عنصر نائب للتذييل 2">
            <a:extLst>
              <a:ext uri="{FF2B5EF4-FFF2-40B4-BE49-F238E27FC236}">
                <a16:creationId xmlns:a16="http://schemas.microsoft.com/office/drawing/2014/main" id="{026B141F-51FD-4AFD-897E-00B521BA56E1}"/>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02E7FCC7-C492-4F97-B37A-0706DCE7346C}"/>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282381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2B9312-F638-4FF3-94CB-82AC419125A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14F31F0F-9295-4F0F-A8C9-A0D2F9849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9EE6DE6F-D8F1-430B-B261-7A654BC37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B0D536C-C065-4755-BC04-899452348142}"/>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6" name="عنصر نائب للتذييل 5">
            <a:extLst>
              <a:ext uri="{FF2B5EF4-FFF2-40B4-BE49-F238E27FC236}">
                <a16:creationId xmlns:a16="http://schemas.microsoft.com/office/drawing/2014/main" id="{7DAE230E-633F-45C7-B3C4-322D61142E1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E7D7D3E-8199-44E6-A268-D20A44F84508}"/>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373458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4452E9-5DA2-4AE0-93FC-9AE99FF9DBB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DE247EE6-B407-4A95-8772-B1D68C06D1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ADA0FB1F-21C6-403C-9251-66F10BC7C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23C5370-0A55-4A99-BBD8-2931358A94B0}"/>
              </a:ext>
            </a:extLst>
          </p:cNvPr>
          <p:cNvSpPr>
            <a:spLocks noGrp="1"/>
          </p:cNvSpPr>
          <p:nvPr>
            <p:ph type="dt" sz="half" idx="10"/>
          </p:nvPr>
        </p:nvSpPr>
        <p:spPr/>
        <p:txBody>
          <a:bodyPr/>
          <a:lstStyle/>
          <a:p>
            <a:fld id="{BEAAADDF-7E34-4249-AD2C-D36C733AC635}" type="datetimeFigureOut">
              <a:rPr lang="ar-SA" smtClean="0"/>
              <a:t>16/05/43</a:t>
            </a:fld>
            <a:endParaRPr lang="ar-SA"/>
          </a:p>
        </p:txBody>
      </p:sp>
      <p:sp>
        <p:nvSpPr>
          <p:cNvPr id="6" name="عنصر نائب للتذييل 5">
            <a:extLst>
              <a:ext uri="{FF2B5EF4-FFF2-40B4-BE49-F238E27FC236}">
                <a16:creationId xmlns:a16="http://schemas.microsoft.com/office/drawing/2014/main" id="{184026CF-32E9-46CA-B8CB-DE031E7761C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7C9D74C1-2403-48ED-BF8D-C39F70C2D226}"/>
              </a:ext>
            </a:extLst>
          </p:cNvPr>
          <p:cNvSpPr>
            <a:spLocks noGrp="1"/>
          </p:cNvSpPr>
          <p:nvPr>
            <p:ph type="sldNum" sz="quarter" idx="12"/>
          </p:nvPr>
        </p:nvSpPr>
        <p:spPr/>
        <p:txBody>
          <a:bodyPr/>
          <a:lstStyle/>
          <a:p>
            <a:fld id="{B1D18879-C229-422C-ABFA-90F55635B797}" type="slidenum">
              <a:rPr lang="ar-SA" smtClean="0"/>
              <a:t>‹#›</a:t>
            </a:fld>
            <a:endParaRPr lang="ar-SA"/>
          </a:p>
        </p:txBody>
      </p:sp>
    </p:spTree>
    <p:extLst>
      <p:ext uri="{BB962C8B-B14F-4D97-AF65-F5344CB8AC3E}">
        <p14:creationId xmlns:p14="http://schemas.microsoft.com/office/powerpoint/2010/main" val="367655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ABDF3370-E63C-4A07-82C7-181FFAA195E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39F3A841-8E32-418A-BDC2-54698267E2D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EB73729C-8C28-4B54-B39C-78DB9BEF7BF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AAADDF-7E34-4249-AD2C-D36C733AC635}" type="datetimeFigureOut">
              <a:rPr lang="ar-SA" smtClean="0"/>
              <a:t>16/05/43</a:t>
            </a:fld>
            <a:endParaRPr lang="ar-SA"/>
          </a:p>
        </p:txBody>
      </p:sp>
      <p:sp>
        <p:nvSpPr>
          <p:cNvPr id="5" name="عنصر نائب للتذييل 4">
            <a:extLst>
              <a:ext uri="{FF2B5EF4-FFF2-40B4-BE49-F238E27FC236}">
                <a16:creationId xmlns:a16="http://schemas.microsoft.com/office/drawing/2014/main" id="{B9FC41FB-402E-4F18-8153-B05BF55AE9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B4DA42DE-3E33-45D4-BBE4-11A4712B208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D18879-C229-422C-ABFA-90F55635B797}" type="slidenum">
              <a:rPr lang="ar-SA" smtClean="0"/>
              <a:t>‹#›</a:t>
            </a:fld>
            <a:endParaRPr lang="ar-SA"/>
          </a:p>
        </p:txBody>
      </p:sp>
    </p:spTree>
    <p:extLst>
      <p:ext uri="{BB962C8B-B14F-4D97-AF65-F5344CB8AC3E}">
        <p14:creationId xmlns:p14="http://schemas.microsoft.com/office/powerpoint/2010/main" val="805530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6.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5.jpeg"/><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3.jpeg"/><Relationship Id="rId7" Type="http://schemas.openxmlformats.org/officeDocument/2006/relationships/image" Target="../media/image18.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5.jpeg"/><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3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3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pngimg.com/download/66580" TargetMode="External"/><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عنوان فرعي 2">
            <a:extLst>
              <a:ext uri="{FF2B5EF4-FFF2-40B4-BE49-F238E27FC236}">
                <a16:creationId xmlns:a16="http://schemas.microsoft.com/office/drawing/2014/main" id="{2CDCEE74-D2AB-4F08-873C-B746DD79ACB4}"/>
              </a:ext>
            </a:extLst>
          </p:cNvPr>
          <p:cNvSpPr>
            <a:spLocks noGrp="1"/>
          </p:cNvSpPr>
          <p:nvPr>
            <p:ph type="subTitle" idx="1"/>
          </p:nvPr>
        </p:nvSpPr>
        <p:spPr>
          <a:xfrm>
            <a:off x="4276586" y="4680847"/>
            <a:ext cx="3705571" cy="1791391"/>
          </a:xfrm>
          <a:noFill/>
        </p:spPr>
        <p:txBody>
          <a:bodyPr>
            <a:normAutofit lnSpcReduction="10000"/>
          </a:bodyPr>
          <a:lstStyle/>
          <a:p>
            <a:pPr>
              <a:lnSpc>
                <a:spcPct val="150000"/>
              </a:lnSpc>
            </a:pPr>
            <a:r>
              <a:rPr lang="ar-SA" sz="2000" dirty="0">
                <a:solidFill>
                  <a:srgbClr val="FF0000"/>
                </a:solidFill>
                <a:cs typeface="+mj-cs"/>
              </a:rPr>
              <a:t>اعداد الطالب/ أحمد بن إبراهيم صنبع</a:t>
            </a:r>
            <a:br>
              <a:rPr lang="ar-SA" sz="2000" dirty="0">
                <a:cs typeface="+mj-cs"/>
              </a:rPr>
            </a:br>
            <a:r>
              <a:rPr lang="ar-SA" sz="2000" dirty="0">
                <a:cs typeface="+mj-cs"/>
              </a:rPr>
              <a:t>اشراف/ د. شايع القحطاني</a:t>
            </a:r>
            <a:br>
              <a:rPr lang="ar-SA" sz="2000" dirty="0">
                <a:cs typeface="+mj-cs"/>
              </a:rPr>
            </a:br>
            <a:r>
              <a:rPr lang="ar-SA" sz="2000" dirty="0">
                <a:solidFill>
                  <a:srgbClr val="FF0000"/>
                </a:solidFill>
                <a:cs typeface="+mj-cs"/>
              </a:rPr>
              <a:t>الفصل الدراسي الأول</a:t>
            </a:r>
            <a:br>
              <a:rPr lang="ar-SA" sz="2000" dirty="0">
                <a:cs typeface="+mj-cs"/>
              </a:rPr>
            </a:br>
            <a:r>
              <a:rPr lang="ar-SA" sz="2000" dirty="0">
                <a:cs typeface="+mj-cs"/>
              </a:rPr>
              <a:t>1443 هـ - 2021 م</a:t>
            </a:r>
            <a:endParaRPr lang="ar-SA" sz="2000" dirty="0">
              <a:solidFill>
                <a:srgbClr val="080808"/>
              </a:solidFill>
            </a:endParaRPr>
          </a:p>
        </p:txBody>
      </p:sp>
      <p:sp>
        <p:nvSpPr>
          <p:cNvPr id="2" name="عنوان 1">
            <a:extLst>
              <a:ext uri="{FF2B5EF4-FFF2-40B4-BE49-F238E27FC236}">
                <a16:creationId xmlns:a16="http://schemas.microsoft.com/office/drawing/2014/main" id="{585113AF-E0B7-47EC-88E9-568B177D1BA8}"/>
              </a:ext>
            </a:extLst>
          </p:cNvPr>
          <p:cNvSpPr>
            <a:spLocks noGrp="1"/>
          </p:cNvSpPr>
          <p:nvPr>
            <p:ph type="ctrTitle"/>
          </p:nvPr>
        </p:nvSpPr>
        <p:spPr>
          <a:xfrm>
            <a:off x="2266885" y="2145531"/>
            <a:ext cx="7800161" cy="2301415"/>
          </a:xfrm>
          <a:noFill/>
        </p:spPr>
        <p:txBody>
          <a:bodyPr anchor="ctr">
            <a:normAutofit/>
          </a:bodyPr>
          <a:lstStyle/>
          <a:p>
            <a:pPr marL="228600" algn="ctr" rtl="1">
              <a:lnSpc>
                <a:spcPct val="200000"/>
              </a:lnSpc>
            </a:pPr>
            <a:r>
              <a:rPr lang="ar-SA" sz="2800" b="1"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مقارنة بين مرضي الانسداد الرئوي والمقيد الرئوي المزمنين</a:t>
            </a:r>
            <a:br>
              <a:rPr lang="en-US" sz="2800" b="1" dirty="0">
                <a:effectLst/>
                <a:latin typeface="Calibri" panose="020F0502020204030204" pitchFamily="34" charset="0"/>
                <a:ea typeface="Times New Roman" panose="02020603050405020304" pitchFamily="18" charset="0"/>
                <a:cs typeface="Arial" panose="020B0604020202020204" pitchFamily="34" charset="0"/>
              </a:rPr>
            </a:br>
            <a:r>
              <a:rPr lang="ar-SA" sz="2800" b="1"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من حيث الأعراض والنشاط البدني</a:t>
            </a:r>
            <a:endParaRPr lang="en-US" sz="2800" b="1"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37747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FF0000"/>
                </a:solidFill>
              </a:rPr>
              <a:t>اعراض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8" name="مخطط انسيابي: رابط 17">
            <a:extLst>
              <a:ext uri="{FF2B5EF4-FFF2-40B4-BE49-F238E27FC236}">
                <a16:creationId xmlns:a16="http://schemas.microsoft.com/office/drawing/2014/main" id="{94F65B3D-B644-4174-8C69-0F83A11A19F4}"/>
              </a:ext>
            </a:extLst>
          </p:cNvPr>
          <p:cNvSpPr/>
          <p:nvPr/>
        </p:nvSpPr>
        <p:spPr>
          <a:xfrm>
            <a:off x="7844202" y="1531752"/>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خطط انسيابي: رابط 22">
            <a:extLst>
              <a:ext uri="{FF2B5EF4-FFF2-40B4-BE49-F238E27FC236}">
                <a16:creationId xmlns:a16="http://schemas.microsoft.com/office/drawing/2014/main" id="{9607C7A0-1F98-432F-A939-A4AE8EA807F6}"/>
              </a:ext>
            </a:extLst>
          </p:cNvPr>
          <p:cNvSpPr/>
          <p:nvPr/>
        </p:nvSpPr>
        <p:spPr>
          <a:xfrm>
            <a:off x="8768728" y="3155575"/>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576365" y="2309593"/>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مربع نص 36">
            <a:extLst>
              <a:ext uri="{FF2B5EF4-FFF2-40B4-BE49-F238E27FC236}">
                <a16:creationId xmlns:a16="http://schemas.microsoft.com/office/drawing/2014/main" id="{86BF9680-1CDA-4C25-BE1F-185C95B8CF64}"/>
              </a:ext>
            </a:extLst>
          </p:cNvPr>
          <p:cNvSpPr txBox="1"/>
          <p:nvPr/>
        </p:nvSpPr>
        <p:spPr>
          <a:xfrm>
            <a:off x="511855" y="525197"/>
            <a:ext cx="1142290" cy="338554"/>
          </a:xfrm>
          <a:prstGeom prst="rect">
            <a:avLst/>
          </a:prstGeom>
          <a:noFill/>
        </p:spPr>
        <p:txBody>
          <a:bodyPr wrap="square" rtlCol="1">
            <a:spAutoFit/>
          </a:bodyPr>
          <a:lstStyle/>
          <a:p>
            <a:r>
              <a:rPr lang="ar-SA" sz="1600" b="1" dirty="0"/>
              <a:t>وزارة الصحة</a:t>
            </a:r>
          </a:p>
        </p:txBody>
      </p:sp>
      <p:pic>
        <p:nvPicPr>
          <p:cNvPr id="5" name="صورة 4">
            <a:extLst>
              <a:ext uri="{FF2B5EF4-FFF2-40B4-BE49-F238E27FC236}">
                <a16:creationId xmlns:a16="http://schemas.microsoft.com/office/drawing/2014/main" id="{DE23B701-A881-40B2-A755-3D117C685190}"/>
              </a:ext>
            </a:extLst>
          </p:cNvPr>
          <p:cNvPicPr>
            <a:picLocks noChangeAspect="1"/>
          </p:cNvPicPr>
          <p:nvPr/>
        </p:nvPicPr>
        <p:blipFill>
          <a:blip r:embed="rId2"/>
          <a:stretch>
            <a:fillRect/>
          </a:stretch>
        </p:blipFill>
        <p:spPr>
          <a:xfrm>
            <a:off x="8104438" y="1662024"/>
            <a:ext cx="539778" cy="577880"/>
          </a:xfrm>
          <a:prstGeom prst="rect">
            <a:avLst/>
          </a:prstGeom>
        </p:spPr>
      </p:pic>
      <p:pic>
        <p:nvPicPr>
          <p:cNvPr id="7" name="صورة 6">
            <a:extLst>
              <a:ext uri="{FF2B5EF4-FFF2-40B4-BE49-F238E27FC236}">
                <a16:creationId xmlns:a16="http://schemas.microsoft.com/office/drawing/2014/main" id="{A8A527CE-89AF-430A-94F5-B8DD9A588602}"/>
              </a:ext>
            </a:extLst>
          </p:cNvPr>
          <p:cNvPicPr>
            <a:picLocks noChangeAspect="1"/>
          </p:cNvPicPr>
          <p:nvPr/>
        </p:nvPicPr>
        <p:blipFill>
          <a:blip r:embed="rId3"/>
          <a:stretch>
            <a:fillRect/>
          </a:stretch>
        </p:blipFill>
        <p:spPr>
          <a:xfrm>
            <a:off x="9008104" y="3276321"/>
            <a:ext cx="539778" cy="596931"/>
          </a:xfrm>
          <a:prstGeom prst="rect">
            <a:avLst/>
          </a:prstGeom>
        </p:spPr>
      </p:pic>
      <p:sp>
        <p:nvSpPr>
          <p:cNvPr id="42" name="مربع نص 41">
            <a:extLst>
              <a:ext uri="{FF2B5EF4-FFF2-40B4-BE49-F238E27FC236}">
                <a16:creationId xmlns:a16="http://schemas.microsoft.com/office/drawing/2014/main" id="{224EFE44-CC48-4AA6-A4EF-8F0F14C527C4}"/>
              </a:ext>
            </a:extLst>
          </p:cNvPr>
          <p:cNvSpPr txBox="1"/>
          <p:nvPr/>
        </p:nvSpPr>
        <p:spPr>
          <a:xfrm>
            <a:off x="8862731" y="1632270"/>
            <a:ext cx="1219419" cy="338554"/>
          </a:xfrm>
          <a:prstGeom prst="rect">
            <a:avLst/>
          </a:prstGeom>
          <a:noFill/>
        </p:spPr>
        <p:txBody>
          <a:bodyPr wrap="square" rtlCol="1">
            <a:spAutoFit/>
          </a:bodyPr>
          <a:lstStyle/>
          <a:p>
            <a:r>
              <a:rPr lang="ar-SA" sz="1600" dirty="0"/>
              <a:t>ضيق في التنفس</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9959367" y="3429000"/>
            <a:ext cx="1219419" cy="338554"/>
          </a:xfrm>
          <a:prstGeom prst="rect">
            <a:avLst/>
          </a:prstGeom>
          <a:noFill/>
        </p:spPr>
        <p:txBody>
          <a:bodyPr wrap="square" rtlCol="1">
            <a:spAutoFit/>
          </a:bodyPr>
          <a:lstStyle/>
          <a:p>
            <a:r>
              <a:rPr lang="ar-SA" sz="1600" dirty="0"/>
              <a:t>صوت صفير</a:t>
            </a:r>
          </a:p>
        </p:txBody>
      </p: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525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FF0000"/>
                </a:solidFill>
              </a:rPr>
              <a:t>اعراض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8" name="مخطط انسيابي: رابط 17">
            <a:extLst>
              <a:ext uri="{FF2B5EF4-FFF2-40B4-BE49-F238E27FC236}">
                <a16:creationId xmlns:a16="http://schemas.microsoft.com/office/drawing/2014/main" id="{94F65B3D-B644-4174-8C69-0F83A11A19F4}"/>
              </a:ext>
            </a:extLst>
          </p:cNvPr>
          <p:cNvSpPr/>
          <p:nvPr/>
        </p:nvSpPr>
        <p:spPr>
          <a:xfrm>
            <a:off x="7844202" y="1531752"/>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خطط انسيابي: رابط 22">
            <a:extLst>
              <a:ext uri="{FF2B5EF4-FFF2-40B4-BE49-F238E27FC236}">
                <a16:creationId xmlns:a16="http://schemas.microsoft.com/office/drawing/2014/main" id="{9607C7A0-1F98-432F-A939-A4AE8EA807F6}"/>
              </a:ext>
            </a:extLst>
          </p:cNvPr>
          <p:cNvSpPr/>
          <p:nvPr/>
        </p:nvSpPr>
        <p:spPr>
          <a:xfrm>
            <a:off x="8768728" y="3155575"/>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6" name="مخطط انسيابي: رابط 25">
            <a:extLst>
              <a:ext uri="{FF2B5EF4-FFF2-40B4-BE49-F238E27FC236}">
                <a16:creationId xmlns:a16="http://schemas.microsoft.com/office/drawing/2014/main" id="{BB9580A9-2366-4F49-8490-4507B462AAB2}"/>
              </a:ext>
            </a:extLst>
          </p:cNvPr>
          <p:cNvSpPr/>
          <p:nvPr/>
        </p:nvSpPr>
        <p:spPr>
          <a:xfrm>
            <a:off x="8104438" y="484045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576365" y="2309593"/>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p:nvPr/>
        </p:nvCxnSpPr>
        <p:spPr>
          <a:xfrm flipH="1" flipV="1">
            <a:off x="6814457" y="4155391"/>
            <a:ext cx="1115786" cy="737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مربع نص 36">
            <a:extLst>
              <a:ext uri="{FF2B5EF4-FFF2-40B4-BE49-F238E27FC236}">
                <a16:creationId xmlns:a16="http://schemas.microsoft.com/office/drawing/2014/main" id="{86BF9680-1CDA-4C25-BE1F-185C95B8CF64}"/>
              </a:ext>
            </a:extLst>
          </p:cNvPr>
          <p:cNvSpPr txBox="1"/>
          <p:nvPr/>
        </p:nvSpPr>
        <p:spPr>
          <a:xfrm>
            <a:off x="511855" y="525197"/>
            <a:ext cx="1142290" cy="338554"/>
          </a:xfrm>
          <a:prstGeom prst="rect">
            <a:avLst/>
          </a:prstGeom>
          <a:noFill/>
        </p:spPr>
        <p:txBody>
          <a:bodyPr wrap="square" rtlCol="1">
            <a:spAutoFit/>
          </a:bodyPr>
          <a:lstStyle/>
          <a:p>
            <a:r>
              <a:rPr lang="ar-SA" sz="1600" b="1" dirty="0"/>
              <a:t>وزارة الصحة</a:t>
            </a:r>
          </a:p>
        </p:txBody>
      </p:sp>
      <p:pic>
        <p:nvPicPr>
          <p:cNvPr id="5" name="صورة 4">
            <a:extLst>
              <a:ext uri="{FF2B5EF4-FFF2-40B4-BE49-F238E27FC236}">
                <a16:creationId xmlns:a16="http://schemas.microsoft.com/office/drawing/2014/main" id="{DE23B701-A881-40B2-A755-3D117C685190}"/>
              </a:ext>
            </a:extLst>
          </p:cNvPr>
          <p:cNvPicPr>
            <a:picLocks noChangeAspect="1"/>
          </p:cNvPicPr>
          <p:nvPr/>
        </p:nvPicPr>
        <p:blipFill>
          <a:blip r:embed="rId2"/>
          <a:stretch>
            <a:fillRect/>
          </a:stretch>
        </p:blipFill>
        <p:spPr>
          <a:xfrm>
            <a:off x="8104438" y="1662024"/>
            <a:ext cx="539778" cy="577880"/>
          </a:xfrm>
          <a:prstGeom prst="rect">
            <a:avLst/>
          </a:prstGeom>
        </p:spPr>
      </p:pic>
      <p:pic>
        <p:nvPicPr>
          <p:cNvPr id="7" name="صورة 6">
            <a:extLst>
              <a:ext uri="{FF2B5EF4-FFF2-40B4-BE49-F238E27FC236}">
                <a16:creationId xmlns:a16="http://schemas.microsoft.com/office/drawing/2014/main" id="{A8A527CE-89AF-430A-94F5-B8DD9A588602}"/>
              </a:ext>
            </a:extLst>
          </p:cNvPr>
          <p:cNvPicPr>
            <a:picLocks noChangeAspect="1"/>
          </p:cNvPicPr>
          <p:nvPr/>
        </p:nvPicPr>
        <p:blipFill>
          <a:blip r:embed="rId3"/>
          <a:stretch>
            <a:fillRect/>
          </a:stretch>
        </p:blipFill>
        <p:spPr>
          <a:xfrm>
            <a:off x="9008104" y="3276321"/>
            <a:ext cx="539778" cy="596931"/>
          </a:xfrm>
          <a:prstGeom prst="rect">
            <a:avLst/>
          </a:prstGeom>
        </p:spPr>
      </p:pic>
      <p:pic>
        <p:nvPicPr>
          <p:cNvPr id="9" name="صورة 8">
            <a:extLst>
              <a:ext uri="{FF2B5EF4-FFF2-40B4-BE49-F238E27FC236}">
                <a16:creationId xmlns:a16="http://schemas.microsoft.com/office/drawing/2014/main" id="{A84AB778-BDD3-4337-8552-DE0122314B4D}"/>
              </a:ext>
            </a:extLst>
          </p:cNvPr>
          <p:cNvPicPr>
            <a:picLocks noChangeAspect="1"/>
          </p:cNvPicPr>
          <p:nvPr/>
        </p:nvPicPr>
        <p:blipFill>
          <a:blip r:embed="rId4"/>
          <a:stretch>
            <a:fillRect/>
          </a:stretch>
        </p:blipFill>
        <p:spPr>
          <a:xfrm>
            <a:off x="8246750" y="5046314"/>
            <a:ext cx="615982" cy="533427"/>
          </a:xfrm>
          <a:prstGeom prst="rect">
            <a:avLst/>
          </a:prstGeom>
        </p:spPr>
      </p:pic>
      <p:sp>
        <p:nvSpPr>
          <p:cNvPr id="42" name="مربع نص 41">
            <a:extLst>
              <a:ext uri="{FF2B5EF4-FFF2-40B4-BE49-F238E27FC236}">
                <a16:creationId xmlns:a16="http://schemas.microsoft.com/office/drawing/2014/main" id="{224EFE44-CC48-4AA6-A4EF-8F0F14C527C4}"/>
              </a:ext>
            </a:extLst>
          </p:cNvPr>
          <p:cNvSpPr txBox="1"/>
          <p:nvPr/>
        </p:nvSpPr>
        <p:spPr>
          <a:xfrm>
            <a:off x="8862731" y="1632270"/>
            <a:ext cx="1219419" cy="338554"/>
          </a:xfrm>
          <a:prstGeom prst="rect">
            <a:avLst/>
          </a:prstGeom>
          <a:noFill/>
        </p:spPr>
        <p:txBody>
          <a:bodyPr wrap="square" rtlCol="1">
            <a:spAutoFit/>
          </a:bodyPr>
          <a:lstStyle/>
          <a:p>
            <a:r>
              <a:rPr lang="ar-SA" sz="1600" dirty="0"/>
              <a:t>ضيق في التنفس</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9959367" y="3429000"/>
            <a:ext cx="1219419" cy="338554"/>
          </a:xfrm>
          <a:prstGeom prst="rect">
            <a:avLst/>
          </a:prstGeom>
          <a:noFill/>
        </p:spPr>
        <p:txBody>
          <a:bodyPr wrap="square" rtlCol="1">
            <a:spAutoFit/>
          </a:bodyPr>
          <a:lstStyle/>
          <a:p>
            <a:r>
              <a:rPr lang="ar-SA" sz="1600" dirty="0"/>
              <a:t>صوت صفير</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9271453" y="5175318"/>
            <a:ext cx="1416054" cy="584775"/>
          </a:xfrm>
          <a:prstGeom prst="rect">
            <a:avLst/>
          </a:prstGeom>
          <a:noFill/>
        </p:spPr>
        <p:txBody>
          <a:bodyPr wrap="square" rtlCol="1">
            <a:spAutoFit/>
          </a:bodyPr>
          <a:lstStyle/>
          <a:p>
            <a:r>
              <a:rPr lang="ar-SA" sz="1600" dirty="0"/>
              <a:t>زرقة في لون الشفتين والاظافر</a:t>
            </a:r>
          </a:p>
        </p:txBody>
      </p: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596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مخطط انسيابي: رابط 17">
            <a:extLst>
              <a:ext uri="{FF2B5EF4-FFF2-40B4-BE49-F238E27FC236}">
                <a16:creationId xmlns:a16="http://schemas.microsoft.com/office/drawing/2014/main" id="{94F65B3D-B644-4174-8C69-0F83A11A19F4}"/>
              </a:ext>
            </a:extLst>
          </p:cNvPr>
          <p:cNvSpPr/>
          <p:nvPr/>
        </p:nvSpPr>
        <p:spPr>
          <a:xfrm>
            <a:off x="7844202" y="1531752"/>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خطط انسيابي: رابط 22">
            <a:extLst>
              <a:ext uri="{FF2B5EF4-FFF2-40B4-BE49-F238E27FC236}">
                <a16:creationId xmlns:a16="http://schemas.microsoft.com/office/drawing/2014/main" id="{9607C7A0-1F98-432F-A939-A4AE8EA807F6}"/>
              </a:ext>
            </a:extLst>
          </p:cNvPr>
          <p:cNvSpPr/>
          <p:nvPr/>
        </p:nvSpPr>
        <p:spPr>
          <a:xfrm>
            <a:off x="8768728" y="3155575"/>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6" name="مخطط انسيابي: رابط 25">
            <a:extLst>
              <a:ext uri="{FF2B5EF4-FFF2-40B4-BE49-F238E27FC236}">
                <a16:creationId xmlns:a16="http://schemas.microsoft.com/office/drawing/2014/main" id="{BB9580A9-2366-4F49-8490-4507B462AAB2}"/>
              </a:ext>
            </a:extLst>
          </p:cNvPr>
          <p:cNvSpPr/>
          <p:nvPr/>
        </p:nvSpPr>
        <p:spPr>
          <a:xfrm>
            <a:off x="8104438" y="484045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6" name="مخطط انسيابي: رابط 35">
            <a:extLst>
              <a:ext uri="{FF2B5EF4-FFF2-40B4-BE49-F238E27FC236}">
                <a16:creationId xmlns:a16="http://schemas.microsoft.com/office/drawing/2014/main" id="{229B7BED-EEC0-4D8C-86B4-4A334D32C67A}"/>
              </a:ext>
            </a:extLst>
          </p:cNvPr>
          <p:cNvSpPr/>
          <p:nvPr/>
        </p:nvSpPr>
        <p:spPr>
          <a:xfrm>
            <a:off x="3073666" y="4962147"/>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576365" y="2309593"/>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p:nvPr/>
        </p:nvCxnSpPr>
        <p:spPr>
          <a:xfrm flipH="1" flipV="1">
            <a:off x="6814457" y="4155391"/>
            <a:ext cx="1115786" cy="737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مربع نص 36">
            <a:extLst>
              <a:ext uri="{FF2B5EF4-FFF2-40B4-BE49-F238E27FC236}">
                <a16:creationId xmlns:a16="http://schemas.microsoft.com/office/drawing/2014/main" id="{86BF9680-1CDA-4C25-BE1F-185C95B8CF64}"/>
              </a:ext>
            </a:extLst>
          </p:cNvPr>
          <p:cNvSpPr txBox="1"/>
          <p:nvPr/>
        </p:nvSpPr>
        <p:spPr>
          <a:xfrm>
            <a:off x="511855" y="525197"/>
            <a:ext cx="1142290" cy="338554"/>
          </a:xfrm>
          <a:prstGeom prst="rect">
            <a:avLst/>
          </a:prstGeom>
          <a:noFill/>
        </p:spPr>
        <p:txBody>
          <a:bodyPr wrap="square" rtlCol="1">
            <a:spAutoFit/>
          </a:bodyPr>
          <a:lstStyle/>
          <a:p>
            <a:r>
              <a:rPr lang="ar-SA" sz="1600" b="1" dirty="0"/>
              <a:t>وزارة الصحة</a:t>
            </a:r>
          </a:p>
        </p:txBody>
      </p:sp>
      <p:pic>
        <p:nvPicPr>
          <p:cNvPr id="5" name="صورة 4">
            <a:extLst>
              <a:ext uri="{FF2B5EF4-FFF2-40B4-BE49-F238E27FC236}">
                <a16:creationId xmlns:a16="http://schemas.microsoft.com/office/drawing/2014/main" id="{DE23B701-A881-40B2-A755-3D117C685190}"/>
              </a:ext>
            </a:extLst>
          </p:cNvPr>
          <p:cNvPicPr>
            <a:picLocks noChangeAspect="1"/>
          </p:cNvPicPr>
          <p:nvPr/>
        </p:nvPicPr>
        <p:blipFill>
          <a:blip r:embed="rId2"/>
          <a:stretch>
            <a:fillRect/>
          </a:stretch>
        </p:blipFill>
        <p:spPr>
          <a:xfrm>
            <a:off x="8104438" y="1662024"/>
            <a:ext cx="539778" cy="577880"/>
          </a:xfrm>
          <a:prstGeom prst="rect">
            <a:avLst/>
          </a:prstGeom>
        </p:spPr>
      </p:pic>
      <p:pic>
        <p:nvPicPr>
          <p:cNvPr id="7" name="صورة 6">
            <a:extLst>
              <a:ext uri="{FF2B5EF4-FFF2-40B4-BE49-F238E27FC236}">
                <a16:creationId xmlns:a16="http://schemas.microsoft.com/office/drawing/2014/main" id="{A8A527CE-89AF-430A-94F5-B8DD9A588602}"/>
              </a:ext>
            </a:extLst>
          </p:cNvPr>
          <p:cNvPicPr>
            <a:picLocks noChangeAspect="1"/>
          </p:cNvPicPr>
          <p:nvPr/>
        </p:nvPicPr>
        <p:blipFill>
          <a:blip r:embed="rId3"/>
          <a:stretch>
            <a:fillRect/>
          </a:stretch>
        </p:blipFill>
        <p:spPr>
          <a:xfrm>
            <a:off x="9008104" y="3276321"/>
            <a:ext cx="539778" cy="596931"/>
          </a:xfrm>
          <a:prstGeom prst="rect">
            <a:avLst/>
          </a:prstGeom>
        </p:spPr>
      </p:pic>
      <p:pic>
        <p:nvPicPr>
          <p:cNvPr id="9" name="صورة 8">
            <a:extLst>
              <a:ext uri="{FF2B5EF4-FFF2-40B4-BE49-F238E27FC236}">
                <a16:creationId xmlns:a16="http://schemas.microsoft.com/office/drawing/2014/main" id="{A84AB778-BDD3-4337-8552-DE0122314B4D}"/>
              </a:ext>
            </a:extLst>
          </p:cNvPr>
          <p:cNvPicPr>
            <a:picLocks noChangeAspect="1"/>
          </p:cNvPicPr>
          <p:nvPr/>
        </p:nvPicPr>
        <p:blipFill>
          <a:blip r:embed="rId4"/>
          <a:stretch>
            <a:fillRect/>
          </a:stretch>
        </p:blipFill>
        <p:spPr>
          <a:xfrm>
            <a:off x="8246750" y="5046314"/>
            <a:ext cx="615982" cy="533427"/>
          </a:xfrm>
          <a:prstGeom prst="rect">
            <a:avLst/>
          </a:prstGeom>
        </p:spPr>
      </p:pic>
      <p:pic>
        <p:nvPicPr>
          <p:cNvPr id="11" name="صورة 10">
            <a:extLst>
              <a:ext uri="{FF2B5EF4-FFF2-40B4-BE49-F238E27FC236}">
                <a16:creationId xmlns:a16="http://schemas.microsoft.com/office/drawing/2014/main" id="{C5E55267-E573-4BC4-B1DD-D603511EC526}"/>
              </a:ext>
            </a:extLst>
          </p:cNvPr>
          <p:cNvPicPr>
            <a:picLocks noChangeAspect="1"/>
          </p:cNvPicPr>
          <p:nvPr/>
        </p:nvPicPr>
        <p:blipFill>
          <a:blip r:embed="rId5"/>
          <a:stretch>
            <a:fillRect/>
          </a:stretch>
        </p:blipFill>
        <p:spPr>
          <a:xfrm>
            <a:off x="3285855" y="5171065"/>
            <a:ext cx="571529" cy="539778"/>
          </a:xfrm>
          <a:prstGeom prst="rect">
            <a:avLst/>
          </a:prstGeom>
        </p:spPr>
      </p:pic>
      <p:sp>
        <p:nvSpPr>
          <p:cNvPr id="42" name="مربع نص 41">
            <a:extLst>
              <a:ext uri="{FF2B5EF4-FFF2-40B4-BE49-F238E27FC236}">
                <a16:creationId xmlns:a16="http://schemas.microsoft.com/office/drawing/2014/main" id="{224EFE44-CC48-4AA6-A4EF-8F0F14C527C4}"/>
              </a:ext>
            </a:extLst>
          </p:cNvPr>
          <p:cNvSpPr txBox="1"/>
          <p:nvPr/>
        </p:nvSpPr>
        <p:spPr>
          <a:xfrm>
            <a:off x="8862731" y="1632270"/>
            <a:ext cx="1219419" cy="338554"/>
          </a:xfrm>
          <a:prstGeom prst="rect">
            <a:avLst/>
          </a:prstGeom>
          <a:noFill/>
        </p:spPr>
        <p:txBody>
          <a:bodyPr wrap="square" rtlCol="1">
            <a:spAutoFit/>
          </a:bodyPr>
          <a:lstStyle/>
          <a:p>
            <a:r>
              <a:rPr lang="ar-SA" sz="1600" dirty="0"/>
              <a:t>ضيق في التنفس</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9959367" y="3429000"/>
            <a:ext cx="1219419" cy="338554"/>
          </a:xfrm>
          <a:prstGeom prst="rect">
            <a:avLst/>
          </a:prstGeom>
          <a:noFill/>
        </p:spPr>
        <p:txBody>
          <a:bodyPr wrap="square" rtlCol="1">
            <a:spAutoFit/>
          </a:bodyPr>
          <a:lstStyle/>
          <a:p>
            <a:r>
              <a:rPr lang="ar-SA" sz="1600" dirty="0"/>
              <a:t>صوت صفير</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9271453" y="5175318"/>
            <a:ext cx="1416054" cy="584775"/>
          </a:xfrm>
          <a:prstGeom prst="rect">
            <a:avLst/>
          </a:prstGeom>
          <a:noFill/>
        </p:spPr>
        <p:txBody>
          <a:bodyPr wrap="square" rtlCol="1">
            <a:spAutoFit/>
          </a:bodyPr>
          <a:lstStyle/>
          <a:p>
            <a:r>
              <a:rPr lang="ar-SA" sz="1600" dirty="0"/>
              <a:t>زرقة في لون الشفتين والاظافر</a:t>
            </a:r>
          </a:p>
        </p:txBody>
      </p:sp>
      <p:sp>
        <p:nvSpPr>
          <p:cNvPr id="47" name="مربع نص 46">
            <a:extLst>
              <a:ext uri="{FF2B5EF4-FFF2-40B4-BE49-F238E27FC236}">
                <a16:creationId xmlns:a16="http://schemas.microsoft.com/office/drawing/2014/main" id="{6CD442A8-A902-477E-BEC3-6CA092D93484}"/>
              </a:ext>
            </a:extLst>
          </p:cNvPr>
          <p:cNvSpPr txBox="1"/>
          <p:nvPr/>
        </p:nvSpPr>
        <p:spPr>
          <a:xfrm>
            <a:off x="1378042" y="5079263"/>
            <a:ext cx="1393614" cy="584775"/>
          </a:xfrm>
          <a:prstGeom prst="rect">
            <a:avLst/>
          </a:prstGeom>
          <a:noFill/>
        </p:spPr>
        <p:txBody>
          <a:bodyPr wrap="square" rtlCol="1">
            <a:spAutoFit/>
          </a:bodyPr>
          <a:lstStyle/>
          <a:p>
            <a:r>
              <a:rPr lang="ar-SA" sz="1600" dirty="0"/>
              <a:t>سعال مستمر مصحوب ببلغم</a:t>
            </a:r>
          </a:p>
        </p:txBody>
      </p:sp>
      <p:cxnSp>
        <p:nvCxnSpPr>
          <p:cNvPr id="50" name="رابط كسهم مستقيم 49">
            <a:extLst>
              <a:ext uri="{FF2B5EF4-FFF2-40B4-BE49-F238E27FC236}">
                <a16:creationId xmlns:a16="http://schemas.microsoft.com/office/drawing/2014/main" id="{699D9366-9A85-48D7-A26B-7A17DB7BA372}"/>
              </a:ext>
            </a:extLst>
          </p:cNvPr>
          <p:cNvCxnSpPr>
            <a:cxnSpLocks/>
          </p:cNvCxnSpPr>
          <p:nvPr/>
        </p:nvCxnSpPr>
        <p:spPr>
          <a:xfrm flipV="1">
            <a:off x="4224739" y="4234397"/>
            <a:ext cx="1152805" cy="940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sp>
        <p:nvSpPr>
          <p:cNvPr id="32" name="عنوان 1">
            <a:extLst>
              <a:ext uri="{FF2B5EF4-FFF2-40B4-BE49-F238E27FC236}">
                <a16:creationId xmlns:a16="http://schemas.microsoft.com/office/drawing/2014/main" id="{0A9977B8-0595-4C22-A2FB-F09EBF84A20D}"/>
              </a:ext>
            </a:extLst>
          </p:cNvPr>
          <p:cNvSpPr txBox="1">
            <a:spLocks/>
          </p:cNvSpPr>
          <p:nvPr/>
        </p:nvSpPr>
        <p:spPr>
          <a:xfrm>
            <a:off x="7446874" y="124906"/>
            <a:ext cx="3906926" cy="1325563"/>
          </a:xfrm>
          <a:prstGeom prst="rect">
            <a:avLst/>
          </a:prstGeom>
        </p:spPr>
        <p:txBody>
          <a:bodyPr vert="horz" lIns="91440" tIns="45720" rIns="91440" bIns="45720" rtlCol="1" anchor="ctr">
            <a:normAutofit fontScale="975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4400" dirty="0">
                <a:solidFill>
                  <a:srgbClr val="FF0000"/>
                </a:solidFill>
              </a:rPr>
              <a:t>اعراض </a:t>
            </a:r>
            <a:r>
              <a:rPr lang="ar-SA" sz="4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4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dirty="0">
              <a:solidFill>
                <a:srgbClr val="FF0000"/>
              </a:solidFill>
            </a:endParaRPr>
          </a:p>
        </p:txBody>
      </p:sp>
    </p:spTree>
    <p:extLst>
      <p:ext uri="{BB962C8B-B14F-4D97-AF65-F5344CB8AC3E}">
        <p14:creationId xmlns:p14="http://schemas.microsoft.com/office/powerpoint/2010/main" val="4025200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FF0000"/>
                </a:solidFill>
              </a:rPr>
              <a:t>اعراض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8" name="مخطط انسيابي: رابط 17">
            <a:extLst>
              <a:ext uri="{FF2B5EF4-FFF2-40B4-BE49-F238E27FC236}">
                <a16:creationId xmlns:a16="http://schemas.microsoft.com/office/drawing/2014/main" id="{94F65B3D-B644-4174-8C69-0F83A11A19F4}"/>
              </a:ext>
            </a:extLst>
          </p:cNvPr>
          <p:cNvSpPr/>
          <p:nvPr/>
        </p:nvSpPr>
        <p:spPr>
          <a:xfrm>
            <a:off x="7844202" y="1531752"/>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خطط انسيابي: رابط 22">
            <a:extLst>
              <a:ext uri="{FF2B5EF4-FFF2-40B4-BE49-F238E27FC236}">
                <a16:creationId xmlns:a16="http://schemas.microsoft.com/office/drawing/2014/main" id="{9607C7A0-1F98-432F-A939-A4AE8EA807F6}"/>
              </a:ext>
            </a:extLst>
          </p:cNvPr>
          <p:cNvSpPr/>
          <p:nvPr/>
        </p:nvSpPr>
        <p:spPr>
          <a:xfrm>
            <a:off x="8768728" y="3155575"/>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6" name="مخطط انسيابي: رابط 25">
            <a:extLst>
              <a:ext uri="{FF2B5EF4-FFF2-40B4-BE49-F238E27FC236}">
                <a16:creationId xmlns:a16="http://schemas.microsoft.com/office/drawing/2014/main" id="{BB9580A9-2366-4F49-8490-4507B462AAB2}"/>
              </a:ext>
            </a:extLst>
          </p:cNvPr>
          <p:cNvSpPr/>
          <p:nvPr/>
        </p:nvSpPr>
        <p:spPr>
          <a:xfrm>
            <a:off x="8104438" y="484045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7" name="مخطط انسيابي: رابط 26">
            <a:extLst>
              <a:ext uri="{FF2B5EF4-FFF2-40B4-BE49-F238E27FC236}">
                <a16:creationId xmlns:a16="http://schemas.microsoft.com/office/drawing/2014/main" id="{0915BAFA-B5EB-417A-9D61-F850D1A88A5D}"/>
              </a:ext>
            </a:extLst>
          </p:cNvPr>
          <p:cNvSpPr/>
          <p:nvPr/>
        </p:nvSpPr>
        <p:spPr>
          <a:xfrm>
            <a:off x="2802681" y="324101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6" name="مخطط انسيابي: رابط 35">
            <a:extLst>
              <a:ext uri="{FF2B5EF4-FFF2-40B4-BE49-F238E27FC236}">
                <a16:creationId xmlns:a16="http://schemas.microsoft.com/office/drawing/2014/main" id="{229B7BED-EEC0-4D8C-86B4-4A334D32C67A}"/>
              </a:ext>
            </a:extLst>
          </p:cNvPr>
          <p:cNvSpPr/>
          <p:nvPr/>
        </p:nvSpPr>
        <p:spPr>
          <a:xfrm>
            <a:off x="3073666" y="4962147"/>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576365" y="2309593"/>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p:nvPr/>
        </p:nvCxnSpPr>
        <p:spPr>
          <a:xfrm flipH="1" flipV="1">
            <a:off x="6814457" y="4155391"/>
            <a:ext cx="1115786" cy="737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a:extLst>
              <a:ext uri="{FF2B5EF4-FFF2-40B4-BE49-F238E27FC236}">
                <a16:creationId xmlns:a16="http://schemas.microsoft.com/office/drawing/2014/main" id="{33E97339-1213-4221-B1EA-6D0FE1709117}"/>
              </a:ext>
            </a:extLst>
          </p:cNvPr>
          <p:cNvCxnSpPr>
            <a:cxnSpLocks/>
          </p:cNvCxnSpPr>
          <p:nvPr/>
        </p:nvCxnSpPr>
        <p:spPr>
          <a:xfrm>
            <a:off x="3954430" y="3703277"/>
            <a:ext cx="137740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مربع نص 36">
            <a:extLst>
              <a:ext uri="{FF2B5EF4-FFF2-40B4-BE49-F238E27FC236}">
                <a16:creationId xmlns:a16="http://schemas.microsoft.com/office/drawing/2014/main" id="{86BF9680-1CDA-4C25-BE1F-185C95B8CF64}"/>
              </a:ext>
            </a:extLst>
          </p:cNvPr>
          <p:cNvSpPr txBox="1"/>
          <p:nvPr/>
        </p:nvSpPr>
        <p:spPr>
          <a:xfrm>
            <a:off x="511855" y="525197"/>
            <a:ext cx="1142290" cy="338554"/>
          </a:xfrm>
          <a:prstGeom prst="rect">
            <a:avLst/>
          </a:prstGeom>
          <a:noFill/>
        </p:spPr>
        <p:txBody>
          <a:bodyPr wrap="square" rtlCol="1">
            <a:spAutoFit/>
          </a:bodyPr>
          <a:lstStyle/>
          <a:p>
            <a:r>
              <a:rPr lang="ar-SA" sz="1600" b="1" dirty="0"/>
              <a:t>وزارة الصحة</a:t>
            </a:r>
          </a:p>
        </p:txBody>
      </p:sp>
      <p:pic>
        <p:nvPicPr>
          <p:cNvPr id="5" name="صورة 4">
            <a:extLst>
              <a:ext uri="{FF2B5EF4-FFF2-40B4-BE49-F238E27FC236}">
                <a16:creationId xmlns:a16="http://schemas.microsoft.com/office/drawing/2014/main" id="{DE23B701-A881-40B2-A755-3D117C685190}"/>
              </a:ext>
            </a:extLst>
          </p:cNvPr>
          <p:cNvPicPr>
            <a:picLocks noChangeAspect="1"/>
          </p:cNvPicPr>
          <p:nvPr/>
        </p:nvPicPr>
        <p:blipFill>
          <a:blip r:embed="rId2"/>
          <a:stretch>
            <a:fillRect/>
          </a:stretch>
        </p:blipFill>
        <p:spPr>
          <a:xfrm>
            <a:off x="8104438" y="1662024"/>
            <a:ext cx="539778" cy="577880"/>
          </a:xfrm>
          <a:prstGeom prst="rect">
            <a:avLst/>
          </a:prstGeom>
        </p:spPr>
      </p:pic>
      <p:pic>
        <p:nvPicPr>
          <p:cNvPr id="7" name="صورة 6">
            <a:extLst>
              <a:ext uri="{FF2B5EF4-FFF2-40B4-BE49-F238E27FC236}">
                <a16:creationId xmlns:a16="http://schemas.microsoft.com/office/drawing/2014/main" id="{A8A527CE-89AF-430A-94F5-B8DD9A588602}"/>
              </a:ext>
            </a:extLst>
          </p:cNvPr>
          <p:cNvPicPr>
            <a:picLocks noChangeAspect="1"/>
          </p:cNvPicPr>
          <p:nvPr/>
        </p:nvPicPr>
        <p:blipFill>
          <a:blip r:embed="rId3"/>
          <a:stretch>
            <a:fillRect/>
          </a:stretch>
        </p:blipFill>
        <p:spPr>
          <a:xfrm>
            <a:off x="9008104" y="3276321"/>
            <a:ext cx="539778" cy="596931"/>
          </a:xfrm>
          <a:prstGeom prst="rect">
            <a:avLst/>
          </a:prstGeom>
        </p:spPr>
      </p:pic>
      <p:pic>
        <p:nvPicPr>
          <p:cNvPr id="9" name="صورة 8">
            <a:extLst>
              <a:ext uri="{FF2B5EF4-FFF2-40B4-BE49-F238E27FC236}">
                <a16:creationId xmlns:a16="http://schemas.microsoft.com/office/drawing/2014/main" id="{A84AB778-BDD3-4337-8552-DE0122314B4D}"/>
              </a:ext>
            </a:extLst>
          </p:cNvPr>
          <p:cNvPicPr>
            <a:picLocks noChangeAspect="1"/>
          </p:cNvPicPr>
          <p:nvPr/>
        </p:nvPicPr>
        <p:blipFill>
          <a:blip r:embed="rId4"/>
          <a:stretch>
            <a:fillRect/>
          </a:stretch>
        </p:blipFill>
        <p:spPr>
          <a:xfrm>
            <a:off x="8246750" y="5046314"/>
            <a:ext cx="615982" cy="533427"/>
          </a:xfrm>
          <a:prstGeom prst="rect">
            <a:avLst/>
          </a:prstGeom>
        </p:spPr>
      </p:pic>
      <p:pic>
        <p:nvPicPr>
          <p:cNvPr id="11" name="صورة 10">
            <a:extLst>
              <a:ext uri="{FF2B5EF4-FFF2-40B4-BE49-F238E27FC236}">
                <a16:creationId xmlns:a16="http://schemas.microsoft.com/office/drawing/2014/main" id="{C5E55267-E573-4BC4-B1DD-D603511EC526}"/>
              </a:ext>
            </a:extLst>
          </p:cNvPr>
          <p:cNvPicPr>
            <a:picLocks noChangeAspect="1"/>
          </p:cNvPicPr>
          <p:nvPr/>
        </p:nvPicPr>
        <p:blipFill>
          <a:blip r:embed="rId5"/>
          <a:stretch>
            <a:fillRect/>
          </a:stretch>
        </p:blipFill>
        <p:spPr>
          <a:xfrm>
            <a:off x="3285855" y="5171065"/>
            <a:ext cx="571529" cy="539778"/>
          </a:xfrm>
          <a:prstGeom prst="rect">
            <a:avLst/>
          </a:prstGeom>
        </p:spPr>
      </p:pic>
      <p:pic>
        <p:nvPicPr>
          <p:cNvPr id="13" name="صورة 12">
            <a:extLst>
              <a:ext uri="{FF2B5EF4-FFF2-40B4-BE49-F238E27FC236}">
                <a16:creationId xmlns:a16="http://schemas.microsoft.com/office/drawing/2014/main" id="{2F4B1235-1736-4394-90B8-2CBB719ED209}"/>
              </a:ext>
            </a:extLst>
          </p:cNvPr>
          <p:cNvPicPr>
            <a:picLocks noChangeAspect="1"/>
          </p:cNvPicPr>
          <p:nvPr/>
        </p:nvPicPr>
        <p:blipFill>
          <a:blip r:embed="rId6"/>
          <a:stretch>
            <a:fillRect/>
          </a:stretch>
        </p:blipFill>
        <p:spPr>
          <a:xfrm>
            <a:off x="3013909" y="3421778"/>
            <a:ext cx="552478" cy="577880"/>
          </a:xfrm>
          <a:prstGeom prst="rect">
            <a:avLst/>
          </a:prstGeom>
        </p:spPr>
      </p:pic>
      <p:sp>
        <p:nvSpPr>
          <p:cNvPr id="42" name="مربع نص 41">
            <a:extLst>
              <a:ext uri="{FF2B5EF4-FFF2-40B4-BE49-F238E27FC236}">
                <a16:creationId xmlns:a16="http://schemas.microsoft.com/office/drawing/2014/main" id="{224EFE44-CC48-4AA6-A4EF-8F0F14C527C4}"/>
              </a:ext>
            </a:extLst>
          </p:cNvPr>
          <p:cNvSpPr txBox="1"/>
          <p:nvPr/>
        </p:nvSpPr>
        <p:spPr>
          <a:xfrm>
            <a:off x="8862731" y="1632270"/>
            <a:ext cx="1219419" cy="338554"/>
          </a:xfrm>
          <a:prstGeom prst="rect">
            <a:avLst/>
          </a:prstGeom>
          <a:noFill/>
        </p:spPr>
        <p:txBody>
          <a:bodyPr wrap="square" rtlCol="1">
            <a:spAutoFit/>
          </a:bodyPr>
          <a:lstStyle/>
          <a:p>
            <a:r>
              <a:rPr lang="ar-SA" sz="1600" dirty="0"/>
              <a:t>ضيق في التنفس</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9959367" y="3429000"/>
            <a:ext cx="1219419" cy="338554"/>
          </a:xfrm>
          <a:prstGeom prst="rect">
            <a:avLst/>
          </a:prstGeom>
          <a:noFill/>
        </p:spPr>
        <p:txBody>
          <a:bodyPr wrap="square" rtlCol="1">
            <a:spAutoFit/>
          </a:bodyPr>
          <a:lstStyle/>
          <a:p>
            <a:r>
              <a:rPr lang="ar-SA" sz="1600" dirty="0"/>
              <a:t>صوت صفير</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9271453" y="5175318"/>
            <a:ext cx="1416054" cy="584775"/>
          </a:xfrm>
          <a:prstGeom prst="rect">
            <a:avLst/>
          </a:prstGeom>
          <a:noFill/>
        </p:spPr>
        <p:txBody>
          <a:bodyPr wrap="square" rtlCol="1">
            <a:spAutoFit/>
          </a:bodyPr>
          <a:lstStyle/>
          <a:p>
            <a:r>
              <a:rPr lang="ar-SA" sz="1600" dirty="0"/>
              <a:t>زرقة في لون الشفتين والاظافر</a:t>
            </a:r>
          </a:p>
        </p:txBody>
      </p:sp>
      <p:sp>
        <p:nvSpPr>
          <p:cNvPr id="47" name="مربع نص 46">
            <a:extLst>
              <a:ext uri="{FF2B5EF4-FFF2-40B4-BE49-F238E27FC236}">
                <a16:creationId xmlns:a16="http://schemas.microsoft.com/office/drawing/2014/main" id="{6CD442A8-A902-477E-BEC3-6CA092D93484}"/>
              </a:ext>
            </a:extLst>
          </p:cNvPr>
          <p:cNvSpPr txBox="1"/>
          <p:nvPr/>
        </p:nvSpPr>
        <p:spPr>
          <a:xfrm>
            <a:off x="1378042" y="5079263"/>
            <a:ext cx="1393614" cy="584775"/>
          </a:xfrm>
          <a:prstGeom prst="rect">
            <a:avLst/>
          </a:prstGeom>
          <a:noFill/>
        </p:spPr>
        <p:txBody>
          <a:bodyPr wrap="square" rtlCol="1">
            <a:spAutoFit/>
          </a:bodyPr>
          <a:lstStyle/>
          <a:p>
            <a:r>
              <a:rPr lang="ar-SA" sz="1600" dirty="0"/>
              <a:t>سعال مستمر مصحوب ببلغم</a:t>
            </a:r>
          </a:p>
        </p:txBody>
      </p:sp>
      <p:sp>
        <p:nvSpPr>
          <p:cNvPr id="48" name="مربع نص 47">
            <a:extLst>
              <a:ext uri="{FF2B5EF4-FFF2-40B4-BE49-F238E27FC236}">
                <a16:creationId xmlns:a16="http://schemas.microsoft.com/office/drawing/2014/main" id="{070CFB3A-8790-444D-B9DB-E530044D0CC6}"/>
              </a:ext>
            </a:extLst>
          </p:cNvPr>
          <p:cNvSpPr txBox="1"/>
          <p:nvPr/>
        </p:nvSpPr>
        <p:spPr>
          <a:xfrm>
            <a:off x="1025697" y="3512586"/>
            <a:ext cx="1393614" cy="584775"/>
          </a:xfrm>
          <a:prstGeom prst="rect">
            <a:avLst/>
          </a:prstGeom>
          <a:noFill/>
        </p:spPr>
        <p:txBody>
          <a:bodyPr wrap="square" rtlCol="1">
            <a:spAutoFit/>
          </a:bodyPr>
          <a:lstStyle/>
          <a:p>
            <a:r>
              <a:rPr lang="ar-SA" sz="1600" dirty="0"/>
              <a:t>التهاب متكرر في الجهاز التنفسي</a:t>
            </a:r>
          </a:p>
        </p:txBody>
      </p:sp>
      <p:cxnSp>
        <p:nvCxnSpPr>
          <p:cNvPr id="50" name="رابط كسهم مستقيم 49">
            <a:extLst>
              <a:ext uri="{FF2B5EF4-FFF2-40B4-BE49-F238E27FC236}">
                <a16:creationId xmlns:a16="http://schemas.microsoft.com/office/drawing/2014/main" id="{699D9366-9A85-48D7-A26B-7A17DB7BA372}"/>
              </a:ext>
            </a:extLst>
          </p:cNvPr>
          <p:cNvCxnSpPr>
            <a:cxnSpLocks/>
          </p:cNvCxnSpPr>
          <p:nvPr/>
        </p:nvCxnSpPr>
        <p:spPr>
          <a:xfrm flipV="1">
            <a:off x="4224739" y="4234397"/>
            <a:ext cx="1152805" cy="940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624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FF0000"/>
                </a:solidFill>
              </a:rPr>
              <a:t>اعراض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8" name="مخطط انسيابي: رابط 17">
            <a:extLst>
              <a:ext uri="{FF2B5EF4-FFF2-40B4-BE49-F238E27FC236}">
                <a16:creationId xmlns:a16="http://schemas.microsoft.com/office/drawing/2014/main" id="{94F65B3D-B644-4174-8C69-0F83A11A19F4}"/>
              </a:ext>
            </a:extLst>
          </p:cNvPr>
          <p:cNvSpPr/>
          <p:nvPr/>
        </p:nvSpPr>
        <p:spPr>
          <a:xfrm>
            <a:off x="7844202" y="1531752"/>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خطط انسيابي: رابط 22">
            <a:extLst>
              <a:ext uri="{FF2B5EF4-FFF2-40B4-BE49-F238E27FC236}">
                <a16:creationId xmlns:a16="http://schemas.microsoft.com/office/drawing/2014/main" id="{9607C7A0-1F98-432F-A939-A4AE8EA807F6}"/>
              </a:ext>
            </a:extLst>
          </p:cNvPr>
          <p:cNvSpPr/>
          <p:nvPr/>
        </p:nvSpPr>
        <p:spPr>
          <a:xfrm>
            <a:off x="8768728" y="3155575"/>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5" name="مخطط انسيابي: رابط 24">
            <a:extLst>
              <a:ext uri="{FF2B5EF4-FFF2-40B4-BE49-F238E27FC236}">
                <a16:creationId xmlns:a16="http://schemas.microsoft.com/office/drawing/2014/main" id="{0D633928-A59C-4066-BFF6-C2001F7F5D1A}"/>
              </a:ext>
            </a:extLst>
          </p:cNvPr>
          <p:cNvSpPr/>
          <p:nvPr/>
        </p:nvSpPr>
        <p:spPr>
          <a:xfrm>
            <a:off x="3445165" y="148601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6" name="مخطط انسيابي: رابط 25">
            <a:extLst>
              <a:ext uri="{FF2B5EF4-FFF2-40B4-BE49-F238E27FC236}">
                <a16:creationId xmlns:a16="http://schemas.microsoft.com/office/drawing/2014/main" id="{BB9580A9-2366-4F49-8490-4507B462AAB2}"/>
              </a:ext>
            </a:extLst>
          </p:cNvPr>
          <p:cNvSpPr/>
          <p:nvPr/>
        </p:nvSpPr>
        <p:spPr>
          <a:xfrm>
            <a:off x="8104438" y="484045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7" name="مخطط انسيابي: رابط 26">
            <a:extLst>
              <a:ext uri="{FF2B5EF4-FFF2-40B4-BE49-F238E27FC236}">
                <a16:creationId xmlns:a16="http://schemas.microsoft.com/office/drawing/2014/main" id="{0915BAFA-B5EB-417A-9D61-F850D1A88A5D}"/>
              </a:ext>
            </a:extLst>
          </p:cNvPr>
          <p:cNvSpPr/>
          <p:nvPr/>
        </p:nvSpPr>
        <p:spPr>
          <a:xfrm>
            <a:off x="2802681" y="324101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6" name="مخطط انسيابي: رابط 35">
            <a:extLst>
              <a:ext uri="{FF2B5EF4-FFF2-40B4-BE49-F238E27FC236}">
                <a16:creationId xmlns:a16="http://schemas.microsoft.com/office/drawing/2014/main" id="{229B7BED-EEC0-4D8C-86B4-4A334D32C67A}"/>
              </a:ext>
            </a:extLst>
          </p:cNvPr>
          <p:cNvSpPr/>
          <p:nvPr/>
        </p:nvSpPr>
        <p:spPr>
          <a:xfrm>
            <a:off x="3073666" y="4962147"/>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576365" y="2309593"/>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رابط كسهم مستقيم 52">
            <a:extLst>
              <a:ext uri="{FF2B5EF4-FFF2-40B4-BE49-F238E27FC236}">
                <a16:creationId xmlns:a16="http://schemas.microsoft.com/office/drawing/2014/main" id="{8BC62AB2-094A-4E11-8104-9D2284FE3982}"/>
              </a:ext>
            </a:extLst>
          </p:cNvPr>
          <p:cNvCxnSpPr>
            <a:cxnSpLocks/>
          </p:cNvCxnSpPr>
          <p:nvPr/>
        </p:nvCxnSpPr>
        <p:spPr>
          <a:xfrm>
            <a:off x="4384480" y="2326234"/>
            <a:ext cx="1146950" cy="828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p:nvPr/>
        </p:nvCxnSpPr>
        <p:spPr>
          <a:xfrm flipH="1" flipV="1">
            <a:off x="6814457" y="4155391"/>
            <a:ext cx="1115786" cy="737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a:extLst>
              <a:ext uri="{FF2B5EF4-FFF2-40B4-BE49-F238E27FC236}">
                <a16:creationId xmlns:a16="http://schemas.microsoft.com/office/drawing/2014/main" id="{33E97339-1213-4221-B1EA-6D0FE1709117}"/>
              </a:ext>
            </a:extLst>
          </p:cNvPr>
          <p:cNvCxnSpPr>
            <a:cxnSpLocks/>
          </p:cNvCxnSpPr>
          <p:nvPr/>
        </p:nvCxnSpPr>
        <p:spPr>
          <a:xfrm>
            <a:off x="3954430" y="3703277"/>
            <a:ext cx="137740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مربع نص 36">
            <a:extLst>
              <a:ext uri="{FF2B5EF4-FFF2-40B4-BE49-F238E27FC236}">
                <a16:creationId xmlns:a16="http://schemas.microsoft.com/office/drawing/2014/main" id="{86BF9680-1CDA-4C25-BE1F-185C95B8CF64}"/>
              </a:ext>
            </a:extLst>
          </p:cNvPr>
          <p:cNvSpPr txBox="1"/>
          <p:nvPr/>
        </p:nvSpPr>
        <p:spPr>
          <a:xfrm>
            <a:off x="511855" y="525197"/>
            <a:ext cx="1142290" cy="338554"/>
          </a:xfrm>
          <a:prstGeom prst="rect">
            <a:avLst/>
          </a:prstGeom>
          <a:noFill/>
        </p:spPr>
        <p:txBody>
          <a:bodyPr wrap="square" rtlCol="1">
            <a:spAutoFit/>
          </a:bodyPr>
          <a:lstStyle/>
          <a:p>
            <a:r>
              <a:rPr lang="ar-SA" sz="1600" b="1" dirty="0"/>
              <a:t>وزارة الصحة</a:t>
            </a:r>
          </a:p>
        </p:txBody>
      </p:sp>
      <p:pic>
        <p:nvPicPr>
          <p:cNvPr id="5" name="صورة 4">
            <a:extLst>
              <a:ext uri="{FF2B5EF4-FFF2-40B4-BE49-F238E27FC236}">
                <a16:creationId xmlns:a16="http://schemas.microsoft.com/office/drawing/2014/main" id="{DE23B701-A881-40B2-A755-3D117C685190}"/>
              </a:ext>
            </a:extLst>
          </p:cNvPr>
          <p:cNvPicPr>
            <a:picLocks noChangeAspect="1"/>
          </p:cNvPicPr>
          <p:nvPr/>
        </p:nvPicPr>
        <p:blipFill>
          <a:blip r:embed="rId2"/>
          <a:stretch>
            <a:fillRect/>
          </a:stretch>
        </p:blipFill>
        <p:spPr>
          <a:xfrm>
            <a:off x="8104438" y="1662024"/>
            <a:ext cx="539778" cy="577880"/>
          </a:xfrm>
          <a:prstGeom prst="rect">
            <a:avLst/>
          </a:prstGeom>
        </p:spPr>
      </p:pic>
      <p:pic>
        <p:nvPicPr>
          <p:cNvPr id="7" name="صورة 6">
            <a:extLst>
              <a:ext uri="{FF2B5EF4-FFF2-40B4-BE49-F238E27FC236}">
                <a16:creationId xmlns:a16="http://schemas.microsoft.com/office/drawing/2014/main" id="{A8A527CE-89AF-430A-94F5-B8DD9A588602}"/>
              </a:ext>
            </a:extLst>
          </p:cNvPr>
          <p:cNvPicPr>
            <a:picLocks noChangeAspect="1"/>
          </p:cNvPicPr>
          <p:nvPr/>
        </p:nvPicPr>
        <p:blipFill>
          <a:blip r:embed="rId3"/>
          <a:stretch>
            <a:fillRect/>
          </a:stretch>
        </p:blipFill>
        <p:spPr>
          <a:xfrm>
            <a:off x="9008104" y="3276321"/>
            <a:ext cx="539778" cy="596931"/>
          </a:xfrm>
          <a:prstGeom prst="rect">
            <a:avLst/>
          </a:prstGeom>
        </p:spPr>
      </p:pic>
      <p:pic>
        <p:nvPicPr>
          <p:cNvPr id="9" name="صورة 8">
            <a:extLst>
              <a:ext uri="{FF2B5EF4-FFF2-40B4-BE49-F238E27FC236}">
                <a16:creationId xmlns:a16="http://schemas.microsoft.com/office/drawing/2014/main" id="{A84AB778-BDD3-4337-8552-DE0122314B4D}"/>
              </a:ext>
            </a:extLst>
          </p:cNvPr>
          <p:cNvPicPr>
            <a:picLocks noChangeAspect="1"/>
          </p:cNvPicPr>
          <p:nvPr/>
        </p:nvPicPr>
        <p:blipFill>
          <a:blip r:embed="rId4"/>
          <a:stretch>
            <a:fillRect/>
          </a:stretch>
        </p:blipFill>
        <p:spPr>
          <a:xfrm>
            <a:off x="8246750" y="5046314"/>
            <a:ext cx="615982" cy="533427"/>
          </a:xfrm>
          <a:prstGeom prst="rect">
            <a:avLst/>
          </a:prstGeom>
        </p:spPr>
      </p:pic>
      <p:pic>
        <p:nvPicPr>
          <p:cNvPr id="11" name="صورة 10">
            <a:extLst>
              <a:ext uri="{FF2B5EF4-FFF2-40B4-BE49-F238E27FC236}">
                <a16:creationId xmlns:a16="http://schemas.microsoft.com/office/drawing/2014/main" id="{C5E55267-E573-4BC4-B1DD-D603511EC526}"/>
              </a:ext>
            </a:extLst>
          </p:cNvPr>
          <p:cNvPicPr>
            <a:picLocks noChangeAspect="1"/>
          </p:cNvPicPr>
          <p:nvPr/>
        </p:nvPicPr>
        <p:blipFill>
          <a:blip r:embed="rId5"/>
          <a:stretch>
            <a:fillRect/>
          </a:stretch>
        </p:blipFill>
        <p:spPr>
          <a:xfrm>
            <a:off x="3285855" y="5171065"/>
            <a:ext cx="571529" cy="539778"/>
          </a:xfrm>
          <a:prstGeom prst="rect">
            <a:avLst/>
          </a:prstGeom>
        </p:spPr>
      </p:pic>
      <p:pic>
        <p:nvPicPr>
          <p:cNvPr id="13" name="صورة 12">
            <a:extLst>
              <a:ext uri="{FF2B5EF4-FFF2-40B4-BE49-F238E27FC236}">
                <a16:creationId xmlns:a16="http://schemas.microsoft.com/office/drawing/2014/main" id="{2F4B1235-1736-4394-90B8-2CBB719ED209}"/>
              </a:ext>
            </a:extLst>
          </p:cNvPr>
          <p:cNvPicPr>
            <a:picLocks noChangeAspect="1"/>
          </p:cNvPicPr>
          <p:nvPr/>
        </p:nvPicPr>
        <p:blipFill>
          <a:blip r:embed="rId6"/>
          <a:stretch>
            <a:fillRect/>
          </a:stretch>
        </p:blipFill>
        <p:spPr>
          <a:xfrm>
            <a:off x="3013909" y="3421778"/>
            <a:ext cx="552478" cy="577880"/>
          </a:xfrm>
          <a:prstGeom prst="rect">
            <a:avLst/>
          </a:prstGeom>
        </p:spPr>
      </p:pic>
      <p:pic>
        <p:nvPicPr>
          <p:cNvPr id="15" name="صورة 14">
            <a:extLst>
              <a:ext uri="{FF2B5EF4-FFF2-40B4-BE49-F238E27FC236}">
                <a16:creationId xmlns:a16="http://schemas.microsoft.com/office/drawing/2014/main" id="{8D81E170-E7A5-4E48-B902-7094AD19C9B1}"/>
              </a:ext>
            </a:extLst>
          </p:cNvPr>
          <p:cNvPicPr>
            <a:picLocks noChangeAspect="1"/>
          </p:cNvPicPr>
          <p:nvPr/>
        </p:nvPicPr>
        <p:blipFill>
          <a:blip r:embed="rId7"/>
          <a:stretch>
            <a:fillRect/>
          </a:stretch>
        </p:blipFill>
        <p:spPr>
          <a:xfrm>
            <a:off x="3665910" y="1641407"/>
            <a:ext cx="558829" cy="590580"/>
          </a:xfrm>
          <a:prstGeom prst="rect">
            <a:avLst/>
          </a:prstGeom>
        </p:spPr>
      </p:pic>
      <p:sp>
        <p:nvSpPr>
          <p:cNvPr id="42" name="مربع نص 41">
            <a:extLst>
              <a:ext uri="{FF2B5EF4-FFF2-40B4-BE49-F238E27FC236}">
                <a16:creationId xmlns:a16="http://schemas.microsoft.com/office/drawing/2014/main" id="{224EFE44-CC48-4AA6-A4EF-8F0F14C527C4}"/>
              </a:ext>
            </a:extLst>
          </p:cNvPr>
          <p:cNvSpPr txBox="1"/>
          <p:nvPr/>
        </p:nvSpPr>
        <p:spPr>
          <a:xfrm>
            <a:off x="8862731" y="1632270"/>
            <a:ext cx="1219419" cy="338554"/>
          </a:xfrm>
          <a:prstGeom prst="rect">
            <a:avLst/>
          </a:prstGeom>
          <a:noFill/>
        </p:spPr>
        <p:txBody>
          <a:bodyPr wrap="square" rtlCol="1">
            <a:spAutoFit/>
          </a:bodyPr>
          <a:lstStyle/>
          <a:p>
            <a:r>
              <a:rPr lang="ar-SA" sz="1600" dirty="0"/>
              <a:t>ضيق في التنفس</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9959367" y="3429000"/>
            <a:ext cx="1219419" cy="338554"/>
          </a:xfrm>
          <a:prstGeom prst="rect">
            <a:avLst/>
          </a:prstGeom>
          <a:noFill/>
        </p:spPr>
        <p:txBody>
          <a:bodyPr wrap="square" rtlCol="1">
            <a:spAutoFit/>
          </a:bodyPr>
          <a:lstStyle/>
          <a:p>
            <a:r>
              <a:rPr lang="ar-SA" sz="1600" dirty="0"/>
              <a:t>صوت صفير</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9271453" y="5175318"/>
            <a:ext cx="1416054" cy="584775"/>
          </a:xfrm>
          <a:prstGeom prst="rect">
            <a:avLst/>
          </a:prstGeom>
          <a:noFill/>
        </p:spPr>
        <p:txBody>
          <a:bodyPr wrap="square" rtlCol="1">
            <a:spAutoFit/>
          </a:bodyPr>
          <a:lstStyle/>
          <a:p>
            <a:r>
              <a:rPr lang="ar-SA" sz="1600" dirty="0"/>
              <a:t>زرقة في لون الشفتين والاظافر</a:t>
            </a:r>
          </a:p>
        </p:txBody>
      </p:sp>
      <p:sp>
        <p:nvSpPr>
          <p:cNvPr id="47" name="مربع نص 46">
            <a:extLst>
              <a:ext uri="{FF2B5EF4-FFF2-40B4-BE49-F238E27FC236}">
                <a16:creationId xmlns:a16="http://schemas.microsoft.com/office/drawing/2014/main" id="{6CD442A8-A902-477E-BEC3-6CA092D93484}"/>
              </a:ext>
            </a:extLst>
          </p:cNvPr>
          <p:cNvSpPr txBox="1"/>
          <p:nvPr/>
        </p:nvSpPr>
        <p:spPr>
          <a:xfrm>
            <a:off x="1378042" y="5079263"/>
            <a:ext cx="1393614" cy="584775"/>
          </a:xfrm>
          <a:prstGeom prst="rect">
            <a:avLst/>
          </a:prstGeom>
          <a:noFill/>
        </p:spPr>
        <p:txBody>
          <a:bodyPr wrap="square" rtlCol="1">
            <a:spAutoFit/>
          </a:bodyPr>
          <a:lstStyle/>
          <a:p>
            <a:r>
              <a:rPr lang="ar-SA" sz="1600" dirty="0"/>
              <a:t>سعال مستمر مصحوب ببلغم</a:t>
            </a:r>
          </a:p>
        </p:txBody>
      </p:sp>
      <p:sp>
        <p:nvSpPr>
          <p:cNvPr id="48" name="مربع نص 47">
            <a:extLst>
              <a:ext uri="{FF2B5EF4-FFF2-40B4-BE49-F238E27FC236}">
                <a16:creationId xmlns:a16="http://schemas.microsoft.com/office/drawing/2014/main" id="{070CFB3A-8790-444D-B9DB-E530044D0CC6}"/>
              </a:ext>
            </a:extLst>
          </p:cNvPr>
          <p:cNvSpPr txBox="1"/>
          <p:nvPr/>
        </p:nvSpPr>
        <p:spPr>
          <a:xfrm>
            <a:off x="1025697" y="3512586"/>
            <a:ext cx="1393614" cy="584775"/>
          </a:xfrm>
          <a:prstGeom prst="rect">
            <a:avLst/>
          </a:prstGeom>
          <a:noFill/>
        </p:spPr>
        <p:txBody>
          <a:bodyPr wrap="square" rtlCol="1">
            <a:spAutoFit/>
          </a:bodyPr>
          <a:lstStyle/>
          <a:p>
            <a:r>
              <a:rPr lang="ar-SA" sz="1600" dirty="0"/>
              <a:t>التهاب متكرر في الجهاز التنفسي</a:t>
            </a:r>
          </a:p>
        </p:txBody>
      </p:sp>
      <p:sp>
        <p:nvSpPr>
          <p:cNvPr id="49" name="مربع نص 48">
            <a:extLst>
              <a:ext uri="{FF2B5EF4-FFF2-40B4-BE49-F238E27FC236}">
                <a16:creationId xmlns:a16="http://schemas.microsoft.com/office/drawing/2014/main" id="{67079B35-D9C0-44CA-9FEC-7B5C4765951A}"/>
              </a:ext>
            </a:extLst>
          </p:cNvPr>
          <p:cNvSpPr txBox="1"/>
          <p:nvPr/>
        </p:nvSpPr>
        <p:spPr>
          <a:xfrm>
            <a:off x="1591972" y="1795546"/>
            <a:ext cx="1393614" cy="338554"/>
          </a:xfrm>
          <a:prstGeom prst="rect">
            <a:avLst/>
          </a:prstGeom>
          <a:noFill/>
        </p:spPr>
        <p:txBody>
          <a:bodyPr wrap="square" rtlCol="1">
            <a:spAutoFit/>
          </a:bodyPr>
          <a:lstStyle/>
          <a:p>
            <a:r>
              <a:rPr lang="ar-SA" sz="1600" dirty="0"/>
              <a:t>فقدان للوزن</a:t>
            </a:r>
          </a:p>
        </p:txBody>
      </p:sp>
      <p:cxnSp>
        <p:nvCxnSpPr>
          <p:cNvPr id="50" name="رابط كسهم مستقيم 49">
            <a:extLst>
              <a:ext uri="{FF2B5EF4-FFF2-40B4-BE49-F238E27FC236}">
                <a16:creationId xmlns:a16="http://schemas.microsoft.com/office/drawing/2014/main" id="{699D9366-9A85-48D7-A26B-7A17DB7BA372}"/>
              </a:ext>
            </a:extLst>
          </p:cNvPr>
          <p:cNvCxnSpPr>
            <a:cxnSpLocks/>
          </p:cNvCxnSpPr>
          <p:nvPr/>
        </p:nvCxnSpPr>
        <p:spPr>
          <a:xfrm flipV="1">
            <a:off x="4224739" y="4234397"/>
            <a:ext cx="1152805" cy="940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48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D4DA9BEE-B4A4-4321-83DD-AE3DBC029154}"/>
              </a:ext>
            </a:extLst>
          </p:cNvPr>
          <p:cNvSpPr txBox="1"/>
          <p:nvPr/>
        </p:nvSpPr>
        <p:spPr>
          <a:xfrm>
            <a:off x="5999569" y="336326"/>
            <a:ext cx="5980290" cy="4642618"/>
          </a:xfrm>
          <a:prstGeom prst="rect">
            <a:avLst/>
          </a:prstGeom>
          <a:noFill/>
        </p:spPr>
        <p:txBody>
          <a:bodyPr wrap="square">
            <a:spAutoFit/>
          </a:bodyPr>
          <a:lstStyle/>
          <a:p>
            <a:pPr algn="just">
              <a:lnSpc>
                <a:spcPct val="150000"/>
              </a:lnSpc>
            </a:pPr>
            <a:r>
              <a:rPr lang="ar-SA" sz="32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ينقسم المقيد الرئوي المزمن </a:t>
            </a:r>
            <a:r>
              <a:rPr lang="ar-SA" sz="32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32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32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50000"/>
              </a:lnSpc>
            </a:pPr>
            <a:endParaRPr lang="ar-SA" sz="24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indent="-342900" algn="just" rtl="1">
              <a:lnSpc>
                <a:spcPct val="150000"/>
              </a:lnSpc>
              <a:buFont typeface="Arial" panose="020B0604020202020204" pitchFamily="34" charset="0"/>
              <a:buChar char="•"/>
            </a:pPr>
            <a:r>
              <a:rPr lang="ar-SA" sz="2400" b="1" kern="1800" dirty="0">
                <a:solidFill>
                  <a:srgbClr val="0070C0"/>
                </a:solidFill>
                <a:effectLst/>
                <a:ea typeface="Times New Roman" panose="02020603050405020304" pitchFamily="18" charset="0"/>
                <a:cs typeface="Times New Roman" panose="02020603050405020304" pitchFamily="18" charset="0"/>
              </a:rPr>
              <a:t>مقيد رئوي خارجي الرئة </a:t>
            </a:r>
            <a:r>
              <a:rPr lang="ar-SA" sz="2400" b="1" kern="1800" dirty="0">
                <a:solidFill>
                  <a:srgbClr val="212121"/>
                </a:solidFill>
                <a:effectLst/>
                <a:ea typeface="Times New Roman" panose="02020603050405020304" pitchFamily="18" charset="0"/>
                <a:cs typeface="Times New Roman" panose="02020603050405020304" pitchFamily="18" charset="0"/>
              </a:rPr>
              <a:t>في أصل المرض لا يؤثر على الرئة بحد ذاتها لكن يمنع توسعها بشكل طبيعي مما يجعل صعوبة في المحافظة على تبادل الغازات بسبب نقص حجم الرئة وعدم قدرتها على الحركة، وينتج عن ذلك كتعويض من المريض ان يتنفس بكثرة بشكل خفيف ينتج عنه تقلص رئوي</a:t>
            </a:r>
          </a:p>
        </p:txBody>
      </p:sp>
      <p:pic>
        <p:nvPicPr>
          <p:cNvPr id="6146" name="Picture 2" descr="أسباب التهاب الرئة - موضوع">
            <a:extLst>
              <a:ext uri="{FF2B5EF4-FFF2-40B4-BE49-F238E27FC236}">
                <a16:creationId xmlns:a16="http://schemas.microsoft.com/office/drawing/2014/main" id="{81EBB24E-9293-460C-B6B4-A872E0ED6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41" y="2158469"/>
            <a:ext cx="5486400" cy="2608565"/>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a:extLst>
              <a:ext uri="{FF2B5EF4-FFF2-40B4-BE49-F238E27FC236}">
                <a16:creationId xmlns:a16="http://schemas.microsoft.com/office/drawing/2014/main" id="{F6F49201-C707-485D-A721-40CE1177A716}"/>
              </a:ext>
            </a:extLst>
          </p:cNvPr>
          <p:cNvSpPr txBox="1"/>
          <p:nvPr/>
        </p:nvSpPr>
        <p:spPr>
          <a:xfrm>
            <a:off x="44996" y="6337008"/>
            <a:ext cx="2040941" cy="369332"/>
          </a:xfrm>
          <a:prstGeom prst="rect">
            <a:avLst/>
          </a:prstGeom>
          <a:noFill/>
        </p:spPr>
        <p:txBody>
          <a:bodyPr wrap="square">
            <a:spAutoFit/>
          </a:bodyPr>
          <a:lstStyle/>
          <a:p>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kern="1800" dirty="0" err="1">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Gbd</a:t>
            </a:r>
            <a:r>
              <a:rPr lang="en-US" sz="1800" kern="1800" dirty="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 et al. 2015</a:t>
            </a:r>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dirty="0"/>
          </a:p>
        </p:txBody>
      </p:sp>
    </p:spTree>
    <p:extLst>
      <p:ext uri="{BB962C8B-B14F-4D97-AF65-F5344CB8AC3E}">
        <p14:creationId xmlns:p14="http://schemas.microsoft.com/office/powerpoint/2010/main" val="1255578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D4DA9BEE-B4A4-4321-83DD-AE3DBC029154}"/>
              </a:ext>
            </a:extLst>
          </p:cNvPr>
          <p:cNvSpPr txBox="1"/>
          <p:nvPr/>
        </p:nvSpPr>
        <p:spPr>
          <a:xfrm>
            <a:off x="5698541" y="336326"/>
            <a:ext cx="6281318" cy="5378524"/>
          </a:xfrm>
          <a:prstGeom prst="rect">
            <a:avLst/>
          </a:prstGeom>
          <a:noFill/>
        </p:spPr>
        <p:txBody>
          <a:bodyPr wrap="square">
            <a:spAutoFit/>
          </a:bodyPr>
          <a:lstStyle/>
          <a:p>
            <a:pPr algn="just">
              <a:lnSpc>
                <a:spcPct val="150000"/>
              </a:lnSpc>
            </a:pPr>
            <a:r>
              <a:rPr lang="ar-SA" sz="23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ينقسم المقيد الرئوي المزمن </a:t>
            </a:r>
            <a:r>
              <a:rPr lang="ar-SA" sz="24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4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24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50000"/>
              </a:lnSpc>
            </a:pPr>
            <a:endParaRPr lang="ar-SA" sz="24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indent="-342900" algn="just" rtl="1">
              <a:lnSpc>
                <a:spcPct val="150000"/>
              </a:lnSpc>
              <a:buFont typeface="Arial" panose="020B0604020202020204" pitchFamily="34" charset="0"/>
              <a:buChar char="•"/>
            </a:pPr>
            <a:r>
              <a:rPr lang="ar-SA" b="1" kern="1800" dirty="0">
                <a:solidFill>
                  <a:srgbClr val="0070C0"/>
                </a:solidFill>
                <a:effectLst/>
                <a:ea typeface="Times New Roman" panose="02020603050405020304" pitchFamily="18" charset="0"/>
                <a:cs typeface="Times New Roman" panose="02020603050405020304" pitchFamily="18" charset="0"/>
              </a:rPr>
              <a:t>مقيد رئوي خارجي الرئة </a:t>
            </a:r>
            <a:r>
              <a:rPr lang="ar-SA" kern="1800" dirty="0">
                <a:solidFill>
                  <a:srgbClr val="212121"/>
                </a:solidFill>
                <a:effectLst/>
                <a:ea typeface="Times New Roman" panose="02020603050405020304" pitchFamily="18" charset="0"/>
                <a:cs typeface="Times New Roman" panose="02020603050405020304" pitchFamily="18" charset="0"/>
              </a:rPr>
              <a:t>في أصل المرض لا يؤثر على الرئة بحد ذاتها لكن يمنع توسعها بشكل طبيعي مما يجعل صعوبة في المحافظة على تبادل الغازات بسبب نقص حجم الرئة وقدرتها على الحركة، وينتج عن ذلك كتعويض من المريض ان يتنفس بكثرة بشكل خفيف ينتج عنه تقلص رئوي</a:t>
            </a:r>
          </a:p>
          <a:p>
            <a:pPr marL="571500" indent="-342900" algn="just" rtl="1">
              <a:lnSpc>
                <a:spcPct val="150000"/>
              </a:lnSpc>
              <a:buFont typeface="Arial" panose="020B0604020202020204" pitchFamily="34" charset="0"/>
              <a:buChar char="•"/>
            </a:pPr>
            <a:r>
              <a:rPr lang="ar-SA" sz="2800" b="1" kern="1800" dirty="0">
                <a:solidFill>
                  <a:srgbClr val="0070C0"/>
                </a:solidFill>
                <a:effectLst/>
                <a:ea typeface="Times New Roman" panose="02020603050405020304" pitchFamily="18" charset="0"/>
                <a:cs typeface="Times New Roman" panose="02020603050405020304" pitchFamily="18" charset="0"/>
              </a:rPr>
              <a:t>مقيد رئوي داخل الرئة </a:t>
            </a:r>
            <a:r>
              <a:rPr lang="ar-SA" sz="2800" b="1" kern="1800" dirty="0">
                <a:solidFill>
                  <a:srgbClr val="212121"/>
                </a:solidFill>
                <a:effectLst/>
                <a:ea typeface="Times New Roman" panose="02020603050405020304" pitchFamily="18" charset="0"/>
                <a:cs typeface="Times New Roman" panose="02020603050405020304" pitchFamily="18" charset="0"/>
              </a:rPr>
              <a:t>يصيب النسيج الرئوي والانسجة الضامة و يسبب الالتهابات والتقرحات، مما ينتج عنها تعبئة مسارات الهواء بتهتكات وافرازات من الانسجة المتضررة (التهاب الرئة)</a:t>
            </a:r>
            <a:endParaRPr lang="en-US" sz="2800" b="1"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6146" name="Picture 2" descr="أسباب التهاب الرئة - موضوع">
            <a:extLst>
              <a:ext uri="{FF2B5EF4-FFF2-40B4-BE49-F238E27FC236}">
                <a16:creationId xmlns:a16="http://schemas.microsoft.com/office/drawing/2014/main" id="{81EBB24E-9293-460C-B6B4-A872E0ED6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41" y="2158469"/>
            <a:ext cx="5486400" cy="2608565"/>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a:extLst>
              <a:ext uri="{FF2B5EF4-FFF2-40B4-BE49-F238E27FC236}">
                <a16:creationId xmlns:a16="http://schemas.microsoft.com/office/drawing/2014/main" id="{F6F49201-C707-485D-A721-40CE1177A716}"/>
              </a:ext>
            </a:extLst>
          </p:cNvPr>
          <p:cNvSpPr txBox="1"/>
          <p:nvPr/>
        </p:nvSpPr>
        <p:spPr>
          <a:xfrm>
            <a:off x="44996" y="6337008"/>
            <a:ext cx="2040941" cy="369332"/>
          </a:xfrm>
          <a:prstGeom prst="rect">
            <a:avLst/>
          </a:prstGeom>
          <a:noFill/>
        </p:spPr>
        <p:txBody>
          <a:bodyPr wrap="square">
            <a:spAutoFit/>
          </a:bodyPr>
          <a:lstStyle/>
          <a:p>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kern="1800" dirty="0" err="1">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Gbd</a:t>
            </a:r>
            <a:r>
              <a:rPr lang="en-US" sz="1800" kern="1800" dirty="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 et al. 2015</a:t>
            </a:r>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dirty="0"/>
          </a:p>
        </p:txBody>
      </p:sp>
    </p:spTree>
    <p:extLst>
      <p:ext uri="{BB962C8B-B14F-4D97-AF65-F5344CB8AC3E}">
        <p14:creationId xmlns:p14="http://schemas.microsoft.com/office/powerpoint/2010/main" val="3456330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0070C0"/>
                </a:solidFill>
              </a:rPr>
              <a:t>اعراض</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2" name="مربع نص 41">
            <a:extLst>
              <a:ext uri="{FF2B5EF4-FFF2-40B4-BE49-F238E27FC236}">
                <a16:creationId xmlns:a16="http://schemas.microsoft.com/office/drawing/2014/main" id="{224EFE44-CC48-4AA6-A4EF-8F0F14C527C4}"/>
              </a:ext>
            </a:extLst>
          </p:cNvPr>
          <p:cNvSpPr txBox="1"/>
          <p:nvPr/>
        </p:nvSpPr>
        <p:spPr>
          <a:xfrm>
            <a:off x="9462577" y="1632270"/>
            <a:ext cx="1883298" cy="338554"/>
          </a:xfrm>
          <a:prstGeom prst="rect">
            <a:avLst/>
          </a:prstGeom>
          <a:noFill/>
        </p:spPr>
        <p:txBody>
          <a:bodyPr wrap="square" rtlCol="1">
            <a:spAutoFit/>
          </a:bodyPr>
          <a:lstStyle/>
          <a:p>
            <a:r>
              <a:rPr lang="ar-SA" sz="1600" dirty="0"/>
              <a:t>صعوبة في تبادل الغازات</a:t>
            </a:r>
          </a:p>
        </p:txBody>
      </p: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المؤثرات على حويصلات الرئة – e3arabi – إي عربي">
            <a:extLst>
              <a:ext uri="{FF2B5EF4-FFF2-40B4-BE49-F238E27FC236}">
                <a16:creationId xmlns:a16="http://schemas.microsoft.com/office/drawing/2014/main" id="{64C04F9E-23F5-4413-8404-EDA81DE8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317" y="1428106"/>
            <a:ext cx="1327878" cy="800133"/>
          </a:xfrm>
          <a:prstGeom prst="rect">
            <a:avLst/>
          </a:prstGeom>
          <a:noFill/>
          <a:extLst>
            <a:ext uri="{909E8E84-426E-40DD-AFC4-6F175D3DCCD1}">
              <a14:hiddenFill xmlns:a14="http://schemas.microsoft.com/office/drawing/2010/main">
                <a:solidFill>
                  <a:srgbClr val="FFFFFF"/>
                </a:solidFill>
              </a14:hiddenFill>
            </a:ext>
          </a:extLst>
        </p:spPr>
      </p:pic>
      <p:cxnSp>
        <p:nvCxnSpPr>
          <p:cNvPr id="38" name="رابط كسهم مستقيم 37">
            <a:extLst>
              <a:ext uri="{FF2B5EF4-FFF2-40B4-BE49-F238E27FC236}">
                <a16:creationId xmlns:a16="http://schemas.microsoft.com/office/drawing/2014/main" id="{EB0F1F92-CDF5-4A11-9AC0-2199A54AE69F}"/>
              </a:ext>
            </a:extLst>
          </p:cNvPr>
          <p:cNvCxnSpPr>
            <a:cxnSpLocks/>
          </p:cNvCxnSpPr>
          <p:nvPr/>
        </p:nvCxnSpPr>
        <p:spPr>
          <a:xfrm flipH="1">
            <a:off x="6721336" y="2326234"/>
            <a:ext cx="1149819" cy="914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181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0070C0"/>
                </a:solidFill>
              </a:rPr>
              <a:t>اعراض</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مربع نص 41">
            <a:extLst>
              <a:ext uri="{FF2B5EF4-FFF2-40B4-BE49-F238E27FC236}">
                <a16:creationId xmlns:a16="http://schemas.microsoft.com/office/drawing/2014/main" id="{224EFE44-CC48-4AA6-A4EF-8F0F14C527C4}"/>
              </a:ext>
            </a:extLst>
          </p:cNvPr>
          <p:cNvSpPr txBox="1"/>
          <p:nvPr/>
        </p:nvSpPr>
        <p:spPr>
          <a:xfrm>
            <a:off x="9462577" y="1632270"/>
            <a:ext cx="1883298" cy="338554"/>
          </a:xfrm>
          <a:prstGeom prst="rect">
            <a:avLst/>
          </a:prstGeom>
          <a:noFill/>
        </p:spPr>
        <p:txBody>
          <a:bodyPr wrap="square" rtlCol="1">
            <a:spAutoFit/>
          </a:bodyPr>
          <a:lstStyle/>
          <a:p>
            <a:r>
              <a:rPr lang="ar-SA" sz="1600" dirty="0"/>
              <a:t>صعوبة في تبادل الغازات</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10482682" y="3429000"/>
            <a:ext cx="1272844" cy="338554"/>
          </a:xfrm>
          <a:prstGeom prst="rect">
            <a:avLst/>
          </a:prstGeom>
          <a:noFill/>
        </p:spPr>
        <p:txBody>
          <a:bodyPr wrap="square" rtlCol="1">
            <a:spAutoFit/>
          </a:bodyPr>
          <a:lstStyle/>
          <a:p>
            <a:r>
              <a:rPr lang="ar-SA" sz="1600" dirty="0"/>
              <a:t>سرعة التنفس</a:t>
            </a:r>
          </a:p>
        </p:txBody>
      </p: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المؤثرات على حويصلات الرئة – e3arabi – إي عربي">
            <a:extLst>
              <a:ext uri="{FF2B5EF4-FFF2-40B4-BE49-F238E27FC236}">
                <a16:creationId xmlns:a16="http://schemas.microsoft.com/office/drawing/2014/main" id="{64C04F9E-23F5-4413-8404-EDA81DE8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317" y="1428106"/>
            <a:ext cx="1327878" cy="80013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أسباب سرعة التنفس - سطور">
            <a:extLst>
              <a:ext uri="{FF2B5EF4-FFF2-40B4-BE49-F238E27FC236}">
                <a16:creationId xmlns:a16="http://schemas.microsoft.com/office/drawing/2014/main" id="{C963B79F-5A57-42E9-8CB5-96D4EA7932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3229" y="3167052"/>
            <a:ext cx="1480705" cy="704016"/>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رابط كسهم مستقيم 22">
            <a:extLst>
              <a:ext uri="{FF2B5EF4-FFF2-40B4-BE49-F238E27FC236}">
                <a16:creationId xmlns:a16="http://schemas.microsoft.com/office/drawing/2014/main" id="{A33AC0D5-6933-4B15-A905-E65A4A035E69}"/>
              </a:ext>
            </a:extLst>
          </p:cNvPr>
          <p:cNvCxnSpPr>
            <a:cxnSpLocks/>
          </p:cNvCxnSpPr>
          <p:nvPr/>
        </p:nvCxnSpPr>
        <p:spPr>
          <a:xfrm flipH="1">
            <a:off x="6721336" y="2326234"/>
            <a:ext cx="1149819" cy="914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299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0070C0"/>
                </a:solidFill>
              </a:rPr>
              <a:t>اعراض</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a:cxnSpLocks/>
          </p:cNvCxnSpPr>
          <p:nvPr/>
        </p:nvCxnSpPr>
        <p:spPr>
          <a:xfrm flipH="1" flipV="1">
            <a:off x="6814457" y="4155391"/>
            <a:ext cx="1261524" cy="826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مربع نص 41">
            <a:extLst>
              <a:ext uri="{FF2B5EF4-FFF2-40B4-BE49-F238E27FC236}">
                <a16:creationId xmlns:a16="http://schemas.microsoft.com/office/drawing/2014/main" id="{224EFE44-CC48-4AA6-A4EF-8F0F14C527C4}"/>
              </a:ext>
            </a:extLst>
          </p:cNvPr>
          <p:cNvSpPr txBox="1"/>
          <p:nvPr/>
        </p:nvSpPr>
        <p:spPr>
          <a:xfrm>
            <a:off x="9462577" y="1632270"/>
            <a:ext cx="1883298" cy="338554"/>
          </a:xfrm>
          <a:prstGeom prst="rect">
            <a:avLst/>
          </a:prstGeom>
          <a:noFill/>
        </p:spPr>
        <p:txBody>
          <a:bodyPr wrap="square" rtlCol="1">
            <a:spAutoFit/>
          </a:bodyPr>
          <a:lstStyle/>
          <a:p>
            <a:r>
              <a:rPr lang="ar-SA" sz="1600" dirty="0"/>
              <a:t>صعوبة في تبادل الغازات</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10482682" y="3429000"/>
            <a:ext cx="1272844" cy="338554"/>
          </a:xfrm>
          <a:prstGeom prst="rect">
            <a:avLst/>
          </a:prstGeom>
          <a:noFill/>
        </p:spPr>
        <p:txBody>
          <a:bodyPr wrap="square" rtlCol="1">
            <a:spAutoFit/>
          </a:bodyPr>
          <a:lstStyle/>
          <a:p>
            <a:r>
              <a:rPr lang="ar-SA" sz="1600" dirty="0"/>
              <a:t>سرعة التنفس</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10068913" y="5171065"/>
            <a:ext cx="1686613" cy="584775"/>
          </a:xfrm>
          <a:prstGeom prst="rect">
            <a:avLst/>
          </a:prstGeom>
          <a:noFill/>
        </p:spPr>
        <p:txBody>
          <a:bodyPr wrap="square" rtlCol="1">
            <a:spAutoFit/>
          </a:bodyPr>
          <a:lstStyle/>
          <a:p>
            <a:r>
              <a:rPr lang="ar-SA" sz="1600" dirty="0"/>
              <a:t>ضمور في عضلات الحجاب الحاجز او شلل</a:t>
            </a:r>
          </a:p>
        </p:txBody>
      </p: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المؤثرات على حويصلات الرئة – e3arabi – إي عربي">
            <a:extLst>
              <a:ext uri="{FF2B5EF4-FFF2-40B4-BE49-F238E27FC236}">
                <a16:creationId xmlns:a16="http://schemas.microsoft.com/office/drawing/2014/main" id="{64C04F9E-23F5-4413-8404-EDA81DE8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317" y="1428106"/>
            <a:ext cx="1327878" cy="80013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أسباب سرعة التنفس - سطور">
            <a:extLst>
              <a:ext uri="{FF2B5EF4-FFF2-40B4-BE49-F238E27FC236}">
                <a16:creationId xmlns:a16="http://schemas.microsoft.com/office/drawing/2014/main" id="{C963B79F-5A57-42E9-8CB5-96D4EA7932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3229" y="3167052"/>
            <a:ext cx="1480705" cy="704016"/>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6 علامات تشير إلى إصابتك بمرض شلل الحجاب الحاجز | صحة | محطة مصر">
            <a:extLst>
              <a:ext uri="{FF2B5EF4-FFF2-40B4-BE49-F238E27FC236}">
                <a16:creationId xmlns:a16="http://schemas.microsoft.com/office/drawing/2014/main" id="{F31A71F5-DC83-4F8E-B8C6-1EC79A8346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69783" y="4837778"/>
            <a:ext cx="1461845" cy="826260"/>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رابط كسهم مستقيم 22">
            <a:extLst>
              <a:ext uri="{FF2B5EF4-FFF2-40B4-BE49-F238E27FC236}">
                <a16:creationId xmlns:a16="http://schemas.microsoft.com/office/drawing/2014/main" id="{A26DB76F-FB35-4DF8-8063-E5E55F7BB29D}"/>
              </a:ext>
            </a:extLst>
          </p:cNvPr>
          <p:cNvCxnSpPr>
            <a:cxnSpLocks/>
          </p:cNvCxnSpPr>
          <p:nvPr/>
        </p:nvCxnSpPr>
        <p:spPr>
          <a:xfrm flipH="1">
            <a:off x="6721336" y="2326234"/>
            <a:ext cx="1149819" cy="914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173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6422744" y="1016813"/>
            <a:ext cx="5647335" cy="4696358"/>
          </a:xfrm>
        </p:spPr>
        <p:txBody>
          <a:bodyPr>
            <a:noAutofit/>
          </a:bodyPr>
          <a:lstStyle/>
          <a:p>
            <a:pPr algn="just">
              <a:lnSpc>
                <a:spcPct val="150000"/>
              </a:lnSpc>
            </a:pPr>
            <a:r>
              <a:rPr lang="ar-SA" sz="2800" kern="1800" dirty="0">
                <a:solidFill>
                  <a:srgbClr val="212121"/>
                </a:solidFill>
                <a:effectLst/>
                <a:ea typeface="Times New Roman" panose="02020603050405020304" pitchFamily="18" charset="0"/>
                <a:cs typeface="Times New Roman" panose="02020603050405020304" pitchFamily="18" charset="0"/>
              </a:rPr>
              <a:t>الانسداد الرئوي المزمن (الانسداد) </a:t>
            </a:r>
            <a:r>
              <a:rPr lang="ar-SA" sz="2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2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br>
              <a:rPr lang="ar-SA" sz="2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br>
            <a:r>
              <a:rPr lang="ar-SA" sz="2800" kern="1800" dirty="0">
                <a:solidFill>
                  <a:srgbClr val="212121"/>
                </a:solidFill>
                <a:effectLst/>
                <a:ea typeface="Times New Roman" panose="02020603050405020304" pitchFamily="18" charset="0"/>
                <a:cs typeface="Times New Roman" panose="02020603050405020304" pitchFamily="18" charset="0"/>
              </a:rPr>
              <a:t> والمقيد الرئوي المزمن (المقيد) </a:t>
            </a:r>
            <a:r>
              <a:rPr lang="ar-SA" sz="2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2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2800" kern="1800" dirty="0">
                <a:solidFill>
                  <a:srgbClr val="212121"/>
                </a:solidFill>
                <a:effectLst/>
                <a:ea typeface="Times New Roman" panose="02020603050405020304" pitchFamily="18" charset="0"/>
                <a:cs typeface="Times New Roman" panose="02020603050405020304" pitchFamily="18" charset="0"/>
              </a:rPr>
              <a:t> من الامراض المنتشرة على مستوى العالم والتي تصيب الجهاز التنفسي، يوجد تشابه في الاعراض بين المرضين، ولكن تختلف المسببات</a:t>
            </a:r>
            <a:endParaRPr lang="ar-SA" sz="2800" dirty="0"/>
          </a:p>
        </p:txBody>
      </p:sp>
      <p:pic>
        <p:nvPicPr>
          <p:cNvPr id="1026" name="Picture 2" descr="طرق منزلية تساعد فى علاج الالتهاب الرئوي في المرضى المصابين بـ كورونا">
            <a:extLst>
              <a:ext uri="{FF2B5EF4-FFF2-40B4-BE49-F238E27FC236}">
                <a16:creationId xmlns:a16="http://schemas.microsoft.com/office/drawing/2014/main" id="{DE47E292-AFEF-479D-8653-4C0912B5E4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1" y="1975060"/>
            <a:ext cx="6063163" cy="3282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747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0070C0"/>
                </a:solidFill>
              </a:rPr>
              <a:t>اعراض</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a:cxnSpLocks/>
          </p:cNvCxnSpPr>
          <p:nvPr/>
        </p:nvCxnSpPr>
        <p:spPr>
          <a:xfrm flipH="1" flipV="1">
            <a:off x="6814457" y="4155391"/>
            <a:ext cx="1261524" cy="826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مربع نص 41">
            <a:extLst>
              <a:ext uri="{FF2B5EF4-FFF2-40B4-BE49-F238E27FC236}">
                <a16:creationId xmlns:a16="http://schemas.microsoft.com/office/drawing/2014/main" id="{224EFE44-CC48-4AA6-A4EF-8F0F14C527C4}"/>
              </a:ext>
            </a:extLst>
          </p:cNvPr>
          <p:cNvSpPr txBox="1"/>
          <p:nvPr/>
        </p:nvSpPr>
        <p:spPr>
          <a:xfrm>
            <a:off x="9462577" y="1632270"/>
            <a:ext cx="1883298" cy="338554"/>
          </a:xfrm>
          <a:prstGeom prst="rect">
            <a:avLst/>
          </a:prstGeom>
          <a:noFill/>
        </p:spPr>
        <p:txBody>
          <a:bodyPr wrap="square" rtlCol="1">
            <a:spAutoFit/>
          </a:bodyPr>
          <a:lstStyle/>
          <a:p>
            <a:r>
              <a:rPr lang="ar-SA" sz="1600" dirty="0"/>
              <a:t>صعوبة في تبادل الغازات</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10482682" y="3429000"/>
            <a:ext cx="1272844" cy="338554"/>
          </a:xfrm>
          <a:prstGeom prst="rect">
            <a:avLst/>
          </a:prstGeom>
          <a:noFill/>
        </p:spPr>
        <p:txBody>
          <a:bodyPr wrap="square" rtlCol="1">
            <a:spAutoFit/>
          </a:bodyPr>
          <a:lstStyle/>
          <a:p>
            <a:r>
              <a:rPr lang="ar-SA" sz="1600" dirty="0"/>
              <a:t>سرعة التنفس</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10068913" y="5171065"/>
            <a:ext cx="1591515" cy="584775"/>
          </a:xfrm>
          <a:prstGeom prst="rect">
            <a:avLst/>
          </a:prstGeom>
          <a:noFill/>
        </p:spPr>
        <p:txBody>
          <a:bodyPr wrap="square" rtlCol="1">
            <a:spAutoFit/>
          </a:bodyPr>
          <a:lstStyle/>
          <a:p>
            <a:r>
              <a:rPr lang="ar-SA" sz="1600" dirty="0"/>
              <a:t>ضمور في عضلات الجاب الحاجز او شلل</a:t>
            </a:r>
          </a:p>
        </p:txBody>
      </p:sp>
      <p:sp>
        <p:nvSpPr>
          <p:cNvPr id="47" name="مربع نص 46">
            <a:extLst>
              <a:ext uri="{FF2B5EF4-FFF2-40B4-BE49-F238E27FC236}">
                <a16:creationId xmlns:a16="http://schemas.microsoft.com/office/drawing/2014/main" id="{6CD442A8-A902-477E-BEC3-6CA092D93484}"/>
              </a:ext>
            </a:extLst>
          </p:cNvPr>
          <p:cNvSpPr txBox="1"/>
          <p:nvPr/>
        </p:nvSpPr>
        <p:spPr>
          <a:xfrm>
            <a:off x="1356172" y="5124898"/>
            <a:ext cx="1146950" cy="338554"/>
          </a:xfrm>
          <a:prstGeom prst="rect">
            <a:avLst/>
          </a:prstGeom>
          <a:noFill/>
        </p:spPr>
        <p:txBody>
          <a:bodyPr wrap="square" rtlCol="1">
            <a:spAutoFit/>
          </a:bodyPr>
          <a:lstStyle/>
          <a:p>
            <a:r>
              <a:rPr lang="ar-SA" sz="1600" dirty="0"/>
              <a:t>تقرحات رئوية</a:t>
            </a:r>
          </a:p>
        </p:txBody>
      </p:sp>
      <p:cxnSp>
        <p:nvCxnSpPr>
          <p:cNvPr id="50" name="رابط كسهم مستقيم 49">
            <a:extLst>
              <a:ext uri="{FF2B5EF4-FFF2-40B4-BE49-F238E27FC236}">
                <a16:creationId xmlns:a16="http://schemas.microsoft.com/office/drawing/2014/main" id="{699D9366-9A85-48D7-A26B-7A17DB7BA372}"/>
              </a:ext>
            </a:extLst>
          </p:cNvPr>
          <p:cNvCxnSpPr>
            <a:cxnSpLocks/>
          </p:cNvCxnSpPr>
          <p:nvPr/>
        </p:nvCxnSpPr>
        <p:spPr>
          <a:xfrm flipV="1">
            <a:off x="4224739" y="4234397"/>
            <a:ext cx="1152805" cy="940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المؤثرات على حويصلات الرئة – e3arabi – إي عربي">
            <a:extLst>
              <a:ext uri="{FF2B5EF4-FFF2-40B4-BE49-F238E27FC236}">
                <a16:creationId xmlns:a16="http://schemas.microsoft.com/office/drawing/2014/main" id="{64C04F9E-23F5-4413-8404-EDA81DE8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317" y="1428106"/>
            <a:ext cx="1327878" cy="80013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أسباب سرعة التنفس - سطور">
            <a:extLst>
              <a:ext uri="{FF2B5EF4-FFF2-40B4-BE49-F238E27FC236}">
                <a16:creationId xmlns:a16="http://schemas.microsoft.com/office/drawing/2014/main" id="{C963B79F-5A57-42E9-8CB5-96D4EA7932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3229" y="3167052"/>
            <a:ext cx="1480705" cy="704016"/>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6 علامات تشير إلى إصابتك بمرض شلل الحجاب الحاجز | صحة | محطة مصر">
            <a:extLst>
              <a:ext uri="{FF2B5EF4-FFF2-40B4-BE49-F238E27FC236}">
                <a16:creationId xmlns:a16="http://schemas.microsoft.com/office/drawing/2014/main" id="{F31A71F5-DC83-4F8E-B8C6-1EC79A8346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69783" y="4837778"/>
            <a:ext cx="1461845" cy="826260"/>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descr="الالتهاب الرئوي | طب وصحة | الجزيرة نت">
            <a:extLst>
              <a:ext uri="{FF2B5EF4-FFF2-40B4-BE49-F238E27FC236}">
                <a16:creationId xmlns:a16="http://schemas.microsoft.com/office/drawing/2014/main" id="{D7EF802C-5F1D-4283-8DA3-0CBF90FABF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3933" y="4741512"/>
            <a:ext cx="1256179" cy="940921"/>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رابط كسهم مستقيم 22">
            <a:extLst>
              <a:ext uri="{FF2B5EF4-FFF2-40B4-BE49-F238E27FC236}">
                <a16:creationId xmlns:a16="http://schemas.microsoft.com/office/drawing/2014/main" id="{EA23D333-E214-4FF7-A284-338149B7DB72}"/>
              </a:ext>
            </a:extLst>
          </p:cNvPr>
          <p:cNvCxnSpPr>
            <a:cxnSpLocks/>
          </p:cNvCxnSpPr>
          <p:nvPr/>
        </p:nvCxnSpPr>
        <p:spPr>
          <a:xfrm flipH="1">
            <a:off x="6721336" y="2326234"/>
            <a:ext cx="1149819" cy="914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1882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0070C0"/>
                </a:solidFill>
              </a:rPr>
              <a:t>اعراض</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a:cxnSpLocks/>
          </p:cNvCxnSpPr>
          <p:nvPr/>
        </p:nvCxnSpPr>
        <p:spPr>
          <a:xfrm flipH="1" flipV="1">
            <a:off x="6814457" y="4155391"/>
            <a:ext cx="1261524" cy="826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a:extLst>
              <a:ext uri="{FF2B5EF4-FFF2-40B4-BE49-F238E27FC236}">
                <a16:creationId xmlns:a16="http://schemas.microsoft.com/office/drawing/2014/main" id="{33E97339-1213-4221-B1EA-6D0FE1709117}"/>
              </a:ext>
            </a:extLst>
          </p:cNvPr>
          <p:cNvCxnSpPr>
            <a:cxnSpLocks/>
          </p:cNvCxnSpPr>
          <p:nvPr/>
        </p:nvCxnSpPr>
        <p:spPr>
          <a:xfrm>
            <a:off x="3954430" y="3703277"/>
            <a:ext cx="137740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مربع نص 41">
            <a:extLst>
              <a:ext uri="{FF2B5EF4-FFF2-40B4-BE49-F238E27FC236}">
                <a16:creationId xmlns:a16="http://schemas.microsoft.com/office/drawing/2014/main" id="{224EFE44-CC48-4AA6-A4EF-8F0F14C527C4}"/>
              </a:ext>
            </a:extLst>
          </p:cNvPr>
          <p:cNvSpPr txBox="1"/>
          <p:nvPr/>
        </p:nvSpPr>
        <p:spPr>
          <a:xfrm>
            <a:off x="9462577" y="1632270"/>
            <a:ext cx="1883298" cy="338554"/>
          </a:xfrm>
          <a:prstGeom prst="rect">
            <a:avLst/>
          </a:prstGeom>
          <a:noFill/>
        </p:spPr>
        <p:txBody>
          <a:bodyPr wrap="square" rtlCol="1">
            <a:spAutoFit/>
          </a:bodyPr>
          <a:lstStyle/>
          <a:p>
            <a:r>
              <a:rPr lang="ar-SA" sz="1600" dirty="0"/>
              <a:t>صعوبة في تبادل الغازات</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10482682" y="3429000"/>
            <a:ext cx="1272844" cy="338554"/>
          </a:xfrm>
          <a:prstGeom prst="rect">
            <a:avLst/>
          </a:prstGeom>
          <a:noFill/>
        </p:spPr>
        <p:txBody>
          <a:bodyPr wrap="square" rtlCol="1">
            <a:spAutoFit/>
          </a:bodyPr>
          <a:lstStyle/>
          <a:p>
            <a:r>
              <a:rPr lang="ar-SA" sz="1600" dirty="0"/>
              <a:t>سرعة التنفس</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10068913" y="5171065"/>
            <a:ext cx="1591515" cy="584775"/>
          </a:xfrm>
          <a:prstGeom prst="rect">
            <a:avLst/>
          </a:prstGeom>
          <a:noFill/>
        </p:spPr>
        <p:txBody>
          <a:bodyPr wrap="square" rtlCol="1">
            <a:spAutoFit/>
          </a:bodyPr>
          <a:lstStyle/>
          <a:p>
            <a:r>
              <a:rPr lang="ar-SA" sz="1600" dirty="0"/>
              <a:t>ضمور في عضلات الجاب الحاجز او شلل</a:t>
            </a:r>
          </a:p>
        </p:txBody>
      </p:sp>
      <p:sp>
        <p:nvSpPr>
          <p:cNvPr id="47" name="مربع نص 46">
            <a:extLst>
              <a:ext uri="{FF2B5EF4-FFF2-40B4-BE49-F238E27FC236}">
                <a16:creationId xmlns:a16="http://schemas.microsoft.com/office/drawing/2014/main" id="{6CD442A8-A902-477E-BEC3-6CA092D93484}"/>
              </a:ext>
            </a:extLst>
          </p:cNvPr>
          <p:cNvSpPr txBox="1"/>
          <p:nvPr/>
        </p:nvSpPr>
        <p:spPr>
          <a:xfrm>
            <a:off x="1356172" y="5124898"/>
            <a:ext cx="1146950" cy="338554"/>
          </a:xfrm>
          <a:prstGeom prst="rect">
            <a:avLst/>
          </a:prstGeom>
          <a:noFill/>
        </p:spPr>
        <p:txBody>
          <a:bodyPr wrap="square" rtlCol="1">
            <a:spAutoFit/>
          </a:bodyPr>
          <a:lstStyle/>
          <a:p>
            <a:r>
              <a:rPr lang="ar-SA" sz="1600" dirty="0"/>
              <a:t>تقرحات رئوية</a:t>
            </a:r>
          </a:p>
        </p:txBody>
      </p:sp>
      <p:sp>
        <p:nvSpPr>
          <p:cNvPr id="48" name="مربع نص 47">
            <a:extLst>
              <a:ext uri="{FF2B5EF4-FFF2-40B4-BE49-F238E27FC236}">
                <a16:creationId xmlns:a16="http://schemas.microsoft.com/office/drawing/2014/main" id="{070CFB3A-8790-444D-B9DB-E530044D0CC6}"/>
              </a:ext>
            </a:extLst>
          </p:cNvPr>
          <p:cNvSpPr txBox="1"/>
          <p:nvPr/>
        </p:nvSpPr>
        <p:spPr>
          <a:xfrm>
            <a:off x="637991" y="3477870"/>
            <a:ext cx="1393614" cy="584775"/>
          </a:xfrm>
          <a:prstGeom prst="rect">
            <a:avLst/>
          </a:prstGeom>
          <a:noFill/>
        </p:spPr>
        <p:txBody>
          <a:bodyPr wrap="square" rtlCol="1">
            <a:spAutoFit/>
          </a:bodyPr>
          <a:lstStyle/>
          <a:p>
            <a:r>
              <a:rPr lang="ar-SA" sz="1600" dirty="0"/>
              <a:t>التهابات في انسجة الرئة</a:t>
            </a:r>
          </a:p>
        </p:txBody>
      </p:sp>
      <p:cxnSp>
        <p:nvCxnSpPr>
          <p:cNvPr id="50" name="رابط كسهم مستقيم 49">
            <a:extLst>
              <a:ext uri="{FF2B5EF4-FFF2-40B4-BE49-F238E27FC236}">
                <a16:creationId xmlns:a16="http://schemas.microsoft.com/office/drawing/2014/main" id="{699D9366-9A85-48D7-A26B-7A17DB7BA372}"/>
              </a:ext>
            </a:extLst>
          </p:cNvPr>
          <p:cNvCxnSpPr>
            <a:cxnSpLocks/>
          </p:cNvCxnSpPr>
          <p:nvPr/>
        </p:nvCxnSpPr>
        <p:spPr>
          <a:xfrm flipV="1">
            <a:off x="4224739" y="4234397"/>
            <a:ext cx="1152805" cy="940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المؤثرات على حويصلات الرئة – e3arabi – إي عربي">
            <a:extLst>
              <a:ext uri="{FF2B5EF4-FFF2-40B4-BE49-F238E27FC236}">
                <a16:creationId xmlns:a16="http://schemas.microsoft.com/office/drawing/2014/main" id="{64C04F9E-23F5-4413-8404-EDA81DE8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317" y="1428106"/>
            <a:ext cx="1327878" cy="80013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أسباب سرعة التنفس - سطور">
            <a:extLst>
              <a:ext uri="{FF2B5EF4-FFF2-40B4-BE49-F238E27FC236}">
                <a16:creationId xmlns:a16="http://schemas.microsoft.com/office/drawing/2014/main" id="{C963B79F-5A57-42E9-8CB5-96D4EA7932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3229" y="3167052"/>
            <a:ext cx="1480705" cy="704016"/>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6 علامات تشير إلى إصابتك بمرض شلل الحجاب الحاجز | صحة | محطة مصر">
            <a:extLst>
              <a:ext uri="{FF2B5EF4-FFF2-40B4-BE49-F238E27FC236}">
                <a16:creationId xmlns:a16="http://schemas.microsoft.com/office/drawing/2014/main" id="{F31A71F5-DC83-4F8E-B8C6-1EC79A8346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69783" y="4837778"/>
            <a:ext cx="1461845" cy="826260"/>
          </a:xfrm>
          <a:prstGeom prst="rect">
            <a:avLst/>
          </a:prstGeom>
          <a:noFill/>
          <a:extLst>
            <a:ext uri="{909E8E84-426E-40DD-AFC4-6F175D3DCCD1}">
              <a14:hiddenFill xmlns:a14="http://schemas.microsoft.com/office/drawing/2010/main">
                <a:solidFill>
                  <a:srgbClr val="FFFFFF"/>
                </a:solidFill>
              </a14:hiddenFill>
            </a:ext>
          </a:extLst>
        </p:spPr>
      </p:pic>
      <p:pic>
        <p:nvPicPr>
          <p:cNvPr id="12298" name="Picture 10" descr="الالتهاب الرئوي ″كوفيد 19″.. قاتل مخادع يحير الأطباء | منوعات | نافذة DW  عربية على حياة المشاهير والأحداث الطريفة | DW | 24.03.2020">
            <a:extLst>
              <a:ext uri="{FF2B5EF4-FFF2-40B4-BE49-F238E27FC236}">
                <a16:creationId xmlns:a16="http://schemas.microsoft.com/office/drawing/2014/main" id="{91590727-4377-4939-B5A9-F6616D1AC1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6517" y="3293494"/>
            <a:ext cx="1511310" cy="849164"/>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descr="الالتهاب الرئوي | طب وصحة | الجزيرة نت">
            <a:extLst>
              <a:ext uri="{FF2B5EF4-FFF2-40B4-BE49-F238E27FC236}">
                <a16:creationId xmlns:a16="http://schemas.microsoft.com/office/drawing/2014/main" id="{D7EF802C-5F1D-4283-8DA3-0CBF90FABF7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3933" y="4741512"/>
            <a:ext cx="1256179" cy="940921"/>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رابط كسهم مستقيم 22">
            <a:extLst>
              <a:ext uri="{FF2B5EF4-FFF2-40B4-BE49-F238E27FC236}">
                <a16:creationId xmlns:a16="http://schemas.microsoft.com/office/drawing/2014/main" id="{39A68640-937A-4C72-BC6C-B75F4A37685B}"/>
              </a:ext>
            </a:extLst>
          </p:cNvPr>
          <p:cNvCxnSpPr>
            <a:cxnSpLocks/>
          </p:cNvCxnSpPr>
          <p:nvPr/>
        </p:nvCxnSpPr>
        <p:spPr>
          <a:xfrm flipH="1">
            <a:off x="6721336" y="2326234"/>
            <a:ext cx="1149819" cy="914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940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0070C0"/>
                </a:solidFill>
              </a:rPr>
              <a:t>اعراض</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721336" y="2326234"/>
            <a:ext cx="1149819" cy="914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رابط كسهم مستقيم 52">
            <a:extLst>
              <a:ext uri="{FF2B5EF4-FFF2-40B4-BE49-F238E27FC236}">
                <a16:creationId xmlns:a16="http://schemas.microsoft.com/office/drawing/2014/main" id="{8BC62AB2-094A-4E11-8104-9D2284FE3982}"/>
              </a:ext>
            </a:extLst>
          </p:cNvPr>
          <p:cNvCxnSpPr>
            <a:cxnSpLocks/>
          </p:cNvCxnSpPr>
          <p:nvPr/>
        </p:nvCxnSpPr>
        <p:spPr>
          <a:xfrm>
            <a:off x="4384480" y="2326234"/>
            <a:ext cx="1146950" cy="828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a:cxnSpLocks/>
          </p:cNvCxnSpPr>
          <p:nvPr/>
        </p:nvCxnSpPr>
        <p:spPr>
          <a:xfrm flipH="1" flipV="1">
            <a:off x="6814457" y="4155391"/>
            <a:ext cx="1261524" cy="826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a:extLst>
              <a:ext uri="{FF2B5EF4-FFF2-40B4-BE49-F238E27FC236}">
                <a16:creationId xmlns:a16="http://schemas.microsoft.com/office/drawing/2014/main" id="{33E97339-1213-4221-B1EA-6D0FE1709117}"/>
              </a:ext>
            </a:extLst>
          </p:cNvPr>
          <p:cNvCxnSpPr>
            <a:cxnSpLocks/>
          </p:cNvCxnSpPr>
          <p:nvPr/>
        </p:nvCxnSpPr>
        <p:spPr>
          <a:xfrm>
            <a:off x="3954430" y="3703277"/>
            <a:ext cx="137740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مربع نص 41">
            <a:extLst>
              <a:ext uri="{FF2B5EF4-FFF2-40B4-BE49-F238E27FC236}">
                <a16:creationId xmlns:a16="http://schemas.microsoft.com/office/drawing/2014/main" id="{224EFE44-CC48-4AA6-A4EF-8F0F14C527C4}"/>
              </a:ext>
            </a:extLst>
          </p:cNvPr>
          <p:cNvSpPr txBox="1"/>
          <p:nvPr/>
        </p:nvSpPr>
        <p:spPr>
          <a:xfrm>
            <a:off x="9462577" y="1632270"/>
            <a:ext cx="1883298" cy="338554"/>
          </a:xfrm>
          <a:prstGeom prst="rect">
            <a:avLst/>
          </a:prstGeom>
          <a:noFill/>
        </p:spPr>
        <p:txBody>
          <a:bodyPr wrap="square" rtlCol="1">
            <a:spAutoFit/>
          </a:bodyPr>
          <a:lstStyle/>
          <a:p>
            <a:r>
              <a:rPr lang="ar-SA" sz="1600" dirty="0"/>
              <a:t>صعوبة في تبادل الغازات</a:t>
            </a:r>
          </a:p>
        </p:txBody>
      </p:sp>
      <p:sp>
        <p:nvSpPr>
          <p:cNvPr id="45" name="مربع نص 44">
            <a:extLst>
              <a:ext uri="{FF2B5EF4-FFF2-40B4-BE49-F238E27FC236}">
                <a16:creationId xmlns:a16="http://schemas.microsoft.com/office/drawing/2014/main" id="{C1DB4FD7-974C-4340-9B24-A2C7BAF7AB65}"/>
              </a:ext>
            </a:extLst>
          </p:cNvPr>
          <p:cNvSpPr txBox="1"/>
          <p:nvPr/>
        </p:nvSpPr>
        <p:spPr>
          <a:xfrm>
            <a:off x="10482682" y="3429000"/>
            <a:ext cx="1272844" cy="338554"/>
          </a:xfrm>
          <a:prstGeom prst="rect">
            <a:avLst/>
          </a:prstGeom>
          <a:noFill/>
        </p:spPr>
        <p:txBody>
          <a:bodyPr wrap="square" rtlCol="1">
            <a:spAutoFit/>
          </a:bodyPr>
          <a:lstStyle/>
          <a:p>
            <a:r>
              <a:rPr lang="ar-SA" sz="1600" dirty="0"/>
              <a:t>سرعة التنفس</a:t>
            </a:r>
          </a:p>
        </p:txBody>
      </p:sp>
      <p:sp>
        <p:nvSpPr>
          <p:cNvPr id="46" name="مربع نص 45">
            <a:extLst>
              <a:ext uri="{FF2B5EF4-FFF2-40B4-BE49-F238E27FC236}">
                <a16:creationId xmlns:a16="http://schemas.microsoft.com/office/drawing/2014/main" id="{F927DD57-991F-4462-BBBF-FC616621ED71}"/>
              </a:ext>
            </a:extLst>
          </p:cNvPr>
          <p:cNvSpPr txBox="1"/>
          <p:nvPr/>
        </p:nvSpPr>
        <p:spPr>
          <a:xfrm>
            <a:off x="10068913" y="5171065"/>
            <a:ext cx="1591515" cy="584775"/>
          </a:xfrm>
          <a:prstGeom prst="rect">
            <a:avLst/>
          </a:prstGeom>
          <a:noFill/>
        </p:spPr>
        <p:txBody>
          <a:bodyPr wrap="square" rtlCol="1">
            <a:spAutoFit/>
          </a:bodyPr>
          <a:lstStyle/>
          <a:p>
            <a:r>
              <a:rPr lang="ar-SA" sz="1600" dirty="0"/>
              <a:t>ضمور في عضلات الجاب الحاجز او شلل</a:t>
            </a:r>
          </a:p>
        </p:txBody>
      </p:sp>
      <p:sp>
        <p:nvSpPr>
          <p:cNvPr id="47" name="مربع نص 46">
            <a:extLst>
              <a:ext uri="{FF2B5EF4-FFF2-40B4-BE49-F238E27FC236}">
                <a16:creationId xmlns:a16="http://schemas.microsoft.com/office/drawing/2014/main" id="{6CD442A8-A902-477E-BEC3-6CA092D93484}"/>
              </a:ext>
            </a:extLst>
          </p:cNvPr>
          <p:cNvSpPr txBox="1"/>
          <p:nvPr/>
        </p:nvSpPr>
        <p:spPr>
          <a:xfrm>
            <a:off x="1356172" y="5124898"/>
            <a:ext cx="1146950" cy="338554"/>
          </a:xfrm>
          <a:prstGeom prst="rect">
            <a:avLst/>
          </a:prstGeom>
          <a:noFill/>
        </p:spPr>
        <p:txBody>
          <a:bodyPr wrap="square" rtlCol="1">
            <a:spAutoFit/>
          </a:bodyPr>
          <a:lstStyle/>
          <a:p>
            <a:r>
              <a:rPr lang="ar-SA" sz="1600" dirty="0"/>
              <a:t>تقرحات رئوية</a:t>
            </a:r>
          </a:p>
        </p:txBody>
      </p:sp>
      <p:sp>
        <p:nvSpPr>
          <p:cNvPr id="48" name="مربع نص 47">
            <a:extLst>
              <a:ext uri="{FF2B5EF4-FFF2-40B4-BE49-F238E27FC236}">
                <a16:creationId xmlns:a16="http://schemas.microsoft.com/office/drawing/2014/main" id="{070CFB3A-8790-444D-B9DB-E530044D0CC6}"/>
              </a:ext>
            </a:extLst>
          </p:cNvPr>
          <p:cNvSpPr txBox="1"/>
          <p:nvPr/>
        </p:nvSpPr>
        <p:spPr>
          <a:xfrm>
            <a:off x="637991" y="3477870"/>
            <a:ext cx="1393614" cy="584775"/>
          </a:xfrm>
          <a:prstGeom prst="rect">
            <a:avLst/>
          </a:prstGeom>
          <a:noFill/>
        </p:spPr>
        <p:txBody>
          <a:bodyPr wrap="square" rtlCol="1">
            <a:spAutoFit/>
          </a:bodyPr>
          <a:lstStyle/>
          <a:p>
            <a:r>
              <a:rPr lang="ar-SA" sz="1600" dirty="0"/>
              <a:t>التهابات في انسجة الرئة</a:t>
            </a:r>
          </a:p>
        </p:txBody>
      </p:sp>
      <p:sp>
        <p:nvSpPr>
          <p:cNvPr id="49" name="مربع نص 48">
            <a:extLst>
              <a:ext uri="{FF2B5EF4-FFF2-40B4-BE49-F238E27FC236}">
                <a16:creationId xmlns:a16="http://schemas.microsoft.com/office/drawing/2014/main" id="{67079B35-D9C0-44CA-9FEC-7B5C4765951A}"/>
              </a:ext>
            </a:extLst>
          </p:cNvPr>
          <p:cNvSpPr txBox="1"/>
          <p:nvPr/>
        </p:nvSpPr>
        <p:spPr>
          <a:xfrm>
            <a:off x="563669" y="1826606"/>
            <a:ext cx="1393614" cy="338554"/>
          </a:xfrm>
          <a:prstGeom prst="rect">
            <a:avLst/>
          </a:prstGeom>
          <a:noFill/>
        </p:spPr>
        <p:txBody>
          <a:bodyPr wrap="square" rtlCol="1">
            <a:spAutoFit/>
          </a:bodyPr>
          <a:lstStyle/>
          <a:p>
            <a:r>
              <a:rPr lang="ar-SA" sz="1600" dirty="0"/>
              <a:t>سوائل في الرئة</a:t>
            </a:r>
          </a:p>
        </p:txBody>
      </p:sp>
      <p:cxnSp>
        <p:nvCxnSpPr>
          <p:cNvPr id="50" name="رابط كسهم مستقيم 49">
            <a:extLst>
              <a:ext uri="{FF2B5EF4-FFF2-40B4-BE49-F238E27FC236}">
                <a16:creationId xmlns:a16="http://schemas.microsoft.com/office/drawing/2014/main" id="{699D9366-9A85-48D7-A26B-7A17DB7BA372}"/>
              </a:ext>
            </a:extLst>
          </p:cNvPr>
          <p:cNvCxnSpPr>
            <a:cxnSpLocks/>
          </p:cNvCxnSpPr>
          <p:nvPr/>
        </p:nvCxnSpPr>
        <p:spPr>
          <a:xfrm flipV="1">
            <a:off x="4224739" y="4234397"/>
            <a:ext cx="1152805" cy="940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المؤثرات على حويصلات الرئة – e3arabi – إي عربي">
            <a:extLst>
              <a:ext uri="{FF2B5EF4-FFF2-40B4-BE49-F238E27FC236}">
                <a16:creationId xmlns:a16="http://schemas.microsoft.com/office/drawing/2014/main" id="{64C04F9E-23F5-4413-8404-EDA81DE8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317" y="1428106"/>
            <a:ext cx="1327878" cy="80013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أسباب سرعة التنفس - سطور">
            <a:extLst>
              <a:ext uri="{FF2B5EF4-FFF2-40B4-BE49-F238E27FC236}">
                <a16:creationId xmlns:a16="http://schemas.microsoft.com/office/drawing/2014/main" id="{C963B79F-5A57-42E9-8CB5-96D4EA7932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3229" y="3167052"/>
            <a:ext cx="1480705" cy="704016"/>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6 علامات تشير إلى إصابتك بمرض شلل الحجاب الحاجز | صحة | محطة مصر">
            <a:extLst>
              <a:ext uri="{FF2B5EF4-FFF2-40B4-BE49-F238E27FC236}">
                <a16:creationId xmlns:a16="http://schemas.microsoft.com/office/drawing/2014/main" id="{F31A71F5-DC83-4F8E-B8C6-1EC79A8346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69783" y="4837778"/>
            <a:ext cx="1461845" cy="826260"/>
          </a:xfrm>
          <a:prstGeom prst="rect">
            <a:avLst/>
          </a:prstGeom>
          <a:noFill/>
          <a:extLst>
            <a:ext uri="{909E8E84-426E-40DD-AFC4-6F175D3DCCD1}">
              <a14:hiddenFill xmlns:a14="http://schemas.microsoft.com/office/drawing/2010/main">
                <a:solidFill>
                  <a:srgbClr val="FFFFFF"/>
                </a:solidFill>
              </a14:hiddenFill>
            </a:ext>
          </a:extLst>
        </p:spPr>
      </p:pic>
      <p:pic>
        <p:nvPicPr>
          <p:cNvPr id="12298" name="Picture 10" descr="الالتهاب الرئوي ″كوفيد 19″.. قاتل مخادع يحير الأطباء | منوعات | نافذة DW  عربية على حياة المشاهير والأحداث الطريفة | DW | 24.03.2020">
            <a:extLst>
              <a:ext uri="{FF2B5EF4-FFF2-40B4-BE49-F238E27FC236}">
                <a16:creationId xmlns:a16="http://schemas.microsoft.com/office/drawing/2014/main" id="{91590727-4377-4939-B5A9-F6616D1AC1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6517" y="3293494"/>
            <a:ext cx="1511310" cy="849164"/>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تجمع الماء في الرئة: دليلك الكامل - ويب طب">
            <a:extLst>
              <a:ext uri="{FF2B5EF4-FFF2-40B4-BE49-F238E27FC236}">
                <a16:creationId xmlns:a16="http://schemas.microsoft.com/office/drawing/2014/main" id="{F351E814-26DF-4631-958F-0F3704DD263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9117" y="1542140"/>
            <a:ext cx="1722307" cy="897150"/>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descr="الالتهاب الرئوي | طب وصحة | الجزيرة نت">
            <a:extLst>
              <a:ext uri="{FF2B5EF4-FFF2-40B4-BE49-F238E27FC236}">
                <a16:creationId xmlns:a16="http://schemas.microsoft.com/office/drawing/2014/main" id="{D7EF802C-5F1D-4283-8DA3-0CBF90FABF7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53933" y="4741512"/>
            <a:ext cx="1256179" cy="940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380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p:txBody>
          <a:bodyPr>
            <a:normAutofit/>
          </a:bodyPr>
          <a:lstStyle/>
          <a:p>
            <a:r>
              <a:rPr lang="ar-SA" sz="4800" dirty="0"/>
              <a:t>أسباب مرض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p>
        </p:txBody>
      </p:sp>
      <p:sp>
        <p:nvSpPr>
          <p:cNvPr id="7" name="مربع نص 6">
            <a:extLst>
              <a:ext uri="{FF2B5EF4-FFF2-40B4-BE49-F238E27FC236}">
                <a16:creationId xmlns:a16="http://schemas.microsoft.com/office/drawing/2014/main" id="{D4DA9BEE-B4A4-4321-83DD-AE3DBC029154}"/>
              </a:ext>
            </a:extLst>
          </p:cNvPr>
          <p:cNvSpPr txBox="1"/>
          <p:nvPr/>
        </p:nvSpPr>
        <p:spPr>
          <a:xfrm>
            <a:off x="6298387" y="1758434"/>
            <a:ext cx="5431649" cy="4948278"/>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ar-SA" sz="2400" kern="1800" dirty="0">
                <a:solidFill>
                  <a:srgbClr val="212121"/>
                </a:solidFill>
                <a:effectLst/>
                <a:ea typeface="Times New Roman" panose="02020603050405020304" pitchFamily="18" charset="0"/>
                <a:cs typeface="Times New Roman" panose="02020603050405020304" pitchFamily="18" charset="0"/>
              </a:rPr>
              <a:t>الصفات الوراثية </a:t>
            </a:r>
          </a:p>
          <a:p>
            <a:pPr marL="342900" indent="-342900" algn="just">
              <a:lnSpc>
                <a:spcPct val="150000"/>
              </a:lnSpc>
              <a:buFont typeface="Arial" panose="020B0604020202020204" pitchFamily="34" charset="0"/>
              <a:buChar char="•"/>
            </a:pPr>
            <a:r>
              <a:rPr lang="ar-SA" sz="2400" kern="1800" dirty="0">
                <a:solidFill>
                  <a:srgbClr val="212121"/>
                </a:solidFill>
                <a:effectLst/>
                <a:ea typeface="Times New Roman" panose="02020603050405020304" pitchFamily="18" charset="0"/>
                <a:cs typeface="Times New Roman" panose="02020603050405020304" pitchFamily="18" charset="0"/>
              </a:rPr>
              <a:t>التدخين</a:t>
            </a:r>
          </a:p>
          <a:p>
            <a:pPr marL="342900" indent="-342900" algn="just">
              <a:lnSpc>
                <a:spcPct val="150000"/>
              </a:lnSpc>
              <a:buFont typeface="Arial" panose="020B0604020202020204" pitchFamily="34" charset="0"/>
              <a:buChar char="•"/>
            </a:pPr>
            <a:r>
              <a:rPr lang="ar-SA" sz="2400" kern="1800" dirty="0">
                <a:solidFill>
                  <a:srgbClr val="212121"/>
                </a:solidFill>
                <a:effectLst/>
                <a:ea typeface="Times New Roman" panose="02020603050405020304" pitchFamily="18" charset="0"/>
                <a:cs typeface="Times New Roman" panose="02020603050405020304" pitchFamily="18" charset="0"/>
              </a:rPr>
              <a:t>الإصابة </a:t>
            </a:r>
            <a:r>
              <a:rPr lang="ar-SA" sz="2400" kern="1800" dirty="0">
                <a:solidFill>
                  <a:srgbClr val="212121"/>
                </a:solidFill>
                <a:effectLst/>
                <a:latin typeface="Times New Roman" panose="02020603050405020304" pitchFamily="18" charset="0"/>
                <a:ea typeface="Times New Roman" panose="02020603050405020304" pitchFamily="18" charset="0"/>
              </a:rPr>
              <a:t>بكتيريا مجرى الهواء والفيروسات والتلوث </a:t>
            </a:r>
          </a:p>
          <a:p>
            <a:pPr algn="just"/>
            <a:endParaRPr lang="ar-SA" sz="2000" i="0" dirty="0">
              <a:solidFill>
                <a:srgbClr val="000000"/>
              </a:solidFill>
              <a:effectLst/>
              <a:latin typeface="HacenLight"/>
            </a:endParaRPr>
          </a:p>
          <a:p>
            <a:pPr algn="just"/>
            <a:r>
              <a:rPr lang="ar-SA" sz="4800" dirty="0"/>
              <a:t>أسباب مرض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285750" indent="-285750" algn="just">
              <a:lnSpc>
                <a:spcPct val="150000"/>
              </a:lnSpc>
              <a:buFont typeface="Arial" panose="020B0604020202020204" pitchFamily="34" charset="0"/>
              <a:buChar char="•"/>
            </a:pPr>
            <a:r>
              <a:rPr lang="ar-SA" sz="2400" dirty="0">
                <a:solidFill>
                  <a:srgbClr val="333333"/>
                </a:solidFill>
                <a:effectLst/>
                <a:ea typeface="Times New Roman" panose="02020603050405020304" pitchFamily="18" charset="0"/>
                <a:cs typeface="Times New Roman" panose="02020603050405020304" pitchFamily="18" charset="0"/>
              </a:rPr>
              <a:t>تشوهات في القفص الصدري بسبب</a:t>
            </a:r>
          </a:p>
          <a:p>
            <a:pPr marL="285750" indent="-285750" algn="just">
              <a:lnSpc>
                <a:spcPct val="150000"/>
              </a:lnSpc>
              <a:buFont typeface="Arial" panose="020B0604020202020204" pitchFamily="34" charset="0"/>
              <a:buChar char="•"/>
            </a:pPr>
            <a:r>
              <a:rPr lang="ar-SA" sz="2400" dirty="0">
                <a:solidFill>
                  <a:srgbClr val="333333"/>
                </a:solidFill>
                <a:effectLst/>
                <a:ea typeface="Times New Roman" panose="02020603050405020304" pitchFamily="18" charset="0"/>
                <a:cs typeface="Times New Roman" panose="02020603050405020304" pitchFamily="18" charset="0"/>
              </a:rPr>
              <a:t> السل أو تقوس العمود الفقري يؤثر على الصدر</a:t>
            </a:r>
          </a:p>
          <a:p>
            <a:pPr marL="285750" indent="-285750" algn="just">
              <a:lnSpc>
                <a:spcPct val="150000"/>
              </a:lnSpc>
              <a:buFont typeface="Arial" panose="020B0604020202020204" pitchFamily="34" charset="0"/>
              <a:buChar char="•"/>
            </a:pPr>
            <a:r>
              <a:rPr lang="ar-SA" sz="2400" dirty="0">
                <a:solidFill>
                  <a:srgbClr val="333333"/>
                </a:solidFill>
                <a:effectLst/>
                <a:ea typeface="Times New Roman" panose="02020603050405020304" pitchFamily="18" charset="0"/>
                <a:cs typeface="Times New Roman" panose="02020603050405020304" pitchFamily="18" charset="0"/>
              </a:rPr>
              <a:t>الشلل الحجابي</a:t>
            </a:r>
          </a:p>
          <a:p>
            <a:pPr marL="285750" indent="-285750" algn="just">
              <a:lnSpc>
                <a:spcPct val="150000"/>
              </a:lnSpc>
              <a:buFont typeface="Arial" panose="020B0604020202020204" pitchFamily="34" charset="0"/>
              <a:buChar char="•"/>
            </a:pPr>
            <a:r>
              <a:rPr lang="ar-SA" sz="2400" dirty="0">
                <a:solidFill>
                  <a:srgbClr val="333333"/>
                </a:solidFill>
                <a:cs typeface="Times New Roman" panose="02020603050405020304" pitchFamily="18" charset="0"/>
              </a:rPr>
              <a:t>السمنة</a:t>
            </a:r>
          </a:p>
        </p:txBody>
      </p:sp>
      <p:pic>
        <p:nvPicPr>
          <p:cNvPr id="9218" name="Picture 2" descr="9 طرق للتنفس بشكل أفضل مع مرض الانسداد الرئوي المزمن - مصر - الوطن">
            <a:extLst>
              <a:ext uri="{FF2B5EF4-FFF2-40B4-BE49-F238E27FC236}">
                <a16:creationId xmlns:a16="http://schemas.microsoft.com/office/drawing/2014/main" id="{92EB9168-4AB1-4773-8F3E-2A3A5B743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174" y="1289876"/>
            <a:ext cx="3954138" cy="2139124"/>
          </a:xfrm>
          <a:prstGeom prst="rect">
            <a:avLst/>
          </a:prstGeom>
          <a:noFill/>
          <a:extLst>
            <a:ext uri="{909E8E84-426E-40DD-AFC4-6F175D3DCCD1}">
              <a14:hiddenFill xmlns:a14="http://schemas.microsoft.com/office/drawing/2010/main">
                <a:solidFill>
                  <a:srgbClr val="FFFFFF"/>
                </a:solidFill>
              </a14:hiddenFill>
            </a:ext>
          </a:extLst>
        </p:spPr>
      </p:pic>
      <p:sp>
        <p:nvSpPr>
          <p:cNvPr id="9" name="مربع نص 8">
            <a:extLst>
              <a:ext uri="{FF2B5EF4-FFF2-40B4-BE49-F238E27FC236}">
                <a16:creationId xmlns:a16="http://schemas.microsoft.com/office/drawing/2014/main" id="{375C60DD-E096-403B-AF99-E35E772696D7}"/>
              </a:ext>
            </a:extLst>
          </p:cNvPr>
          <p:cNvSpPr txBox="1"/>
          <p:nvPr/>
        </p:nvSpPr>
        <p:spPr>
          <a:xfrm>
            <a:off x="44996" y="6337008"/>
            <a:ext cx="2040941" cy="369332"/>
          </a:xfrm>
          <a:prstGeom prst="rect">
            <a:avLst/>
          </a:prstGeom>
          <a:noFill/>
        </p:spPr>
        <p:txBody>
          <a:bodyPr wrap="square">
            <a:spAutoFit/>
          </a:bodyPr>
          <a:lstStyle/>
          <a:p>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kern="1800" dirty="0" err="1">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Gbd</a:t>
            </a:r>
            <a:r>
              <a:rPr lang="en-US" sz="1800" kern="1800" dirty="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 et al. 2015</a:t>
            </a:r>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dirty="0"/>
          </a:p>
        </p:txBody>
      </p:sp>
      <p:pic>
        <p:nvPicPr>
          <p:cNvPr id="12" name="Picture 2" descr="4 Restrictive Lung Diseases">
            <a:extLst>
              <a:ext uri="{FF2B5EF4-FFF2-40B4-BE49-F238E27FC236}">
                <a16:creationId xmlns:a16="http://schemas.microsoft.com/office/drawing/2014/main" id="{33BA9B7F-04A9-449D-B2C2-6359AC1D9F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8174" y="3517680"/>
            <a:ext cx="3755180" cy="281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565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p:txBody>
          <a:bodyPr>
            <a:normAutofit/>
          </a:bodyPr>
          <a:lstStyle/>
          <a:p>
            <a:r>
              <a:rPr lang="ar-SA" sz="4800" dirty="0"/>
              <a:t>لتخفيف من مرض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Tree>
    <p:extLst>
      <p:ext uri="{BB962C8B-B14F-4D97-AF65-F5344CB8AC3E}">
        <p14:creationId xmlns:p14="http://schemas.microsoft.com/office/powerpoint/2010/main" val="1954426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p:txBody>
          <a:bodyPr>
            <a:normAutofit/>
          </a:bodyPr>
          <a:lstStyle/>
          <a:p>
            <a:r>
              <a:rPr lang="ar-SA" sz="4800" dirty="0"/>
              <a:t>لتخفيف من مرض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3" name="مربع نص 12">
            <a:extLst>
              <a:ext uri="{FF2B5EF4-FFF2-40B4-BE49-F238E27FC236}">
                <a16:creationId xmlns:a16="http://schemas.microsoft.com/office/drawing/2014/main" id="{6450016B-08DC-441F-A290-34EBEFFC82D0}"/>
              </a:ext>
            </a:extLst>
          </p:cNvPr>
          <p:cNvSpPr txBox="1"/>
          <p:nvPr/>
        </p:nvSpPr>
        <p:spPr>
          <a:xfrm>
            <a:off x="6553200" y="1782128"/>
            <a:ext cx="4800600" cy="982000"/>
          </a:xfrm>
          <a:prstGeom prst="rect">
            <a:avLst/>
          </a:prstGeom>
          <a:noFill/>
        </p:spPr>
        <p:txBody>
          <a:bodyPr wrap="square">
            <a:spAutoFit/>
          </a:bodyPr>
          <a:lstStyle/>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الإقلاع عن التدخين</a:t>
            </a:r>
          </a:p>
        </p:txBody>
      </p:sp>
      <p:pic>
        <p:nvPicPr>
          <p:cNvPr id="7" name="Picture 2" descr="حظر التدخين - ويكيبيديا">
            <a:extLst>
              <a:ext uri="{FF2B5EF4-FFF2-40B4-BE49-F238E27FC236}">
                <a16:creationId xmlns:a16="http://schemas.microsoft.com/office/drawing/2014/main" id="{265F6148-8B0B-4CF5-B4AA-FEAA841DF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095" y="1393862"/>
            <a:ext cx="1230753" cy="1230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651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p:txBody>
          <a:bodyPr>
            <a:normAutofit/>
          </a:bodyPr>
          <a:lstStyle/>
          <a:p>
            <a:r>
              <a:rPr lang="ar-SA" sz="4800" dirty="0"/>
              <a:t>لتخفيف من مرض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3" name="مربع نص 12">
            <a:extLst>
              <a:ext uri="{FF2B5EF4-FFF2-40B4-BE49-F238E27FC236}">
                <a16:creationId xmlns:a16="http://schemas.microsoft.com/office/drawing/2014/main" id="{6450016B-08DC-441F-A290-34EBEFFC82D0}"/>
              </a:ext>
            </a:extLst>
          </p:cNvPr>
          <p:cNvSpPr txBox="1"/>
          <p:nvPr/>
        </p:nvSpPr>
        <p:spPr>
          <a:xfrm>
            <a:off x="6553201" y="1690688"/>
            <a:ext cx="4800600" cy="2059218"/>
          </a:xfrm>
          <a:prstGeom prst="rect">
            <a:avLst/>
          </a:prstGeom>
          <a:noFill/>
        </p:spPr>
        <p:txBody>
          <a:bodyPr wrap="square">
            <a:spAutoFit/>
          </a:bodyPr>
          <a:lstStyle/>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الإقلاع عن التدخين</a:t>
            </a:r>
          </a:p>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تجنب التعرض المباشر للأدخنة</a:t>
            </a:r>
          </a:p>
        </p:txBody>
      </p:sp>
      <p:pic>
        <p:nvPicPr>
          <p:cNvPr id="7" name="Picture 2" descr="حظر التدخين - ويكيبيديا">
            <a:extLst>
              <a:ext uri="{FF2B5EF4-FFF2-40B4-BE49-F238E27FC236}">
                <a16:creationId xmlns:a16="http://schemas.microsoft.com/office/drawing/2014/main" id="{265F6148-8B0B-4CF5-B4AA-FEAA841DF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095" y="1393862"/>
            <a:ext cx="1230753" cy="1230753"/>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عبارات عن البخور والعود تويتر – موقع النفاعي">
            <a:extLst>
              <a:ext uri="{FF2B5EF4-FFF2-40B4-BE49-F238E27FC236}">
                <a16:creationId xmlns:a16="http://schemas.microsoft.com/office/drawing/2014/main" id="{EEDA7722-D977-4D0D-B299-86EAC52B87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7230" y="2514600"/>
            <a:ext cx="1561570" cy="1441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141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p:txBody>
          <a:bodyPr>
            <a:normAutofit/>
          </a:bodyPr>
          <a:lstStyle/>
          <a:p>
            <a:r>
              <a:rPr lang="ar-SA" sz="4800" dirty="0"/>
              <a:t>لتخفيف من مرض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3" name="مربع نص 12">
            <a:extLst>
              <a:ext uri="{FF2B5EF4-FFF2-40B4-BE49-F238E27FC236}">
                <a16:creationId xmlns:a16="http://schemas.microsoft.com/office/drawing/2014/main" id="{6450016B-08DC-441F-A290-34EBEFFC82D0}"/>
              </a:ext>
            </a:extLst>
          </p:cNvPr>
          <p:cNvSpPr txBox="1"/>
          <p:nvPr/>
        </p:nvSpPr>
        <p:spPr>
          <a:xfrm>
            <a:off x="6553201" y="1690688"/>
            <a:ext cx="4800600" cy="3136436"/>
          </a:xfrm>
          <a:prstGeom prst="rect">
            <a:avLst/>
          </a:prstGeom>
          <a:noFill/>
        </p:spPr>
        <p:txBody>
          <a:bodyPr wrap="square">
            <a:spAutoFit/>
          </a:bodyPr>
          <a:lstStyle/>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الإقلاع عن التدخين</a:t>
            </a:r>
          </a:p>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تجنب التعرض المباشر للأدخنة</a:t>
            </a:r>
          </a:p>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تجنب التعرض للهواء الملوث</a:t>
            </a:r>
          </a:p>
        </p:txBody>
      </p:sp>
      <p:pic>
        <p:nvPicPr>
          <p:cNvPr id="7" name="Picture 2" descr="حظر التدخين - ويكيبيديا">
            <a:extLst>
              <a:ext uri="{FF2B5EF4-FFF2-40B4-BE49-F238E27FC236}">
                <a16:creationId xmlns:a16="http://schemas.microsoft.com/office/drawing/2014/main" id="{265F6148-8B0B-4CF5-B4AA-FEAA841DF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095" y="1393862"/>
            <a:ext cx="1230753" cy="1230753"/>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مخاطر الغازات على الإنسان والبيئة | المرسال">
            <a:extLst>
              <a:ext uri="{FF2B5EF4-FFF2-40B4-BE49-F238E27FC236}">
                <a16:creationId xmlns:a16="http://schemas.microsoft.com/office/drawing/2014/main" id="{C918A773-1961-4AFF-8651-8DF64D4EDE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2965" y="4233386"/>
            <a:ext cx="1980514" cy="1274731"/>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عبارات عن البخور والعود تويتر – موقع النفاعي">
            <a:extLst>
              <a:ext uri="{FF2B5EF4-FFF2-40B4-BE49-F238E27FC236}">
                <a16:creationId xmlns:a16="http://schemas.microsoft.com/office/drawing/2014/main" id="{EEDA7722-D977-4D0D-B299-86EAC52B87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7230" y="2514600"/>
            <a:ext cx="1561570" cy="1441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724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p:txBody>
          <a:bodyPr>
            <a:normAutofit/>
          </a:bodyPr>
          <a:lstStyle/>
          <a:p>
            <a:r>
              <a:rPr lang="ar-SA" sz="4800" dirty="0"/>
              <a:t>لتخفيف من مرض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3" name="مربع نص 12">
            <a:extLst>
              <a:ext uri="{FF2B5EF4-FFF2-40B4-BE49-F238E27FC236}">
                <a16:creationId xmlns:a16="http://schemas.microsoft.com/office/drawing/2014/main" id="{6450016B-08DC-441F-A290-34EBEFFC82D0}"/>
              </a:ext>
            </a:extLst>
          </p:cNvPr>
          <p:cNvSpPr txBox="1"/>
          <p:nvPr/>
        </p:nvSpPr>
        <p:spPr>
          <a:xfrm>
            <a:off x="6553201" y="1690688"/>
            <a:ext cx="4800600" cy="4213654"/>
          </a:xfrm>
          <a:prstGeom prst="rect">
            <a:avLst/>
          </a:prstGeom>
          <a:noFill/>
        </p:spPr>
        <p:txBody>
          <a:bodyPr wrap="square">
            <a:spAutoFit/>
          </a:bodyPr>
          <a:lstStyle/>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الإقلاع عن التدخين</a:t>
            </a:r>
          </a:p>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تجنب التعرض المباشر للأدخنة</a:t>
            </a:r>
          </a:p>
          <a:p>
            <a:pPr marL="457200" indent="-457200" algn="just">
              <a:lnSpc>
                <a:spcPct val="250000"/>
              </a:lnSpc>
              <a:buFont typeface="Arial" panose="020B0604020202020204" pitchFamily="34" charset="0"/>
              <a:buChar char="•"/>
            </a:pPr>
            <a:r>
              <a:rPr lang="ar-SA" sz="2800" b="0" i="0" dirty="0">
                <a:solidFill>
                  <a:srgbClr val="000000"/>
                </a:solidFill>
                <a:effectLst/>
                <a:latin typeface="HacenLight"/>
              </a:rPr>
              <a:t>تجنب التعرض للهواء الملوث</a:t>
            </a:r>
          </a:p>
          <a:p>
            <a:pPr marL="457200" indent="-457200" algn="just">
              <a:lnSpc>
                <a:spcPct val="250000"/>
              </a:lnSpc>
              <a:buFont typeface="Arial" panose="020B0604020202020204" pitchFamily="34" charset="0"/>
              <a:buChar char="•"/>
            </a:pPr>
            <a:r>
              <a:rPr lang="ar-SA" sz="2800" dirty="0">
                <a:solidFill>
                  <a:srgbClr val="000000"/>
                </a:solidFill>
                <a:latin typeface="HacenLight"/>
              </a:rPr>
              <a:t>ممارسة النشاط البدني</a:t>
            </a:r>
            <a:endParaRPr lang="ar-SA" sz="2800" b="0" i="0" dirty="0">
              <a:solidFill>
                <a:srgbClr val="444444"/>
              </a:solidFill>
              <a:effectLst/>
              <a:latin typeface="HacenLight"/>
            </a:endParaRPr>
          </a:p>
        </p:txBody>
      </p:sp>
      <p:pic>
        <p:nvPicPr>
          <p:cNvPr id="7" name="Picture 2" descr="حظر التدخين - ويكيبيديا">
            <a:extLst>
              <a:ext uri="{FF2B5EF4-FFF2-40B4-BE49-F238E27FC236}">
                <a16:creationId xmlns:a16="http://schemas.microsoft.com/office/drawing/2014/main" id="{265F6148-8B0B-4CF5-B4AA-FEAA841DF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095" y="1393862"/>
            <a:ext cx="1230753" cy="1230753"/>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مخاطر الغازات على الإنسان والبيئة | المرسال">
            <a:extLst>
              <a:ext uri="{FF2B5EF4-FFF2-40B4-BE49-F238E27FC236}">
                <a16:creationId xmlns:a16="http://schemas.microsoft.com/office/drawing/2014/main" id="{C918A773-1961-4AFF-8651-8DF64D4EDE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2965" y="4233386"/>
            <a:ext cx="1980514" cy="1274731"/>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عبارات عن البخور والعود تويتر – موقع النفاعي">
            <a:extLst>
              <a:ext uri="{FF2B5EF4-FFF2-40B4-BE49-F238E27FC236}">
                <a16:creationId xmlns:a16="http://schemas.microsoft.com/office/drawing/2014/main" id="{EEDA7722-D977-4D0D-B299-86EAC52B87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7230" y="2514600"/>
            <a:ext cx="1561570" cy="1441449"/>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كم افضل مدة لممارسة النشاط البدني ؟ - صحة العائلة العربية">
            <a:extLst>
              <a:ext uri="{FF2B5EF4-FFF2-40B4-BE49-F238E27FC236}">
                <a16:creationId xmlns:a16="http://schemas.microsoft.com/office/drawing/2014/main" id="{DEB20D2E-E42F-44B1-BFA5-7ABC647660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9677" y="5073166"/>
            <a:ext cx="3305175"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133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548640" y="387706"/>
            <a:ext cx="11272723" cy="6049670"/>
          </a:xfrm>
        </p:spPr>
        <p:txBody>
          <a:bodyPr>
            <a:noAutofit/>
          </a:bodyPr>
          <a:lstStyle/>
          <a:p>
            <a:pPr marL="571500" indent="-342900" algn="r">
              <a:lnSpc>
                <a:spcPct val="200000"/>
              </a:lnSpc>
              <a:buFont typeface="Arial" panose="020B0604020202020204" pitchFamily="34" charset="0"/>
              <a:buChar char="•"/>
            </a:pPr>
            <a:r>
              <a:rPr lang="ar-SA" sz="2400" kern="1800" dirty="0">
                <a:solidFill>
                  <a:srgbClr val="212121"/>
                </a:solidFill>
                <a:latin typeface="Calibri" panose="020F0502020204030204" pitchFamily="34" charset="0"/>
              </a:rPr>
              <a:t>اختبارات </a:t>
            </a:r>
            <a:r>
              <a:rPr lang="ar-SA" sz="2400" kern="1800" dirty="0">
                <a:solidFill>
                  <a:srgbClr val="212121"/>
                </a:solidFill>
                <a:effectLst/>
                <a:latin typeface="Calibri" panose="020F0502020204030204" pitchFamily="34" charset="0"/>
                <a:ea typeface="Times New Roman" panose="02020603050405020304" pitchFamily="18" charset="0"/>
              </a:rPr>
              <a:t>تقيم النشاط البدني للمصابين </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4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2400" dirty="0"/>
              <a:t>و</a:t>
            </a:r>
            <a:r>
              <a:rPr lang="ar-SA" sz="2400" dirty="0">
                <a:solidFill>
                  <a:srgbClr val="FF0000"/>
                </a:solidFill>
              </a:rPr>
              <a:t> </a:t>
            </a:r>
            <a:r>
              <a:rPr lang="ar-SA" sz="24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4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24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2400" kern="1800" dirty="0">
                <a:solidFill>
                  <a:srgbClr val="212121"/>
                </a:solidFill>
                <a:effectLst/>
                <a:latin typeface="Calibri" panose="020F0502020204030204" pitchFamily="34" charset="0"/>
                <a:ea typeface="Times New Roman" panose="02020603050405020304" pitchFamily="18" charset="0"/>
              </a:rPr>
              <a:t>:</a:t>
            </a:r>
            <a:br>
              <a:rPr lang="ar-SA" sz="2400" kern="1800" dirty="0">
                <a:solidFill>
                  <a:srgbClr val="212121"/>
                </a:solidFill>
                <a:latin typeface="Calibri" panose="020F0502020204030204" pitchFamily="34" charset="0"/>
                <a:ea typeface="Times New Roman" panose="02020603050405020304" pitchFamily="18" charset="0"/>
              </a:rPr>
            </a:br>
            <a:r>
              <a:rPr lang="ar-SA" sz="2400" kern="1800" dirty="0">
                <a:solidFill>
                  <a:srgbClr val="212121"/>
                </a:solidFill>
                <a:effectLst/>
                <a:latin typeface="Calibri" panose="020F0502020204030204" pitchFamily="34" charset="0"/>
                <a:ea typeface="Times New Roman" panose="02020603050405020304" pitchFamily="18" charset="0"/>
              </a:rPr>
              <a:t>القدرة الهوائية (</a:t>
            </a:r>
            <a:r>
              <a:rPr lang="ar-SA" sz="2400" kern="1800">
                <a:solidFill>
                  <a:srgbClr val="212121"/>
                </a:solidFill>
                <a:effectLst/>
                <a:latin typeface="Calibri" panose="020F0502020204030204" pitchFamily="34" charset="0"/>
                <a:ea typeface="Times New Roman" panose="02020603050405020304" pitchFamily="18" charset="0"/>
              </a:rPr>
              <a:t>المشي 6 دقائق، </a:t>
            </a:r>
            <a:r>
              <a:rPr lang="ar-SA" sz="2400" kern="1800" dirty="0">
                <a:solidFill>
                  <a:srgbClr val="212121"/>
                </a:solidFill>
                <a:effectLst/>
                <a:latin typeface="Calibri" panose="020F0502020204030204" pitchFamily="34" charset="0"/>
                <a:ea typeface="Times New Roman" panose="02020603050405020304" pitchFamily="18" charset="0"/>
              </a:rPr>
              <a:t>السباحة، الدراجة).</a:t>
            </a:r>
            <a:br>
              <a:rPr lang="en-US" sz="2400" dirty="0">
                <a:effectLst/>
                <a:latin typeface="Calibri" panose="020F0502020204030204" pitchFamily="34" charset="0"/>
                <a:ea typeface="Times New Roman" panose="02020603050405020304" pitchFamily="18" charset="0"/>
              </a:rPr>
            </a:br>
            <a:r>
              <a:rPr lang="ar-SA" sz="2400" kern="1800" dirty="0">
                <a:solidFill>
                  <a:srgbClr val="212121"/>
                </a:solidFill>
                <a:effectLst/>
                <a:latin typeface="Calibri" panose="020F0502020204030204" pitchFamily="34" charset="0"/>
                <a:ea typeface="Times New Roman" panose="02020603050405020304" pitchFamily="18" charset="0"/>
              </a:rPr>
              <a:t>القوة (الشدة، التكرار، المدة). </a:t>
            </a:r>
            <a:br>
              <a:rPr lang="en-US" sz="2400" dirty="0">
                <a:effectLst/>
                <a:latin typeface="Calibri" panose="020F0502020204030204" pitchFamily="34" charset="0"/>
                <a:ea typeface="Times New Roman" panose="02020603050405020304" pitchFamily="18" charset="0"/>
              </a:rPr>
            </a:br>
            <a:r>
              <a:rPr lang="ar-SA" sz="2400" kern="1800" dirty="0">
                <a:solidFill>
                  <a:srgbClr val="212121"/>
                </a:solidFill>
                <a:effectLst/>
                <a:latin typeface="Calibri" panose="020F0502020204030204" pitchFamily="34" charset="0"/>
                <a:ea typeface="Times New Roman" panose="02020603050405020304" pitchFamily="18" charset="0"/>
              </a:rPr>
              <a:t>المرونة (العضلات، المفاصل).</a:t>
            </a:r>
            <a:br>
              <a:rPr lang="en-US" sz="2400" dirty="0">
                <a:effectLst/>
                <a:latin typeface="Calibri" panose="020F0502020204030204" pitchFamily="34" charset="0"/>
                <a:ea typeface="Times New Roman" panose="02020603050405020304" pitchFamily="18" charset="0"/>
              </a:rPr>
            </a:br>
            <a:r>
              <a:rPr lang="ar-SA" sz="2400" kern="1800" dirty="0">
                <a:solidFill>
                  <a:srgbClr val="212121"/>
                </a:solidFill>
                <a:effectLst/>
                <a:latin typeface="Calibri" panose="020F0502020204030204" pitchFamily="34" charset="0"/>
                <a:ea typeface="Times New Roman" panose="02020603050405020304" pitchFamily="18" charset="0"/>
              </a:rPr>
              <a:t>الجهاز العصبي العضلي (التوازن).</a:t>
            </a:r>
            <a:br>
              <a:rPr lang="en-US" sz="2400" dirty="0">
                <a:effectLst/>
                <a:latin typeface="Calibri" panose="020F0502020204030204" pitchFamily="34" charset="0"/>
                <a:ea typeface="Times New Roman" panose="02020603050405020304" pitchFamily="18" charset="0"/>
              </a:rPr>
            </a:br>
            <a:r>
              <a:rPr lang="ar-SA" sz="2400" kern="1800" dirty="0">
                <a:solidFill>
                  <a:srgbClr val="212121"/>
                </a:solidFill>
                <a:effectLst/>
                <a:latin typeface="Calibri" panose="020F0502020204030204" pitchFamily="34" charset="0"/>
                <a:ea typeface="Times New Roman" panose="02020603050405020304" pitchFamily="18" charset="0"/>
              </a:rPr>
              <a:t>اختبارات وظيفية.</a:t>
            </a:r>
            <a:br>
              <a:rPr lang="en-US" sz="2400" dirty="0">
                <a:effectLst/>
                <a:latin typeface="Calibri" panose="020F0502020204030204" pitchFamily="34" charset="0"/>
                <a:ea typeface="Times New Roman" panose="02020603050405020304" pitchFamily="18" charset="0"/>
              </a:rPr>
            </a:br>
            <a:endParaRPr lang="ar-SA" sz="2400" dirty="0"/>
          </a:p>
        </p:txBody>
      </p:sp>
    </p:spTree>
    <p:extLst>
      <p:ext uri="{BB962C8B-B14F-4D97-AF65-F5344CB8AC3E}">
        <p14:creationId xmlns:p14="http://schemas.microsoft.com/office/powerpoint/2010/main" val="3818705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4949913" y="1075336"/>
            <a:ext cx="7022591" cy="5018226"/>
          </a:xfrm>
        </p:spPr>
        <p:txBody>
          <a:bodyPr>
            <a:noAutofit/>
          </a:bodyPr>
          <a:lstStyle/>
          <a:p>
            <a:pPr marL="228600" algn="just">
              <a:lnSpc>
                <a:spcPct val="200000"/>
              </a:lnSpc>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ينتشر مرض (الانسداد) </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عند الرجال البيض </a:t>
            </a: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فوق 60 عاماً في أمريكا وفي السويد عند الرجال الذين تزيد أعمارهم عن 40 عاماً</a:t>
            </a:r>
            <a:br>
              <a:rPr lang="ar-SA" sz="2400" kern="18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b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عدد المصابين في الولايات المتحدة ما يقارب </a:t>
            </a:r>
            <a:r>
              <a:rPr lang="ar-SA" sz="2400" b="1"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24 مليون امريكي</a:t>
            </a:r>
            <a:b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b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تم التوقع في 2020 ان يكون </a:t>
            </a:r>
            <a:r>
              <a:rPr lang="ar-SA" sz="2400" b="1"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رابع سبب للوفيات في الولايات المتحدة</a:t>
            </a:r>
            <a:br>
              <a:rPr lang="ar-SA" sz="2400" kern="18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br>
            <a:r>
              <a:rPr lang="ar-SA" sz="2400" kern="18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متوقع </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أن يكون مرض (الانسداد) السبب </a:t>
            </a:r>
            <a:r>
              <a:rPr lang="ar-SA" sz="2400" b="1"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الرئيسي الثالث للوفاة والسبب الرئيسي للإعاقة للذكور والاناث</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في عام 2020</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21506" name="Picture 2" descr="الشعر الأبيض يليق بهم.. بالصور.. أكثر 10 رجال وسامة فوق سن الخمسين - اليوم  السابع">
            <a:extLst>
              <a:ext uri="{FF2B5EF4-FFF2-40B4-BE49-F238E27FC236}">
                <a16:creationId xmlns:a16="http://schemas.microsoft.com/office/drawing/2014/main" id="{DAAA412A-D83D-4C37-B491-7A129AEBCE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228" y="1429779"/>
            <a:ext cx="3586924" cy="3991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202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3413990" y="469146"/>
            <a:ext cx="8499714" cy="800037"/>
          </a:xfrm>
        </p:spPr>
        <p:txBody>
          <a:bodyPr>
            <a:normAutofit fontScale="90000"/>
          </a:bodyPr>
          <a:lstStyle/>
          <a:p>
            <a:r>
              <a:rPr lang="ar-SA" sz="4800" kern="1800" dirty="0">
                <a:solidFill>
                  <a:srgbClr val="212121"/>
                </a:solidFill>
                <a:latin typeface="Calibri" panose="020F0502020204030204" pitchFamily="34" charset="0"/>
                <a:ea typeface="Times New Roman" panose="02020603050405020304" pitchFamily="18" charset="0"/>
              </a:rPr>
              <a:t>أنشطة بدنية ل</a:t>
            </a:r>
            <a:r>
              <a:rPr lang="ar-SA" sz="4800" kern="1800" dirty="0">
                <a:solidFill>
                  <a:srgbClr val="212121"/>
                </a:solidFill>
                <a:effectLst/>
                <a:latin typeface="Calibri" panose="020F0502020204030204" pitchFamily="34" charset="0"/>
                <a:ea typeface="Times New Roman" panose="02020603050405020304" pitchFamily="18" charset="0"/>
              </a:rPr>
              <a:t>لمصابين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4800" dirty="0">
                <a:solidFill>
                  <a:srgbClr val="FF0000"/>
                </a:solidFill>
              </a:rPr>
              <a:t> </a:t>
            </a:r>
            <a:br>
              <a:rPr lang="ar-SA" sz="4800" dirty="0">
                <a:solidFill>
                  <a:srgbClr val="FF0000"/>
                </a:solidFill>
              </a:rPr>
            </a:br>
            <a:endParaRPr lang="ar-SA" sz="4800" dirty="0">
              <a:solidFill>
                <a:srgbClr val="FF0000"/>
              </a:solidFill>
            </a:endParaRPr>
          </a:p>
        </p:txBody>
      </p:sp>
      <p:sp>
        <p:nvSpPr>
          <p:cNvPr id="18" name="مخطط انسيابي: رابط 17">
            <a:extLst>
              <a:ext uri="{FF2B5EF4-FFF2-40B4-BE49-F238E27FC236}">
                <a16:creationId xmlns:a16="http://schemas.microsoft.com/office/drawing/2014/main" id="{94F65B3D-B644-4174-8C69-0F83A11A19F4}"/>
              </a:ext>
            </a:extLst>
          </p:cNvPr>
          <p:cNvSpPr/>
          <p:nvPr/>
        </p:nvSpPr>
        <p:spPr>
          <a:xfrm>
            <a:off x="7844202" y="1758523"/>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2" name="مخطط انسيابي: رابط 21">
            <a:extLst>
              <a:ext uri="{FF2B5EF4-FFF2-40B4-BE49-F238E27FC236}">
                <a16:creationId xmlns:a16="http://schemas.microsoft.com/office/drawing/2014/main" id="{87930BDB-FB3F-4701-BCCA-A85619355029}"/>
              </a:ext>
            </a:extLst>
          </p:cNvPr>
          <p:cNvSpPr/>
          <p:nvPr/>
        </p:nvSpPr>
        <p:spPr>
          <a:xfrm>
            <a:off x="3413990" y="1765783"/>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خطط انسيابي: رابط 22">
            <a:extLst>
              <a:ext uri="{FF2B5EF4-FFF2-40B4-BE49-F238E27FC236}">
                <a16:creationId xmlns:a16="http://schemas.microsoft.com/office/drawing/2014/main" id="{9607C7A0-1F98-432F-A939-A4AE8EA807F6}"/>
              </a:ext>
            </a:extLst>
          </p:cNvPr>
          <p:cNvSpPr/>
          <p:nvPr/>
        </p:nvSpPr>
        <p:spPr>
          <a:xfrm>
            <a:off x="8768728" y="3155575"/>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5" name="مخطط انسيابي: رابط 24">
            <a:extLst>
              <a:ext uri="{FF2B5EF4-FFF2-40B4-BE49-F238E27FC236}">
                <a16:creationId xmlns:a16="http://schemas.microsoft.com/office/drawing/2014/main" id="{0D633928-A59C-4066-BFF6-C2001F7F5D1A}"/>
              </a:ext>
            </a:extLst>
          </p:cNvPr>
          <p:cNvSpPr/>
          <p:nvPr/>
        </p:nvSpPr>
        <p:spPr>
          <a:xfrm>
            <a:off x="2742912" y="319777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6" name="مخطط انسيابي: رابط 25">
            <a:extLst>
              <a:ext uri="{FF2B5EF4-FFF2-40B4-BE49-F238E27FC236}">
                <a16:creationId xmlns:a16="http://schemas.microsoft.com/office/drawing/2014/main" id="{BB9580A9-2366-4F49-8490-4507B462AAB2}"/>
              </a:ext>
            </a:extLst>
          </p:cNvPr>
          <p:cNvSpPr/>
          <p:nvPr/>
        </p:nvSpPr>
        <p:spPr>
          <a:xfrm>
            <a:off x="8104438" y="4840456"/>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7" name="مخطط انسيابي: رابط 26">
            <a:extLst>
              <a:ext uri="{FF2B5EF4-FFF2-40B4-BE49-F238E27FC236}">
                <a16:creationId xmlns:a16="http://schemas.microsoft.com/office/drawing/2014/main" id="{0915BAFA-B5EB-417A-9D61-F850D1A88A5D}"/>
              </a:ext>
            </a:extLst>
          </p:cNvPr>
          <p:cNvSpPr/>
          <p:nvPr/>
        </p:nvSpPr>
        <p:spPr>
          <a:xfrm>
            <a:off x="3365950" y="4821099"/>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701137" y="2581781"/>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a:extLst>
              <a:ext uri="{FF2B5EF4-FFF2-40B4-BE49-F238E27FC236}">
                <a16:creationId xmlns:a16="http://schemas.microsoft.com/office/drawing/2014/main" id="{C45735BC-9D82-4EB3-884B-34D5CFAB5FAA}"/>
              </a:ext>
            </a:extLst>
          </p:cNvPr>
          <p:cNvCxnSpPr>
            <a:cxnSpLocks/>
          </p:cNvCxnSpPr>
          <p:nvPr/>
        </p:nvCxnSpPr>
        <p:spPr>
          <a:xfrm flipH="1" flipV="1">
            <a:off x="6902544" y="3664029"/>
            <a:ext cx="1717811"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رابط كسهم مستقيم 52">
            <a:extLst>
              <a:ext uri="{FF2B5EF4-FFF2-40B4-BE49-F238E27FC236}">
                <a16:creationId xmlns:a16="http://schemas.microsoft.com/office/drawing/2014/main" id="{8BC62AB2-094A-4E11-8104-9D2284FE3982}"/>
              </a:ext>
            </a:extLst>
          </p:cNvPr>
          <p:cNvCxnSpPr/>
          <p:nvPr/>
        </p:nvCxnSpPr>
        <p:spPr>
          <a:xfrm>
            <a:off x="3875215" y="3664029"/>
            <a:ext cx="1447899" cy="25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a:extLst>
              <a:ext uri="{FF2B5EF4-FFF2-40B4-BE49-F238E27FC236}">
                <a16:creationId xmlns:a16="http://schemas.microsoft.com/office/drawing/2014/main" id="{55AF40F1-1A81-4D25-B71D-4B309308216F}"/>
              </a:ext>
            </a:extLst>
          </p:cNvPr>
          <p:cNvCxnSpPr/>
          <p:nvPr/>
        </p:nvCxnSpPr>
        <p:spPr>
          <a:xfrm>
            <a:off x="4484914" y="2581781"/>
            <a:ext cx="1034143" cy="727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a:extLst>
              <a:ext uri="{FF2B5EF4-FFF2-40B4-BE49-F238E27FC236}">
                <a16:creationId xmlns:a16="http://schemas.microsoft.com/office/drawing/2014/main" id="{9459B3A3-C41B-4ACD-8EAC-B171B9847773}"/>
              </a:ext>
            </a:extLst>
          </p:cNvPr>
          <p:cNvCxnSpPr/>
          <p:nvPr/>
        </p:nvCxnSpPr>
        <p:spPr>
          <a:xfrm flipH="1" flipV="1">
            <a:off x="6814457" y="4155391"/>
            <a:ext cx="1115786" cy="737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a:extLst>
              <a:ext uri="{FF2B5EF4-FFF2-40B4-BE49-F238E27FC236}">
                <a16:creationId xmlns:a16="http://schemas.microsoft.com/office/drawing/2014/main" id="{33E97339-1213-4221-B1EA-6D0FE1709117}"/>
              </a:ext>
            </a:extLst>
          </p:cNvPr>
          <p:cNvCxnSpPr/>
          <p:nvPr/>
        </p:nvCxnSpPr>
        <p:spPr>
          <a:xfrm flipV="1">
            <a:off x="4432520" y="4218214"/>
            <a:ext cx="1047685" cy="674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مربع نص 2">
            <a:extLst>
              <a:ext uri="{FF2B5EF4-FFF2-40B4-BE49-F238E27FC236}">
                <a16:creationId xmlns:a16="http://schemas.microsoft.com/office/drawing/2014/main" id="{BCD7647B-20D3-4261-8834-0AAF5869FFED}"/>
              </a:ext>
            </a:extLst>
          </p:cNvPr>
          <p:cNvSpPr txBox="1"/>
          <p:nvPr/>
        </p:nvSpPr>
        <p:spPr>
          <a:xfrm>
            <a:off x="5695582" y="3260383"/>
            <a:ext cx="883855" cy="1077218"/>
          </a:xfrm>
          <a:prstGeom prst="rect">
            <a:avLst/>
          </a:prstGeom>
          <a:noFill/>
        </p:spPr>
        <p:txBody>
          <a:bodyPr wrap="square" rtlCol="1">
            <a:spAutoFit/>
          </a:bodyPr>
          <a:lstStyle/>
          <a:p>
            <a:pPr algn="ctr"/>
            <a:r>
              <a:rPr lang="ar-SA" sz="1600" dirty="0">
                <a:solidFill>
                  <a:srgbClr val="FF0000"/>
                </a:solidFill>
              </a:rPr>
              <a:t>أنشطة للمصابين بالانسداد والمقيد</a:t>
            </a:r>
          </a:p>
        </p:txBody>
      </p:sp>
      <p:sp>
        <p:nvSpPr>
          <p:cNvPr id="24" name="مربع نص 23">
            <a:extLst>
              <a:ext uri="{FF2B5EF4-FFF2-40B4-BE49-F238E27FC236}">
                <a16:creationId xmlns:a16="http://schemas.microsoft.com/office/drawing/2014/main" id="{DD4424FF-58CE-4901-9B6F-54C5B39E4F7D}"/>
              </a:ext>
            </a:extLst>
          </p:cNvPr>
          <p:cNvSpPr txBox="1"/>
          <p:nvPr/>
        </p:nvSpPr>
        <p:spPr>
          <a:xfrm>
            <a:off x="7844202" y="2090701"/>
            <a:ext cx="1018530" cy="307777"/>
          </a:xfrm>
          <a:prstGeom prst="rect">
            <a:avLst/>
          </a:prstGeom>
          <a:noFill/>
        </p:spPr>
        <p:txBody>
          <a:bodyPr wrap="square" rtlCol="1">
            <a:spAutoFit/>
          </a:bodyPr>
          <a:lstStyle/>
          <a:p>
            <a:r>
              <a:rPr lang="ar-SA" sz="1400" dirty="0"/>
              <a:t>أنشطة هوائية</a:t>
            </a:r>
          </a:p>
        </p:txBody>
      </p:sp>
      <p:sp>
        <p:nvSpPr>
          <p:cNvPr id="28" name="مربع نص 27">
            <a:extLst>
              <a:ext uri="{FF2B5EF4-FFF2-40B4-BE49-F238E27FC236}">
                <a16:creationId xmlns:a16="http://schemas.microsoft.com/office/drawing/2014/main" id="{0565792E-98D5-4B7F-A815-A1E00122E94B}"/>
              </a:ext>
            </a:extLst>
          </p:cNvPr>
          <p:cNvSpPr txBox="1"/>
          <p:nvPr/>
        </p:nvSpPr>
        <p:spPr>
          <a:xfrm>
            <a:off x="8862732" y="3260383"/>
            <a:ext cx="702163" cy="738664"/>
          </a:xfrm>
          <a:prstGeom prst="rect">
            <a:avLst/>
          </a:prstGeom>
          <a:noFill/>
        </p:spPr>
        <p:txBody>
          <a:bodyPr wrap="square" rtlCol="1">
            <a:spAutoFit/>
          </a:bodyPr>
          <a:lstStyle/>
          <a:p>
            <a:r>
              <a:rPr lang="ar-SA" sz="1400" dirty="0"/>
              <a:t>الجهاز العصبي العضلي</a:t>
            </a:r>
          </a:p>
        </p:txBody>
      </p:sp>
      <p:sp>
        <p:nvSpPr>
          <p:cNvPr id="29" name="مربع نص 28">
            <a:extLst>
              <a:ext uri="{FF2B5EF4-FFF2-40B4-BE49-F238E27FC236}">
                <a16:creationId xmlns:a16="http://schemas.microsoft.com/office/drawing/2014/main" id="{E32C77F0-5060-45E4-A551-925919D77388}"/>
              </a:ext>
            </a:extLst>
          </p:cNvPr>
          <p:cNvSpPr txBox="1"/>
          <p:nvPr/>
        </p:nvSpPr>
        <p:spPr>
          <a:xfrm>
            <a:off x="8185724" y="5165374"/>
            <a:ext cx="869261" cy="307777"/>
          </a:xfrm>
          <a:prstGeom prst="rect">
            <a:avLst/>
          </a:prstGeom>
          <a:noFill/>
        </p:spPr>
        <p:txBody>
          <a:bodyPr wrap="square" rtlCol="1">
            <a:spAutoFit/>
          </a:bodyPr>
          <a:lstStyle/>
          <a:p>
            <a:pPr algn="ctr"/>
            <a:r>
              <a:rPr lang="ar-SA" sz="1400" dirty="0"/>
              <a:t>القوة</a:t>
            </a:r>
          </a:p>
        </p:txBody>
      </p:sp>
      <p:sp>
        <p:nvSpPr>
          <p:cNvPr id="32" name="مربع نص 31">
            <a:extLst>
              <a:ext uri="{FF2B5EF4-FFF2-40B4-BE49-F238E27FC236}">
                <a16:creationId xmlns:a16="http://schemas.microsoft.com/office/drawing/2014/main" id="{55C5DCBA-A114-45B6-B0E0-29CD7BC2640A}"/>
              </a:ext>
            </a:extLst>
          </p:cNvPr>
          <p:cNvSpPr txBox="1"/>
          <p:nvPr/>
        </p:nvSpPr>
        <p:spPr>
          <a:xfrm>
            <a:off x="3406673" y="5118244"/>
            <a:ext cx="894552" cy="307777"/>
          </a:xfrm>
          <a:prstGeom prst="rect">
            <a:avLst/>
          </a:prstGeom>
          <a:noFill/>
        </p:spPr>
        <p:txBody>
          <a:bodyPr wrap="square" rtlCol="1">
            <a:spAutoFit/>
          </a:bodyPr>
          <a:lstStyle/>
          <a:p>
            <a:pPr algn="ctr"/>
            <a:r>
              <a:rPr lang="ar-SA" sz="1400" dirty="0"/>
              <a:t>المرونة</a:t>
            </a:r>
          </a:p>
        </p:txBody>
      </p:sp>
      <p:sp>
        <p:nvSpPr>
          <p:cNvPr id="33" name="مربع نص 32">
            <a:extLst>
              <a:ext uri="{FF2B5EF4-FFF2-40B4-BE49-F238E27FC236}">
                <a16:creationId xmlns:a16="http://schemas.microsoft.com/office/drawing/2014/main" id="{E6B38C87-BA4C-48C0-9E47-B664D9D10565}"/>
              </a:ext>
            </a:extLst>
          </p:cNvPr>
          <p:cNvSpPr txBox="1"/>
          <p:nvPr/>
        </p:nvSpPr>
        <p:spPr>
          <a:xfrm>
            <a:off x="2878122" y="3470288"/>
            <a:ext cx="748110" cy="523220"/>
          </a:xfrm>
          <a:prstGeom prst="rect">
            <a:avLst/>
          </a:prstGeom>
          <a:noFill/>
        </p:spPr>
        <p:txBody>
          <a:bodyPr wrap="square" rtlCol="1">
            <a:spAutoFit/>
          </a:bodyPr>
          <a:lstStyle/>
          <a:p>
            <a:pPr algn="ctr"/>
            <a:r>
              <a:rPr lang="ar-SA" sz="1400" dirty="0"/>
              <a:t>المهارات الحياتية</a:t>
            </a:r>
          </a:p>
        </p:txBody>
      </p:sp>
      <p:sp>
        <p:nvSpPr>
          <p:cNvPr id="34" name="مربع نص 33">
            <a:extLst>
              <a:ext uri="{FF2B5EF4-FFF2-40B4-BE49-F238E27FC236}">
                <a16:creationId xmlns:a16="http://schemas.microsoft.com/office/drawing/2014/main" id="{1CC3386B-8D50-4054-AA2D-9AD25CC275B4}"/>
              </a:ext>
            </a:extLst>
          </p:cNvPr>
          <p:cNvSpPr txBox="1"/>
          <p:nvPr/>
        </p:nvSpPr>
        <p:spPr>
          <a:xfrm>
            <a:off x="3525764" y="2098830"/>
            <a:ext cx="698902" cy="276999"/>
          </a:xfrm>
          <a:prstGeom prst="rect">
            <a:avLst/>
          </a:prstGeom>
          <a:noFill/>
        </p:spPr>
        <p:txBody>
          <a:bodyPr wrap="square" rtlCol="1">
            <a:spAutoFit/>
          </a:bodyPr>
          <a:lstStyle/>
          <a:p>
            <a:pPr algn="ctr"/>
            <a:r>
              <a:rPr lang="ar-SA" sz="1200" dirty="0"/>
              <a:t>الاحماء</a:t>
            </a:r>
          </a:p>
        </p:txBody>
      </p:sp>
    </p:spTree>
    <p:extLst>
      <p:ext uri="{BB962C8B-B14F-4D97-AF65-F5344CB8AC3E}">
        <p14:creationId xmlns:p14="http://schemas.microsoft.com/office/powerpoint/2010/main" val="3194627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3413990" y="469146"/>
            <a:ext cx="8499714" cy="800037"/>
          </a:xfrm>
        </p:spPr>
        <p:txBody>
          <a:bodyPr>
            <a:normAutofit fontScale="90000"/>
          </a:bodyPr>
          <a:lstStyle/>
          <a:p>
            <a:r>
              <a:rPr lang="ar-SA" sz="4800" kern="1800" dirty="0">
                <a:solidFill>
                  <a:srgbClr val="212121"/>
                </a:solidFill>
                <a:latin typeface="Calibri" panose="020F0502020204030204" pitchFamily="34" charset="0"/>
                <a:ea typeface="Times New Roman" panose="02020603050405020304" pitchFamily="18" charset="0"/>
              </a:rPr>
              <a:t>أنشطة بدنية ل</a:t>
            </a:r>
            <a:r>
              <a:rPr lang="ar-SA" sz="4800" kern="1800" dirty="0">
                <a:solidFill>
                  <a:srgbClr val="212121"/>
                </a:solidFill>
                <a:effectLst/>
                <a:latin typeface="Calibri" panose="020F0502020204030204" pitchFamily="34" charset="0"/>
                <a:ea typeface="Times New Roman" panose="02020603050405020304" pitchFamily="18" charset="0"/>
              </a:rPr>
              <a:t>لمصابين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4800" dirty="0">
                <a:solidFill>
                  <a:srgbClr val="FF0000"/>
                </a:solidFill>
              </a:rPr>
              <a:t> </a:t>
            </a:r>
            <a:br>
              <a:rPr lang="ar-SA" sz="4800" dirty="0">
                <a:solidFill>
                  <a:srgbClr val="FF0000"/>
                </a:solidFill>
              </a:rPr>
            </a:b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59017" y="3592217"/>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884494" y="3007656"/>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a:extLst>
              <a:ext uri="{FF2B5EF4-FFF2-40B4-BE49-F238E27FC236}">
                <a16:creationId xmlns:a16="http://schemas.microsoft.com/office/drawing/2014/main" id="{55AF40F1-1A81-4D25-B71D-4B309308216F}"/>
              </a:ext>
            </a:extLst>
          </p:cNvPr>
          <p:cNvCxnSpPr/>
          <p:nvPr/>
        </p:nvCxnSpPr>
        <p:spPr>
          <a:xfrm>
            <a:off x="4273363" y="3081185"/>
            <a:ext cx="1034143" cy="727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a:extLst>
              <a:ext uri="{FF2B5EF4-FFF2-40B4-BE49-F238E27FC236}">
                <a16:creationId xmlns:a16="http://schemas.microsoft.com/office/drawing/2014/main" id="{4891BCCF-E661-4CC3-B5EB-0135CD3F2BF4}"/>
              </a:ext>
            </a:extLst>
          </p:cNvPr>
          <p:cNvCxnSpPr/>
          <p:nvPr/>
        </p:nvCxnSpPr>
        <p:spPr>
          <a:xfrm>
            <a:off x="6096000" y="2601735"/>
            <a:ext cx="0" cy="705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314" name="Picture 2" descr="فوائد المشي الرياضي - Sehati">
            <a:extLst>
              <a:ext uri="{FF2B5EF4-FFF2-40B4-BE49-F238E27FC236}">
                <a16:creationId xmlns:a16="http://schemas.microsoft.com/office/drawing/2014/main" id="{A0BD0680-EE33-41DC-A11A-A88F56A701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7080" y="1486122"/>
            <a:ext cx="1017839" cy="1017839"/>
          </a:xfrm>
          <a:prstGeom prst="rect">
            <a:avLst/>
          </a:prstGeom>
          <a:noFill/>
          <a:extLst>
            <a:ext uri="{909E8E84-426E-40DD-AFC4-6F175D3DCCD1}">
              <a14:hiddenFill xmlns:a14="http://schemas.microsoft.com/office/drawing/2010/main">
                <a:solidFill>
                  <a:srgbClr val="FFFFFF"/>
                </a:solidFill>
              </a14:hiddenFill>
            </a:ext>
          </a:extLst>
        </p:spPr>
      </p:pic>
      <p:sp>
        <p:nvSpPr>
          <p:cNvPr id="30" name="مربع نص 29">
            <a:extLst>
              <a:ext uri="{FF2B5EF4-FFF2-40B4-BE49-F238E27FC236}">
                <a16:creationId xmlns:a16="http://schemas.microsoft.com/office/drawing/2014/main" id="{1B38616E-B421-4EC3-9F0C-368A9198C1EA}"/>
              </a:ext>
            </a:extLst>
          </p:cNvPr>
          <p:cNvSpPr txBox="1"/>
          <p:nvPr/>
        </p:nvSpPr>
        <p:spPr>
          <a:xfrm>
            <a:off x="4937140" y="4896917"/>
            <a:ext cx="2356572" cy="1114408"/>
          </a:xfrm>
          <a:prstGeom prst="rect">
            <a:avLst/>
          </a:prstGeom>
          <a:noFill/>
        </p:spPr>
        <p:txBody>
          <a:bodyPr wrap="square" rtlCol="1">
            <a:spAutoFit/>
          </a:bodyPr>
          <a:lstStyle/>
          <a:p>
            <a:pPr algn="ctr">
              <a:lnSpc>
                <a:spcPct val="200000"/>
              </a:lnSpc>
            </a:pPr>
            <a:r>
              <a:rPr lang="ar-SA" dirty="0"/>
              <a:t>3 – 5 أيام في الاسبوع</a:t>
            </a:r>
          </a:p>
          <a:p>
            <a:pPr algn="ctr">
              <a:lnSpc>
                <a:spcPct val="200000"/>
              </a:lnSpc>
            </a:pPr>
            <a:r>
              <a:rPr lang="ar-SA" dirty="0"/>
              <a:t>من 20-30 دقيقة</a:t>
            </a:r>
          </a:p>
        </p:txBody>
      </p:sp>
      <p:pic>
        <p:nvPicPr>
          <p:cNvPr id="13316" name="Picture 4" descr="سباحة, سباحة png">
            <a:extLst>
              <a:ext uri="{FF2B5EF4-FFF2-40B4-BE49-F238E27FC236}">
                <a16:creationId xmlns:a16="http://schemas.microsoft.com/office/drawing/2014/main" id="{A13C6447-06A6-4E8C-AB4B-F57698B484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2666" y="1965427"/>
            <a:ext cx="2269981" cy="858240"/>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ركوب الدراجات تحميل مجاني - نادي الدراجات الطريق دراجة سباق دراجات الدواسات  - ركوب الدراجات أيقونة Png الدراجات, الدراجات, ركوب الدراجات, ركوب الدراجات  صورة بابوا نيو غينيا">
            <a:extLst>
              <a:ext uri="{FF2B5EF4-FFF2-40B4-BE49-F238E27FC236}">
                <a16:creationId xmlns:a16="http://schemas.microsoft.com/office/drawing/2014/main" id="{400447D8-9A88-413F-97F8-21D3CB3418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6786" y="1946757"/>
            <a:ext cx="1114407" cy="1114407"/>
          </a:xfrm>
          <a:prstGeom prst="rect">
            <a:avLst/>
          </a:prstGeom>
          <a:noFill/>
          <a:extLst>
            <a:ext uri="{909E8E84-426E-40DD-AFC4-6F175D3DCCD1}">
              <a14:hiddenFill xmlns:a14="http://schemas.microsoft.com/office/drawing/2010/main">
                <a:solidFill>
                  <a:srgbClr val="FFFFFF"/>
                </a:solidFill>
              </a14:hiddenFill>
            </a:ext>
          </a:extLst>
        </p:spPr>
      </p:pic>
      <p:sp>
        <p:nvSpPr>
          <p:cNvPr id="38" name="مربع نص 37">
            <a:extLst>
              <a:ext uri="{FF2B5EF4-FFF2-40B4-BE49-F238E27FC236}">
                <a16:creationId xmlns:a16="http://schemas.microsoft.com/office/drawing/2014/main" id="{611B3B77-D9DB-434E-8602-BC3EABB29E4A}"/>
              </a:ext>
            </a:extLst>
          </p:cNvPr>
          <p:cNvSpPr txBox="1"/>
          <p:nvPr/>
        </p:nvSpPr>
        <p:spPr>
          <a:xfrm>
            <a:off x="5497869" y="3987656"/>
            <a:ext cx="1235114" cy="369332"/>
          </a:xfrm>
          <a:prstGeom prst="rect">
            <a:avLst/>
          </a:prstGeom>
          <a:noFill/>
        </p:spPr>
        <p:txBody>
          <a:bodyPr wrap="square" rtlCol="1">
            <a:spAutoFit/>
          </a:bodyPr>
          <a:lstStyle/>
          <a:p>
            <a:pPr algn="ctr"/>
            <a:r>
              <a:rPr lang="ar-SA" dirty="0"/>
              <a:t>أنشطة هوائية</a:t>
            </a:r>
          </a:p>
        </p:txBody>
      </p:sp>
    </p:spTree>
    <p:extLst>
      <p:ext uri="{BB962C8B-B14F-4D97-AF65-F5344CB8AC3E}">
        <p14:creationId xmlns:p14="http://schemas.microsoft.com/office/powerpoint/2010/main" val="1375932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3413990" y="469146"/>
            <a:ext cx="8499714" cy="800037"/>
          </a:xfrm>
        </p:spPr>
        <p:txBody>
          <a:bodyPr>
            <a:normAutofit fontScale="90000"/>
          </a:bodyPr>
          <a:lstStyle/>
          <a:p>
            <a:r>
              <a:rPr lang="ar-SA" sz="4800" kern="1800" dirty="0">
                <a:solidFill>
                  <a:srgbClr val="212121"/>
                </a:solidFill>
                <a:latin typeface="Calibri" panose="020F0502020204030204" pitchFamily="34" charset="0"/>
                <a:ea typeface="Times New Roman" panose="02020603050405020304" pitchFamily="18" charset="0"/>
              </a:rPr>
              <a:t>أنشطة بدنية ل</a:t>
            </a:r>
            <a:r>
              <a:rPr lang="ar-SA" sz="4800" kern="1800" dirty="0">
                <a:solidFill>
                  <a:srgbClr val="212121"/>
                </a:solidFill>
                <a:effectLst/>
                <a:latin typeface="Calibri" panose="020F0502020204030204" pitchFamily="34" charset="0"/>
                <a:ea typeface="Times New Roman" panose="02020603050405020304" pitchFamily="18" charset="0"/>
              </a:rPr>
              <a:t>لمصابين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4800" dirty="0">
                <a:solidFill>
                  <a:srgbClr val="FF0000"/>
                </a:solidFill>
              </a:rPr>
              <a:t> </a:t>
            </a:r>
            <a:br>
              <a:rPr lang="ar-SA" sz="4800" dirty="0">
                <a:solidFill>
                  <a:srgbClr val="FF0000"/>
                </a:solidFill>
              </a:rPr>
            </a:b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59017" y="3592217"/>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884494" y="3007656"/>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a:extLst>
              <a:ext uri="{FF2B5EF4-FFF2-40B4-BE49-F238E27FC236}">
                <a16:creationId xmlns:a16="http://schemas.microsoft.com/office/drawing/2014/main" id="{55AF40F1-1A81-4D25-B71D-4B309308216F}"/>
              </a:ext>
            </a:extLst>
          </p:cNvPr>
          <p:cNvCxnSpPr/>
          <p:nvPr/>
        </p:nvCxnSpPr>
        <p:spPr>
          <a:xfrm>
            <a:off x="4273363" y="3081185"/>
            <a:ext cx="1034143" cy="727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مربع نص 29">
            <a:extLst>
              <a:ext uri="{FF2B5EF4-FFF2-40B4-BE49-F238E27FC236}">
                <a16:creationId xmlns:a16="http://schemas.microsoft.com/office/drawing/2014/main" id="{1B38616E-B421-4EC3-9F0C-368A9198C1EA}"/>
              </a:ext>
            </a:extLst>
          </p:cNvPr>
          <p:cNvSpPr txBox="1"/>
          <p:nvPr/>
        </p:nvSpPr>
        <p:spPr>
          <a:xfrm>
            <a:off x="5218332" y="4905225"/>
            <a:ext cx="1811575" cy="560410"/>
          </a:xfrm>
          <a:prstGeom prst="rect">
            <a:avLst/>
          </a:prstGeom>
          <a:noFill/>
        </p:spPr>
        <p:txBody>
          <a:bodyPr wrap="square" rtlCol="1">
            <a:spAutoFit/>
          </a:bodyPr>
          <a:lstStyle/>
          <a:p>
            <a:pPr algn="ctr">
              <a:lnSpc>
                <a:spcPct val="200000"/>
              </a:lnSpc>
            </a:pPr>
            <a:r>
              <a:rPr lang="ar-SA" dirty="0"/>
              <a:t>2 يوم في الاسبوع</a:t>
            </a:r>
          </a:p>
        </p:txBody>
      </p:sp>
      <p:sp>
        <p:nvSpPr>
          <p:cNvPr id="38" name="مربع نص 37">
            <a:extLst>
              <a:ext uri="{FF2B5EF4-FFF2-40B4-BE49-F238E27FC236}">
                <a16:creationId xmlns:a16="http://schemas.microsoft.com/office/drawing/2014/main" id="{611B3B77-D9DB-434E-8602-BC3EABB29E4A}"/>
              </a:ext>
            </a:extLst>
          </p:cNvPr>
          <p:cNvSpPr txBox="1"/>
          <p:nvPr/>
        </p:nvSpPr>
        <p:spPr>
          <a:xfrm>
            <a:off x="5497869" y="3987656"/>
            <a:ext cx="1235114" cy="369332"/>
          </a:xfrm>
          <a:prstGeom prst="rect">
            <a:avLst/>
          </a:prstGeom>
          <a:noFill/>
        </p:spPr>
        <p:txBody>
          <a:bodyPr wrap="square" rtlCol="1">
            <a:spAutoFit/>
          </a:bodyPr>
          <a:lstStyle/>
          <a:p>
            <a:pPr algn="ctr"/>
            <a:r>
              <a:rPr lang="ar-SA" dirty="0"/>
              <a:t>القوة</a:t>
            </a:r>
          </a:p>
        </p:txBody>
      </p:sp>
      <p:pic>
        <p:nvPicPr>
          <p:cNvPr id="14338" name="Picture 2" descr="ممارسة ناقلات أيقونة, تمرين, ممارسة الرموز, ممارسه الرياضه PNG والمتجهات  للتحميل مجانا">
            <a:extLst>
              <a:ext uri="{FF2B5EF4-FFF2-40B4-BE49-F238E27FC236}">
                <a16:creationId xmlns:a16="http://schemas.microsoft.com/office/drawing/2014/main" id="{60F500BF-16C3-4F34-8CFB-4287C9FB0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7261" y="1269183"/>
            <a:ext cx="1603191" cy="1603191"/>
          </a:xfrm>
          <a:prstGeom prst="rect">
            <a:avLst/>
          </a:prstGeom>
          <a:noFill/>
          <a:extLst>
            <a:ext uri="{909E8E84-426E-40DD-AFC4-6F175D3DCCD1}">
              <a14:hiddenFill xmlns:a14="http://schemas.microsoft.com/office/drawing/2010/main">
                <a:solidFill>
                  <a:srgbClr val="FFFFFF"/>
                </a:solidFill>
              </a14:hiddenFill>
            </a:ext>
          </a:extLst>
        </p:spPr>
      </p:pic>
      <p:sp>
        <p:nvSpPr>
          <p:cNvPr id="13" name="مربع نص 12">
            <a:extLst>
              <a:ext uri="{FF2B5EF4-FFF2-40B4-BE49-F238E27FC236}">
                <a16:creationId xmlns:a16="http://schemas.microsoft.com/office/drawing/2014/main" id="{347CD9A7-C7DE-4926-AC56-0AEA5B9A726F}"/>
              </a:ext>
            </a:extLst>
          </p:cNvPr>
          <p:cNvSpPr txBox="1"/>
          <p:nvPr/>
        </p:nvSpPr>
        <p:spPr>
          <a:xfrm>
            <a:off x="8068666" y="3188988"/>
            <a:ext cx="2352022" cy="1114408"/>
          </a:xfrm>
          <a:prstGeom prst="rect">
            <a:avLst/>
          </a:prstGeom>
          <a:noFill/>
        </p:spPr>
        <p:txBody>
          <a:bodyPr wrap="square" rtlCol="1">
            <a:spAutoFit/>
          </a:bodyPr>
          <a:lstStyle/>
          <a:p>
            <a:pPr algn="ctr">
              <a:lnSpc>
                <a:spcPct val="200000"/>
              </a:lnSpc>
            </a:pPr>
            <a:r>
              <a:rPr lang="ar-SA" dirty="0"/>
              <a:t>المدة مجموعتين</a:t>
            </a:r>
          </a:p>
          <a:p>
            <a:pPr algn="ctr">
              <a:lnSpc>
                <a:spcPct val="200000"/>
              </a:lnSpc>
            </a:pPr>
            <a:r>
              <a:rPr lang="ar-SA" dirty="0"/>
              <a:t>كل مجموعة 12 عدة</a:t>
            </a:r>
          </a:p>
        </p:txBody>
      </p:sp>
      <p:pic>
        <p:nvPicPr>
          <p:cNvPr id="14340" name="Picture 4" descr="運動 筋 運動 تمرين القوة تمرين عضلات البطن باليابانية, طفل, يد png">
            <a:extLst>
              <a:ext uri="{FF2B5EF4-FFF2-40B4-BE49-F238E27FC236}">
                <a16:creationId xmlns:a16="http://schemas.microsoft.com/office/drawing/2014/main" id="{901F1940-0F2D-46AD-9BF7-AD21E3EF72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6165" y="1787385"/>
            <a:ext cx="1425477" cy="1269752"/>
          </a:xfrm>
          <a:prstGeom prst="rect">
            <a:avLst/>
          </a:prstGeom>
          <a:noFill/>
          <a:extLst>
            <a:ext uri="{909E8E84-426E-40DD-AFC4-6F175D3DCCD1}">
              <a14:hiddenFill xmlns:a14="http://schemas.microsoft.com/office/drawing/2010/main">
                <a:solidFill>
                  <a:srgbClr val="FFFFFF"/>
                </a:solidFill>
              </a14:hiddenFill>
            </a:ext>
          </a:extLst>
        </p:spPr>
      </p:pic>
      <p:sp>
        <p:nvSpPr>
          <p:cNvPr id="15" name="مربع نص 14">
            <a:extLst>
              <a:ext uri="{FF2B5EF4-FFF2-40B4-BE49-F238E27FC236}">
                <a16:creationId xmlns:a16="http://schemas.microsoft.com/office/drawing/2014/main" id="{6FD262FF-2527-42EE-9F58-7A67E528060A}"/>
              </a:ext>
            </a:extLst>
          </p:cNvPr>
          <p:cNvSpPr txBox="1"/>
          <p:nvPr/>
        </p:nvSpPr>
        <p:spPr>
          <a:xfrm>
            <a:off x="2154526" y="2942154"/>
            <a:ext cx="2168757" cy="560410"/>
          </a:xfrm>
          <a:prstGeom prst="rect">
            <a:avLst/>
          </a:prstGeom>
          <a:noFill/>
        </p:spPr>
        <p:txBody>
          <a:bodyPr wrap="square" rtlCol="1">
            <a:spAutoFit/>
          </a:bodyPr>
          <a:lstStyle/>
          <a:p>
            <a:pPr algn="ctr">
              <a:lnSpc>
                <a:spcPct val="200000"/>
              </a:lnSpc>
            </a:pPr>
            <a:r>
              <a:rPr lang="ar-SA" dirty="0"/>
              <a:t>الشدة الى حد التعب</a:t>
            </a:r>
          </a:p>
        </p:txBody>
      </p:sp>
    </p:spTree>
    <p:extLst>
      <p:ext uri="{BB962C8B-B14F-4D97-AF65-F5344CB8AC3E}">
        <p14:creationId xmlns:p14="http://schemas.microsoft.com/office/powerpoint/2010/main" val="868931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3413990" y="469146"/>
            <a:ext cx="8499714" cy="800037"/>
          </a:xfrm>
        </p:spPr>
        <p:txBody>
          <a:bodyPr>
            <a:normAutofit fontScale="90000"/>
          </a:bodyPr>
          <a:lstStyle/>
          <a:p>
            <a:r>
              <a:rPr lang="ar-SA" sz="4800" kern="1800" dirty="0">
                <a:solidFill>
                  <a:srgbClr val="212121"/>
                </a:solidFill>
                <a:latin typeface="Calibri" panose="020F0502020204030204" pitchFamily="34" charset="0"/>
                <a:ea typeface="Times New Roman" panose="02020603050405020304" pitchFamily="18" charset="0"/>
              </a:rPr>
              <a:t>أنشطة بدنية ل</a:t>
            </a:r>
            <a:r>
              <a:rPr lang="ar-SA" sz="4800" kern="1800" dirty="0">
                <a:solidFill>
                  <a:srgbClr val="212121"/>
                </a:solidFill>
                <a:effectLst/>
                <a:latin typeface="Calibri" panose="020F0502020204030204" pitchFamily="34" charset="0"/>
                <a:ea typeface="Times New Roman" panose="02020603050405020304" pitchFamily="18" charset="0"/>
              </a:rPr>
              <a:t>لمصابين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4800" dirty="0">
                <a:solidFill>
                  <a:srgbClr val="FF0000"/>
                </a:solidFill>
              </a:rPr>
              <a:t> </a:t>
            </a:r>
            <a:br>
              <a:rPr lang="ar-SA" sz="4800" dirty="0">
                <a:solidFill>
                  <a:srgbClr val="FF0000"/>
                </a:solidFill>
              </a:rPr>
            </a:b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59017" y="3592217"/>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884494" y="3007656"/>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a:extLst>
              <a:ext uri="{FF2B5EF4-FFF2-40B4-BE49-F238E27FC236}">
                <a16:creationId xmlns:a16="http://schemas.microsoft.com/office/drawing/2014/main" id="{55AF40F1-1A81-4D25-B71D-4B309308216F}"/>
              </a:ext>
            </a:extLst>
          </p:cNvPr>
          <p:cNvCxnSpPr/>
          <p:nvPr/>
        </p:nvCxnSpPr>
        <p:spPr>
          <a:xfrm>
            <a:off x="4273363" y="3081185"/>
            <a:ext cx="1034143" cy="727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مربع نص 29">
            <a:extLst>
              <a:ext uri="{FF2B5EF4-FFF2-40B4-BE49-F238E27FC236}">
                <a16:creationId xmlns:a16="http://schemas.microsoft.com/office/drawing/2014/main" id="{1B38616E-B421-4EC3-9F0C-368A9198C1EA}"/>
              </a:ext>
            </a:extLst>
          </p:cNvPr>
          <p:cNvSpPr txBox="1"/>
          <p:nvPr/>
        </p:nvSpPr>
        <p:spPr>
          <a:xfrm>
            <a:off x="4959783" y="4814674"/>
            <a:ext cx="2272432" cy="560410"/>
          </a:xfrm>
          <a:prstGeom prst="rect">
            <a:avLst/>
          </a:prstGeom>
          <a:noFill/>
        </p:spPr>
        <p:txBody>
          <a:bodyPr wrap="square" rtlCol="1">
            <a:spAutoFit/>
          </a:bodyPr>
          <a:lstStyle/>
          <a:p>
            <a:pPr algn="ctr">
              <a:lnSpc>
                <a:spcPct val="200000"/>
              </a:lnSpc>
            </a:pPr>
            <a:r>
              <a:rPr lang="ar-SA" dirty="0"/>
              <a:t>3 أيام في الاسبوع</a:t>
            </a:r>
          </a:p>
        </p:txBody>
      </p:sp>
      <p:sp>
        <p:nvSpPr>
          <p:cNvPr id="38" name="مربع نص 37">
            <a:extLst>
              <a:ext uri="{FF2B5EF4-FFF2-40B4-BE49-F238E27FC236}">
                <a16:creationId xmlns:a16="http://schemas.microsoft.com/office/drawing/2014/main" id="{611B3B77-D9DB-434E-8602-BC3EABB29E4A}"/>
              </a:ext>
            </a:extLst>
          </p:cNvPr>
          <p:cNvSpPr txBox="1"/>
          <p:nvPr/>
        </p:nvSpPr>
        <p:spPr>
          <a:xfrm>
            <a:off x="5497869" y="3987656"/>
            <a:ext cx="1235114" cy="369332"/>
          </a:xfrm>
          <a:prstGeom prst="rect">
            <a:avLst/>
          </a:prstGeom>
          <a:noFill/>
        </p:spPr>
        <p:txBody>
          <a:bodyPr wrap="square" rtlCol="1">
            <a:spAutoFit/>
          </a:bodyPr>
          <a:lstStyle/>
          <a:p>
            <a:pPr algn="ctr"/>
            <a:r>
              <a:rPr lang="ar-SA" dirty="0"/>
              <a:t>المرونة</a:t>
            </a:r>
          </a:p>
        </p:txBody>
      </p:sp>
      <p:pic>
        <p:nvPicPr>
          <p:cNvPr id="15362" name="Picture 2" descr="مرونة حركة مرنة الرياضة الرياضة, مادة, رباط الشد, مرونة PNG والمتجهات  للتحميل مجانا">
            <a:extLst>
              <a:ext uri="{FF2B5EF4-FFF2-40B4-BE49-F238E27FC236}">
                <a16:creationId xmlns:a16="http://schemas.microsoft.com/office/drawing/2014/main" id="{48002824-C1DB-4A86-8D11-E4BAF554C2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2987" y="1397966"/>
            <a:ext cx="1556691" cy="1556691"/>
          </a:xfrm>
          <a:prstGeom prst="rect">
            <a:avLst/>
          </a:prstGeom>
          <a:noFill/>
          <a:extLst>
            <a:ext uri="{909E8E84-426E-40DD-AFC4-6F175D3DCCD1}">
              <a14:hiddenFill xmlns:a14="http://schemas.microsoft.com/office/drawing/2010/main">
                <a:solidFill>
                  <a:srgbClr val="FFFFFF"/>
                </a:solidFill>
              </a14:hiddenFill>
            </a:ext>
          </a:extLst>
        </p:spPr>
      </p:pic>
      <p:sp>
        <p:nvSpPr>
          <p:cNvPr id="14" name="مربع نص 13">
            <a:extLst>
              <a:ext uri="{FF2B5EF4-FFF2-40B4-BE49-F238E27FC236}">
                <a16:creationId xmlns:a16="http://schemas.microsoft.com/office/drawing/2014/main" id="{56A6866F-0ABC-4DAE-B711-C6DD687332A9}"/>
              </a:ext>
            </a:extLst>
          </p:cNvPr>
          <p:cNvSpPr txBox="1"/>
          <p:nvPr/>
        </p:nvSpPr>
        <p:spPr>
          <a:xfrm>
            <a:off x="8087147" y="3248251"/>
            <a:ext cx="1888369" cy="1114408"/>
          </a:xfrm>
          <a:prstGeom prst="rect">
            <a:avLst/>
          </a:prstGeom>
          <a:noFill/>
        </p:spPr>
        <p:txBody>
          <a:bodyPr wrap="square">
            <a:spAutoFit/>
          </a:bodyPr>
          <a:lstStyle/>
          <a:p>
            <a:pPr algn="ctr">
              <a:lnSpc>
                <a:spcPct val="200000"/>
              </a:lnSpc>
            </a:pPr>
            <a:r>
              <a:rPr lang="ar-SA" dirty="0"/>
              <a:t>الثبات</a:t>
            </a:r>
          </a:p>
          <a:p>
            <a:pPr algn="ctr">
              <a:lnSpc>
                <a:spcPct val="200000"/>
              </a:lnSpc>
            </a:pPr>
            <a:r>
              <a:rPr lang="ar-SA" dirty="0"/>
              <a:t>من 20-60 ثانية</a:t>
            </a:r>
          </a:p>
        </p:txBody>
      </p:sp>
      <p:pic>
        <p:nvPicPr>
          <p:cNvPr id="15364" name="Picture 4" descr="ما معنى المرونة العصبية ؟ ما معنى المرونة العصبية ؟ :هي قدرة الدماغ على  مواصلة النمو والتطور">
            <a:extLst>
              <a:ext uri="{FF2B5EF4-FFF2-40B4-BE49-F238E27FC236}">
                <a16:creationId xmlns:a16="http://schemas.microsoft.com/office/drawing/2014/main" id="{98E3CCC7-9BA1-47BD-A258-A57C856ADA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8375" y="1590680"/>
            <a:ext cx="1400639" cy="1451248"/>
          </a:xfrm>
          <a:prstGeom prst="rect">
            <a:avLst/>
          </a:prstGeom>
          <a:noFill/>
          <a:extLst>
            <a:ext uri="{909E8E84-426E-40DD-AFC4-6F175D3DCCD1}">
              <a14:hiddenFill xmlns:a14="http://schemas.microsoft.com/office/drawing/2010/main">
                <a:solidFill>
                  <a:srgbClr val="FFFFFF"/>
                </a:solidFill>
              </a14:hiddenFill>
            </a:ext>
          </a:extLst>
        </p:spPr>
      </p:pic>
      <p:sp>
        <p:nvSpPr>
          <p:cNvPr id="16" name="مربع نص 15">
            <a:extLst>
              <a:ext uri="{FF2B5EF4-FFF2-40B4-BE49-F238E27FC236}">
                <a16:creationId xmlns:a16="http://schemas.microsoft.com/office/drawing/2014/main" id="{DF7FE74E-F152-4C30-8E1D-DE5A80CEC5B7}"/>
              </a:ext>
            </a:extLst>
          </p:cNvPr>
          <p:cNvSpPr txBox="1"/>
          <p:nvPr/>
        </p:nvSpPr>
        <p:spPr>
          <a:xfrm>
            <a:off x="2116378" y="3097396"/>
            <a:ext cx="2129838" cy="1114408"/>
          </a:xfrm>
          <a:prstGeom prst="rect">
            <a:avLst/>
          </a:prstGeom>
          <a:noFill/>
        </p:spPr>
        <p:txBody>
          <a:bodyPr wrap="square">
            <a:spAutoFit/>
          </a:bodyPr>
          <a:lstStyle/>
          <a:p>
            <a:pPr algn="ctr">
              <a:lnSpc>
                <a:spcPct val="200000"/>
              </a:lnSpc>
            </a:pPr>
            <a:r>
              <a:rPr lang="ar-SA" dirty="0"/>
              <a:t>الشدة</a:t>
            </a:r>
          </a:p>
          <a:p>
            <a:pPr algn="ctr">
              <a:lnSpc>
                <a:spcPct val="200000"/>
              </a:lnSpc>
            </a:pPr>
            <a:r>
              <a:rPr lang="ar-SA" dirty="0"/>
              <a:t>قبل الشعور بالألم المزعج</a:t>
            </a:r>
          </a:p>
        </p:txBody>
      </p:sp>
    </p:spTree>
    <p:extLst>
      <p:ext uri="{BB962C8B-B14F-4D97-AF65-F5344CB8AC3E}">
        <p14:creationId xmlns:p14="http://schemas.microsoft.com/office/powerpoint/2010/main" val="3829303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3413990" y="469146"/>
            <a:ext cx="8499714" cy="800037"/>
          </a:xfrm>
        </p:spPr>
        <p:txBody>
          <a:bodyPr>
            <a:normAutofit fontScale="90000"/>
          </a:bodyPr>
          <a:lstStyle/>
          <a:p>
            <a:r>
              <a:rPr lang="ar-SA" sz="4800" kern="1800" dirty="0">
                <a:solidFill>
                  <a:srgbClr val="212121"/>
                </a:solidFill>
                <a:latin typeface="Calibri" panose="020F0502020204030204" pitchFamily="34" charset="0"/>
                <a:ea typeface="Times New Roman" panose="02020603050405020304" pitchFamily="18" charset="0"/>
              </a:rPr>
              <a:t>أنشطة بدنية ل</a:t>
            </a:r>
            <a:r>
              <a:rPr lang="ar-SA" sz="4800" kern="1800" dirty="0">
                <a:solidFill>
                  <a:srgbClr val="212121"/>
                </a:solidFill>
                <a:effectLst/>
                <a:latin typeface="Calibri" panose="020F0502020204030204" pitchFamily="34" charset="0"/>
                <a:ea typeface="Times New Roman" panose="02020603050405020304" pitchFamily="18" charset="0"/>
              </a:rPr>
              <a:t>لمصابين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4800" dirty="0">
                <a:solidFill>
                  <a:srgbClr val="FF0000"/>
                </a:solidFill>
              </a:rPr>
              <a:t> </a:t>
            </a:r>
            <a:br>
              <a:rPr lang="ar-SA" sz="4800" dirty="0">
                <a:solidFill>
                  <a:srgbClr val="FF0000"/>
                </a:solidFill>
              </a:rPr>
            </a:b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59017" y="3592217"/>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884494" y="3007656"/>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a:extLst>
              <a:ext uri="{FF2B5EF4-FFF2-40B4-BE49-F238E27FC236}">
                <a16:creationId xmlns:a16="http://schemas.microsoft.com/office/drawing/2014/main" id="{55AF40F1-1A81-4D25-B71D-4B309308216F}"/>
              </a:ext>
            </a:extLst>
          </p:cNvPr>
          <p:cNvCxnSpPr/>
          <p:nvPr/>
        </p:nvCxnSpPr>
        <p:spPr>
          <a:xfrm>
            <a:off x="4273363" y="3081185"/>
            <a:ext cx="1034143" cy="727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a:extLst>
              <a:ext uri="{FF2B5EF4-FFF2-40B4-BE49-F238E27FC236}">
                <a16:creationId xmlns:a16="http://schemas.microsoft.com/office/drawing/2014/main" id="{4891BCCF-E661-4CC3-B5EB-0135CD3F2BF4}"/>
              </a:ext>
            </a:extLst>
          </p:cNvPr>
          <p:cNvCxnSpPr/>
          <p:nvPr/>
        </p:nvCxnSpPr>
        <p:spPr>
          <a:xfrm>
            <a:off x="6096000" y="2601735"/>
            <a:ext cx="0" cy="705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314" name="Picture 2" descr="فوائد المشي الرياضي - Sehati">
            <a:extLst>
              <a:ext uri="{FF2B5EF4-FFF2-40B4-BE49-F238E27FC236}">
                <a16:creationId xmlns:a16="http://schemas.microsoft.com/office/drawing/2014/main" id="{A0BD0680-EE33-41DC-A11A-A88F56A701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1051" y="1139225"/>
            <a:ext cx="1017839" cy="1017839"/>
          </a:xfrm>
          <a:prstGeom prst="rect">
            <a:avLst/>
          </a:prstGeom>
          <a:noFill/>
          <a:extLst>
            <a:ext uri="{909E8E84-426E-40DD-AFC4-6F175D3DCCD1}">
              <a14:hiddenFill xmlns:a14="http://schemas.microsoft.com/office/drawing/2010/main">
                <a:solidFill>
                  <a:srgbClr val="FFFFFF"/>
                </a:solidFill>
              </a14:hiddenFill>
            </a:ext>
          </a:extLst>
        </p:spPr>
      </p:pic>
      <p:sp>
        <p:nvSpPr>
          <p:cNvPr id="30" name="مربع نص 29">
            <a:extLst>
              <a:ext uri="{FF2B5EF4-FFF2-40B4-BE49-F238E27FC236}">
                <a16:creationId xmlns:a16="http://schemas.microsoft.com/office/drawing/2014/main" id="{1B38616E-B421-4EC3-9F0C-368A9198C1EA}"/>
              </a:ext>
            </a:extLst>
          </p:cNvPr>
          <p:cNvSpPr txBox="1"/>
          <p:nvPr/>
        </p:nvSpPr>
        <p:spPr>
          <a:xfrm>
            <a:off x="5168094" y="4986724"/>
            <a:ext cx="1855809" cy="560410"/>
          </a:xfrm>
          <a:prstGeom prst="rect">
            <a:avLst/>
          </a:prstGeom>
          <a:noFill/>
        </p:spPr>
        <p:txBody>
          <a:bodyPr wrap="square" rtlCol="1">
            <a:spAutoFit/>
          </a:bodyPr>
          <a:lstStyle/>
          <a:p>
            <a:pPr algn="ctr">
              <a:lnSpc>
                <a:spcPct val="200000"/>
              </a:lnSpc>
            </a:pPr>
            <a:r>
              <a:rPr lang="ar-SA" dirty="0"/>
              <a:t>يومياً 5 دقائق</a:t>
            </a:r>
          </a:p>
        </p:txBody>
      </p:sp>
      <p:sp>
        <p:nvSpPr>
          <p:cNvPr id="38" name="مربع نص 37">
            <a:extLst>
              <a:ext uri="{FF2B5EF4-FFF2-40B4-BE49-F238E27FC236}">
                <a16:creationId xmlns:a16="http://schemas.microsoft.com/office/drawing/2014/main" id="{611B3B77-D9DB-434E-8602-BC3EABB29E4A}"/>
              </a:ext>
            </a:extLst>
          </p:cNvPr>
          <p:cNvSpPr txBox="1"/>
          <p:nvPr/>
        </p:nvSpPr>
        <p:spPr>
          <a:xfrm>
            <a:off x="5459017" y="3729439"/>
            <a:ext cx="1235114" cy="923330"/>
          </a:xfrm>
          <a:prstGeom prst="rect">
            <a:avLst/>
          </a:prstGeom>
          <a:noFill/>
        </p:spPr>
        <p:txBody>
          <a:bodyPr wrap="square" rtlCol="1">
            <a:spAutoFit/>
          </a:bodyPr>
          <a:lstStyle/>
          <a:p>
            <a:pPr algn="ctr"/>
            <a:r>
              <a:rPr lang="ar-SA" dirty="0"/>
              <a:t>الجهاز العصبي العضلي</a:t>
            </a:r>
          </a:p>
        </p:txBody>
      </p:sp>
      <p:pic>
        <p:nvPicPr>
          <p:cNvPr id="16386" name="Picture 2" descr="المنافع الصحية « فليب أوت">
            <a:extLst>
              <a:ext uri="{FF2B5EF4-FFF2-40B4-BE49-F238E27FC236}">
                <a16:creationId xmlns:a16="http://schemas.microsoft.com/office/drawing/2014/main" id="{8C751F90-900B-4ED8-A022-2168D7E184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5622" y="1513930"/>
            <a:ext cx="1704635" cy="1195789"/>
          </a:xfrm>
          <a:prstGeom prst="rect">
            <a:avLst/>
          </a:prstGeom>
          <a:noFill/>
          <a:extLst>
            <a:ext uri="{909E8E84-426E-40DD-AFC4-6F175D3DCCD1}">
              <a14:hiddenFill xmlns:a14="http://schemas.microsoft.com/office/drawing/2010/main">
                <a:solidFill>
                  <a:srgbClr val="FFFFFF"/>
                </a:solidFill>
              </a14:hiddenFill>
            </a:ext>
          </a:extLst>
        </p:spPr>
      </p:pic>
      <p:sp>
        <p:nvSpPr>
          <p:cNvPr id="13" name="مربع نص 12">
            <a:extLst>
              <a:ext uri="{FF2B5EF4-FFF2-40B4-BE49-F238E27FC236}">
                <a16:creationId xmlns:a16="http://schemas.microsoft.com/office/drawing/2014/main" id="{692B3A1A-5B6A-4E88-8613-7D4209FC63EC}"/>
              </a:ext>
            </a:extLst>
          </p:cNvPr>
          <p:cNvSpPr txBox="1"/>
          <p:nvPr/>
        </p:nvSpPr>
        <p:spPr>
          <a:xfrm>
            <a:off x="8060569" y="2913916"/>
            <a:ext cx="1855809" cy="560410"/>
          </a:xfrm>
          <a:prstGeom prst="rect">
            <a:avLst/>
          </a:prstGeom>
          <a:noFill/>
        </p:spPr>
        <p:txBody>
          <a:bodyPr wrap="square" rtlCol="1">
            <a:spAutoFit/>
          </a:bodyPr>
          <a:lstStyle/>
          <a:p>
            <a:pPr algn="ctr">
              <a:lnSpc>
                <a:spcPct val="200000"/>
              </a:lnSpc>
            </a:pPr>
            <a:r>
              <a:rPr lang="ar-SA" dirty="0"/>
              <a:t>تمارين التوازن</a:t>
            </a:r>
          </a:p>
        </p:txBody>
      </p:sp>
      <p:sp>
        <p:nvSpPr>
          <p:cNvPr id="14" name="مربع نص 13">
            <a:extLst>
              <a:ext uri="{FF2B5EF4-FFF2-40B4-BE49-F238E27FC236}">
                <a16:creationId xmlns:a16="http://schemas.microsoft.com/office/drawing/2014/main" id="{98F9D28E-DBF2-46D3-A360-0942253AAB4B}"/>
              </a:ext>
            </a:extLst>
          </p:cNvPr>
          <p:cNvSpPr txBox="1"/>
          <p:nvPr/>
        </p:nvSpPr>
        <p:spPr>
          <a:xfrm>
            <a:off x="5120503" y="2009176"/>
            <a:ext cx="1855809" cy="560410"/>
          </a:xfrm>
          <a:prstGeom prst="rect">
            <a:avLst/>
          </a:prstGeom>
          <a:noFill/>
        </p:spPr>
        <p:txBody>
          <a:bodyPr wrap="square" rtlCol="1">
            <a:spAutoFit/>
          </a:bodyPr>
          <a:lstStyle/>
          <a:p>
            <a:pPr algn="ctr">
              <a:lnSpc>
                <a:spcPct val="200000"/>
              </a:lnSpc>
            </a:pPr>
            <a:r>
              <a:rPr lang="ar-SA" dirty="0"/>
              <a:t>تمارين المشي</a:t>
            </a:r>
          </a:p>
        </p:txBody>
      </p:sp>
      <p:pic>
        <p:nvPicPr>
          <p:cNvPr id="16388" name="Picture 4" descr="تجربتي ~ تمارين التنفس – Misscpecial">
            <a:extLst>
              <a:ext uri="{FF2B5EF4-FFF2-40B4-BE49-F238E27FC236}">
                <a16:creationId xmlns:a16="http://schemas.microsoft.com/office/drawing/2014/main" id="{28382FBB-97EF-46BD-A956-35CE4CB9E9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2394989" y="1395657"/>
            <a:ext cx="1391785" cy="1391785"/>
          </a:xfrm>
          <a:prstGeom prst="rect">
            <a:avLst/>
          </a:prstGeom>
          <a:noFill/>
          <a:extLst>
            <a:ext uri="{909E8E84-426E-40DD-AFC4-6F175D3DCCD1}">
              <a14:hiddenFill xmlns:a14="http://schemas.microsoft.com/office/drawing/2010/main">
                <a:solidFill>
                  <a:srgbClr val="FFFFFF"/>
                </a:solidFill>
              </a14:hiddenFill>
            </a:ext>
          </a:extLst>
        </p:spPr>
      </p:pic>
      <p:sp>
        <p:nvSpPr>
          <p:cNvPr id="16" name="مربع نص 15">
            <a:extLst>
              <a:ext uri="{FF2B5EF4-FFF2-40B4-BE49-F238E27FC236}">
                <a16:creationId xmlns:a16="http://schemas.microsoft.com/office/drawing/2014/main" id="{220D1FCB-F356-430A-8032-42610074F036}"/>
              </a:ext>
            </a:extLst>
          </p:cNvPr>
          <p:cNvSpPr txBox="1"/>
          <p:nvPr/>
        </p:nvSpPr>
        <p:spPr>
          <a:xfrm>
            <a:off x="2210570" y="2847748"/>
            <a:ext cx="1855809" cy="560410"/>
          </a:xfrm>
          <a:prstGeom prst="rect">
            <a:avLst/>
          </a:prstGeom>
          <a:noFill/>
        </p:spPr>
        <p:txBody>
          <a:bodyPr wrap="square" rtlCol="1">
            <a:spAutoFit/>
          </a:bodyPr>
          <a:lstStyle/>
          <a:p>
            <a:pPr algn="ctr">
              <a:lnSpc>
                <a:spcPct val="200000"/>
              </a:lnSpc>
            </a:pPr>
            <a:r>
              <a:rPr lang="ar-SA" dirty="0"/>
              <a:t>تمارين التنفس</a:t>
            </a:r>
          </a:p>
        </p:txBody>
      </p:sp>
    </p:spTree>
    <p:extLst>
      <p:ext uri="{BB962C8B-B14F-4D97-AF65-F5344CB8AC3E}">
        <p14:creationId xmlns:p14="http://schemas.microsoft.com/office/powerpoint/2010/main" val="1673220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3413990" y="469146"/>
            <a:ext cx="8499714" cy="800037"/>
          </a:xfrm>
        </p:spPr>
        <p:txBody>
          <a:bodyPr>
            <a:normAutofit fontScale="90000"/>
          </a:bodyPr>
          <a:lstStyle/>
          <a:p>
            <a:r>
              <a:rPr lang="ar-SA" sz="4800" kern="1800" dirty="0">
                <a:solidFill>
                  <a:srgbClr val="212121"/>
                </a:solidFill>
                <a:latin typeface="Calibri" panose="020F0502020204030204" pitchFamily="34" charset="0"/>
                <a:ea typeface="Times New Roman" panose="02020603050405020304" pitchFamily="18" charset="0"/>
              </a:rPr>
              <a:t>أنشطة بدنية ل</a:t>
            </a:r>
            <a:r>
              <a:rPr lang="ar-SA" sz="4800" kern="1800" dirty="0">
                <a:solidFill>
                  <a:srgbClr val="212121"/>
                </a:solidFill>
                <a:effectLst/>
                <a:latin typeface="Calibri" panose="020F0502020204030204" pitchFamily="34" charset="0"/>
                <a:ea typeface="Times New Roman" panose="02020603050405020304" pitchFamily="18" charset="0"/>
              </a:rPr>
              <a:t>لمصابين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4800" dirty="0"/>
              <a:t>و</a:t>
            </a:r>
            <a:r>
              <a:rPr lang="ar-SA" sz="4800" dirty="0">
                <a:solidFill>
                  <a:srgbClr val="FF0000"/>
                </a:solidFill>
              </a:rPr>
              <a:t> </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48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4800" dirty="0">
                <a:solidFill>
                  <a:srgbClr val="FF0000"/>
                </a:solidFill>
              </a:rPr>
              <a:t> </a:t>
            </a:r>
            <a:br>
              <a:rPr lang="ar-SA" sz="4800" dirty="0">
                <a:solidFill>
                  <a:srgbClr val="FF0000"/>
                </a:solidFill>
              </a:rPr>
            </a:b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59017" y="4111595"/>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884494" y="3527034"/>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a:extLst>
              <a:ext uri="{FF2B5EF4-FFF2-40B4-BE49-F238E27FC236}">
                <a16:creationId xmlns:a16="http://schemas.microsoft.com/office/drawing/2014/main" id="{55AF40F1-1A81-4D25-B71D-4B309308216F}"/>
              </a:ext>
            </a:extLst>
          </p:cNvPr>
          <p:cNvCxnSpPr/>
          <p:nvPr/>
        </p:nvCxnSpPr>
        <p:spPr>
          <a:xfrm>
            <a:off x="4273363" y="3600563"/>
            <a:ext cx="1034143" cy="727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مربع نص 29">
            <a:extLst>
              <a:ext uri="{FF2B5EF4-FFF2-40B4-BE49-F238E27FC236}">
                <a16:creationId xmlns:a16="http://schemas.microsoft.com/office/drawing/2014/main" id="{1B38616E-B421-4EC3-9F0C-368A9198C1EA}"/>
              </a:ext>
            </a:extLst>
          </p:cNvPr>
          <p:cNvSpPr txBox="1"/>
          <p:nvPr/>
        </p:nvSpPr>
        <p:spPr>
          <a:xfrm>
            <a:off x="4933526" y="5262488"/>
            <a:ext cx="2286095" cy="716350"/>
          </a:xfrm>
          <a:prstGeom prst="rect">
            <a:avLst/>
          </a:prstGeom>
          <a:noFill/>
        </p:spPr>
        <p:txBody>
          <a:bodyPr wrap="square" rtlCol="1">
            <a:spAutoFit/>
          </a:bodyPr>
          <a:lstStyle/>
          <a:p>
            <a:pPr algn="ctr">
              <a:lnSpc>
                <a:spcPct val="200000"/>
              </a:lnSpc>
            </a:pPr>
            <a:r>
              <a:rPr lang="ar-SA" sz="2400" dirty="0"/>
              <a:t>يومياً بنفس المستوى</a:t>
            </a:r>
          </a:p>
        </p:txBody>
      </p:sp>
      <p:sp>
        <p:nvSpPr>
          <p:cNvPr id="38" name="مربع نص 37">
            <a:extLst>
              <a:ext uri="{FF2B5EF4-FFF2-40B4-BE49-F238E27FC236}">
                <a16:creationId xmlns:a16="http://schemas.microsoft.com/office/drawing/2014/main" id="{611B3B77-D9DB-434E-8602-BC3EABB29E4A}"/>
              </a:ext>
            </a:extLst>
          </p:cNvPr>
          <p:cNvSpPr txBox="1"/>
          <p:nvPr/>
        </p:nvSpPr>
        <p:spPr>
          <a:xfrm>
            <a:off x="5459017" y="4248817"/>
            <a:ext cx="1235114" cy="923330"/>
          </a:xfrm>
          <a:prstGeom prst="rect">
            <a:avLst/>
          </a:prstGeom>
          <a:noFill/>
        </p:spPr>
        <p:txBody>
          <a:bodyPr wrap="square" rtlCol="1">
            <a:spAutoFit/>
          </a:bodyPr>
          <a:lstStyle/>
          <a:p>
            <a:pPr algn="ctr"/>
            <a:r>
              <a:rPr lang="ar-SA" dirty="0"/>
              <a:t>الاعمال الحياتية اليومية</a:t>
            </a:r>
          </a:p>
        </p:txBody>
      </p:sp>
      <p:pic>
        <p:nvPicPr>
          <p:cNvPr id="17410" name="Picture 2" descr="Lovepik- صورة PSD-611646411 id الرسومات بحث - صور ومن ناحية رسم الكرتون ستة  سيدة تنظيف ملصق الإبداعي">
            <a:extLst>
              <a:ext uri="{FF2B5EF4-FFF2-40B4-BE49-F238E27FC236}">
                <a16:creationId xmlns:a16="http://schemas.microsoft.com/office/drawing/2014/main" id="{3F2B0B97-ACC6-4C8A-BC91-AB3A1B9EFB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5227" y="1643571"/>
            <a:ext cx="2200953" cy="2028453"/>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4" descr="الناس الذين يعملون في الحديقة, البستنة Clipart, كوكب, الناس يعملون PNG  والمتجهات للتحميل مجانا">
            <a:extLst>
              <a:ext uri="{FF2B5EF4-FFF2-40B4-BE49-F238E27FC236}">
                <a16:creationId xmlns:a16="http://schemas.microsoft.com/office/drawing/2014/main" id="{D3FFD481-E1A0-434F-9C7C-1C9BC2A05B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580" y="152889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455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4411067" y="118016"/>
            <a:ext cx="7502638" cy="800037"/>
          </a:xfrm>
        </p:spPr>
        <p:txBody>
          <a:bodyPr>
            <a:noAutofit/>
          </a:bodyPr>
          <a:lstStyle/>
          <a:p>
            <a:pPr indent="228600" algn="just" rtl="1">
              <a:lnSpc>
                <a:spcPct val="200000"/>
              </a:lnSpc>
            </a:pPr>
            <a:r>
              <a:rPr lang="ar-SA" sz="28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(تاي تشي، </a:t>
            </a:r>
            <a:r>
              <a:rPr lang="ar-SA" sz="2800" b="1" kern="1800" dirty="0" err="1">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كيغونغ</a:t>
            </a:r>
            <a:r>
              <a:rPr lang="ar-SA" sz="2800" b="1" kern="1800"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الصحي، اليوغا) </a:t>
            </a:r>
            <a:r>
              <a:rPr lang="ar-SA" sz="2800" b="1"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و </a:t>
            </a:r>
            <a:r>
              <a:rPr lang="ar-SA" sz="2800" b="1" kern="1800" dirty="0">
                <a:solidFill>
                  <a:srgbClr val="FF0000"/>
                </a:solidFill>
                <a:latin typeface="Calibri" panose="020F0502020204030204" pitchFamily="34" charset="0"/>
                <a:cs typeface="Times New Roman" panose="02020603050405020304" pitchFamily="18" charset="0"/>
              </a:rPr>
              <a:t>(</a:t>
            </a:r>
            <a:r>
              <a:rPr lang="en-US" sz="2800" b="1" kern="1800" dirty="0">
                <a:solidFill>
                  <a:srgbClr val="FF0000"/>
                </a:solidFill>
                <a:latin typeface="Calibri" panose="020F0502020204030204" pitchFamily="34" charset="0"/>
                <a:cs typeface="Times New Roman" panose="02020603050405020304" pitchFamily="18" charset="0"/>
              </a:rPr>
              <a:t>COPD</a:t>
            </a:r>
            <a:r>
              <a:rPr lang="ar-SA" sz="2800" b="1" kern="1800" dirty="0">
                <a:solidFill>
                  <a:srgbClr val="FF0000"/>
                </a:solidFill>
                <a:latin typeface="Calibri" panose="020F0502020204030204" pitchFamily="34" charset="0"/>
                <a:cs typeface="Times New Roman" panose="02020603050405020304" pitchFamily="18" charset="0"/>
              </a:rPr>
              <a:t>) </a:t>
            </a:r>
            <a:endParaRPr lang="en-US" sz="2800" b="1" kern="1800" dirty="0">
              <a:solidFill>
                <a:srgbClr val="FF0000"/>
              </a:solidFill>
              <a:latin typeface="Calibri" panose="020F0502020204030204" pitchFamily="34" charset="0"/>
              <a:cs typeface="Times New Roman" panose="02020603050405020304" pitchFamily="18" charset="0"/>
            </a:endParaRPr>
          </a:p>
        </p:txBody>
      </p:sp>
      <p:sp>
        <p:nvSpPr>
          <p:cNvPr id="11" name="مربع نص 10">
            <a:extLst>
              <a:ext uri="{FF2B5EF4-FFF2-40B4-BE49-F238E27FC236}">
                <a16:creationId xmlns:a16="http://schemas.microsoft.com/office/drawing/2014/main" id="{75E8E42F-A3FE-4E0E-A91B-F261C41ABF00}"/>
              </a:ext>
            </a:extLst>
          </p:cNvPr>
          <p:cNvSpPr txBox="1"/>
          <p:nvPr/>
        </p:nvSpPr>
        <p:spPr>
          <a:xfrm>
            <a:off x="5237684" y="1648228"/>
            <a:ext cx="6624814" cy="4269887"/>
          </a:xfrm>
          <a:prstGeom prst="rect">
            <a:avLst/>
          </a:prstGeom>
          <a:noFill/>
        </p:spPr>
        <p:txBody>
          <a:bodyPr wrap="square">
            <a:spAutoFit/>
          </a:bodyPr>
          <a:lstStyle/>
          <a:p>
            <a:pPr marL="571500" indent="-342900" algn="just" rtl="1">
              <a:lnSpc>
                <a:spcPct val="200000"/>
              </a:lnSpc>
              <a:buFont typeface="Arial" panose="020B0604020202020204" pitchFamily="34" charset="0"/>
              <a:buChar char="•"/>
            </a:pPr>
            <a:r>
              <a:rPr lang="ar-SA" sz="2800" kern="1800" dirty="0">
                <a:solidFill>
                  <a:srgbClr val="212121"/>
                </a:solidFill>
                <a:effectLst/>
                <a:ea typeface="Times New Roman" panose="02020603050405020304" pitchFamily="18" charset="0"/>
                <a:cs typeface="Times New Roman" panose="02020603050405020304" pitchFamily="18" charset="0"/>
              </a:rPr>
              <a:t>جلسة التمرين </a:t>
            </a:r>
            <a:r>
              <a:rPr lang="ar-SA" sz="2800" kern="1800" dirty="0">
                <a:solidFill>
                  <a:srgbClr val="FF0000"/>
                </a:solidFill>
                <a:effectLst/>
                <a:ea typeface="Times New Roman" panose="02020603050405020304" pitchFamily="18" charset="0"/>
                <a:cs typeface="Times New Roman" panose="02020603050405020304" pitchFamily="18" charset="0"/>
              </a:rPr>
              <a:t>لمدة 30-60 دقيقة </a:t>
            </a:r>
            <a:r>
              <a:rPr lang="ar-SA" sz="2800" kern="1800" dirty="0">
                <a:solidFill>
                  <a:srgbClr val="212121"/>
                </a:solidFill>
                <a:effectLst/>
                <a:ea typeface="Times New Roman" panose="02020603050405020304" pitchFamily="18" charset="0"/>
                <a:cs typeface="Times New Roman" panose="02020603050405020304" pitchFamily="18" charset="0"/>
              </a:rPr>
              <a:t>لمدة</a:t>
            </a:r>
            <a:r>
              <a:rPr lang="ar-SA" sz="2800" kern="1800" dirty="0">
                <a:solidFill>
                  <a:schemeClr val="accent6">
                    <a:lumMod val="75000"/>
                  </a:schemeClr>
                </a:solidFill>
                <a:effectLst/>
                <a:ea typeface="Times New Roman" panose="02020603050405020304" pitchFamily="18" charset="0"/>
                <a:cs typeface="Times New Roman" panose="02020603050405020304" pitchFamily="18" charset="0"/>
              </a:rPr>
              <a:t> 24 أسبوعاً </a:t>
            </a:r>
            <a:r>
              <a:rPr lang="ar-SA" sz="2800" kern="1800" dirty="0">
                <a:solidFill>
                  <a:srgbClr val="212121"/>
                </a:solidFill>
                <a:effectLst/>
                <a:ea typeface="Times New Roman" panose="02020603050405020304" pitchFamily="18" charset="0"/>
                <a:cs typeface="Times New Roman" panose="02020603050405020304" pitchFamily="18" charset="0"/>
              </a:rPr>
              <a:t>لها </a:t>
            </a:r>
            <a:r>
              <a:rPr lang="ar-SA" sz="2800" kern="1800" dirty="0">
                <a:solidFill>
                  <a:schemeClr val="accent6">
                    <a:lumMod val="75000"/>
                  </a:schemeClr>
                </a:solidFill>
                <a:effectLst/>
                <a:ea typeface="Times New Roman" panose="02020603050405020304" pitchFamily="18" charset="0"/>
                <a:cs typeface="Times New Roman" panose="02020603050405020304" pitchFamily="18" charset="0"/>
              </a:rPr>
              <a:t>تأثير كبير  71.4%</a:t>
            </a:r>
            <a:r>
              <a:rPr lang="ar-SA" sz="2800" kern="1800" dirty="0">
                <a:solidFill>
                  <a:srgbClr val="212121"/>
                </a:solidFill>
                <a:effectLst/>
                <a:ea typeface="Times New Roman" panose="02020603050405020304" pitchFamily="18" charset="0"/>
                <a:cs typeface="Times New Roman" panose="02020603050405020304" pitchFamily="18" charset="0"/>
              </a:rPr>
              <a:t> على المرضى الذين يعانون من مرض الانسداد الرئوي المزمن الذين تزيد أعمارهم عن 70 عاماً ولديهم أكثر من 10 سنوات من تاريخ المرض.</a:t>
            </a:r>
            <a:endParaRPr lang="ar-SA" sz="2800" kern="1800" dirty="0">
              <a:solidFill>
                <a:srgbClr val="212121"/>
              </a:solidFill>
              <a:latin typeface="Calibri" panose="020F0502020204030204" pitchFamily="34" charset="0"/>
              <a:cs typeface="Times New Roman" panose="02020603050405020304" pitchFamily="18" charset="0"/>
            </a:endParaRPr>
          </a:p>
        </p:txBody>
      </p:sp>
      <p:pic>
        <p:nvPicPr>
          <p:cNvPr id="18436" name="Picture 4" descr="كيغونغ - ما هو؟ العافية تشي كونغ: الممارسة والعلاج وردود الفعل. كيغونغ  للمبتدئين">
            <a:extLst>
              <a:ext uri="{FF2B5EF4-FFF2-40B4-BE49-F238E27FC236}">
                <a16:creationId xmlns:a16="http://schemas.microsoft.com/office/drawing/2014/main" id="{4DFB843D-620B-4493-BC21-8C63BF664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75" y="1128484"/>
            <a:ext cx="3834269" cy="3834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999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6634887" y="118016"/>
            <a:ext cx="5278817" cy="800037"/>
          </a:xfrm>
        </p:spPr>
        <p:txBody>
          <a:bodyPr>
            <a:noAutofit/>
          </a:bodyPr>
          <a:lstStyle/>
          <a:p>
            <a:pPr indent="228600" algn="just" rtl="1">
              <a:lnSpc>
                <a:spcPct val="200000"/>
              </a:lnSpc>
            </a:pPr>
            <a:r>
              <a:rPr lang="ar-SA" sz="2800" b="1"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السمنة وعلاقتها بمرضى </a:t>
            </a:r>
            <a:r>
              <a:rPr lang="ar-SA" sz="2800" b="1" kern="1800" dirty="0">
                <a:solidFill>
                  <a:srgbClr val="FF0000"/>
                </a:solidFill>
                <a:latin typeface="Calibri" panose="020F0502020204030204" pitchFamily="34" charset="0"/>
                <a:cs typeface="Times New Roman" panose="02020603050405020304" pitchFamily="18" charset="0"/>
              </a:rPr>
              <a:t>(</a:t>
            </a:r>
            <a:r>
              <a:rPr lang="en-US" sz="2800" b="1" kern="1800" dirty="0">
                <a:solidFill>
                  <a:srgbClr val="FF0000"/>
                </a:solidFill>
                <a:latin typeface="Calibri" panose="020F0502020204030204" pitchFamily="34" charset="0"/>
                <a:cs typeface="Times New Roman" panose="02020603050405020304" pitchFamily="18" charset="0"/>
              </a:rPr>
              <a:t>COPD</a:t>
            </a:r>
            <a:r>
              <a:rPr lang="ar-SA" sz="2800" b="1" kern="1800" dirty="0">
                <a:solidFill>
                  <a:srgbClr val="FF0000"/>
                </a:solidFill>
                <a:latin typeface="Calibri" panose="020F0502020204030204" pitchFamily="34" charset="0"/>
                <a:cs typeface="Times New Roman" panose="02020603050405020304" pitchFamily="18" charset="0"/>
              </a:rPr>
              <a:t>) </a:t>
            </a:r>
            <a:endParaRPr lang="en-US" sz="2800" b="1" kern="1800" dirty="0">
              <a:solidFill>
                <a:srgbClr val="FF0000"/>
              </a:solidFill>
              <a:latin typeface="Calibri" panose="020F0502020204030204" pitchFamily="34" charset="0"/>
              <a:cs typeface="Times New Roman" panose="02020603050405020304" pitchFamily="18" charset="0"/>
            </a:endParaRPr>
          </a:p>
        </p:txBody>
      </p:sp>
      <p:sp>
        <p:nvSpPr>
          <p:cNvPr id="11" name="مربع نص 10">
            <a:extLst>
              <a:ext uri="{FF2B5EF4-FFF2-40B4-BE49-F238E27FC236}">
                <a16:creationId xmlns:a16="http://schemas.microsoft.com/office/drawing/2014/main" id="{75E8E42F-A3FE-4E0E-A91B-F261C41ABF00}"/>
              </a:ext>
            </a:extLst>
          </p:cNvPr>
          <p:cNvSpPr txBox="1"/>
          <p:nvPr/>
        </p:nvSpPr>
        <p:spPr>
          <a:xfrm>
            <a:off x="5288890" y="850871"/>
            <a:ext cx="6624814" cy="5150449"/>
          </a:xfrm>
          <a:prstGeom prst="rect">
            <a:avLst/>
          </a:prstGeom>
          <a:noFill/>
        </p:spPr>
        <p:txBody>
          <a:bodyPr wrap="square">
            <a:spAutoFit/>
          </a:bodyPr>
          <a:lstStyle/>
          <a:p>
            <a:pPr marL="571500" indent="-342900" algn="just" rtl="1">
              <a:lnSpc>
                <a:spcPct val="200000"/>
              </a:lnSpc>
              <a:buFont typeface="Arial" panose="020B0604020202020204" pitchFamily="34" charset="0"/>
              <a:buChar char="•"/>
            </a:pPr>
            <a:r>
              <a:rPr lang="ar-SA" sz="2400" kern="1800" dirty="0">
                <a:solidFill>
                  <a:srgbClr val="212121"/>
                </a:solidFill>
                <a:latin typeface="Calibri" panose="020F0502020204030204" pitchFamily="34" charset="0"/>
                <a:cs typeface="Times New Roman" panose="02020603050405020304" pitchFamily="18" charset="0"/>
              </a:rPr>
              <a:t>تزيد السمنة نسبة الخطر عند المصابين بالانسداد الرئوي بـ 350% (الجلعود, 2020).</a:t>
            </a:r>
          </a:p>
          <a:p>
            <a:pPr marL="571500" indent="-342900" algn="just" rtl="1">
              <a:lnSpc>
                <a:spcPct val="200000"/>
              </a:lnSpc>
              <a:buFont typeface="Arial" panose="020B0604020202020204" pitchFamily="34" charset="0"/>
              <a:buChar char="•"/>
            </a:pPr>
            <a:r>
              <a:rPr lang="ar-SA" sz="2400" kern="1800" dirty="0">
                <a:solidFill>
                  <a:srgbClr val="212121"/>
                </a:solidFill>
                <a:effectLst/>
                <a:ea typeface="Times New Roman" panose="02020603050405020304" pitchFamily="18" charset="0"/>
                <a:cs typeface="Times New Roman" panose="02020603050405020304" pitchFamily="18" charset="0"/>
              </a:rPr>
              <a:t>متوسط </a:t>
            </a:r>
            <a:r>
              <a:rPr lang="en-US" sz="2400" kern="1800" dirty="0">
                <a:solidFill>
                  <a:srgbClr val="212121"/>
                </a:solidFill>
                <a:effectLst/>
                <a:latin typeface="Times New Roman" panose="02020603050405020304" pitchFamily="18" charset="0"/>
                <a:ea typeface="Times New Roman" panose="02020603050405020304" pitchFamily="18" charset="0"/>
              </a:rPr>
              <a:t>​​FEV1 43.5%</a:t>
            </a:r>
            <a:r>
              <a:rPr lang="ar-SA" sz="2400" kern="1800" dirty="0">
                <a:solidFill>
                  <a:srgbClr val="212121"/>
                </a:solidFill>
                <a:effectLst/>
                <a:latin typeface="Times New Roman" panose="02020603050405020304" pitchFamily="18" charset="0"/>
                <a:ea typeface="Times New Roman" panose="02020603050405020304" pitchFamily="18" charset="0"/>
              </a:rPr>
              <a:t> عند مرضى الانسداد الرئوي المصابين بالسمنة.</a:t>
            </a:r>
          </a:p>
          <a:p>
            <a:pPr marL="571500" indent="-342900" algn="just" rtl="1">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لم تجمع جميع الدراسات على ان السمنة تؤثر على الانسداد الرئوي المزمن </a:t>
            </a:r>
            <a:r>
              <a:rPr lang="en-US" sz="2400" dirty="0" err="1">
                <a:solidFill>
                  <a:srgbClr val="222222"/>
                </a:solidFill>
                <a:effectLst/>
                <a:latin typeface="Times New Roman" panose="02020603050405020304" pitchFamily="18" charset="0"/>
                <a:ea typeface="Times New Roman" panose="02020603050405020304" pitchFamily="18" charset="0"/>
              </a:rPr>
              <a:t>Wouters</a:t>
            </a:r>
            <a:r>
              <a:rPr lang="en-US" sz="2400" dirty="0">
                <a:solidFill>
                  <a:srgbClr val="222222"/>
                </a:solidFill>
                <a:effectLst/>
                <a:latin typeface="Times New Roman" panose="02020603050405020304" pitchFamily="18" charset="0"/>
                <a:ea typeface="Times New Roman" panose="02020603050405020304" pitchFamily="18" charset="0"/>
              </a:rPr>
              <a:t>, 2017)</a:t>
            </a:r>
            <a:r>
              <a:rPr lang="ar-SA" sz="2400" kern="1800" dirty="0">
                <a:solidFill>
                  <a:srgbClr val="212121"/>
                </a:solidFill>
                <a:effectLst/>
                <a:ea typeface="Times New Roman" panose="02020603050405020304" pitchFamily="18" charset="0"/>
                <a:cs typeface="Times New Roman" panose="02020603050405020304" pitchFamily="18" charset="0"/>
              </a:rPr>
              <a:t>)</a:t>
            </a:r>
            <a:r>
              <a:rPr lang="ar-SA" sz="2400" kern="18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a:t>
            </a:r>
          </a:p>
          <a:p>
            <a:pPr marL="571500" indent="-342900" algn="just" rtl="1">
              <a:lnSpc>
                <a:spcPct val="200000"/>
              </a:lnSpc>
              <a:buFont typeface="Arial" panose="020B0604020202020204" pitchFamily="34" charset="0"/>
              <a:buChar char="•"/>
            </a:pPr>
            <a:endParaRPr lang="ar-SA" sz="2400" kern="18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9458" name="Picture 2" descr="الأسباب النفسية المؤدية إلى السمنة لها أون لاين - موقع المرأة العربية">
            <a:extLst>
              <a:ext uri="{FF2B5EF4-FFF2-40B4-BE49-F238E27FC236}">
                <a16:creationId xmlns:a16="http://schemas.microsoft.com/office/drawing/2014/main" id="{C4B42AED-68E0-4858-B6D4-0C81278D34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96" y="1739188"/>
            <a:ext cx="4456709" cy="3265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13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98002" y="469146"/>
            <a:ext cx="4115701" cy="800037"/>
          </a:xfrm>
        </p:spPr>
        <p:txBody>
          <a:bodyPr>
            <a:normAutofit/>
          </a:bodyPr>
          <a:lstStyle/>
          <a:p>
            <a:r>
              <a:rPr lang="ar-SA" sz="4800" kern="1800" dirty="0">
                <a:solidFill>
                  <a:schemeClr val="accent6">
                    <a:lumMod val="75000"/>
                  </a:schemeClr>
                </a:solidFill>
                <a:latin typeface="Calibri" panose="020F0502020204030204" pitchFamily="34" charset="0"/>
                <a:ea typeface="Times New Roman" panose="02020603050405020304" pitchFamily="18" charset="0"/>
              </a:rPr>
              <a:t>الرأي الشخصي</a:t>
            </a:r>
            <a:endParaRPr lang="ar-SA" sz="4800" dirty="0">
              <a:solidFill>
                <a:schemeClr val="accent6">
                  <a:lumMod val="75000"/>
                </a:schemeClr>
              </a:solidFill>
            </a:endParaRPr>
          </a:p>
        </p:txBody>
      </p:sp>
      <p:sp>
        <p:nvSpPr>
          <p:cNvPr id="11" name="مربع نص 10">
            <a:extLst>
              <a:ext uri="{FF2B5EF4-FFF2-40B4-BE49-F238E27FC236}">
                <a16:creationId xmlns:a16="http://schemas.microsoft.com/office/drawing/2014/main" id="{75E8E42F-A3FE-4E0E-A91B-F261C41ABF00}"/>
              </a:ext>
            </a:extLst>
          </p:cNvPr>
          <p:cNvSpPr txBox="1"/>
          <p:nvPr/>
        </p:nvSpPr>
        <p:spPr>
          <a:xfrm>
            <a:off x="658368" y="1206372"/>
            <a:ext cx="11255336" cy="5157630"/>
          </a:xfrm>
          <a:prstGeom prst="rect">
            <a:avLst/>
          </a:prstGeom>
          <a:noFill/>
        </p:spPr>
        <p:txBody>
          <a:bodyPr wrap="square">
            <a:spAutoFit/>
          </a:bodyPr>
          <a:lstStyle/>
          <a:p>
            <a:pPr marL="571500" indent="-342900" algn="just" rtl="1">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ان النشاط البدني يرفع من أداء الجهاز التنفسي، ولكنه </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ليس علاج للأمراض المزمنة التي تصيبه</a:t>
            </a:r>
            <a:r>
              <a:rPr lang="ar-SA" sz="2400" kern="18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a:t>
            </a:r>
          </a:p>
          <a:p>
            <a:pPr marL="571500" indent="-342900" algn="just" rtl="1">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تزيد فائدته في حالة وجود </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بخاخ موسع للشعب الهوائية.</a:t>
            </a:r>
          </a:p>
          <a:p>
            <a:pPr marL="571500" indent="-342900" algn="just">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ضرورة </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مراجعة الطبيب </a:t>
            </a:r>
            <a:r>
              <a:rPr lang="ar-SA" sz="2400" kern="18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المختص </a:t>
            </a:r>
            <a:r>
              <a:rPr lang="ar-SA" sz="2400" kern="18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قبل ممارسة أي نشاط بدني قوي .</a:t>
            </a:r>
            <a:endParaRPr lang="ar-SA" sz="2400" dirty="0">
              <a:latin typeface="Calibri" panose="020F0502020204030204" pitchFamily="34" charset="0"/>
              <a:ea typeface="Times New Roman" panose="02020603050405020304" pitchFamily="18" charset="0"/>
              <a:cs typeface="Arial" panose="020B0604020202020204" pitchFamily="34" charset="0"/>
            </a:endParaRPr>
          </a:p>
          <a:p>
            <a:pPr marL="571500" indent="-342900" algn="just" rtl="1">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يفضل ممارسة النشاط البدني </a:t>
            </a: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في مكان بعيد عن العزلة </a:t>
            </a: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(حديقة عامة – مع العائلة أو الاصدقاء).</a:t>
            </a:r>
          </a:p>
          <a:p>
            <a:pPr marL="571500" indent="-342900" algn="just" rtl="1">
              <a:lnSpc>
                <a:spcPct val="200000"/>
              </a:lnSpc>
              <a:buFont typeface="Arial" panose="020B0604020202020204" pitchFamily="34" charset="0"/>
              <a:buChar char="•"/>
            </a:pPr>
            <a:r>
              <a:rPr lang="ar-SA" sz="24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وجود بخاخ موسع للشعب الهوائية لاستخدامه </a:t>
            </a: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في حالة الضرورة الى وقت وصول الإسعاف إذا دعت الحاجة.</a:t>
            </a:r>
          </a:p>
          <a:p>
            <a:pPr marL="571500" indent="-342900" algn="just" rtl="1">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وضع اسواره على المعصم او قلادة توضح إرشادات لما يجب عملة حالة الى وصول الإسعاف (استخدام بخاخ موسع للشعب الهوائية – عدم التجمع وإعطاء مساحة لتنفس الهواء - حساسية اتجاه بعض الادوية).</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85866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صورة 8">
            <a:extLst>
              <a:ext uri="{FF2B5EF4-FFF2-40B4-BE49-F238E27FC236}">
                <a16:creationId xmlns:a16="http://schemas.microsoft.com/office/drawing/2014/main" id="{A61F00EF-E718-4ABC-9107-89F12A25194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82599" y="1022300"/>
            <a:ext cx="9626802" cy="4813401"/>
          </a:xfrm>
          <a:prstGeom prst="rect">
            <a:avLst/>
          </a:prstGeom>
        </p:spPr>
      </p:pic>
    </p:spTree>
    <p:extLst>
      <p:ext uri="{BB962C8B-B14F-4D97-AF65-F5344CB8AC3E}">
        <p14:creationId xmlns:p14="http://schemas.microsoft.com/office/powerpoint/2010/main" val="289774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مخطط 4">
            <a:extLst>
              <a:ext uri="{FF2B5EF4-FFF2-40B4-BE49-F238E27FC236}">
                <a16:creationId xmlns:a16="http://schemas.microsoft.com/office/drawing/2014/main" id="{A281A557-FB53-4496-9BC1-AC868D13D1BA}"/>
              </a:ext>
            </a:extLst>
          </p:cNvPr>
          <p:cNvGraphicFramePr/>
          <p:nvPr>
            <p:extLst>
              <p:ext uri="{D42A27DB-BD31-4B8C-83A1-F6EECF244321}">
                <p14:modId xmlns:p14="http://schemas.microsoft.com/office/powerpoint/2010/main" val="2190224964"/>
              </p:ext>
            </p:extLst>
          </p:nvPr>
        </p:nvGraphicFramePr>
        <p:xfrm>
          <a:off x="554330" y="1068019"/>
          <a:ext cx="5612384" cy="4374489"/>
        </p:xfrm>
        <a:graphic>
          <a:graphicData uri="http://schemas.openxmlformats.org/drawingml/2006/chart">
            <c:chart xmlns:c="http://schemas.openxmlformats.org/drawingml/2006/chart" xmlns:r="http://schemas.openxmlformats.org/officeDocument/2006/relationships" r:id="rId2"/>
          </a:graphicData>
        </a:graphic>
      </p:graphicFrame>
      <p:sp>
        <p:nvSpPr>
          <p:cNvPr id="6" name="مربع نص 5">
            <a:extLst>
              <a:ext uri="{FF2B5EF4-FFF2-40B4-BE49-F238E27FC236}">
                <a16:creationId xmlns:a16="http://schemas.microsoft.com/office/drawing/2014/main" id="{156A9C81-0791-48E2-B9A5-4F95BD998986}"/>
              </a:ext>
            </a:extLst>
          </p:cNvPr>
          <p:cNvSpPr txBox="1"/>
          <p:nvPr/>
        </p:nvSpPr>
        <p:spPr>
          <a:xfrm>
            <a:off x="6408116" y="1358841"/>
            <a:ext cx="5341923" cy="3672737"/>
          </a:xfrm>
          <a:prstGeom prst="rect">
            <a:avLst/>
          </a:prstGeom>
          <a:noFill/>
        </p:spPr>
        <p:txBody>
          <a:bodyPr wrap="square">
            <a:spAutoFit/>
          </a:bodyPr>
          <a:lstStyle/>
          <a:p>
            <a:pPr marL="285750" indent="-285750" algn="just">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في أمريكا 80 % من المصابين بمرض (الانسداد) هم المدخنين الحاليين او السابقين</a:t>
            </a:r>
          </a:p>
          <a:p>
            <a:pPr marL="285750" indent="-285750" algn="just">
              <a:lnSpc>
                <a:spcPct val="200000"/>
              </a:lnSpc>
              <a:buFont typeface="Arial" panose="020B0604020202020204" pitchFamily="34" charset="0"/>
              <a:buChar char="•"/>
            </a:pP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وفي السويد ينتشر 7-12% ولكن عدد السكان الذين لم يتم تشخيصهم كبير، و بشكل أساسي </a:t>
            </a:r>
            <a:r>
              <a:rPr lang="ar-SA" sz="2400" kern="180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50 % من </a:t>
            </a:r>
            <a:r>
              <a:rPr lang="ar-SA" sz="24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المدخنين في السويد يصابون بمرض الانسداد</a:t>
            </a:r>
            <a:endParaRPr lang="ar-SA" sz="2400" dirty="0"/>
          </a:p>
        </p:txBody>
      </p:sp>
    </p:spTree>
    <p:extLst>
      <p:ext uri="{BB962C8B-B14F-4D97-AF65-F5344CB8AC3E}">
        <p14:creationId xmlns:p14="http://schemas.microsoft.com/office/powerpoint/2010/main" val="373027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D4DA9BEE-B4A4-4321-83DD-AE3DBC029154}"/>
              </a:ext>
            </a:extLst>
          </p:cNvPr>
          <p:cNvSpPr txBox="1"/>
          <p:nvPr/>
        </p:nvSpPr>
        <p:spPr>
          <a:xfrm>
            <a:off x="6890920" y="1150968"/>
            <a:ext cx="5014682" cy="3696653"/>
          </a:xfrm>
          <a:prstGeom prst="rect">
            <a:avLst/>
          </a:prstGeom>
          <a:noFill/>
        </p:spPr>
        <p:txBody>
          <a:bodyPr wrap="square">
            <a:spAutoFit/>
          </a:bodyPr>
          <a:lstStyle/>
          <a:p>
            <a:pPr algn="just">
              <a:lnSpc>
                <a:spcPct val="150000"/>
              </a:lnSpc>
            </a:pPr>
            <a:r>
              <a:rPr lang="ar-SA" sz="32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الانسداد الرئوي المزمن </a:t>
            </a:r>
            <a:r>
              <a:rPr lang="ar-SA" sz="32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32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32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p>
          <a:p>
            <a:pPr algn="just">
              <a:lnSpc>
                <a:spcPct val="150000"/>
              </a:lnSpc>
            </a:pPr>
            <a:r>
              <a:rPr lang="ar-SA" sz="3200" kern="1800" dirty="0">
                <a:solidFill>
                  <a:srgbClr val="212121"/>
                </a:solidFill>
                <a:effectLst/>
                <a:ea typeface="Times New Roman" panose="02020603050405020304" pitchFamily="18" charset="0"/>
                <a:cs typeface="Times New Roman" panose="02020603050405020304" pitchFamily="18" charset="0"/>
              </a:rPr>
              <a:t>مرض يسبب ضيق فيه الشعب الهوائية بسبب التهاب مزمن يصيب الشعب الهوائية أو انتفاخ رئوي أو كليهما مما ينتج عنه تعثر تدفق الهواء</a:t>
            </a:r>
            <a:endParaRPr lang="ar-SA" sz="3200" dirty="0">
              <a:solidFill>
                <a:srgbClr val="222222"/>
              </a:solidFill>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ABE0101A-0A8D-414D-B0CB-2760B21E2F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717997"/>
            <a:ext cx="5669890" cy="4695378"/>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a:extLst>
              <a:ext uri="{FF2B5EF4-FFF2-40B4-BE49-F238E27FC236}">
                <a16:creationId xmlns:a16="http://schemas.microsoft.com/office/drawing/2014/main" id="{EFA9DFBC-DC39-419E-87A3-5C77660F0AD3}"/>
              </a:ext>
            </a:extLst>
          </p:cNvPr>
          <p:cNvSpPr txBox="1"/>
          <p:nvPr/>
        </p:nvSpPr>
        <p:spPr>
          <a:xfrm>
            <a:off x="256031" y="6281971"/>
            <a:ext cx="2079345" cy="369332"/>
          </a:xfrm>
          <a:prstGeom prst="rect">
            <a:avLst/>
          </a:prstGeom>
          <a:noFill/>
        </p:spPr>
        <p:txBody>
          <a:bodyPr wrap="square">
            <a:spAutoFit/>
          </a:bodyPr>
          <a:lstStyle/>
          <a:p>
            <a:r>
              <a:rPr lang="ar-SA" sz="1800" kern="1800" dirty="0">
                <a:solidFill>
                  <a:srgbClr val="212121"/>
                </a:solidFill>
                <a:effectLst/>
                <a:ea typeface="Times New Roman" panose="02020603050405020304" pitchFamily="18" charset="0"/>
                <a:cs typeface="Times New Roman" panose="02020603050405020304" pitchFamily="18" charset="0"/>
              </a:rPr>
              <a:t>(</a:t>
            </a:r>
            <a:r>
              <a:rPr lang="en-US" sz="1800" dirty="0" err="1">
                <a:solidFill>
                  <a:srgbClr val="222222"/>
                </a:solidFill>
                <a:effectLst/>
                <a:latin typeface="Times New Roman" panose="02020603050405020304" pitchFamily="18" charset="0"/>
                <a:ea typeface="Times New Roman" panose="02020603050405020304" pitchFamily="18" charset="0"/>
              </a:rPr>
              <a:t>Kiani</a:t>
            </a:r>
            <a:r>
              <a:rPr lang="en-US" sz="1800" dirty="0">
                <a:solidFill>
                  <a:srgbClr val="222222"/>
                </a:solidFill>
                <a:effectLst/>
                <a:latin typeface="Times New Roman" panose="02020603050405020304" pitchFamily="18" charset="0"/>
                <a:ea typeface="Times New Roman" panose="02020603050405020304" pitchFamily="18" charset="0"/>
              </a:rPr>
              <a:t>., et al. 2021</a:t>
            </a:r>
            <a:r>
              <a:rPr lang="ar-SA" sz="1800" dirty="0">
                <a:solidFill>
                  <a:srgbClr val="222222"/>
                </a:solidFill>
                <a:effectLst/>
                <a:latin typeface="Times New Roman" panose="02020603050405020304" pitchFamily="18" charset="0"/>
                <a:ea typeface="Times New Roman" panose="02020603050405020304" pitchFamily="18" charset="0"/>
              </a:rPr>
              <a:t>)</a:t>
            </a:r>
            <a:endParaRPr lang="ar-SA" dirty="0"/>
          </a:p>
        </p:txBody>
      </p:sp>
    </p:spTree>
    <p:extLst>
      <p:ext uri="{BB962C8B-B14F-4D97-AF65-F5344CB8AC3E}">
        <p14:creationId xmlns:p14="http://schemas.microsoft.com/office/powerpoint/2010/main" val="4041418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D4DA9BEE-B4A4-4321-83DD-AE3DBC029154}"/>
              </a:ext>
            </a:extLst>
          </p:cNvPr>
          <p:cNvSpPr txBox="1"/>
          <p:nvPr/>
        </p:nvSpPr>
        <p:spPr>
          <a:xfrm>
            <a:off x="6890920" y="1399685"/>
            <a:ext cx="5014682" cy="4619983"/>
          </a:xfrm>
          <a:prstGeom prst="rect">
            <a:avLst/>
          </a:prstGeom>
          <a:noFill/>
        </p:spPr>
        <p:txBody>
          <a:bodyPr wrap="square">
            <a:spAutoFit/>
          </a:bodyPr>
          <a:lstStyle/>
          <a:p>
            <a:pPr algn="just">
              <a:lnSpc>
                <a:spcPct val="150000"/>
              </a:lnSpc>
            </a:pPr>
            <a:r>
              <a:rPr lang="ar-SA" sz="32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المقيد الرئوي المزمن </a:t>
            </a:r>
            <a:r>
              <a:rPr lang="ar-SA" sz="32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3200" kern="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CRPD</a:t>
            </a:r>
            <a:r>
              <a:rPr lang="ar-SA" sz="32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p>
          <a:p>
            <a:pPr algn="just">
              <a:lnSpc>
                <a:spcPct val="200000"/>
              </a:lnSpc>
            </a:pPr>
            <a:r>
              <a:rPr lang="ar-SA" sz="3200" dirty="0">
                <a:solidFill>
                  <a:srgbClr val="333333"/>
                </a:solidFill>
                <a:effectLst/>
                <a:ea typeface="Times New Roman" panose="02020603050405020304" pitchFamily="18" charset="0"/>
                <a:cs typeface="Times New Roman" panose="02020603050405020304" pitchFamily="18" charset="0"/>
              </a:rPr>
              <a:t>مجموعة من الامراض تسبب التهابات وتقرحات للرئة، نتيجة تشوهات في القفص الصدري وتحد من حركة توسع الرئة</a:t>
            </a:r>
            <a:endParaRPr lang="ar-SA" sz="3200" dirty="0">
              <a:solidFill>
                <a:srgbClr val="222222"/>
              </a:solidFill>
              <a:effectLst/>
              <a:latin typeface="Times New Roman" panose="02020603050405020304" pitchFamily="18" charset="0"/>
              <a:ea typeface="Times New Roman" panose="02020603050405020304" pitchFamily="18" charset="0"/>
            </a:endParaRPr>
          </a:p>
        </p:txBody>
      </p:sp>
      <p:sp>
        <p:nvSpPr>
          <p:cNvPr id="11" name="مربع نص 10">
            <a:extLst>
              <a:ext uri="{FF2B5EF4-FFF2-40B4-BE49-F238E27FC236}">
                <a16:creationId xmlns:a16="http://schemas.microsoft.com/office/drawing/2014/main" id="{EFA9DFBC-DC39-419E-87A3-5C77660F0AD3}"/>
              </a:ext>
            </a:extLst>
          </p:cNvPr>
          <p:cNvSpPr txBox="1"/>
          <p:nvPr/>
        </p:nvSpPr>
        <p:spPr>
          <a:xfrm>
            <a:off x="256031" y="6281971"/>
            <a:ext cx="2079345" cy="369332"/>
          </a:xfrm>
          <a:prstGeom prst="rect">
            <a:avLst/>
          </a:prstGeom>
          <a:noFill/>
        </p:spPr>
        <p:txBody>
          <a:bodyPr wrap="square">
            <a:spAutoFit/>
          </a:bodyPr>
          <a:lstStyle/>
          <a:p>
            <a:r>
              <a:rPr lang="ar-SA" sz="1800" dirty="0">
                <a:solidFill>
                  <a:srgbClr val="333333"/>
                </a:solidFill>
                <a:effectLst/>
                <a:ea typeface="Times New Roman" panose="02020603050405020304" pitchFamily="18" charset="0"/>
                <a:cs typeface="Times New Roman" panose="02020603050405020304" pitchFamily="18" charset="0"/>
              </a:rPr>
              <a:t>(</a:t>
            </a:r>
            <a:r>
              <a:rPr lang="en-US" sz="1800" dirty="0">
                <a:solidFill>
                  <a:srgbClr val="333333"/>
                </a:solidFill>
                <a:effectLst/>
                <a:latin typeface="Times New Roman" panose="02020603050405020304" pitchFamily="18" charset="0"/>
                <a:ea typeface="Times New Roman" panose="02020603050405020304" pitchFamily="18" charset="0"/>
              </a:rPr>
              <a:t>Brill, et.al 2009</a:t>
            </a:r>
            <a:r>
              <a:rPr lang="ar-SA" sz="1800" kern="1800" dirty="0">
                <a:solidFill>
                  <a:srgbClr val="212121"/>
                </a:solidFill>
                <a:effectLst/>
                <a:ea typeface="Times New Roman" panose="02020603050405020304" pitchFamily="18" charset="0"/>
                <a:cs typeface="Times New Roman" panose="02020603050405020304" pitchFamily="18" charset="0"/>
              </a:rPr>
              <a:t>)</a:t>
            </a:r>
            <a:endParaRPr lang="ar-SA" dirty="0"/>
          </a:p>
        </p:txBody>
      </p:sp>
      <p:pic>
        <p:nvPicPr>
          <p:cNvPr id="8" name="صورة 7">
            <a:extLst>
              <a:ext uri="{FF2B5EF4-FFF2-40B4-BE49-F238E27FC236}">
                <a16:creationId xmlns:a16="http://schemas.microsoft.com/office/drawing/2014/main" id="{EAE7BFC1-127A-4F41-B42B-4B45ACEB0DD3}"/>
              </a:ext>
            </a:extLst>
          </p:cNvPr>
          <p:cNvPicPr>
            <a:picLocks noChangeAspect="1"/>
          </p:cNvPicPr>
          <p:nvPr/>
        </p:nvPicPr>
        <p:blipFill>
          <a:blip r:embed="rId2"/>
          <a:stretch>
            <a:fillRect/>
          </a:stretch>
        </p:blipFill>
        <p:spPr>
          <a:xfrm>
            <a:off x="975582" y="1468219"/>
            <a:ext cx="4325499" cy="3921561"/>
          </a:xfrm>
          <a:prstGeom prst="rect">
            <a:avLst/>
          </a:prstGeom>
        </p:spPr>
      </p:pic>
    </p:spTree>
    <p:extLst>
      <p:ext uri="{BB962C8B-B14F-4D97-AF65-F5344CB8AC3E}">
        <p14:creationId xmlns:p14="http://schemas.microsoft.com/office/powerpoint/2010/main" val="3072288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D4DA9BEE-B4A4-4321-83DD-AE3DBC029154}"/>
              </a:ext>
            </a:extLst>
          </p:cNvPr>
          <p:cNvSpPr txBox="1"/>
          <p:nvPr/>
        </p:nvSpPr>
        <p:spPr>
          <a:xfrm>
            <a:off x="5999569" y="336326"/>
            <a:ext cx="5980290" cy="6185348"/>
          </a:xfrm>
          <a:prstGeom prst="rect">
            <a:avLst/>
          </a:prstGeom>
          <a:noFill/>
        </p:spPr>
        <p:txBody>
          <a:bodyPr wrap="square">
            <a:spAutoFit/>
          </a:bodyPr>
          <a:lstStyle/>
          <a:p>
            <a:pPr algn="just">
              <a:lnSpc>
                <a:spcPct val="150000"/>
              </a:lnSpc>
            </a:pPr>
            <a:r>
              <a:rPr lang="ar-SA" sz="23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ينقسم الانسداد الرئوي المزمن </a:t>
            </a:r>
            <a:r>
              <a:rPr lang="ar-SA" sz="23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3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23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228600" algn="just" rtl="1">
              <a:lnSpc>
                <a:spcPct val="200000"/>
              </a:lnSpc>
            </a:pPr>
            <a:r>
              <a:rPr lang="ar-SA" sz="23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وفقاً لآخر الدراسات العالمية حول تأثيرات (الانسداد) لعام 2015من حيث إصابة الفرد به الى </a:t>
            </a:r>
          </a:p>
          <a:p>
            <a:pPr marL="571500" indent="-342900" algn="just" rtl="1">
              <a:lnSpc>
                <a:spcPct val="200000"/>
              </a:lnSpc>
              <a:buFont typeface="Arial" panose="020B0604020202020204" pitchFamily="34" charset="0"/>
              <a:buChar char="•"/>
            </a:pPr>
            <a:r>
              <a:rPr lang="ar-SA" sz="23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خفيف: العلاج بموسعات الشعب الهوائية قصيرة المفعول فقط.</a:t>
            </a:r>
            <a:endParaRPr lang="en-US" sz="2300" dirty="0">
              <a:solidFill>
                <a:srgbClr val="0070C0"/>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200000"/>
              </a:lnSpc>
              <a:buFont typeface="Arial" panose="020B0604020202020204" pitchFamily="34" charset="0"/>
              <a:buChar char="•"/>
            </a:pPr>
            <a:r>
              <a:rPr lang="ar-SA" sz="2300" kern="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معتدل: يعالج بموسعات الشعب الهوائية قصيرة المفعول بالإضافة إلى المضادات الحيوية.</a:t>
            </a:r>
            <a:endParaRPr lang="en-US" sz="2300" dirty="0">
              <a:solidFill>
                <a:srgbClr val="0070C0"/>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200000"/>
              </a:lnSpc>
              <a:buFont typeface="Arial" panose="020B0604020202020204" pitchFamily="34" charset="0"/>
              <a:buChar char="•"/>
            </a:pPr>
            <a:r>
              <a:rPr lang="ar-SA" sz="23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شديدة: يتطلب دخول المستشفى أو زيارة قسم الطوارئ وقد يصاحبه فشل في الجهاز التنفسي</a:t>
            </a: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6146" name="Picture 2" descr="أسباب التهاب الرئة - موضوع">
            <a:extLst>
              <a:ext uri="{FF2B5EF4-FFF2-40B4-BE49-F238E27FC236}">
                <a16:creationId xmlns:a16="http://schemas.microsoft.com/office/drawing/2014/main" id="{81EBB24E-9293-460C-B6B4-A872E0ED6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41" y="2158469"/>
            <a:ext cx="5486400" cy="2608565"/>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a:extLst>
              <a:ext uri="{FF2B5EF4-FFF2-40B4-BE49-F238E27FC236}">
                <a16:creationId xmlns:a16="http://schemas.microsoft.com/office/drawing/2014/main" id="{F6F49201-C707-485D-A721-40CE1177A716}"/>
              </a:ext>
            </a:extLst>
          </p:cNvPr>
          <p:cNvSpPr txBox="1"/>
          <p:nvPr/>
        </p:nvSpPr>
        <p:spPr>
          <a:xfrm>
            <a:off x="44996" y="6337008"/>
            <a:ext cx="2040941" cy="369332"/>
          </a:xfrm>
          <a:prstGeom prst="rect">
            <a:avLst/>
          </a:prstGeom>
          <a:noFill/>
        </p:spPr>
        <p:txBody>
          <a:bodyPr wrap="square">
            <a:spAutoFit/>
          </a:bodyPr>
          <a:lstStyle/>
          <a:p>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kern="1800" dirty="0" err="1">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Gbd</a:t>
            </a:r>
            <a:r>
              <a:rPr lang="en-US" sz="1800" kern="1800" dirty="0">
                <a:solidFill>
                  <a:srgbClr val="212121"/>
                </a:solidFill>
                <a:effectLst/>
                <a:latin typeface="Times New Roman" panose="02020603050405020304" pitchFamily="18" charset="0"/>
                <a:ea typeface="Times New Roman" panose="02020603050405020304" pitchFamily="18" charset="0"/>
                <a:cs typeface="Arial" panose="020B0604020202020204" pitchFamily="34" charset="0"/>
              </a:rPr>
              <a:t>., et al. 2015</a:t>
            </a:r>
            <a:r>
              <a:rPr lang="ar-SA" sz="1800" kern="18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dirty="0"/>
          </a:p>
        </p:txBody>
      </p:sp>
    </p:spTree>
    <p:extLst>
      <p:ext uri="{BB962C8B-B14F-4D97-AF65-F5344CB8AC3E}">
        <p14:creationId xmlns:p14="http://schemas.microsoft.com/office/powerpoint/2010/main" val="259632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476134" y="124906"/>
            <a:ext cx="3877666" cy="1325563"/>
          </a:xfrm>
        </p:spPr>
        <p:txBody>
          <a:bodyPr>
            <a:normAutofit fontScale="90000"/>
          </a:bodyPr>
          <a:lstStyle/>
          <a:p>
            <a:r>
              <a:rPr lang="ar-SA" sz="4800" dirty="0">
                <a:solidFill>
                  <a:srgbClr val="FF0000"/>
                </a:solidFill>
              </a:rPr>
              <a:t>اعراض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7" name="مربع نص 36">
            <a:extLst>
              <a:ext uri="{FF2B5EF4-FFF2-40B4-BE49-F238E27FC236}">
                <a16:creationId xmlns:a16="http://schemas.microsoft.com/office/drawing/2014/main" id="{86BF9680-1CDA-4C25-BE1F-185C95B8CF64}"/>
              </a:ext>
            </a:extLst>
          </p:cNvPr>
          <p:cNvSpPr txBox="1"/>
          <p:nvPr/>
        </p:nvSpPr>
        <p:spPr>
          <a:xfrm>
            <a:off x="511855" y="525197"/>
            <a:ext cx="1142290" cy="338554"/>
          </a:xfrm>
          <a:prstGeom prst="rect">
            <a:avLst/>
          </a:prstGeom>
          <a:noFill/>
        </p:spPr>
        <p:txBody>
          <a:bodyPr wrap="square" rtlCol="1">
            <a:spAutoFit/>
          </a:bodyPr>
          <a:lstStyle/>
          <a:p>
            <a:r>
              <a:rPr lang="ar-SA" sz="1600" b="1" dirty="0"/>
              <a:t>وزارة الصحة</a:t>
            </a:r>
          </a:p>
        </p:txBody>
      </p: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288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8D7290-7D43-4A28-B013-394E7721EA3C}"/>
              </a:ext>
            </a:extLst>
          </p:cNvPr>
          <p:cNvSpPr>
            <a:spLocks noGrp="1"/>
          </p:cNvSpPr>
          <p:nvPr>
            <p:ph type="title"/>
          </p:nvPr>
        </p:nvSpPr>
        <p:spPr>
          <a:xfrm>
            <a:off x="7752440" y="124906"/>
            <a:ext cx="3601360" cy="1325563"/>
          </a:xfrm>
        </p:spPr>
        <p:txBody>
          <a:bodyPr>
            <a:normAutofit fontScale="90000"/>
          </a:bodyPr>
          <a:lstStyle/>
          <a:p>
            <a:r>
              <a:rPr lang="ar-SA" sz="4800" dirty="0">
                <a:solidFill>
                  <a:srgbClr val="FF0000"/>
                </a:solidFill>
              </a:rPr>
              <a:t>اعراض </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4800"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COPD</a:t>
            </a:r>
            <a:r>
              <a:rPr lang="ar-SA" sz="4800" kern="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SA" sz="4800" dirty="0">
              <a:solidFill>
                <a:srgbClr val="FF0000"/>
              </a:solidFill>
            </a:endParaRPr>
          </a:p>
        </p:txBody>
      </p:sp>
      <p:sp>
        <p:nvSpPr>
          <p:cNvPr id="18" name="مخطط انسيابي: رابط 17">
            <a:extLst>
              <a:ext uri="{FF2B5EF4-FFF2-40B4-BE49-F238E27FC236}">
                <a16:creationId xmlns:a16="http://schemas.microsoft.com/office/drawing/2014/main" id="{94F65B3D-B644-4174-8C69-0F83A11A19F4}"/>
              </a:ext>
            </a:extLst>
          </p:cNvPr>
          <p:cNvSpPr/>
          <p:nvPr/>
        </p:nvSpPr>
        <p:spPr>
          <a:xfrm>
            <a:off x="7844202" y="1531752"/>
            <a:ext cx="1018530" cy="95761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خطط انسيابي: رابط 20">
            <a:extLst>
              <a:ext uri="{FF2B5EF4-FFF2-40B4-BE49-F238E27FC236}">
                <a16:creationId xmlns:a16="http://schemas.microsoft.com/office/drawing/2014/main" id="{DB19D37A-737E-43E4-81BA-297A755778CB}"/>
              </a:ext>
            </a:extLst>
          </p:cNvPr>
          <p:cNvSpPr/>
          <p:nvPr/>
        </p:nvSpPr>
        <p:spPr>
          <a:xfrm>
            <a:off x="5480205" y="3167051"/>
            <a:ext cx="1273966" cy="119777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43" name="رابط كسهم مستقيم 42">
            <a:extLst>
              <a:ext uri="{FF2B5EF4-FFF2-40B4-BE49-F238E27FC236}">
                <a16:creationId xmlns:a16="http://schemas.microsoft.com/office/drawing/2014/main" id="{A535C2D6-8420-4384-A993-B00598384E03}"/>
              </a:ext>
            </a:extLst>
          </p:cNvPr>
          <p:cNvCxnSpPr>
            <a:cxnSpLocks/>
          </p:cNvCxnSpPr>
          <p:nvPr/>
        </p:nvCxnSpPr>
        <p:spPr>
          <a:xfrm flipH="1">
            <a:off x="6576365" y="2309593"/>
            <a:ext cx="1176075" cy="801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مربع نص 36">
            <a:extLst>
              <a:ext uri="{FF2B5EF4-FFF2-40B4-BE49-F238E27FC236}">
                <a16:creationId xmlns:a16="http://schemas.microsoft.com/office/drawing/2014/main" id="{86BF9680-1CDA-4C25-BE1F-185C95B8CF64}"/>
              </a:ext>
            </a:extLst>
          </p:cNvPr>
          <p:cNvSpPr txBox="1"/>
          <p:nvPr/>
        </p:nvSpPr>
        <p:spPr>
          <a:xfrm>
            <a:off x="511855" y="525197"/>
            <a:ext cx="1142290" cy="338554"/>
          </a:xfrm>
          <a:prstGeom prst="rect">
            <a:avLst/>
          </a:prstGeom>
          <a:noFill/>
        </p:spPr>
        <p:txBody>
          <a:bodyPr wrap="square" rtlCol="1">
            <a:spAutoFit/>
          </a:bodyPr>
          <a:lstStyle/>
          <a:p>
            <a:r>
              <a:rPr lang="ar-SA" sz="1600" b="1" dirty="0"/>
              <a:t>وزارة الصحة</a:t>
            </a:r>
          </a:p>
        </p:txBody>
      </p:sp>
      <p:pic>
        <p:nvPicPr>
          <p:cNvPr id="5" name="صورة 4">
            <a:extLst>
              <a:ext uri="{FF2B5EF4-FFF2-40B4-BE49-F238E27FC236}">
                <a16:creationId xmlns:a16="http://schemas.microsoft.com/office/drawing/2014/main" id="{DE23B701-A881-40B2-A755-3D117C685190}"/>
              </a:ext>
            </a:extLst>
          </p:cNvPr>
          <p:cNvPicPr>
            <a:picLocks noChangeAspect="1"/>
          </p:cNvPicPr>
          <p:nvPr/>
        </p:nvPicPr>
        <p:blipFill>
          <a:blip r:embed="rId2"/>
          <a:stretch>
            <a:fillRect/>
          </a:stretch>
        </p:blipFill>
        <p:spPr>
          <a:xfrm>
            <a:off x="8104438" y="1662024"/>
            <a:ext cx="539778" cy="577880"/>
          </a:xfrm>
          <a:prstGeom prst="rect">
            <a:avLst/>
          </a:prstGeom>
        </p:spPr>
      </p:pic>
      <p:sp>
        <p:nvSpPr>
          <p:cNvPr id="42" name="مربع نص 41">
            <a:extLst>
              <a:ext uri="{FF2B5EF4-FFF2-40B4-BE49-F238E27FC236}">
                <a16:creationId xmlns:a16="http://schemas.microsoft.com/office/drawing/2014/main" id="{224EFE44-CC48-4AA6-A4EF-8F0F14C527C4}"/>
              </a:ext>
            </a:extLst>
          </p:cNvPr>
          <p:cNvSpPr txBox="1"/>
          <p:nvPr/>
        </p:nvSpPr>
        <p:spPr>
          <a:xfrm>
            <a:off x="8862731" y="1632270"/>
            <a:ext cx="1219419" cy="338554"/>
          </a:xfrm>
          <a:prstGeom prst="rect">
            <a:avLst/>
          </a:prstGeom>
          <a:noFill/>
        </p:spPr>
        <p:txBody>
          <a:bodyPr wrap="square" rtlCol="1">
            <a:spAutoFit/>
          </a:bodyPr>
          <a:lstStyle/>
          <a:p>
            <a:r>
              <a:rPr lang="ar-SA" sz="1600" dirty="0"/>
              <a:t>ضيق في التنفس</a:t>
            </a:r>
          </a:p>
        </p:txBody>
      </p:sp>
      <p:pic>
        <p:nvPicPr>
          <p:cNvPr id="4100" name="Picture 4" descr="أمريكا تختبر جهازا يجدد الرئة خارج الجسد قبل زرعها | صحيفة الاقتصادية">
            <a:extLst>
              <a:ext uri="{FF2B5EF4-FFF2-40B4-BE49-F238E27FC236}">
                <a16:creationId xmlns:a16="http://schemas.microsoft.com/office/drawing/2014/main" id="{750DE0CE-7AA5-482D-B338-4D378B8A96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2592" y="3429000"/>
            <a:ext cx="966815" cy="62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3575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12765</TotalTime>
  <Words>1234</Words>
  <Application>Microsoft Office PowerPoint</Application>
  <PresentationFormat>شاشة عريضة</PresentationFormat>
  <Paragraphs>164</Paragraphs>
  <Slides>39</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39</vt:i4>
      </vt:variant>
    </vt:vector>
  </HeadingPairs>
  <TitlesOfParts>
    <vt:vector size="45" baseType="lpstr">
      <vt:lpstr>Arial</vt:lpstr>
      <vt:lpstr>Calibri</vt:lpstr>
      <vt:lpstr>Calibri Light</vt:lpstr>
      <vt:lpstr>HacenLight</vt:lpstr>
      <vt:lpstr>Times New Roman</vt:lpstr>
      <vt:lpstr>نسق Office</vt:lpstr>
      <vt:lpstr>مقارنة بين مرضي الانسداد الرئوي والمقيد الرئوي المزمنين من حيث الأعراض والنشاط البدني</vt:lpstr>
      <vt:lpstr>الانسداد الرئوي المزمن (الانسداد) (COPD)  والمقيد الرئوي المزمن (المقيد) (CRPD) من الامراض المنتشرة على مستوى العالم والتي تصيب الجهاز التنفسي، يوجد تشابه في الاعراض بين المرضين، ولكن تختلف المسببات</vt:lpstr>
      <vt:lpstr>ينتشر مرض (الانسداد) عند الرجال البيض فوق 60 عاماً في أمريكا وفي السويد عند الرجال الذين تزيد أعمارهم عن 40 عاماً عدد المصابين في الولايات المتحدة ما يقارب 24 مليون امريكي تم التوقع في 2020 ان يكون رابع سبب للوفيات في الولايات المتحدة متوقع أن يكون مرض (الانسداد) السبب الرئيسي الثالث للوفاة والسبب الرئيسي للإعاقة للذكور والاناث في عام 2020</vt:lpstr>
      <vt:lpstr>عرض تقديمي في PowerPoint</vt:lpstr>
      <vt:lpstr>عرض تقديمي في PowerPoint</vt:lpstr>
      <vt:lpstr>عرض تقديمي في PowerPoint</vt:lpstr>
      <vt:lpstr>عرض تقديمي في PowerPoint</vt:lpstr>
      <vt:lpstr>اعراض (COPD)</vt:lpstr>
      <vt:lpstr>اعراض (COPD)</vt:lpstr>
      <vt:lpstr>اعراض (COPD)</vt:lpstr>
      <vt:lpstr>اعراض (COPD)</vt:lpstr>
      <vt:lpstr>عرض تقديمي في PowerPoint</vt:lpstr>
      <vt:lpstr>اعراض (COPD)</vt:lpstr>
      <vt:lpstr>اعراض (COPD)</vt:lpstr>
      <vt:lpstr>عرض تقديمي في PowerPoint</vt:lpstr>
      <vt:lpstr>عرض تقديمي في PowerPoint</vt:lpstr>
      <vt:lpstr>اعراض (CRPD) </vt:lpstr>
      <vt:lpstr>اعراض (CRPD) </vt:lpstr>
      <vt:lpstr>اعراض (CRPD) </vt:lpstr>
      <vt:lpstr>اعراض (CRPD) </vt:lpstr>
      <vt:lpstr>اعراض (CRPD) </vt:lpstr>
      <vt:lpstr>اعراض (CRPD) </vt:lpstr>
      <vt:lpstr>أسباب مرض (COPD)</vt:lpstr>
      <vt:lpstr>لتخفيف من مرض (COPD) و (CRPD)</vt:lpstr>
      <vt:lpstr>لتخفيف من مرض (COPD) و (CRPD)</vt:lpstr>
      <vt:lpstr>لتخفيف من مرض (COPD) و (CRPD)</vt:lpstr>
      <vt:lpstr>لتخفيف من مرض (COPD) و (CRPD)</vt:lpstr>
      <vt:lpstr>لتخفيف من مرض (COPD) و (CRPD)</vt:lpstr>
      <vt:lpstr>اختبارات تقيم النشاط البدني للمصابين (COPD) و (CRPD) : القدرة الهوائية (المشي 6 دقائق، السباحة، الدراجة). القوة (الشدة، التكرار، المدة).  المرونة (العضلات، المفاصل). الجهاز العصبي العضلي (التوازن). اختبارات وظيفية. </vt:lpstr>
      <vt:lpstr>أنشطة بدنية للمصابين (COPD) و (CRPD)  </vt:lpstr>
      <vt:lpstr>أنشطة بدنية للمصابين (COPD) و (CRPD)  </vt:lpstr>
      <vt:lpstr>أنشطة بدنية للمصابين (COPD) و (CRPD)  </vt:lpstr>
      <vt:lpstr>أنشطة بدنية للمصابين (COPD) و (CRPD)  </vt:lpstr>
      <vt:lpstr>أنشطة بدنية للمصابين (COPD) و (CRPD)  </vt:lpstr>
      <vt:lpstr>أنشطة بدنية للمصابين (COPD) و (CRPD)  </vt:lpstr>
      <vt:lpstr>(تاي تشي، كيغونغ الصحي، اليوغا) و (COPD) </vt:lpstr>
      <vt:lpstr>السمنة وعلاقتها بمرضى (COPD) </vt:lpstr>
      <vt:lpstr>الرأي الشخصي</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اللجنة السعودية للرقابة على المنشطات في المحافظة على صحة وسلامة المشاركين في المسابقات الرياضية ملخص الجلسة الرابعة الفقرة الثالثة من المؤتمر الدولي  الثاني لعلوم الرياضة والنشاط البدني</dc:title>
  <dc:creator>احمد صنبع</dc:creator>
  <cp:lastModifiedBy>احمد صنبع</cp:lastModifiedBy>
  <cp:revision>13</cp:revision>
  <dcterms:created xsi:type="dcterms:W3CDTF">2021-04-01T21:04:16Z</dcterms:created>
  <dcterms:modified xsi:type="dcterms:W3CDTF">2021-12-20T04:38:31Z</dcterms:modified>
</cp:coreProperties>
</file>