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2" r:id="rId6"/>
    <p:sldId id="265" r:id="rId7"/>
    <p:sldId id="259" r:id="rId8"/>
    <p:sldId id="263" r:id="rId9"/>
    <p:sldId id="264" r:id="rId10"/>
    <p:sldId id="26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804B8ED-CB36-412F-82CD-9182B886E5EA}"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0D324-5415-4D59-B7BD-07C82E208A5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7575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04B8ED-CB36-412F-82CD-9182B886E5EA}"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0D324-5415-4D59-B7BD-07C82E208A57}" type="slidenum">
              <a:rPr lang="en-US" smtClean="0"/>
              <a:t>‹#›</a:t>
            </a:fld>
            <a:endParaRPr lang="en-US"/>
          </a:p>
        </p:txBody>
      </p:sp>
    </p:spTree>
    <p:extLst>
      <p:ext uri="{BB962C8B-B14F-4D97-AF65-F5344CB8AC3E}">
        <p14:creationId xmlns:p14="http://schemas.microsoft.com/office/powerpoint/2010/main" val="2178843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804B8ED-CB36-412F-82CD-9182B886E5EA}"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0D324-5415-4D59-B7BD-07C82E208A57}"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2356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804B8ED-CB36-412F-82CD-9182B886E5EA}"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00D324-5415-4D59-B7BD-07C82E208A57}" type="slidenum">
              <a:rPr lang="en-US" smtClean="0"/>
              <a:t>‹#›</a:t>
            </a:fld>
            <a:endParaRPr lang="en-US"/>
          </a:p>
        </p:txBody>
      </p:sp>
    </p:spTree>
    <p:extLst>
      <p:ext uri="{BB962C8B-B14F-4D97-AF65-F5344CB8AC3E}">
        <p14:creationId xmlns:p14="http://schemas.microsoft.com/office/powerpoint/2010/main" val="2641454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804B8ED-CB36-412F-82CD-9182B886E5EA}"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00D324-5415-4D59-B7BD-07C82E208A57}" type="slidenum">
              <a:rPr lang="en-US" smtClean="0"/>
              <a:t>‹#›</a:t>
            </a:fld>
            <a:endParaRPr lang="en-US"/>
          </a:p>
        </p:txBody>
      </p:sp>
    </p:spTree>
    <p:extLst>
      <p:ext uri="{BB962C8B-B14F-4D97-AF65-F5344CB8AC3E}">
        <p14:creationId xmlns:p14="http://schemas.microsoft.com/office/powerpoint/2010/main" val="934546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804B8ED-CB36-412F-82CD-9182B886E5EA}"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00D324-5415-4D59-B7BD-07C82E208A57}" type="slidenum">
              <a:rPr lang="en-US" smtClean="0"/>
              <a:t>‹#›</a:t>
            </a:fld>
            <a:endParaRPr lang="en-US"/>
          </a:p>
        </p:txBody>
      </p:sp>
    </p:spTree>
    <p:extLst>
      <p:ext uri="{BB962C8B-B14F-4D97-AF65-F5344CB8AC3E}">
        <p14:creationId xmlns:p14="http://schemas.microsoft.com/office/powerpoint/2010/main" val="4091265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804B8ED-CB36-412F-82CD-9182B886E5EA}" type="datetimeFigureOut">
              <a:rPr lang="en-US" smtClean="0"/>
              <a:t>9/17/2026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E00D324-5415-4D59-B7BD-07C82E208A57}" type="slidenum">
              <a:rPr lang="en-US" smtClean="0"/>
              <a:t>‹#›</a:t>
            </a:fld>
            <a:endParaRPr lang="en-US"/>
          </a:p>
        </p:txBody>
      </p:sp>
    </p:spTree>
    <p:extLst>
      <p:ext uri="{BB962C8B-B14F-4D97-AF65-F5344CB8AC3E}">
        <p14:creationId xmlns:p14="http://schemas.microsoft.com/office/powerpoint/2010/main" val="3805278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804B8ED-CB36-412F-82CD-9182B886E5EA}" type="datetimeFigureOut">
              <a:rPr lang="en-US" smtClean="0"/>
              <a:t>9/17/2026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E00D324-5415-4D59-B7BD-07C82E208A57}" type="slidenum">
              <a:rPr lang="en-US" smtClean="0"/>
              <a:t>‹#›</a:t>
            </a:fld>
            <a:endParaRPr lang="en-US"/>
          </a:p>
        </p:txBody>
      </p:sp>
    </p:spTree>
    <p:extLst>
      <p:ext uri="{BB962C8B-B14F-4D97-AF65-F5344CB8AC3E}">
        <p14:creationId xmlns:p14="http://schemas.microsoft.com/office/powerpoint/2010/main" val="1171511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804B8ED-CB36-412F-82CD-9182B886E5EA}"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00D324-5415-4D59-B7BD-07C82E208A57}" type="slidenum">
              <a:rPr lang="en-US" smtClean="0"/>
              <a:t>‹#›</a:t>
            </a:fld>
            <a:endParaRPr lang="en-US"/>
          </a:p>
        </p:txBody>
      </p:sp>
    </p:spTree>
    <p:extLst>
      <p:ext uri="{BB962C8B-B14F-4D97-AF65-F5344CB8AC3E}">
        <p14:creationId xmlns:p14="http://schemas.microsoft.com/office/powerpoint/2010/main" val="1085107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04B8ED-CB36-412F-82CD-9182B886E5EA}"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0D324-5415-4D59-B7BD-07C82E208A57}" type="slidenum">
              <a:rPr lang="en-US" smtClean="0"/>
              <a:t>‹#›</a:t>
            </a:fld>
            <a:endParaRPr lang="en-US"/>
          </a:p>
        </p:txBody>
      </p:sp>
    </p:spTree>
    <p:extLst>
      <p:ext uri="{BB962C8B-B14F-4D97-AF65-F5344CB8AC3E}">
        <p14:creationId xmlns:p14="http://schemas.microsoft.com/office/powerpoint/2010/main" val="1277239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804B8ED-CB36-412F-82CD-9182B886E5EA}"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0D324-5415-4D59-B7BD-07C82E208A57}" type="slidenum">
              <a:rPr lang="en-US" smtClean="0"/>
              <a:t>‹#›</a:t>
            </a:fld>
            <a:endParaRPr lang="en-US"/>
          </a:p>
        </p:txBody>
      </p:sp>
    </p:spTree>
    <p:extLst>
      <p:ext uri="{BB962C8B-B14F-4D97-AF65-F5344CB8AC3E}">
        <p14:creationId xmlns:p14="http://schemas.microsoft.com/office/powerpoint/2010/main" val="1109689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804B8ED-CB36-412F-82CD-9182B886E5EA}" type="datetimeFigureOut">
              <a:rPr lang="en-US" smtClean="0"/>
              <a:t>9/17/2026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E00D324-5415-4D59-B7BD-07C82E208A57}"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75403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ar-SA" dirty="0" smtClean="0">
                <a:solidFill>
                  <a:srgbClr val="FF0000"/>
                </a:solidFill>
              </a:rPr>
              <a:t>342 نبت </a:t>
            </a:r>
            <a:endParaRPr lang="en-US" dirty="0">
              <a:solidFill>
                <a:srgbClr val="FF0000"/>
              </a:solidFill>
            </a:endParaRPr>
          </a:p>
        </p:txBody>
      </p:sp>
      <p:sp>
        <p:nvSpPr>
          <p:cNvPr id="3" name="Subtitle 2"/>
          <p:cNvSpPr>
            <a:spLocks noGrp="1"/>
          </p:cNvSpPr>
          <p:nvPr>
            <p:ph type="subTitle" idx="1"/>
          </p:nvPr>
        </p:nvSpPr>
        <p:spPr/>
        <p:txBody>
          <a:bodyPr/>
          <a:lstStyle/>
          <a:p>
            <a:r>
              <a:rPr lang="ar-SA" dirty="0" smtClean="0">
                <a:solidFill>
                  <a:srgbClr val="FF0000"/>
                </a:solidFill>
              </a:rPr>
              <a:t>الدرس العملي السابع</a:t>
            </a:r>
          </a:p>
          <a:p>
            <a:r>
              <a:rPr lang="ar-SA" dirty="0" smtClean="0">
                <a:solidFill>
                  <a:srgbClr val="FF0000"/>
                </a:solidFill>
              </a:rPr>
              <a:t>درجة حرارة التربه </a:t>
            </a:r>
            <a:endParaRPr lang="en-US" dirty="0">
              <a:solidFill>
                <a:srgbClr val="FF0000"/>
              </a:solidFill>
            </a:endParaRPr>
          </a:p>
        </p:txBody>
      </p:sp>
    </p:spTree>
    <p:extLst>
      <p:ext uri="{BB962C8B-B14F-4D97-AF65-F5344CB8AC3E}">
        <p14:creationId xmlns:p14="http://schemas.microsoft.com/office/powerpoint/2010/main" val="1486286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87216" y="344380"/>
            <a:ext cx="4116833" cy="461665"/>
          </a:xfrm>
          <a:prstGeom prst="rect">
            <a:avLst/>
          </a:prstGeom>
        </p:spPr>
        <p:txBody>
          <a:bodyPr wrap="none">
            <a:spAutoFit/>
          </a:bodyPr>
          <a:lstStyle/>
          <a:p>
            <a:pPr algn="ctr"/>
            <a:r>
              <a:rPr lang="en-US" sz="2400" dirty="0">
                <a:solidFill>
                  <a:srgbClr val="FF0000"/>
                </a:solidFill>
                <a:latin typeface="Times New Roman" panose="02020603050405020304" pitchFamily="18" charset="0"/>
              </a:rPr>
              <a:t>soil temperature </a:t>
            </a:r>
            <a:r>
              <a:rPr lang="ar-SA" sz="2400" b="1" dirty="0">
                <a:solidFill>
                  <a:srgbClr val="FF0000"/>
                </a:solidFill>
                <a:latin typeface="PT Bold Heading"/>
              </a:rPr>
              <a:t>درجة حرارة التربة</a:t>
            </a:r>
            <a:endParaRPr lang="en-US" sz="2400" dirty="0">
              <a:solidFill>
                <a:srgbClr val="FF0000"/>
              </a:solidFill>
            </a:endParaRPr>
          </a:p>
        </p:txBody>
      </p:sp>
      <p:sp>
        <p:nvSpPr>
          <p:cNvPr id="4" name="Rectangle 3"/>
          <p:cNvSpPr/>
          <p:nvPr/>
        </p:nvSpPr>
        <p:spPr>
          <a:xfrm>
            <a:off x="3048000" y="2136339"/>
            <a:ext cx="6096000" cy="369332"/>
          </a:xfrm>
          <a:prstGeom prst="rect">
            <a:avLst/>
          </a:prstGeom>
        </p:spPr>
        <p:txBody>
          <a:bodyPr>
            <a:spAutoFit/>
          </a:bodyPr>
          <a:lstStyle/>
          <a:p>
            <a:pPr algn="r"/>
            <a:r>
              <a:rPr lang="ar-SA" dirty="0" smtClean="0">
                <a:latin typeface="Times New Roman" panose="02020603050405020304" pitchFamily="18" charset="0"/>
              </a:rPr>
              <a:t>.</a:t>
            </a:r>
            <a:endParaRPr lang="en-US" dirty="0"/>
          </a:p>
        </p:txBody>
      </p:sp>
      <p:sp>
        <p:nvSpPr>
          <p:cNvPr id="5" name="Rectangle 4"/>
          <p:cNvSpPr/>
          <p:nvPr/>
        </p:nvSpPr>
        <p:spPr>
          <a:xfrm>
            <a:off x="2207623" y="843677"/>
            <a:ext cx="9752738" cy="1631216"/>
          </a:xfrm>
          <a:prstGeom prst="rect">
            <a:avLst/>
          </a:prstGeom>
        </p:spPr>
        <p:txBody>
          <a:bodyPr wrap="square">
            <a:spAutoFit/>
          </a:bodyPr>
          <a:lstStyle/>
          <a:p>
            <a:pPr algn="r"/>
            <a:r>
              <a:rPr lang="ar-SA" sz="2000" dirty="0" smtClean="0">
                <a:latin typeface="Times New Roman" panose="02020603050405020304" pitchFamily="18" charset="0"/>
              </a:rPr>
              <a:t>يتأثر نشاط النباتات تأثراً عميقاً بدرجة حرارة التربة لأنها تؤثر على العمليات الحيية والكيميائية والطبيعية التي</a:t>
            </a:r>
          </a:p>
          <a:p>
            <a:pPr algn="r"/>
            <a:r>
              <a:rPr lang="ar-SA" sz="2000" dirty="0" smtClean="0">
                <a:latin typeface="Times New Roman" panose="02020603050405020304" pitchFamily="18" charset="0"/>
              </a:rPr>
              <a:t>تجري فيها حيث تؤثر على عمليات التنفس والبناء الضوئي وامتصاص الماء والمواد الذائبة فيه وفي إنبات</a:t>
            </a:r>
          </a:p>
          <a:p>
            <a:pPr algn="r"/>
            <a:r>
              <a:rPr lang="ar-SA" sz="2000" dirty="0" smtClean="0">
                <a:latin typeface="Times New Roman" panose="02020603050405020304" pitchFamily="18" charset="0"/>
              </a:rPr>
              <a:t>البذور وسرعة نمو الجذير وغيرها ، إضافة إلى تأثيرها في نشاط الكائنات الدقيقة وخاصة المحللة للمواد</a:t>
            </a:r>
          </a:p>
          <a:p>
            <a:pPr algn="r"/>
            <a:r>
              <a:rPr lang="ar-SA" sz="2000" dirty="0" smtClean="0">
                <a:latin typeface="Times New Roman" panose="02020603050405020304" pitchFamily="18" charset="0"/>
              </a:rPr>
              <a:t>لعضوية وتؤثر درجة حرارة التربة أيضا على درجة حرارة طبقة الهواء السطحية حيث أن حرارة الجو تأتي من</a:t>
            </a:r>
          </a:p>
          <a:p>
            <a:pPr algn="r"/>
            <a:r>
              <a:rPr lang="ar-SA" sz="2000" dirty="0" smtClean="0">
                <a:latin typeface="Times New Roman" panose="02020603050405020304" pitchFamily="18" charset="0"/>
              </a:rPr>
              <a:t>مصدرين الإشعاع الشمسي والإشعاع الذي ترده الأرض إلى الهواء</a:t>
            </a:r>
            <a:endParaRPr lang="en-US" sz="2000" dirty="0"/>
          </a:p>
        </p:txBody>
      </p:sp>
      <p:sp>
        <p:nvSpPr>
          <p:cNvPr id="6" name="Rectangle 5"/>
          <p:cNvSpPr/>
          <p:nvPr/>
        </p:nvSpPr>
        <p:spPr>
          <a:xfrm>
            <a:off x="3644537" y="2505671"/>
            <a:ext cx="8316550" cy="3539430"/>
          </a:xfrm>
          <a:prstGeom prst="rect">
            <a:avLst/>
          </a:prstGeom>
        </p:spPr>
        <p:txBody>
          <a:bodyPr wrap="square">
            <a:spAutoFit/>
          </a:bodyPr>
          <a:lstStyle/>
          <a:p>
            <a:pPr algn="r"/>
            <a:r>
              <a:rPr lang="ar-SA" sz="2400" b="1" i="0" u="none" strike="noStrike" baseline="0" dirty="0" smtClean="0">
                <a:solidFill>
                  <a:srgbClr val="FF0000"/>
                </a:solidFill>
                <a:latin typeface="Times New Roman,Bold"/>
              </a:rPr>
              <a:t>العوامل التي تؤثر في درجة حرارة التربة :</a:t>
            </a:r>
          </a:p>
          <a:p>
            <a:pPr algn="r"/>
            <a:r>
              <a:rPr lang="ar-SA" sz="2000" dirty="0">
                <a:solidFill>
                  <a:srgbClr val="000000"/>
                </a:solidFill>
                <a:latin typeface="Times New Roman" panose="02020603050405020304" pitchFamily="18" charset="0"/>
              </a:rPr>
              <a:t>هناك عدة عوامل تؤثر </a:t>
            </a:r>
            <a:r>
              <a:rPr lang="ar-SA" sz="2000" dirty="0" smtClean="0">
                <a:solidFill>
                  <a:srgbClr val="000000"/>
                </a:solidFill>
                <a:latin typeface="Times New Roman" panose="02020603050405020304" pitchFamily="18" charset="0"/>
              </a:rPr>
              <a:t>تأثير ً </a:t>
            </a:r>
            <a:r>
              <a:rPr lang="ar-SA" sz="2000" dirty="0">
                <a:solidFill>
                  <a:srgbClr val="000000"/>
                </a:solidFill>
                <a:latin typeface="Times New Roman" panose="02020603050405020304" pitchFamily="18" charset="0"/>
              </a:rPr>
              <a:t>مباشراً في درجة حرارة التربة مثل </a:t>
            </a:r>
            <a:r>
              <a:rPr lang="ar-SA" sz="2000" dirty="0" smtClean="0">
                <a:solidFill>
                  <a:srgbClr val="000000"/>
                </a:solidFill>
                <a:latin typeface="Times New Roman" panose="02020603050405020304" pitchFamily="18" charset="0"/>
              </a:rPr>
              <a:t>:</a:t>
            </a:r>
          </a:p>
          <a:p>
            <a:pPr algn="r"/>
            <a:r>
              <a:rPr lang="ar-SA" sz="2000" dirty="0" smtClean="0">
                <a:solidFill>
                  <a:srgbClr val="7030A0"/>
                </a:solidFill>
                <a:latin typeface="Times New Roman" panose="02020603050405020304" pitchFamily="18" charset="0"/>
              </a:rPr>
              <a:t>لون </a:t>
            </a:r>
            <a:r>
              <a:rPr lang="ar-SA" sz="2000" dirty="0">
                <a:solidFill>
                  <a:srgbClr val="7030A0"/>
                </a:solidFill>
                <a:latin typeface="Times New Roman" panose="02020603050405020304" pitchFamily="18" charset="0"/>
              </a:rPr>
              <a:t>التربة </a:t>
            </a:r>
            <a:endParaRPr lang="ar-SA" sz="2000" dirty="0" smtClean="0">
              <a:solidFill>
                <a:srgbClr val="7030A0"/>
              </a:solidFill>
              <a:latin typeface="Times New Roman" panose="02020603050405020304" pitchFamily="18" charset="0"/>
            </a:endParaRPr>
          </a:p>
          <a:p>
            <a:pPr algn="r"/>
            <a:r>
              <a:rPr lang="ar-SA" sz="2000" dirty="0" smtClean="0">
                <a:solidFill>
                  <a:srgbClr val="7030A0"/>
                </a:solidFill>
                <a:latin typeface="Times New Roman" panose="02020603050405020304" pitchFamily="18" charset="0"/>
              </a:rPr>
              <a:t>والقوام</a:t>
            </a:r>
            <a:endParaRPr lang="ar-SA" sz="2000" dirty="0">
              <a:solidFill>
                <a:srgbClr val="7030A0"/>
              </a:solidFill>
              <a:latin typeface="Times New Roman" panose="02020603050405020304" pitchFamily="18" charset="0"/>
            </a:endParaRPr>
          </a:p>
          <a:p>
            <a:pPr algn="r"/>
            <a:r>
              <a:rPr lang="ar-SA" sz="2000" dirty="0">
                <a:solidFill>
                  <a:srgbClr val="7030A0"/>
                </a:solidFill>
                <a:latin typeface="Times New Roman" panose="02020603050405020304" pitchFamily="18" charset="0"/>
              </a:rPr>
              <a:t>والتركيب </a:t>
            </a:r>
            <a:endParaRPr lang="ar-SA" sz="2000" dirty="0" smtClean="0">
              <a:solidFill>
                <a:srgbClr val="7030A0"/>
              </a:solidFill>
              <a:latin typeface="Times New Roman" panose="02020603050405020304" pitchFamily="18" charset="0"/>
            </a:endParaRPr>
          </a:p>
          <a:p>
            <a:pPr algn="r"/>
            <a:r>
              <a:rPr lang="ar-SA" sz="2000" dirty="0" smtClean="0">
                <a:solidFill>
                  <a:srgbClr val="7030A0"/>
                </a:solidFill>
                <a:latin typeface="Times New Roman" panose="02020603050405020304" pitchFamily="18" charset="0"/>
              </a:rPr>
              <a:t>والمحتوى </a:t>
            </a:r>
            <a:r>
              <a:rPr lang="ar-SA" sz="2000" dirty="0">
                <a:solidFill>
                  <a:srgbClr val="7030A0"/>
                </a:solidFill>
                <a:latin typeface="Times New Roman" panose="02020603050405020304" pitchFamily="18" charset="0"/>
              </a:rPr>
              <a:t>المائي </a:t>
            </a:r>
            <a:endParaRPr lang="ar-SA" sz="2000" dirty="0" smtClean="0">
              <a:solidFill>
                <a:srgbClr val="7030A0"/>
              </a:solidFill>
              <a:latin typeface="Times New Roman" panose="02020603050405020304" pitchFamily="18" charset="0"/>
            </a:endParaRPr>
          </a:p>
          <a:p>
            <a:pPr algn="r"/>
            <a:r>
              <a:rPr lang="ar-SA" sz="2000" dirty="0" smtClean="0">
                <a:solidFill>
                  <a:srgbClr val="7030A0"/>
                </a:solidFill>
                <a:latin typeface="Times New Roman" panose="02020603050405020304" pitchFamily="18" charset="0"/>
              </a:rPr>
              <a:t>ووجود </a:t>
            </a:r>
            <a:r>
              <a:rPr lang="ar-SA" sz="2000" dirty="0">
                <a:solidFill>
                  <a:srgbClr val="7030A0"/>
                </a:solidFill>
                <a:latin typeface="Times New Roman" panose="02020603050405020304" pitchFamily="18" charset="0"/>
              </a:rPr>
              <a:t>الغطاء النباتي أو عدم وجوده وغيرها </a:t>
            </a:r>
            <a:r>
              <a:rPr lang="ar-SA" sz="2000" dirty="0" smtClean="0">
                <a:solidFill>
                  <a:srgbClr val="7030A0"/>
                </a:solidFill>
                <a:latin typeface="Times New Roman" panose="02020603050405020304" pitchFamily="18" charset="0"/>
              </a:rPr>
              <a:t>من</a:t>
            </a:r>
            <a:r>
              <a:rPr lang="ar-SA" sz="2000" dirty="0">
                <a:solidFill>
                  <a:srgbClr val="7030A0"/>
                </a:solidFill>
                <a:latin typeface="Times New Roman" panose="02020603050405020304" pitchFamily="18" charset="0"/>
              </a:rPr>
              <a:t> العوامل</a:t>
            </a:r>
          </a:p>
          <a:p>
            <a:pPr algn="r"/>
            <a:r>
              <a:rPr lang="ar-SA" sz="2000" dirty="0" smtClean="0">
                <a:solidFill>
                  <a:srgbClr val="000000"/>
                </a:solidFill>
                <a:latin typeface="Times New Roman" panose="02020603050405020304" pitchFamily="18" charset="0"/>
              </a:rPr>
              <a:t>وربما </a:t>
            </a:r>
            <a:r>
              <a:rPr lang="ar-SA" sz="2000" dirty="0">
                <a:solidFill>
                  <a:srgbClr val="000000"/>
                </a:solidFill>
                <a:latin typeface="Times New Roman" panose="02020603050405020304" pitchFamily="18" charset="0"/>
              </a:rPr>
              <a:t>يكون </a:t>
            </a:r>
            <a:r>
              <a:rPr lang="ar-SA" sz="2000" b="1" dirty="0">
                <a:solidFill>
                  <a:srgbClr val="000000"/>
                </a:solidFill>
                <a:latin typeface="Times New Roman,Bold"/>
              </a:rPr>
              <a:t>المحتوى المائي للتربة </a:t>
            </a:r>
            <a:r>
              <a:rPr lang="ar-SA" sz="2000" dirty="0">
                <a:solidFill>
                  <a:srgbClr val="000000"/>
                </a:solidFill>
                <a:latin typeface="Times New Roman" panose="02020603050405020304" pitchFamily="18" charset="0"/>
              </a:rPr>
              <a:t>من أهم هذه العوامل جميعاً وذلك لأن</a:t>
            </a:r>
          </a:p>
          <a:p>
            <a:pPr algn="r"/>
            <a:r>
              <a:rPr lang="ar-SA" sz="2000" dirty="0">
                <a:solidFill>
                  <a:srgbClr val="7030A0"/>
                </a:solidFill>
                <a:latin typeface="Times New Roman" panose="02020603050405020304" pitchFamily="18" charset="0"/>
              </a:rPr>
              <a:t>الحرارة النوعية</a:t>
            </a:r>
            <a:r>
              <a:rPr lang="ar-SA" sz="2000" dirty="0">
                <a:solidFill>
                  <a:srgbClr val="000000"/>
                </a:solidFill>
                <a:latin typeface="Times New Roman" panose="02020603050405020304" pitchFamily="18" charset="0"/>
              </a:rPr>
              <a:t> للماء تعادل خمسة أضعاف الحرارة النوعية لمكونات التربة الصلبة</a:t>
            </a:r>
          </a:p>
          <a:p>
            <a:pPr algn="r"/>
            <a:r>
              <a:rPr lang="ar-SA" sz="2000" dirty="0">
                <a:solidFill>
                  <a:srgbClr val="7030A0"/>
                </a:solidFill>
                <a:latin typeface="Times New Roman" panose="02020603050405020304" pitchFamily="18" charset="0"/>
              </a:rPr>
              <a:t>وهذا يفسر برودة الأراضي الرطبة عن الأراضي الجافة ، كما يفسر انخفاض درجة</a:t>
            </a:r>
          </a:p>
          <a:p>
            <a:pPr algn="r"/>
            <a:r>
              <a:rPr lang="ar-SA" sz="2000" dirty="0">
                <a:solidFill>
                  <a:srgbClr val="7030A0"/>
                </a:solidFill>
                <a:latin typeface="Times New Roman" panose="02020603050405020304" pitchFamily="18" charset="0"/>
              </a:rPr>
              <a:t>حرارة التربة صيفاً إذا سقط عليها المطر.</a:t>
            </a:r>
            <a:endParaRPr lang="en-US" sz="2000" dirty="0">
              <a:solidFill>
                <a:srgbClr val="7030A0"/>
              </a:solidFill>
            </a:endParaRPr>
          </a:p>
        </p:txBody>
      </p:sp>
    </p:spTree>
    <p:extLst>
      <p:ext uri="{BB962C8B-B14F-4D97-AF65-F5344CB8AC3E}">
        <p14:creationId xmlns:p14="http://schemas.microsoft.com/office/powerpoint/2010/main" val="2935688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2651" y="127172"/>
            <a:ext cx="8673738" cy="3785652"/>
          </a:xfrm>
          <a:prstGeom prst="rect">
            <a:avLst/>
          </a:prstGeom>
        </p:spPr>
        <p:txBody>
          <a:bodyPr wrap="square">
            <a:spAutoFit/>
          </a:bodyPr>
          <a:lstStyle/>
          <a:p>
            <a:pPr algn="r"/>
            <a:r>
              <a:rPr lang="ar-SA" sz="2400" b="1" dirty="0">
                <a:solidFill>
                  <a:srgbClr val="FF0000"/>
                </a:solidFill>
                <a:latin typeface="Times New Roman,Bold"/>
              </a:rPr>
              <a:t>تعريف الحرارة النوعية:</a:t>
            </a:r>
          </a:p>
          <a:p>
            <a:pPr algn="r"/>
            <a:r>
              <a:rPr lang="ar-SA" sz="2400" dirty="0">
                <a:latin typeface="Times New Roman" panose="02020603050405020304" pitchFamily="18" charset="0"/>
              </a:rPr>
              <a:t>الحرارة النوعية لأي مادة هي كمية الحرارة اللازمة لرفع 1 جرام من أي مادة درجة</a:t>
            </a:r>
          </a:p>
          <a:p>
            <a:pPr algn="r"/>
            <a:r>
              <a:rPr lang="ar-SA" sz="2400" dirty="0">
                <a:latin typeface="Times New Roman" panose="02020603050405020304" pitchFamily="18" charset="0"/>
              </a:rPr>
              <a:t>مئوية واحدة.</a:t>
            </a:r>
          </a:p>
          <a:p>
            <a:pPr algn="r"/>
            <a:r>
              <a:rPr lang="ar-SA" sz="2400" dirty="0">
                <a:solidFill>
                  <a:srgbClr val="00B050"/>
                </a:solidFill>
                <a:latin typeface="Times New Roman" panose="02020603050405020304" pitchFamily="18" charset="0"/>
              </a:rPr>
              <a:t>الحرارة النوعية للماء النقي </a:t>
            </a:r>
            <a:r>
              <a:rPr lang="ar-SA" sz="2400" dirty="0">
                <a:latin typeface="Times New Roman" panose="02020603050405020304" pitchFamily="18" charset="0"/>
              </a:rPr>
              <a:t>تساوي 1 كالوري/ جرام أو 1000 </a:t>
            </a:r>
            <a:r>
              <a:rPr lang="ar-SA" sz="2400" dirty="0" smtClean="0">
                <a:latin typeface="Times New Roman" panose="02020603050405020304" pitchFamily="18" charset="0"/>
              </a:rPr>
              <a:t>كالوري / كيلوجرام</a:t>
            </a:r>
            <a:endParaRPr lang="ar-SA" sz="2400" dirty="0">
              <a:latin typeface="Times New Roman" panose="02020603050405020304" pitchFamily="18" charset="0"/>
            </a:endParaRPr>
          </a:p>
          <a:p>
            <a:pPr algn="r"/>
            <a:r>
              <a:rPr lang="ar-SA" sz="2400" dirty="0">
                <a:solidFill>
                  <a:srgbClr val="00B050"/>
                </a:solidFill>
                <a:latin typeface="Times New Roman" panose="02020603050405020304" pitchFamily="18" charset="0"/>
              </a:rPr>
              <a:t>أما الحرارة النوعية للتربة الجافة </a:t>
            </a:r>
            <a:r>
              <a:rPr lang="ar-SA" sz="2400" dirty="0">
                <a:latin typeface="Times New Roman" panose="02020603050405020304" pitchFamily="18" charset="0"/>
              </a:rPr>
              <a:t>فهي 0,2 كالوري / جرام أي 200 كالوري / </a:t>
            </a:r>
            <a:r>
              <a:rPr lang="ar-SA" sz="2400" dirty="0" smtClean="0">
                <a:latin typeface="Times New Roman" panose="02020603050405020304" pitchFamily="18" charset="0"/>
              </a:rPr>
              <a:t>كيلوجرام</a:t>
            </a:r>
            <a:endParaRPr lang="ar-SA" sz="2400" dirty="0">
              <a:latin typeface="Times New Roman" panose="02020603050405020304" pitchFamily="18" charset="0"/>
            </a:endParaRPr>
          </a:p>
          <a:p>
            <a:pPr algn="r"/>
            <a:endParaRPr lang="ar-SA" sz="2400" dirty="0" smtClean="0">
              <a:latin typeface="Times New Roman" panose="02020603050405020304" pitchFamily="18" charset="0"/>
            </a:endParaRPr>
          </a:p>
          <a:p>
            <a:pPr algn="r"/>
            <a:r>
              <a:rPr lang="ar-SA" sz="2400" dirty="0" smtClean="0">
                <a:solidFill>
                  <a:srgbClr val="7030A0"/>
                </a:solidFill>
                <a:latin typeface="Times New Roman" panose="02020603050405020304" pitchFamily="18" charset="0"/>
              </a:rPr>
              <a:t>وبالتالي </a:t>
            </a:r>
            <a:r>
              <a:rPr lang="ar-SA" sz="2400" dirty="0">
                <a:solidFill>
                  <a:srgbClr val="7030A0"/>
                </a:solidFill>
                <a:latin typeface="Times New Roman" panose="02020603050405020304" pitchFamily="18" charset="0"/>
              </a:rPr>
              <a:t>فإن انخفاض درجة حرارة التربة المبللة يعود إلى عاملين هما :</a:t>
            </a:r>
          </a:p>
          <a:p>
            <a:pPr algn="r"/>
            <a:r>
              <a:rPr lang="ar-SA" sz="2400" dirty="0" smtClean="0">
                <a:latin typeface="Times New Roman" panose="02020603050405020304" pitchFamily="18" charset="0"/>
              </a:rPr>
              <a:t>1 - الحرارة </a:t>
            </a:r>
            <a:r>
              <a:rPr lang="ar-SA" sz="2400" dirty="0">
                <a:latin typeface="Times New Roman" panose="02020603050405020304" pitchFamily="18" charset="0"/>
              </a:rPr>
              <a:t>النوعية المرتفعة للماء حيث له القدرة على امتصاص</a:t>
            </a:r>
          </a:p>
          <a:p>
            <a:pPr algn="r"/>
            <a:r>
              <a:rPr lang="ar-SA" sz="2400" dirty="0">
                <a:latin typeface="Times New Roman" panose="02020603050405020304" pitchFamily="18" charset="0"/>
              </a:rPr>
              <a:t>كميات كبيرة من الحرارة مع قلة التغير في درجة </a:t>
            </a:r>
            <a:r>
              <a:rPr lang="ar-SA" sz="2400" dirty="0" smtClean="0">
                <a:latin typeface="Times New Roman" panose="02020603050405020304" pitchFamily="18" charset="0"/>
              </a:rPr>
              <a:t>حرارته.</a:t>
            </a:r>
            <a:endParaRPr lang="ar-SA" sz="2400" dirty="0">
              <a:latin typeface="Times New Roman" panose="02020603050405020304" pitchFamily="18" charset="0"/>
            </a:endParaRPr>
          </a:p>
          <a:p>
            <a:pPr algn="r"/>
            <a:r>
              <a:rPr lang="ar-SA" sz="2400" dirty="0" smtClean="0">
                <a:latin typeface="Times New Roman" panose="02020603050405020304" pitchFamily="18" charset="0"/>
              </a:rPr>
              <a:t>2- </a:t>
            </a:r>
            <a:r>
              <a:rPr lang="ar-SA" sz="2400" dirty="0">
                <a:latin typeface="Times New Roman" panose="02020603050405020304" pitchFamily="18" charset="0"/>
              </a:rPr>
              <a:t>تبخر الماء من سطح التربة مما يخفف من درجة حرارتها.</a:t>
            </a:r>
            <a:endParaRPr lang="en-US" sz="2400" dirty="0"/>
          </a:p>
        </p:txBody>
      </p:sp>
      <p:sp>
        <p:nvSpPr>
          <p:cNvPr id="3" name="Rectangle 2"/>
          <p:cNvSpPr/>
          <p:nvPr/>
        </p:nvSpPr>
        <p:spPr>
          <a:xfrm>
            <a:off x="1502228" y="4542584"/>
            <a:ext cx="10228217" cy="1754326"/>
          </a:xfrm>
          <a:prstGeom prst="rect">
            <a:avLst/>
          </a:prstGeom>
        </p:spPr>
        <p:txBody>
          <a:bodyPr wrap="square">
            <a:spAutoFit/>
          </a:bodyPr>
          <a:lstStyle/>
          <a:p>
            <a:pPr algn="r" rtl="1">
              <a:spcAft>
                <a:spcPts val="0"/>
              </a:spcAft>
              <a:tabLst>
                <a:tab pos="3201670" algn="l"/>
              </a:tabLst>
            </a:pPr>
            <a:r>
              <a:rPr lang="ar-SA" dirty="0">
                <a:latin typeface="Times New Roman" panose="02020603050405020304" pitchFamily="18" charset="0"/>
                <a:ea typeface="Times New Roman" panose="02020603050405020304" pitchFamily="18" charset="0"/>
              </a:rPr>
              <a:t>1 جرام تربة                           </a:t>
            </a:r>
            <a:r>
              <a:rPr lang="ar-SA" dirty="0" smtClean="0">
                <a:latin typeface="Times New Roman" panose="02020603050405020304" pitchFamily="18" charset="0"/>
                <a:ea typeface="Times New Roman" panose="02020603050405020304" pitchFamily="18" charset="0"/>
              </a:rPr>
              <a:t>                                 </a:t>
            </a:r>
            <a:r>
              <a:rPr lang="ar-SA" dirty="0">
                <a:latin typeface="Times New Roman" panose="02020603050405020304" pitchFamily="18" charset="0"/>
                <a:ea typeface="Times New Roman" panose="02020603050405020304" pitchFamily="18" charset="0"/>
              </a:rPr>
              <a:t>1 جرام ماء </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dirty="0">
                <a:latin typeface="Times New Roman" panose="02020603050405020304" pitchFamily="18" charset="0"/>
                <a:ea typeface="Times New Roman" panose="02020603050405020304" pitchFamily="18" charset="0"/>
              </a:rPr>
              <a:t> </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dirty="0">
                <a:latin typeface="Times New Roman" panose="02020603050405020304" pitchFamily="18" charset="0"/>
                <a:ea typeface="Times New Roman" panose="02020603050405020304" pitchFamily="18" charset="0"/>
              </a:rPr>
              <a:t> </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dirty="0">
                <a:latin typeface="Times New Roman" panose="02020603050405020304" pitchFamily="18" charset="0"/>
                <a:ea typeface="Times New Roman" panose="02020603050405020304" pitchFamily="18" charset="0"/>
              </a:rPr>
              <a:t>يتطلب حرارة نوعية تساوي 2</a:t>
            </a:r>
            <a:r>
              <a:rPr lang="en-US" dirty="0">
                <a:latin typeface="Times New Roman" panose="02020603050405020304" pitchFamily="18" charset="0"/>
                <a:ea typeface="Times New Roman" panose="02020603050405020304" pitchFamily="18" charset="0"/>
              </a:rPr>
              <a:t>,</a:t>
            </a:r>
            <a:r>
              <a:rPr lang="ar-SA" dirty="0">
                <a:latin typeface="Times New Roman" panose="02020603050405020304" pitchFamily="18" charset="0"/>
                <a:ea typeface="Times New Roman" panose="02020603050405020304" pitchFamily="18" charset="0"/>
              </a:rPr>
              <a:t>0 كالوري    </a:t>
            </a:r>
            <a:r>
              <a:rPr lang="ar-SA" dirty="0" smtClean="0">
                <a:latin typeface="Times New Roman" panose="02020603050405020304" pitchFamily="18" charset="0"/>
                <a:ea typeface="Times New Roman" panose="02020603050405020304" pitchFamily="18" charset="0"/>
              </a:rPr>
              <a:t>                </a:t>
            </a:r>
            <a:r>
              <a:rPr lang="ar-SA" dirty="0">
                <a:latin typeface="Times New Roman" panose="02020603050405020304" pitchFamily="18" charset="0"/>
                <a:ea typeface="Times New Roman" panose="02020603050405020304" pitchFamily="18" charset="0"/>
              </a:rPr>
              <a:t>يتطلب حرارة نوعية تساوي 1 كالوري   </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dirty="0">
                <a:latin typeface="Times New Roman" panose="02020603050405020304" pitchFamily="18" charset="0"/>
                <a:ea typeface="Times New Roman" panose="02020603050405020304" pitchFamily="18" charset="0"/>
              </a:rPr>
              <a:t> </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dirty="0">
                <a:latin typeface="Times New Roman" panose="02020603050405020304" pitchFamily="18" charset="0"/>
                <a:ea typeface="Times New Roman" panose="02020603050405020304" pitchFamily="18" charset="0"/>
              </a:rPr>
              <a:t> </a:t>
            </a:r>
            <a:endParaRPr lang="en-US" sz="1600" dirty="0">
              <a:effectLst/>
              <a:latin typeface="Times New Roman" panose="02020603050405020304" pitchFamily="18" charset="0"/>
              <a:ea typeface="Times New Roman" panose="02020603050405020304" pitchFamily="18" charset="0"/>
            </a:endParaRPr>
          </a:p>
        </p:txBody>
      </p:sp>
      <p:sp>
        <p:nvSpPr>
          <p:cNvPr id="4" name="Rectangle 3"/>
          <p:cNvSpPr/>
          <p:nvPr/>
        </p:nvSpPr>
        <p:spPr>
          <a:xfrm>
            <a:off x="10570740" y="4043038"/>
            <a:ext cx="611065" cy="369332"/>
          </a:xfrm>
          <a:prstGeom prst="rect">
            <a:avLst/>
          </a:prstGeom>
        </p:spPr>
        <p:txBody>
          <a:bodyPr wrap="none">
            <a:spAutoFit/>
          </a:bodyPr>
          <a:lstStyle/>
          <a:p>
            <a:r>
              <a:rPr lang="en-US" dirty="0">
                <a:latin typeface="Times New Roman" panose="02020603050405020304" pitchFamily="18" charset="0"/>
                <a:ea typeface="Times New Roman" panose="02020603050405020304" pitchFamily="18" charset="0"/>
              </a:rPr>
              <a:t>1</a:t>
            </a:r>
            <a:r>
              <a:rPr lang="en-US" dirty="0">
                <a:latin typeface="Bodoni MT" panose="02070603080606020203" pitchFamily="18" charset="0"/>
                <a:ea typeface="Times New Roman" panose="02020603050405020304" pitchFamily="18" charset="0"/>
                <a:cs typeface="Times New Roman" panose="02020603050405020304" pitchFamily="18" charset="0"/>
              </a:rPr>
              <a:t>°</a:t>
            </a:r>
            <a:r>
              <a:rPr lang="en-US" dirty="0">
                <a:latin typeface="Times New Roman" panose="02020603050405020304" pitchFamily="18" charset="0"/>
                <a:ea typeface="Times New Roman" panose="02020603050405020304" pitchFamily="18" charset="0"/>
              </a:rPr>
              <a:t>C</a:t>
            </a:r>
            <a:r>
              <a:rPr lang="ar-SA" dirty="0">
                <a:latin typeface="Times New Roman" panose="02020603050405020304" pitchFamily="18" charset="0"/>
                <a:ea typeface="Times New Roman" panose="02020603050405020304" pitchFamily="18" charset="0"/>
              </a:rPr>
              <a:t> </a:t>
            </a:r>
            <a:endParaRPr lang="en-US" dirty="0"/>
          </a:p>
        </p:txBody>
      </p:sp>
      <p:sp>
        <p:nvSpPr>
          <p:cNvPr id="5" name="Rectangle 4"/>
          <p:cNvSpPr/>
          <p:nvPr/>
        </p:nvSpPr>
        <p:spPr>
          <a:xfrm>
            <a:off x="5672901" y="4043038"/>
            <a:ext cx="611065" cy="369332"/>
          </a:xfrm>
          <a:prstGeom prst="rect">
            <a:avLst/>
          </a:prstGeom>
        </p:spPr>
        <p:txBody>
          <a:bodyPr wrap="none">
            <a:spAutoFit/>
          </a:bodyPr>
          <a:lstStyle/>
          <a:p>
            <a:r>
              <a:rPr lang="en-US" dirty="0">
                <a:latin typeface="Times New Roman" panose="02020603050405020304" pitchFamily="18" charset="0"/>
                <a:ea typeface="Times New Roman" panose="02020603050405020304" pitchFamily="18" charset="0"/>
              </a:rPr>
              <a:t>1</a:t>
            </a:r>
            <a:r>
              <a:rPr lang="en-US" dirty="0">
                <a:latin typeface="Bodoni MT" panose="02070603080606020203" pitchFamily="18" charset="0"/>
                <a:ea typeface="Times New Roman" panose="02020603050405020304" pitchFamily="18" charset="0"/>
                <a:cs typeface="Times New Roman" panose="02020603050405020304" pitchFamily="18" charset="0"/>
              </a:rPr>
              <a:t>°</a:t>
            </a:r>
            <a:r>
              <a:rPr lang="en-US" dirty="0">
                <a:latin typeface="Times New Roman" panose="02020603050405020304" pitchFamily="18" charset="0"/>
                <a:ea typeface="Times New Roman" panose="02020603050405020304" pitchFamily="18" charset="0"/>
              </a:rPr>
              <a:t>C</a:t>
            </a:r>
            <a:r>
              <a:rPr lang="ar-SA" dirty="0">
                <a:latin typeface="Times New Roman" panose="02020603050405020304" pitchFamily="18" charset="0"/>
                <a:ea typeface="Times New Roman" panose="02020603050405020304" pitchFamily="18" charset="0"/>
              </a:rPr>
              <a:t> </a:t>
            </a:r>
            <a:endParaRPr lang="en-US" dirty="0"/>
          </a:p>
        </p:txBody>
      </p:sp>
    </p:spTree>
    <p:extLst>
      <p:ext uri="{BB962C8B-B14F-4D97-AF65-F5344CB8AC3E}">
        <p14:creationId xmlns:p14="http://schemas.microsoft.com/office/powerpoint/2010/main" val="3736642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0263" y="709974"/>
            <a:ext cx="11155680" cy="2308324"/>
          </a:xfrm>
          <a:prstGeom prst="rect">
            <a:avLst/>
          </a:prstGeom>
        </p:spPr>
        <p:txBody>
          <a:bodyPr wrap="square">
            <a:spAutoFit/>
          </a:bodyPr>
          <a:lstStyle/>
          <a:p>
            <a:pPr algn="r" rtl="1">
              <a:spcAft>
                <a:spcPts val="0"/>
              </a:spcAft>
              <a:tabLst>
                <a:tab pos="3201670" algn="l"/>
              </a:tabLst>
            </a:pPr>
            <a:r>
              <a:rPr lang="ar-SA" sz="2400" b="1" dirty="0">
                <a:solidFill>
                  <a:srgbClr val="FF0000"/>
                </a:solidFill>
                <a:latin typeface="Times New Roman" panose="02020603050405020304" pitchFamily="18" charset="0"/>
                <a:ea typeface="Times New Roman" panose="02020603050405020304" pitchFamily="18" charset="0"/>
                <a:cs typeface="+mj-cs"/>
              </a:rPr>
              <a:t>نستنتج مما سبق : </a:t>
            </a:r>
            <a:endParaRPr lang="en-US" sz="2400" dirty="0" smtClean="0">
              <a:solidFill>
                <a:srgbClr val="FF0000"/>
              </a:solidFill>
              <a:effectLst/>
              <a:latin typeface="Times New Roman" panose="02020603050405020304" pitchFamily="18" charset="0"/>
              <a:ea typeface="Times New Roman" panose="02020603050405020304" pitchFamily="18" charset="0"/>
              <a:cs typeface="+mj-cs"/>
            </a:endParaRPr>
          </a:p>
          <a:p>
            <a:pPr algn="r" rtl="1">
              <a:spcAft>
                <a:spcPts val="0"/>
              </a:spcAft>
              <a:tabLst>
                <a:tab pos="3201670" algn="l"/>
              </a:tabLst>
            </a:pPr>
            <a:r>
              <a:rPr lang="ar-SA" sz="2400" dirty="0">
                <a:latin typeface="Times New Roman" panose="02020603050405020304" pitchFamily="18" charset="0"/>
                <a:ea typeface="Times New Roman" panose="02020603050405020304" pitchFamily="18" charset="0"/>
                <a:cs typeface="+mj-cs"/>
              </a:rPr>
              <a:t>انه لجعل المساحات المائية بنفس حرارة المساحات اليابسة يجب إعطاء المساحة المائية  5 أضعاف الطاقة الحرارية  التي تتلقاها المساحة اليابسة.</a:t>
            </a:r>
            <a:endParaRPr lang="en-US" sz="2400" dirty="0" smtClean="0">
              <a:effectLst/>
              <a:latin typeface="Times New Roman" panose="02020603050405020304" pitchFamily="18" charset="0"/>
              <a:ea typeface="Times New Roman" panose="02020603050405020304" pitchFamily="18" charset="0"/>
              <a:cs typeface="+mj-cs"/>
            </a:endParaRPr>
          </a:p>
          <a:p>
            <a:pPr algn="r" rtl="1">
              <a:spcAft>
                <a:spcPts val="0"/>
              </a:spcAft>
              <a:tabLst>
                <a:tab pos="3201670" algn="l"/>
              </a:tabLst>
            </a:pPr>
            <a:r>
              <a:rPr lang="ar-SA" sz="2400" dirty="0">
                <a:latin typeface="Times New Roman" panose="02020603050405020304" pitchFamily="18" charset="0"/>
                <a:ea typeface="Times New Roman" panose="02020603050405020304" pitchFamily="18" charset="0"/>
                <a:cs typeface="+mj-cs"/>
              </a:rPr>
              <a:t>التفسير : </a:t>
            </a:r>
            <a:endParaRPr lang="en-US" sz="2400" dirty="0" smtClean="0">
              <a:effectLst/>
              <a:latin typeface="Times New Roman" panose="02020603050405020304" pitchFamily="18" charset="0"/>
              <a:ea typeface="Times New Roman" panose="02020603050405020304" pitchFamily="18" charset="0"/>
              <a:cs typeface="+mj-cs"/>
            </a:endParaRPr>
          </a:p>
          <a:p>
            <a:pPr algn="r" rtl="1">
              <a:spcAft>
                <a:spcPts val="0"/>
              </a:spcAft>
              <a:tabLst>
                <a:tab pos="3201670" algn="l"/>
              </a:tabLst>
            </a:pPr>
            <a:r>
              <a:rPr lang="ar-SA" sz="2400" dirty="0">
                <a:latin typeface="Times New Roman" panose="02020603050405020304" pitchFamily="18" charset="0"/>
                <a:ea typeface="Times New Roman" panose="02020603050405020304" pitchFamily="18" charset="0"/>
                <a:cs typeface="+mj-cs"/>
              </a:rPr>
              <a:t>1- الحرارة النوعية للماء هي أكبر من الحرارة النوعية للتربة أي أن الماء يلزمه كمية حرارة اكبر لتسخينه ( 5 أضعاف ) مما يلزم لتربة جافة. </a:t>
            </a:r>
            <a:endParaRPr lang="en-US" sz="2400" dirty="0">
              <a:effectLst/>
              <a:latin typeface="Times New Roman" panose="02020603050405020304" pitchFamily="18" charset="0"/>
              <a:ea typeface="Times New Roman" panose="02020603050405020304" pitchFamily="18" charset="0"/>
              <a:cs typeface="+mj-cs"/>
            </a:endParaRPr>
          </a:p>
        </p:txBody>
      </p:sp>
      <p:sp>
        <p:nvSpPr>
          <p:cNvPr id="3" name="Rectangle 2"/>
          <p:cNvSpPr/>
          <p:nvPr/>
        </p:nvSpPr>
        <p:spPr>
          <a:xfrm>
            <a:off x="470263" y="3228592"/>
            <a:ext cx="11286309" cy="830997"/>
          </a:xfrm>
          <a:prstGeom prst="rect">
            <a:avLst/>
          </a:prstGeom>
        </p:spPr>
        <p:txBody>
          <a:bodyPr wrap="square">
            <a:spAutoFit/>
          </a:bodyPr>
          <a:lstStyle/>
          <a:p>
            <a:pPr algn="r" rtl="1">
              <a:spcAft>
                <a:spcPts val="0"/>
              </a:spcAft>
              <a:tabLst>
                <a:tab pos="3201670" algn="l"/>
              </a:tabLst>
            </a:pPr>
            <a:r>
              <a:rPr lang="ar-SA" sz="2400" dirty="0">
                <a:latin typeface="Times New Roman" panose="02020603050405020304" pitchFamily="18" charset="0"/>
                <a:ea typeface="Times New Roman" panose="02020603050405020304" pitchFamily="18" charset="0"/>
                <a:cs typeface="+mj-cs"/>
              </a:rPr>
              <a:t>2- إضافة إلى عامل انعكاس الحرارة من على الأسطح المائية وعدم دخولها كاملة داخل الماء بينما في التربة كل الحرارة الساقطة عليها تدخل داخل التربة ولا ينعكس منها شيء.</a:t>
            </a:r>
            <a:endParaRPr lang="en-US" dirty="0">
              <a:effectLst/>
              <a:latin typeface="Times New Roman" panose="02020603050405020304" pitchFamily="18" charset="0"/>
              <a:ea typeface="Times New Roman" panose="02020603050405020304" pitchFamily="18" charset="0"/>
              <a:cs typeface="+mj-cs"/>
            </a:endParaRPr>
          </a:p>
        </p:txBody>
      </p:sp>
    </p:spTree>
    <p:extLst>
      <p:ext uri="{BB962C8B-B14F-4D97-AF65-F5344CB8AC3E}">
        <p14:creationId xmlns:p14="http://schemas.microsoft.com/office/powerpoint/2010/main" val="2933521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754" y="652594"/>
            <a:ext cx="11826240" cy="5693866"/>
          </a:xfrm>
          <a:prstGeom prst="rect">
            <a:avLst/>
          </a:prstGeom>
        </p:spPr>
        <p:txBody>
          <a:bodyPr wrap="square">
            <a:spAutoFit/>
          </a:bodyPr>
          <a:lstStyle/>
          <a:p>
            <a:pPr algn="r" rtl="1">
              <a:spcAft>
                <a:spcPts val="0"/>
              </a:spcAft>
              <a:tabLst>
                <a:tab pos="3201670" algn="l"/>
              </a:tabLst>
            </a:pPr>
            <a:r>
              <a:rPr lang="ar-SA" sz="2800" b="1" dirty="0" smtClean="0">
                <a:solidFill>
                  <a:srgbClr val="FF0000"/>
                </a:solidFill>
                <a:effectLst/>
                <a:latin typeface="Times New Roman" panose="02020603050405020304" pitchFamily="18" charset="0"/>
                <a:ea typeface="Times New Roman" panose="02020603050405020304" pitchFamily="18" charset="0"/>
              </a:rPr>
              <a:t>مثال تطبيقي:</a:t>
            </a:r>
            <a:endParaRPr lang="en-US" sz="2800" dirty="0" smtClean="0">
              <a:solidFill>
                <a:srgbClr val="FF0000"/>
              </a:solidFill>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smtClean="0">
                <a:effectLst/>
                <a:latin typeface="Times New Roman" panose="02020603050405020304" pitchFamily="18" charset="0"/>
                <a:ea typeface="Times New Roman" panose="02020603050405020304" pitchFamily="18" charset="0"/>
              </a:rPr>
              <a:t>هناك تربتين لهما نفس الصفات التربية وتزن كل واحدة منهما 100 كلغ .</a:t>
            </a:r>
            <a:endParaRPr lang="en-US" sz="2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smtClean="0">
                <a:solidFill>
                  <a:srgbClr val="FF0000"/>
                </a:solidFill>
                <a:effectLst/>
                <a:latin typeface="Times New Roman" panose="02020603050405020304" pitchFamily="18" charset="0"/>
                <a:ea typeface="Times New Roman" panose="02020603050405020304" pitchFamily="18" charset="0"/>
              </a:rPr>
              <a:t>التربة الأولى </a:t>
            </a:r>
            <a:r>
              <a:rPr lang="ar-SA" sz="2400" dirty="0" smtClean="0">
                <a:effectLst/>
                <a:latin typeface="Times New Roman" panose="02020603050405020304" pitchFamily="18" charset="0"/>
                <a:ea typeface="Times New Roman" panose="02020603050405020304" pitchFamily="18" charset="0"/>
              </a:rPr>
              <a:t>تحتوي على 10 كلغ ماء و</a:t>
            </a:r>
            <a:r>
              <a:rPr lang="ar-SA" sz="2400" dirty="0" smtClean="0">
                <a:solidFill>
                  <a:srgbClr val="FF0000"/>
                </a:solidFill>
                <a:effectLst/>
                <a:latin typeface="Times New Roman" panose="02020603050405020304" pitchFamily="18" charset="0"/>
                <a:ea typeface="Times New Roman" panose="02020603050405020304" pitchFamily="18" charset="0"/>
              </a:rPr>
              <a:t>الثانية</a:t>
            </a:r>
            <a:r>
              <a:rPr lang="ar-SA" sz="2400" dirty="0" smtClean="0">
                <a:effectLst/>
                <a:latin typeface="Times New Roman" panose="02020603050405020304" pitchFamily="18" charset="0"/>
                <a:ea typeface="Times New Roman" panose="02020603050405020304" pitchFamily="18" charset="0"/>
              </a:rPr>
              <a:t> تحتوي على 30 كلغ ماء أي أن التربة الأولى </a:t>
            </a:r>
            <a:r>
              <a:rPr lang="ar-SA" sz="2400" dirty="0" smtClean="0">
                <a:solidFill>
                  <a:srgbClr val="FF0000"/>
                </a:solidFill>
                <a:effectLst/>
                <a:latin typeface="Times New Roman" panose="02020603050405020304" pitchFamily="18" charset="0"/>
                <a:ea typeface="Times New Roman" panose="02020603050405020304" pitchFamily="18" charset="0"/>
              </a:rPr>
              <a:t>اجف والثانية مبللة أكثر </a:t>
            </a:r>
            <a:r>
              <a:rPr lang="ar-SA" sz="2400" dirty="0" smtClean="0">
                <a:effectLst/>
                <a:latin typeface="Times New Roman" panose="02020603050405020304" pitchFamily="18" charset="0"/>
                <a:ea typeface="Times New Roman" panose="02020603050405020304" pitchFamily="18" charset="0"/>
              </a:rPr>
              <a:t>بالماء ولوحظ أن التربة الاجف تمتلك حرارة نوعية تساوي </a:t>
            </a:r>
            <a:r>
              <a:rPr lang="ar-SA" sz="2400" b="1" u="sng" dirty="0" smtClean="0">
                <a:effectLst/>
                <a:latin typeface="Times New Roman" panose="02020603050405020304" pitchFamily="18" charset="0"/>
                <a:ea typeface="Times New Roman" panose="02020603050405020304" pitchFamily="18" charset="0"/>
              </a:rPr>
              <a:t>273</a:t>
            </a:r>
            <a:r>
              <a:rPr lang="ar-SA" sz="2400" dirty="0" smtClean="0">
                <a:effectLst/>
                <a:latin typeface="Times New Roman" panose="02020603050405020304" pitchFamily="18" charset="0"/>
                <a:ea typeface="Times New Roman" panose="02020603050405020304" pitchFamily="18" charset="0"/>
              </a:rPr>
              <a:t> كالوري / كلغ بينما التربة الأكثر تبليلا حرارتها النوعية تساوي </a:t>
            </a:r>
            <a:r>
              <a:rPr lang="ar-SA" sz="2400" b="1" u="sng" dirty="0" smtClean="0">
                <a:effectLst/>
                <a:latin typeface="Times New Roman" panose="02020603050405020304" pitchFamily="18" charset="0"/>
                <a:ea typeface="Times New Roman" panose="02020603050405020304" pitchFamily="18" charset="0"/>
              </a:rPr>
              <a:t>385</a:t>
            </a:r>
            <a:r>
              <a:rPr lang="ar-SA" sz="2400" dirty="0" smtClean="0">
                <a:effectLst/>
                <a:latin typeface="Times New Roman" panose="02020603050405020304" pitchFamily="18" charset="0"/>
                <a:ea typeface="Times New Roman" panose="02020603050405020304" pitchFamily="18" charset="0"/>
              </a:rPr>
              <a:t> كالوري / كلغ</a:t>
            </a:r>
          </a:p>
          <a:p>
            <a:pPr algn="r" rtl="1">
              <a:spcAft>
                <a:spcPts val="0"/>
              </a:spcAft>
              <a:tabLst>
                <a:tab pos="3201670" algn="l"/>
              </a:tabLst>
            </a:pPr>
            <a:r>
              <a:rPr lang="ar-SA" sz="2400" dirty="0" smtClean="0">
                <a:effectLst/>
                <a:latin typeface="Times New Roman" panose="02020603050405020304" pitchFamily="18" charset="0"/>
                <a:ea typeface="Times New Roman" panose="02020603050405020304" pitchFamily="18" charset="0"/>
              </a:rPr>
              <a:t> وبالتالي فمن الواضح </a:t>
            </a:r>
            <a:r>
              <a:rPr lang="ar-SA" sz="2400" dirty="0" smtClean="0">
                <a:solidFill>
                  <a:srgbClr val="00B050"/>
                </a:solidFill>
                <a:effectLst/>
                <a:latin typeface="Times New Roman" panose="02020603050405020304" pitchFamily="18" charset="0"/>
                <a:ea typeface="Times New Roman" panose="02020603050405020304" pitchFamily="18" charset="0"/>
              </a:rPr>
              <a:t>أن التربة المبللة تسخن ببطء أكثر بكثير من التربة الاجف أي أنها تحتاج كمية اكبر من الحرارة حتى تسخن بعكس التربة الجاف التي تسخن بسرعة.</a:t>
            </a:r>
            <a:endParaRPr lang="en-US" sz="2400" dirty="0" smtClean="0">
              <a:solidFill>
                <a:srgbClr val="00B050"/>
              </a:solidFill>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b="1" dirty="0" smtClean="0">
                <a:solidFill>
                  <a:srgbClr val="00B050"/>
                </a:solidFill>
                <a:effectLst/>
                <a:latin typeface="Times New Roman" panose="02020603050405020304" pitchFamily="18" charset="0"/>
                <a:ea typeface="Times New Roman" panose="02020603050405020304" pitchFamily="18" charset="0"/>
              </a:rPr>
              <a:t>ان انخفاض درجة حرارة التربة المبللة يعود إلى عاملين هما :</a:t>
            </a:r>
            <a:endParaRPr lang="en-US" sz="2400" b="1" dirty="0" smtClean="0">
              <a:solidFill>
                <a:srgbClr val="00B050"/>
              </a:solidFill>
              <a:effectLst/>
              <a:latin typeface="Times New Roman" panose="02020603050405020304" pitchFamily="18" charset="0"/>
              <a:ea typeface="Times New Roman" panose="02020603050405020304" pitchFamily="18" charset="0"/>
            </a:endParaRPr>
          </a:p>
          <a:p>
            <a:pPr marL="742950" lvl="1" indent="-285750" algn="r" rtl="1">
              <a:spcAft>
                <a:spcPts val="0"/>
              </a:spcAft>
              <a:buFont typeface="+mj-lt"/>
              <a:buAutoNum type="arabicPeriod"/>
              <a:tabLst>
                <a:tab pos="1371600" algn="l"/>
                <a:tab pos="3201670" algn="l"/>
              </a:tabLst>
            </a:pPr>
            <a:r>
              <a:rPr lang="ar-SA" sz="2400" dirty="0" smtClean="0">
                <a:effectLst/>
                <a:latin typeface="Times New Roman" panose="02020603050405020304" pitchFamily="18" charset="0"/>
                <a:ea typeface="Times New Roman" panose="02020603050405020304" pitchFamily="18" charset="0"/>
              </a:rPr>
              <a:t>الحرارة النوعية المرتفعة للماء حيث له القدرة على امتصاص كميات كبيرة من الحرارة مع قلة التغير في درجة حرارته   </a:t>
            </a:r>
            <a:endParaRPr lang="en-US" sz="2400" dirty="0" smtClean="0">
              <a:effectLst/>
              <a:latin typeface="Times New Roman" panose="02020603050405020304" pitchFamily="18" charset="0"/>
              <a:ea typeface="Times New Roman" panose="02020603050405020304" pitchFamily="18" charset="0"/>
            </a:endParaRPr>
          </a:p>
          <a:p>
            <a:pPr marL="742950" lvl="1" indent="-285750" algn="r" rtl="1">
              <a:spcAft>
                <a:spcPts val="0"/>
              </a:spcAft>
              <a:buFont typeface="+mj-lt"/>
              <a:buAutoNum type="arabicPeriod"/>
              <a:tabLst>
                <a:tab pos="1371600" algn="l"/>
                <a:tab pos="3201670" algn="l"/>
              </a:tabLst>
            </a:pPr>
            <a:r>
              <a:rPr lang="ar-SA" sz="2400" dirty="0" smtClean="0">
                <a:effectLst/>
                <a:latin typeface="Times New Roman" panose="02020603050405020304" pitchFamily="18" charset="0"/>
                <a:ea typeface="Times New Roman" panose="02020603050405020304" pitchFamily="18" charset="0"/>
              </a:rPr>
              <a:t>تبخر الماء من سطح التربة( يأخذ جزء من حرارة التربه للتبخر ) </a:t>
            </a:r>
            <a:endParaRPr lang="en-US" sz="2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smtClean="0">
                <a:effectLst/>
                <a:latin typeface="Times New Roman" panose="02020603050405020304" pitchFamily="18" charset="0"/>
                <a:ea typeface="Times New Roman" panose="02020603050405020304" pitchFamily="18" charset="0"/>
              </a:rPr>
              <a:t>مثل : عند سكب كمية قليلة من الكحول على اليد نشعر بالبرودة والسبب في هذا الشعور أن سائل الكحول عندما يتبخر يأخذ معه جزء من حرارة الجسم المسكوب عليه لذا تبرد اليد لفقدها الحرارة وهذا ما يؤكد أن السائل والرطوبة تقلل من الحرارة النوعية للأجسام المحتوية عليها.     </a:t>
            </a:r>
            <a:endParaRPr lang="en-US" sz="2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smtClean="0">
                <a:effectLst/>
                <a:latin typeface="Times New Roman" panose="02020603050405020304" pitchFamily="18" charset="0"/>
                <a:ea typeface="Times New Roman" panose="02020603050405020304" pitchFamily="18" charset="0"/>
              </a:rPr>
              <a:t> </a:t>
            </a:r>
            <a:endParaRPr lang="en-US" sz="2400" dirty="0" smtClean="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59175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4216" y="825048"/>
            <a:ext cx="10607041" cy="3046988"/>
          </a:xfrm>
          <a:prstGeom prst="rect">
            <a:avLst/>
          </a:prstGeom>
        </p:spPr>
        <p:txBody>
          <a:bodyPr wrap="square">
            <a:spAutoFit/>
          </a:bodyPr>
          <a:lstStyle/>
          <a:p>
            <a:pPr algn="r"/>
            <a:r>
              <a:rPr lang="ar-SA" sz="2400" b="1" i="0" u="none" strike="noStrike" baseline="0" dirty="0" smtClean="0">
                <a:solidFill>
                  <a:srgbClr val="FF0000"/>
                </a:solidFill>
                <a:latin typeface="Times New Roman,Bold"/>
              </a:rPr>
              <a:t>تأثير درجة حرارة التربة على النبات</a:t>
            </a:r>
          </a:p>
          <a:p>
            <a:pPr algn="r"/>
            <a:r>
              <a:rPr lang="ar-SA" sz="2400" dirty="0">
                <a:solidFill>
                  <a:srgbClr val="000000"/>
                </a:solidFill>
                <a:latin typeface="Times New Roman" panose="02020603050405020304" pitchFamily="18" charset="0"/>
              </a:rPr>
              <a:t>تؤثر درجة حرارة النبات في نشاط النباتات فيقل معدل الامتصاص للماء كلما</a:t>
            </a:r>
          </a:p>
          <a:p>
            <a:pPr algn="r"/>
            <a:r>
              <a:rPr lang="ar-SA" sz="2400" dirty="0">
                <a:solidFill>
                  <a:srgbClr val="000000"/>
                </a:solidFill>
                <a:latin typeface="Times New Roman" panose="02020603050405020304" pitchFamily="18" charset="0"/>
              </a:rPr>
              <a:t>انخفضت درجة حرارة التربة ، إذ أن درجة الحرارة المنخفضة لا تسمح إلا بمعدل</a:t>
            </a:r>
          </a:p>
          <a:p>
            <a:pPr algn="r"/>
            <a:r>
              <a:rPr lang="ar-SA" sz="2400" dirty="0">
                <a:solidFill>
                  <a:srgbClr val="000000"/>
                </a:solidFill>
                <a:latin typeface="Times New Roman" panose="02020603050405020304" pitchFamily="18" charset="0"/>
              </a:rPr>
              <a:t>امتصاص محدود وهذا يفسر الأضرار التي كثيرا ما تصيب الأشجار والأعشاب</a:t>
            </a:r>
          </a:p>
          <a:p>
            <a:pPr algn="r"/>
            <a:r>
              <a:rPr lang="ar-SA" sz="2400" dirty="0">
                <a:solidFill>
                  <a:srgbClr val="000000"/>
                </a:solidFill>
                <a:latin typeface="Times New Roman" panose="02020603050405020304" pitchFamily="18" charset="0"/>
              </a:rPr>
              <a:t>والمحاصيل في الشتاء وذلك بسبب الجفاف الفسيولوجي في أنسجتها.</a:t>
            </a:r>
          </a:p>
          <a:p>
            <a:pPr algn="r"/>
            <a:r>
              <a:rPr lang="ar-SA" sz="2400" dirty="0">
                <a:solidFill>
                  <a:srgbClr val="000000"/>
                </a:solidFill>
                <a:latin typeface="Times New Roman" panose="02020603050405020304" pitchFamily="18" charset="0"/>
              </a:rPr>
              <a:t>وتؤثر درجة حرارة التربة على سرعة إنبات البذور ونمو الجذور حيث كلما ارتفعت</a:t>
            </a:r>
          </a:p>
          <a:p>
            <a:pPr algn="r"/>
            <a:r>
              <a:rPr lang="ar-SA" sz="2400" dirty="0">
                <a:solidFill>
                  <a:srgbClr val="000000"/>
                </a:solidFill>
                <a:latin typeface="Times New Roman" panose="02020603050405020304" pitchFamily="18" charset="0"/>
              </a:rPr>
              <a:t>درجة حرارة التربة كلما زادت نسبة الإنبات ونمو الجذور حيث أن إنبات البذور في</a:t>
            </a:r>
          </a:p>
          <a:p>
            <a:pPr algn="r"/>
            <a:r>
              <a:rPr lang="ar-SA" sz="2400" dirty="0">
                <a:solidFill>
                  <a:srgbClr val="000000"/>
                </a:solidFill>
                <a:latin typeface="Times New Roman" panose="02020603050405020304" pitchFamily="18" charset="0"/>
              </a:rPr>
              <a:t>التربة الدافئة أسرع منه في التربة الباردة وكذلك نمو الجذور</a:t>
            </a:r>
            <a:r>
              <a:rPr lang="ar-SA" sz="2400" dirty="0" smtClean="0">
                <a:solidFill>
                  <a:srgbClr val="000000"/>
                </a:solidFill>
                <a:latin typeface="Times New Roman" panose="02020603050405020304" pitchFamily="18" charset="0"/>
              </a:rPr>
              <a:t>.</a:t>
            </a:r>
            <a:endParaRPr lang="ar-SA" sz="24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736519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7566" y="249929"/>
            <a:ext cx="11599817" cy="5632311"/>
          </a:xfrm>
          <a:prstGeom prst="rect">
            <a:avLst/>
          </a:prstGeom>
        </p:spPr>
        <p:txBody>
          <a:bodyPr wrap="square">
            <a:spAutoFit/>
          </a:bodyPr>
          <a:lstStyle/>
          <a:p>
            <a:pPr algn="r"/>
            <a:r>
              <a:rPr lang="ar-SA" sz="2400" dirty="0" smtClean="0">
                <a:solidFill>
                  <a:srgbClr val="00B050"/>
                </a:solidFill>
                <a:latin typeface="Times New Roman" panose="02020603050405020304" pitchFamily="18" charset="0"/>
              </a:rPr>
              <a:t>يتوقف </a:t>
            </a:r>
            <a:r>
              <a:rPr lang="ar-SA" sz="2400" dirty="0">
                <a:solidFill>
                  <a:srgbClr val="00B050"/>
                </a:solidFill>
                <a:latin typeface="Times New Roman" panose="02020603050405020304" pitchFamily="18" charset="0"/>
              </a:rPr>
              <a:t>امتصاص التربة للحرارة إضافة إلى المحتوى المائي على </a:t>
            </a:r>
            <a:r>
              <a:rPr lang="ar-SA" sz="2400" b="1" dirty="0">
                <a:solidFill>
                  <a:srgbClr val="00B050"/>
                </a:solidFill>
                <a:latin typeface="Times New Roman,Bold"/>
              </a:rPr>
              <a:t>لونها </a:t>
            </a:r>
            <a:r>
              <a:rPr lang="ar-SA" sz="2400" dirty="0" smtClean="0">
                <a:latin typeface="Times New Roman" panose="02020603050405020304" pitchFamily="18" charset="0"/>
              </a:rPr>
              <a:t>فالتربة</a:t>
            </a:r>
            <a:endParaRPr lang="ar-SA" sz="2400" dirty="0">
              <a:latin typeface="Times New Roman" panose="02020603050405020304" pitchFamily="18" charset="0"/>
            </a:endParaRPr>
          </a:p>
          <a:p>
            <a:pPr algn="r"/>
            <a:r>
              <a:rPr lang="ar-SA" sz="2400" dirty="0">
                <a:latin typeface="Times New Roman" panose="02020603050405020304" pitchFamily="18" charset="0"/>
              </a:rPr>
              <a:t>الداكنة تمتص قدراً أكبر من الحرارة ولذلك تسخن أسرع مما تسخن تربة فاتحة</a:t>
            </a:r>
          </a:p>
          <a:p>
            <a:pPr algn="r"/>
            <a:r>
              <a:rPr lang="ar-SA" sz="2400" dirty="0">
                <a:latin typeface="Times New Roman" panose="02020603050405020304" pitchFamily="18" charset="0"/>
              </a:rPr>
              <a:t>اللون وذلك لان التربة الفاتحة اللون تعكس قدراً أكبر من الأشعة الساقطة عليها</a:t>
            </a:r>
            <a:r>
              <a:rPr lang="ar-SA" sz="2400" dirty="0" smtClean="0">
                <a:latin typeface="Times New Roman" panose="02020603050405020304" pitchFamily="18" charset="0"/>
              </a:rPr>
              <a:t>.</a:t>
            </a:r>
          </a:p>
          <a:p>
            <a:pPr algn="r"/>
            <a:endParaRPr lang="ar-SA" sz="2400" dirty="0">
              <a:latin typeface="Times New Roman" panose="02020603050405020304" pitchFamily="18" charset="0"/>
            </a:endParaRPr>
          </a:p>
          <a:p>
            <a:pPr algn="r"/>
            <a:r>
              <a:rPr lang="ar-SA" sz="2400" dirty="0">
                <a:solidFill>
                  <a:srgbClr val="7030A0"/>
                </a:solidFill>
                <a:latin typeface="Times New Roman" panose="02020603050405020304" pitchFamily="18" charset="0"/>
              </a:rPr>
              <a:t>وهكذا يزداد امتصاص التربة للإشعاع الشمسي كلما كانت داكنة اللون وقليلة</a:t>
            </a:r>
          </a:p>
          <a:p>
            <a:pPr algn="r"/>
            <a:r>
              <a:rPr lang="ar-SA" sz="2400" dirty="0">
                <a:solidFill>
                  <a:srgbClr val="7030A0"/>
                </a:solidFill>
                <a:latin typeface="Times New Roman" panose="02020603050405020304" pitchFamily="18" charset="0"/>
              </a:rPr>
              <a:t>الرطوبة لذا فأن التربة الداكنة الجافة تسخن أسرع من التربة الرطبة الفاتحة اللون</a:t>
            </a:r>
          </a:p>
          <a:p>
            <a:pPr algn="r"/>
            <a:r>
              <a:rPr lang="ar-SA" sz="2400" dirty="0">
                <a:solidFill>
                  <a:srgbClr val="7030A0"/>
                </a:solidFill>
                <a:latin typeface="Times New Roman" panose="02020603050405020304" pitchFamily="18" charset="0"/>
              </a:rPr>
              <a:t>وقد تؤدي تغطية التربة بمواد داكنة اللون إلى رفع درجة حرارتها بمقدار 7 أو 8</a:t>
            </a:r>
          </a:p>
          <a:p>
            <a:pPr algn="r"/>
            <a:r>
              <a:rPr lang="ar-SA" sz="2400" dirty="0">
                <a:solidFill>
                  <a:srgbClr val="7030A0"/>
                </a:solidFill>
                <a:latin typeface="Times New Roman" panose="02020603050405020304" pitchFamily="18" charset="0"/>
              </a:rPr>
              <a:t>درجات أكثر من درجة حرارة التربة العادية أثناء النهار</a:t>
            </a:r>
            <a:r>
              <a:rPr lang="ar-SA" sz="2400" dirty="0" smtClean="0">
                <a:solidFill>
                  <a:srgbClr val="7030A0"/>
                </a:solidFill>
                <a:latin typeface="Times New Roman" panose="02020603050405020304" pitchFamily="18" charset="0"/>
              </a:rPr>
              <a:t>.</a:t>
            </a:r>
          </a:p>
          <a:p>
            <a:pPr algn="r"/>
            <a:endParaRPr lang="ar-SA" sz="2400" dirty="0">
              <a:solidFill>
                <a:srgbClr val="7030A0"/>
              </a:solidFill>
              <a:latin typeface="Times New Roman" panose="02020603050405020304" pitchFamily="18" charset="0"/>
            </a:endParaRPr>
          </a:p>
          <a:p>
            <a:pPr algn="r"/>
            <a:r>
              <a:rPr lang="ar-SA" sz="2400" b="1" dirty="0">
                <a:solidFill>
                  <a:srgbClr val="00B050"/>
                </a:solidFill>
                <a:latin typeface="Times New Roman,Bold"/>
              </a:rPr>
              <a:t>وللغطاء النباتي </a:t>
            </a:r>
            <a:r>
              <a:rPr lang="ar-SA" sz="2400" dirty="0">
                <a:latin typeface="Times New Roman" panose="02020603050405020304" pitchFamily="18" charset="0"/>
              </a:rPr>
              <a:t>تأثير كبير على درجة حرارة التربة وذلك لأن الغطاء النباتي يحجز</a:t>
            </a:r>
          </a:p>
          <a:p>
            <a:pPr algn="r"/>
            <a:r>
              <a:rPr lang="ar-SA" sz="2400" dirty="0">
                <a:latin typeface="Times New Roman" panose="02020603050405020304" pitchFamily="18" charset="0"/>
              </a:rPr>
              <a:t>قسماً من الأشعة الشمسية الساقطة على الأرض وهذا يتضح بشكل خاص في الغابات</a:t>
            </a:r>
          </a:p>
          <a:p>
            <a:pPr algn="r"/>
            <a:r>
              <a:rPr lang="ar-SA" sz="2400" dirty="0">
                <a:latin typeface="Times New Roman" panose="02020603050405020304" pitchFamily="18" charset="0"/>
              </a:rPr>
              <a:t>والمجتمعات النباتية الأخرى الكثيفة بالنباتات ، لذا فإن حرارة التربة المغطاة بغطاء</a:t>
            </a:r>
          </a:p>
          <a:p>
            <a:pPr algn="r"/>
            <a:r>
              <a:rPr lang="ar-SA" sz="2400" dirty="0">
                <a:latin typeface="Times New Roman" panose="02020603050405020304" pitchFamily="18" charset="0"/>
              </a:rPr>
              <a:t>نباتي تكون ابرد في الصيف من التربة الجرداء بعدة درجات ، وأما في الشتاء </a:t>
            </a:r>
            <a:r>
              <a:rPr lang="ar-SA" sz="2400" dirty="0" smtClean="0">
                <a:latin typeface="Times New Roman" panose="02020603050405020304" pitchFamily="18" charset="0"/>
              </a:rPr>
              <a:t>فإن</a:t>
            </a:r>
            <a:r>
              <a:rPr lang="ar-SA" dirty="0"/>
              <a:t> </a:t>
            </a:r>
            <a:r>
              <a:rPr lang="ar-SA" sz="2400" dirty="0"/>
              <a:t>التربة المغطاة بالنباتات تكون أدفأ من التربة الجرداء بعدة وذلك لأن الغطاء </a:t>
            </a:r>
            <a:r>
              <a:rPr lang="ar-SA" sz="2400" dirty="0" smtClean="0"/>
              <a:t>النباتي </a:t>
            </a:r>
            <a:r>
              <a:rPr lang="ar-SA" sz="2400" dirty="0" smtClean="0"/>
              <a:t>يعمل كحاجز يقلل من فقد التربة لحرارتها.</a:t>
            </a:r>
            <a:endParaRPr lang="en-US" sz="3200" dirty="0" smtClean="0"/>
          </a:p>
          <a:p>
            <a:pPr algn="r"/>
            <a:endParaRPr lang="ar-SA" sz="2400" dirty="0"/>
          </a:p>
        </p:txBody>
      </p:sp>
    </p:spTree>
    <p:extLst>
      <p:ext uri="{BB962C8B-B14F-4D97-AF65-F5344CB8AC3E}">
        <p14:creationId xmlns:p14="http://schemas.microsoft.com/office/powerpoint/2010/main" val="2203589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817" y="237407"/>
            <a:ext cx="11390812" cy="4893647"/>
          </a:xfrm>
          <a:prstGeom prst="rect">
            <a:avLst/>
          </a:prstGeom>
        </p:spPr>
        <p:txBody>
          <a:bodyPr wrap="square">
            <a:spAutoFit/>
          </a:bodyPr>
          <a:lstStyle/>
          <a:p>
            <a:pPr algn="r" rtl="1">
              <a:spcAft>
                <a:spcPts val="0"/>
              </a:spcAft>
              <a:tabLst>
                <a:tab pos="3201670" algn="l"/>
              </a:tabLst>
            </a:pPr>
            <a:r>
              <a:rPr lang="ar-SA" sz="2400" b="1" u="sng" dirty="0">
                <a:solidFill>
                  <a:srgbClr val="FF0000"/>
                </a:solidFill>
                <a:latin typeface="Times New Roman" panose="02020603050405020304" pitchFamily="18" charset="0"/>
                <a:ea typeface="Times New Roman" panose="02020603050405020304" pitchFamily="18" charset="0"/>
              </a:rPr>
              <a:t>تمرين تطبيقي :</a:t>
            </a:r>
            <a:endParaRPr lang="en-US" sz="2400" dirty="0" smtClean="0">
              <a:solidFill>
                <a:srgbClr val="FF0000"/>
              </a:solidFill>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لنأخذ تربة مبللة بها 30 كلغ ماء / 100 كلغ تربة جافة والمطلوب حساب الحرارة النوعية لهذه التربة المبللة؟</a:t>
            </a:r>
            <a:endParaRPr lang="en-US" sz="2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 </a:t>
            </a:r>
            <a:endParaRPr lang="en-US" sz="2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لنحسب أولاً : كمية الطاقة المطلوبة لرفع درجة حرارة الماء الذي كميته 30 كلغ درجة مئوية واحدة وذلك بطريقة المقص</a:t>
            </a:r>
            <a:endParaRPr lang="en-US" sz="2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smtClean="0">
                <a:effectLst/>
                <a:latin typeface="Times New Roman" panose="02020603050405020304" pitchFamily="18" charset="0"/>
                <a:ea typeface="Times New Roman" panose="02020603050405020304" pitchFamily="18" charset="0"/>
              </a:rPr>
              <a:t>                   1 كلغ    ← 1000 كالوري</a:t>
            </a:r>
            <a:endParaRPr lang="en-US" sz="2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smtClean="0">
                <a:effectLst/>
                <a:latin typeface="Times New Roman" panose="02020603050405020304" pitchFamily="18" charset="0"/>
                <a:ea typeface="Times New Roman" panose="02020603050405020304" pitchFamily="18" charset="0"/>
              </a:rPr>
              <a:t>                 30 كلغ    ←  ؟</a:t>
            </a:r>
            <a:endParaRPr lang="en-US" sz="2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smtClean="0">
                <a:effectLst/>
                <a:latin typeface="Times New Roman" panose="02020603050405020304" pitchFamily="18" charset="0"/>
                <a:ea typeface="Times New Roman" panose="02020603050405020304" pitchFamily="18" charset="0"/>
              </a:rPr>
              <a:t> </a:t>
            </a:r>
            <a:endParaRPr lang="en-US" sz="2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smtClean="0">
                <a:effectLst/>
                <a:latin typeface="Times New Roman" panose="02020603050405020304" pitchFamily="18" charset="0"/>
                <a:ea typeface="Times New Roman" panose="02020603050405020304" pitchFamily="18" charset="0"/>
              </a:rPr>
              <a:t>30 كلغ × 1000 كالوري = 1 كلغ × ؟</a:t>
            </a:r>
            <a:endParaRPr lang="en-US" sz="2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smtClean="0">
                <a:effectLst/>
                <a:latin typeface="Times New Roman" panose="02020603050405020304" pitchFamily="18" charset="0"/>
                <a:ea typeface="Times New Roman" panose="02020603050405020304" pitchFamily="18" charset="0"/>
              </a:rPr>
              <a:t>؟ = 30 × 1000 كالوري</a:t>
            </a:r>
            <a:endParaRPr lang="en-US" sz="2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smtClean="0">
                <a:effectLst/>
                <a:latin typeface="Times New Roman" panose="02020603050405020304" pitchFamily="18" charset="0"/>
                <a:ea typeface="Times New Roman" panose="02020603050405020304" pitchFamily="18" charset="0"/>
              </a:rPr>
              <a:t>؟ = 30000 كالوري</a:t>
            </a:r>
            <a:endParaRPr lang="en-US" sz="2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إذن الطاقة المطلوبة لرفع حرارة الماء درجة مئوية واحدة هي 30000 كالوري.</a:t>
            </a:r>
            <a:endParaRPr lang="en-US" sz="24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400" dirty="0" smtClean="0">
                <a:effectLst/>
                <a:latin typeface="Times New Roman" panose="02020603050405020304" pitchFamily="18" charset="0"/>
                <a:ea typeface="Times New Roman" panose="02020603050405020304" pitchFamily="18" charset="0"/>
              </a:rPr>
              <a:t> </a:t>
            </a:r>
            <a:endParaRPr lang="en-US"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77195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22915"/>
            <a:ext cx="11965576" cy="6771084"/>
          </a:xfrm>
          <a:prstGeom prst="rect">
            <a:avLst/>
          </a:prstGeom>
        </p:spPr>
        <p:txBody>
          <a:bodyPr wrap="square">
            <a:spAutoFit/>
          </a:bodyPr>
          <a:lstStyle/>
          <a:p>
            <a:pPr algn="r" rtl="1">
              <a:spcAft>
                <a:spcPts val="0"/>
              </a:spcAft>
              <a:tabLst>
                <a:tab pos="3201670" algn="l"/>
              </a:tabLst>
            </a:pPr>
            <a:r>
              <a:rPr lang="ar-SA" sz="2400" dirty="0">
                <a:latin typeface="Times New Roman" panose="02020603050405020304" pitchFamily="18" charset="0"/>
                <a:ea typeface="Times New Roman" panose="02020603050405020304" pitchFamily="18" charset="0"/>
              </a:rPr>
              <a:t>ونحسب ثانياً : الطاقة المطلوبة لرفع حرارة التربة التي كميتها هنا 100 كلغ درجة مئوية واحدة بطريقة المقص ايضاً</a:t>
            </a:r>
            <a:endParaRPr lang="en-US"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dirty="0" smtClean="0">
                <a:effectLst/>
                <a:latin typeface="Times New Roman" panose="02020603050405020304" pitchFamily="18" charset="0"/>
                <a:ea typeface="Times New Roman" panose="02020603050405020304" pitchFamily="18" charset="0"/>
              </a:rPr>
              <a:t>                   1 كلغ    ← 200 كالوري</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dirty="0" smtClean="0">
                <a:effectLst/>
                <a:latin typeface="Times New Roman" panose="02020603050405020304" pitchFamily="18" charset="0"/>
                <a:ea typeface="Times New Roman" panose="02020603050405020304" pitchFamily="18" charset="0"/>
              </a:rPr>
              <a:t>               100كلغ   ←   ؟</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dirty="0" smtClean="0">
                <a:effectLst/>
                <a:latin typeface="Times New Roman" panose="02020603050405020304" pitchFamily="18" charset="0"/>
                <a:ea typeface="Times New Roman" panose="02020603050405020304" pitchFamily="18" charset="0"/>
              </a:rPr>
              <a:t>100 كلغ × 200 كالوري = 1 كلغ × ؟</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dirty="0" smtClean="0">
                <a:effectLst/>
                <a:latin typeface="Times New Roman" panose="02020603050405020304" pitchFamily="18" charset="0"/>
                <a:ea typeface="Times New Roman" panose="02020603050405020304" pitchFamily="18" charset="0"/>
              </a:rPr>
              <a:t>؟  = 20000 كالوري</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000" dirty="0">
                <a:latin typeface="Times New Roman" panose="02020603050405020304" pitchFamily="18" charset="0"/>
                <a:ea typeface="Times New Roman" panose="02020603050405020304" pitchFamily="18" charset="0"/>
              </a:rPr>
              <a:t>وهي الحرارة المطلوبة لرفع حرارة التربة درجة مئوية واحدة.</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dirty="0" smtClean="0">
                <a:effectLst/>
                <a:latin typeface="Times New Roman" panose="02020603050405020304" pitchFamily="18" charset="0"/>
                <a:ea typeface="Times New Roman" panose="02020603050405020304" pitchFamily="18" charset="0"/>
              </a:rPr>
              <a:t> </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000" dirty="0">
                <a:latin typeface="Times New Roman" panose="02020603050405020304" pitchFamily="18" charset="0"/>
                <a:ea typeface="Times New Roman" panose="02020603050405020304" pitchFamily="18" charset="0"/>
              </a:rPr>
              <a:t>إذن كمية الطاقة الإجمالية المطلوبة لرفع 130 كلغ من التربة المبللة درجة مئوية واحدة هي :</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000" dirty="0">
                <a:latin typeface="Times New Roman" panose="02020603050405020304" pitchFamily="18" charset="0"/>
                <a:ea typeface="Times New Roman" panose="02020603050405020304" pitchFamily="18" charset="0"/>
              </a:rPr>
              <a:t>      30000 كالوري + 20000 كالوري = 50000 كالوري</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000" dirty="0">
                <a:latin typeface="Times New Roman" panose="02020603050405020304" pitchFamily="18" charset="0"/>
                <a:ea typeface="Times New Roman" panose="02020603050405020304" pitchFamily="18" charset="0"/>
              </a:rPr>
              <a:t> </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dirty="0" smtClean="0">
                <a:effectLst/>
                <a:latin typeface="Times New Roman" panose="02020603050405020304" pitchFamily="18" charset="0"/>
                <a:ea typeface="Times New Roman" panose="02020603050405020304" pitchFamily="18" charset="0"/>
              </a:rPr>
              <a:t> </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sz="2000" dirty="0">
                <a:latin typeface="Times New Roman" panose="02020603050405020304" pitchFamily="18" charset="0"/>
                <a:ea typeface="Times New Roman" panose="02020603050405020304" pitchFamily="18" charset="0"/>
              </a:rPr>
              <a:t>وبما أن الحرارة النوعية لأي مادة هي كمية الحرارة اللازمة لرفع 1كلغ من هذه المادة درجة مئوية واحدة ، فإن الحرارة النوعية لواحد كلغ من التربة المبللة تساوي: </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dirty="0" smtClean="0">
                <a:effectLst/>
                <a:latin typeface="Times New Roman" panose="02020603050405020304" pitchFamily="18" charset="0"/>
                <a:ea typeface="Times New Roman" panose="02020603050405020304" pitchFamily="18" charset="0"/>
              </a:rPr>
              <a:t>                          130 كلغ    ← 50000 كالوري</a:t>
            </a:r>
            <a:endParaRPr lang="en-US" sz="1600" dirty="0" smtClean="0">
              <a:effectLst/>
              <a:latin typeface="Times New Roman" panose="02020603050405020304" pitchFamily="18" charset="0"/>
              <a:ea typeface="Times New Roman" panose="02020603050405020304" pitchFamily="18" charset="0"/>
            </a:endParaRPr>
          </a:p>
          <a:p>
            <a:pPr algn="r" rtl="1">
              <a:spcAft>
                <a:spcPts val="0"/>
              </a:spcAft>
              <a:tabLst>
                <a:tab pos="3201670" algn="l"/>
              </a:tabLst>
            </a:pPr>
            <a:r>
              <a:rPr lang="ar-SA" dirty="0" smtClean="0">
                <a:effectLst/>
                <a:latin typeface="Times New Roman" panose="02020603050405020304" pitchFamily="18" charset="0"/>
                <a:ea typeface="Times New Roman" panose="02020603050405020304" pitchFamily="18" charset="0"/>
              </a:rPr>
              <a:t>                              1كلغ   ←   ؟</a:t>
            </a:r>
            <a:endParaRPr lang="en-US" sz="1600"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u="sng" dirty="0" smtClean="0">
                <a:effectLst/>
                <a:latin typeface="Times New Roman" panose="02020603050405020304" pitchFamily="18" charset="0"/>
                <a:ea typeface="Times New Roman" panose="02020603050405020304" pitchFamily="18" charset="0"/>
              </a:rPr>
              <a:t>50000</a:t>
            </a:r>
            <a:r>
              <a:rPr lang="ar-SA" dirty="0" smtClean="0">
                <a:effectLst/>
                <a:latin typeface="Times New Roman" panose="02020603050405020304" pitchFamily="18" charset="0"/>
                <a:ea typeface="Times New Roman" panose="02020603050405020304" pitchFamily="18" charset="0"/>
              </a:rPr>
              <a:t> =  385 كالوري / كلغ</a:t>
            </a:r>
            <a:endParaRPr lang="en-US" sz="1600"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dirty="0" smtClean="0">
                <a:effectLst/>
                <a:latin typeface="Times New Roman" panose="02020603050405020304" pitchFamily="18" charset="0"/>
                <a:ea typeface="Times New Roman" panose="02020603050405020304" pitchFamily="18" charset="0"/>
              </a:rPr>
              <a:t>  130 </a:t>
            </a:r>
            <a:endParaRPr lang="en-US" sz="1400" dirty="0" smtClean="0">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1600" dirty="0" smtClean="0">
                <a:effectLst/>
                <a:latin typeface="Times New Roman" panose="02020603050405020304" pitchFamily="18" charset="0"/>
                <a:ea typeface="Times New Roman" panose="02020603050405020304" pitchFamily="18" charset="0"/>
              </a:rPr>
              <a:t> </a:t>
            </a:r>
            <a:endParaRPr lang="en-US" sz="1400" dirty="0" smtClean="0">
              <a:effectLst/>
              <a:latin typeface="Times New Roman" panose="02020603050405020304" pitchFamily="18" charset="0"/>
              <a:ea typeface="Times New Roman" panose="02020603050405020304" pitchFamily="18" charset="0"/>
            </a:endParaRPr>
          </a:p>
          <a:p>
            <a:pPr marL="342900" lvl="0" indent="-342900" algn="r" rtl="1">
              <a:spcAft>
                <a:spcPts val="0"/>
              </a:spcAft>
              <a:buFont typeface="Times New Roman" panose="02020603050405020304" pitchFamily="18" charset="0"/>
              <a:buChar char="-"/>
              <a:tabLst>
                <a:tab pos="457200" algn="l"/>
                <a:tab pos="3201670" algn="l"/>
              </a:tabLst>
            </a:pPr>
            <a:r>
              <a:rPr lang="ar-SA" sz="2000" b="1" u="sng" dirty="0">
                <a:solidFill>
                  <a:srgbClr val="FF0000"/>
                </a:solidFill>
                <a:latin typeface="Times New Roman" panose="02020603050405020304" pitchFamily="18" charset="0"/>
                <a:ea typeface="Times New Roman" panose="02020603050405020304" pitchFamily="18" charset="0"/>
              </a:rPr>
              <a:t>نستنتج من ذلك</a:t>
            </a:r>
            <a:r>
              <a:rPr lang="ar-SA" sz="2000" dirty="0">
                <a:solidFill>
                  <a:srgbClr val="FF0000"/>
                </a:solidFill>
                <a:latin typeface="Times New Roman" panose="02020603050405020304" pitchFamily="18" charset="0"/>
                <a:ea typeface="Times New Roman" panose="02020603050405020304" pitchFamily="18" charset="0"/>
              </a:rPr>
              <a:t> : </a:t>
            </a:r>
            <a:r>
              <a:rPr lang="ar-SA" sz="2000" dirty="0">
                <a:latin typeface="Times New Roman" panose="02020603050405020304" pitchFamily="18" charset="0"/>
                <a:ea typeface="Times New Roman" panose="02020603050405020304" pitchFamily="18" charset="0"/>
              </a:rPr>
              <a:t>أنه كلما زادت رطوبة التربة كلما احتاجت لكمية أكبر من الحرارة حتى ترتفع درجة مئوية واحدة وبالتالي كلما زادت رطوبة التربة قل تأثير درجة الحرارة عليها وصارت أبرد منها وأصبح الماء متوفراً للنبات بشكل أكبر، </a:t>
            </a:r>
            <a:r>
              <a:rPr lang="ar-SA" sz="2000" b="1" dirty="0">
                <a:solidFill>
                  <a:srgbClr val="00B050"/>
                </a:solidFill>
                <a:latin typeface="Times New Roman" panose="02020603050405020304" pitchFamily="18" charset="0"/>
                <a:ea typeface="Times New Roman" panose="02020603050405020304" pitchFamily="18" charset="0"/>
              </a:rPr>
              <a:t>لذا فحساب الحرارة النوعية للتربة يساعد على معرفة مدى قدرتها على مقاومة ارتفاع درجة الحرارة واحتفاظها بالماء وتوفيره للنبات.</a:t>
            </a:r>
            <a:endParaRPr lang="en-US" sz="1600" b="1" dirty="0" smtClean="0">
              <a:solidFill>
                <a:srgbClr val="00B050"/>
              </a:solidFill>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b="1" u="none" strike="noStrike" dirty="0" smtClean="0">
                <a:solidFill>
                  <a:srgbClr val="00B050"/>
                </a:solidFill>
                <a:effectLst/>
                <a:latin typeface="Times New Roman" panose="02020603050405020304" pitchFamily="18" charset="0"/>
                <a:ea typeface="Times New Roman" panose="02020603050405020304" pitchFamily="18" charset="0"/>
              </a:rPr>
              <a:t> </a:t>
            </a:r>
            <a:endParaRPr lang="en-US" sz="1400" b="1" dirty="0" smtClean="0">
              <a:solidFill>
                <a:srgbClr val="00B050"/>
              </a:solidFill>
              <a:effectLst/>
              <a:latin typeface="Times New Roman" panose="02020603050405020304" pitchFamily="18" charset="0"/>
              <a:ea typeface="Times New Roman" panose="02020603050405020304" pitchFamily="18" charset="0"/>
            </a:endParaRPr>
          </a:p>
          <a:p>
            <a:pPr marL="228600" algn="r" rtl="1">
              <a:spcAft>
                <a:spcPts val="0"/>
              </a:spcAft>
              <a:tabLst>
                <a:tab pos="3201670" algn="l"/>
              </a:tabLst>
            </a:pPr>
            <a:r>
              <a:rPr lang="ar-SA" sz="1600" dirty="0" smtClean="0">
                <a:effectLst/>
                <a:latin typeface="Times New Roman" panose="02020603050405020304" pitchFamily="18" charset="0"/>
                <a:ea typeface="Times New Roman" panose="02020603050405020304" pitchFamily="18" charset="0"/>
              </a:rPr>
              <a:t> </a:t>
            </a: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32717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8640" y="702269"/>
            <a:ext cx="10672354" cy="1077218"/>
          </a:xfrm>
          <a:prstGeom prst="rect">
            <a:avLst/>
          </a:prstGeom>
        </p:spPr>
        <p:txBody>
          <a:bodyPr wrap="square">
            <a:spAutoFit/>
          </a:bodyPr>
          <a:lstStyle/>
          <a:p>
            <a:pPr algn="r"/>
            <a:r>
              <a:rPr lang="ar-SA" sz="3200" b="1" dirty="0">
                <a:solidFill>
                  <a:srgbClr val="FF0000"/>
                </a:solidFill>
                <a:latin typeface="Times New Roman,Bold"/>
              </a:rPr>
              <a:t>تمرين للتطبيق :</a:t>
            </a:r>
          </a:p>
          <a:p>
            <a:pPr algn="r"/>
            <a:r>
              <a:rPr lang="ar-SA" sz="3200" dirty="0">
                <a:latin typeface="Times New Roman" panose="02020603050405020304" pitchFamily="18" charset="0"/>
              </a:rPr>
              <a:t>احسبي الحرارة النوعية لتربة مبللة مؤلفة من 25 كلغ ماء / 100 كلغ تربة جافة.</a:t>
            </a:r>
            <a:endParaRPr lang="en-US" dirty="0"/>
          </a:p>
        </p:txBody>
      </p:sp>
    </p:spTree>
    <p:extLst>
      <p:ext uri="{BB962C8B-B14F-4D97-AF65-F5344CB8AC3E}">
        <p14:creationId xmlns:p14="http://schemas.microsoft.com/office/powerpoint/2010/main" val="1250350131"/>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43</TotalTime>
  <Words>887</Words>
  <Application>Microsoft Office PowerPoint</Application>
  <PresentationFormat>Widescreen</PresentationFormat>
  <Paragraphs>108</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Bodoni MT</vt:lpstr>
      <vt:lpstr>Calibri</vt:lpstr>
      <vt:lpstr>Calibri Light</vt:lpstr>
      <vt:lpstr>PT Bold Heading</vt:lpstr>
      <vt:lpstr>Times New Roman</vt:lpstr>
      <vt:lpstr>Times New Roman,Bold</vt:lpstr>
      <vt:lpstr>Retrospect</vt:lpstr>
      <vt:lpstr>342 نبت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342 نبت</dc:title>
  <dc:creator>maha abanomai</dc:creator>
  <cp:lastModifiedBy>maha abanomai</cp:lastModifiedBy>
  <cp:revision>8</cp:revision>
  <dcterms:created xsi:type="dcterms:W3CDTF">2026-09-17T04:33:04Z</dcterms:created>
  <dcterms:modified xsi:type="dcterms:W3CDTF">2026-09-17T04:19:58Z</dcterms:modified>
</cp:coreProperties>
</file>