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9" r:id="rId3"/>
    <p:sldId id="260" r:id="rId4"/>
    <p:sldId id="257" r:id="rId5"/>
    <p:sldId id="258"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C50051-8DE6-4F32-96B0-DAE72E37EFC6}" type="datetimeFigureOut">
              <a:rPr lang="en-US" smtClean="0"/>
              <a:t>8/30/2026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F6A77F-75EA-49D1-ABFF-90B812A85BF2}" type="slidenum">
              <a:rPr lang="en-US" smtClean="0"/>
              <a:t>‹#›</a:t>
            </a:fld>
            <a:endParaRPr lang="en-US"/>
          </a:p>
        </p:txBody>
      </p:sp>
    </p:spTree>
    <p:extLst>
      <p:ext uri="{BB962C8B-B14F-4D97-AF65-F5344CB8AC3E}">
        <p14:creationId xmlns:p14="http://schemas.microsoft.com/office/powerpoint/2010/main" val="133112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F6A77F-75EA-49D1-ABFF-90B812A85BF2}" type="slidenum">
              <a:rPr lang="en-US" smtClean="0"/>
              <a:t>1</a:t>
            </a:fld>
            <a:endParaRPr lang="en-US"/>
          </a:p>
        </p:txBody>
      </p:sp>
    </p:spTree>
    <p:extLst>
      <p:ext uri="{BB962C8B-B14F-4D97-AF65-F5344CB8AC3E}">
        <p14:creationId xmlns:p14="http://schemas.microsoft.com/office/powerpoint/2010/main" val="22698341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D99E8C7-7FB5-4AE1-9DA4-1715B8D76F14}" type="datetime1">
              <a:rPr lang="en-US" smtClean="0"/>
              <a:t>8/30/2026</a:t>
            </a:fld>
            <a:endParaRPr lang="en-US"/>
          </a:p>
        </p:txBody>
      </p:sp>
      <p:sp>
        <p:nvSpPr>
          <p:cNvPr id="5" name="Footer Placeholder 4"/>
          <p:cNvSpPr>
            <a:spLocks noGrp="1"/>
          </p:cNvSpPr>
          <p:nvPr>
            <p:ph type="ftr" sz="quarter" idx="11"/>
          </p:nvPr>
        </p:nvSpPr>
        <p:spPr/>
        <p:txBody>
          <a:bodyPr/>
          <a:lstStyle/>
          <a:p>
            <a:r>
              <a:rPr lang="en-US" smtClean="0"/>
              <a:t>hala alrabiah</a:t>
            </a:r>
            <a:endParaRPr lang="en-US"/>
          </a:p>
        </p:txBody>
      </p:sp>
      <p:sp>
        <p:nvSpPr>
          <p:cNvPr id="6" name="Slide Number Placeholder 5"/>
          <p:cNvSpPr>
            <a:spLocks noGrp="1"/>
          </p:cNvSpPr>
          <p:nvPr>
            <p:ph type="sldNum" sz="quarter" idx="12"/>
          </p:nvPr>
        </p:nvSpPr>
        <p:spPr/>
        <p:txBody>
          <a:bodyPr/>
          <a:lstStyle/>
          <a:p>
            <a:fld id="{DEB797A3-6F4E-4F45-BFAC-67BF4E039FA5}" type="slidenum">
              <a:rPr lang="en-US" smtClean="0"/>
              <a:t>‹#›</a:t>
            </a:fld>
            <a:endParaRPr lang="en-US"/>
          </a:p>
        </p:txBody>
      </p:sp>
    </p:spTree>
    <p:extLst>
      <p:ext uri="{BB962C8B-B14F-4D97-AF65-F5344CB8AC3E}">
        <p14:creationId xmlns:p14="http://schemas.microsoft.com/office/powerpoint/2010/main" val="2480106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CFD4790-CEA6-47EB-8BE4-97223FBE71AD}" type="datetime1">
              <a:rPr lang="en-US" smtClean="0"/>
              <a:t>8/30/2026</a:t>
            </a:fld>
            <a:endParaRPr lang="en-US"/>
          </a:p>
        </p:txBody>
      </p:sp>
      <p:sp>
        <p:nvSpPr>
          <p:cNvPr id="5" name="Footer Placeholder 4"/>
          <p:cNvSpPr>
            <a:spLocks noGrp="1"/>
          </p:cNvSpPr>
          <p:nvPr>
            <p:ph type="ftr" sz="quarter" idx="11"/>
          </p:nvPr>
        </p:nvSpPr>
        <p:spPr/>
        <p:txBody>
          <a:bodyPr/>
          <a:lstStyle/>
          <a:p>
            <a:r>
              <a:rPr lang="en-US" smtClean="0"/>
              <a:t>hala alrabiah</a:t>
            </a:r>
            <a:endParaRPr lang="en-US"/>
          </a:p>
        </p:txBody>
      </p:sp>
      <p:sp>
        <p:nvSpPr>
          <p:cNvPr id="6" name="Slide Number Placeholder 5"/>
          <p:cNvSpPr>
            <a:spLocks noGrp="1"/>
          </p:cNvSpPr>
          <p:nvPr>
            <p:ph type="sldNum" sz="quarter" idx="12"/>
          </p:nvPr>
        </p:nvSpPr>
        <p:spPr/>
        <p:txBody>
          <a:bodyPr/>
          <a:lstStyle/>
          <a:p>
            <a:fld id="{DEB797A3-6F4E-4F45-BFAC-67BF4E039FA5}" type="slidenum">
              <a:rPr lang="en-US" smtClean="0"/>
              <a:t>‹#›</a:t>
            </a:fld>
            <a:endParaRPr lang="en-US"/>
          </a:p>
        </p:txBody>
      </p:sp>
    </p:spTree>
    <p:extLst>
      <p:ext uri="{BB962C8B-B14F-4D97-AF65-F5344CB8AC3E}">
        <p14:creationId xmlns:p14="http://schemas.microsoft.com/office/powerpoint/2010/main" val="3761730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157158-3D85-4A11-BBFD-52BF2FBFFB30}" type="datetime1">
              <a:rPr lang="en-US" smtClean="0"/>
              <a:t>8/30/2026</a:t>
            </a:fld>
            <a:endParaRPr lang="en-US"/>
          </a:p>
        </p:txBody>
      </p:sp>
      <p:sp>
        <p:nvSpPr>
          <p:cNvPr id="5" name="Footer Placeholder 4"/>
          <p:cNvSpPr>
            <a:spLocks noGrp="1"/>
          </p:cNvSpPr>
          <p:nvPr>
            <p:ph type="ftr" sz="quarter" idx="11"/>
          </p:nvPr>
        </p:nvSpPr>
        <p:spPr/>
        <p:txBody>
          <a:bodyPr/>
          <a:lstStyle/>
          <a:p>
            <a:r>
              <a:rPr lang="en-US" smtClean="0"/>
              <a:t>hala alrabiah</a:t>
            </a:r>
            <a:endParaRPr lang="en-US"/>
          </a:p>
        </p:txBody>
      </p:sp>
      <p:sp>
        <p:nvSpPr>
          <p:cNvPr id="6" name="Slide Number Placeholder 5"/>
          <p:cNvSpPr>
            <a:spLocks noGrp="1"/>
          </p:cNvSpPr>
          <p:nvPr>
            <p:ph type="sldNum" sz="quarter" idx="12"/>
          </p:nvPr>
        </p:nvSpPr>
        <p:spPr/>
        <p:txBody>
          <a:bodyPr/>
          <a:lstStyle/>
          <a:p>
            <a:fld id="{DEB797A3-6F4E-4F45-BFAC-67BF4E039FA5}" type="slidenum">
              <a:rPr lang="en-US" smtClean="0"/>
              <a:t>‹#›</a:t>
            </a:fld>
            <a:endParaRPr lang="en-US"/>
          </a:p>
        </p:txBody>
      </p:sp>
    </p:spTree>
    <p:extLst>
      <p:ext uri="{BB962C8B-B14F-4D97-AF65-F5344CB8AC3E}">
        <p14:creationId xmlns:p14="http://schemas.microsoft.com/office/powerpoint/2010/main" val="345471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B48823-8BC4-4828-953C-42B35E9494CF}" type="datetime1">
              <a:rPr lang="en-US" smtClean="0"/>
              <a:t>8/30/2026</a:t>
            </a:fld>
            <a:endParaRPr lang="en-US"/>
          </a:p>
        </p:txBody>
      </p:sp>
      <p:sp>
        <p:nvSpPr>
          <p:cNvPr id="5" name="Footer Placeholder 4"/>
          <p:cNvSpPr>
            <a:spLocks noGrp="1"/>
          </p:cNvSpPr>
          <p:nvPr>
            <p:ph type="ftr" sz="quarter" idx="11"/>
          </p:nvPr>
        </p:nvSpPr>
        <p:spPr/>
        <p:txBody>
          <a:bodyPr/>
          <a:lstStyle/>
          <a:p>
            <a:r>
              <a:rPr lang="en-US" smtClean="0"/>
              <a:t>hala alrabiah</a:t>
            </a:r>
            <a:endParaRPr lang="en-US"/>
          </a:p>
        </p:txBody>
      </p:sp>
      <p:sp>
        <p:nvSpPr>
          <p:cNvPr id="6" name="Slide Number Placeholder 5"/>
          <p:cNvSpPr>
            <a:spLocks noGrp="1"/>
          </p:cNvSpPr>
          <p:nvPr>
            <p:ph type="sldNum" sz="quarter" idx="12"/>
          </p:nvPr>
        </p:nvSpPr>
        <p:spPr/>
        <p:txBody>
          <a:bodyPr/>
          <a:lstStyle/>
          <a:p>
            <a:fld id="{DEB797A3-6F4E-4F45-BFAC-67BF4E039FA5}" type="slidenum">
              <a:rPr lang="en-US" smtClean="0"/>
              <a:t>‹#›</a:t>
            </a:fld>
            <a:endParaRPr lang="en-US"/>
          </a:p>
        </p:txBody>
      </p:sp>
    </p:spTree>
    <p:extLst>
      <p:ext uri="{BB962C8B-B14F-4D97-AF65-F5344CB8AC3E}">
        <p14:creationId xmlns:p14="http://schemas.microsoft.com/office/powerpoint/2010/main" val="2508584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4CFE356-6C35-45E2-B121-6A7D2912302D}" type="datetime1">
              <a:rPr lang="en-US" smtClean="0"/>
              <a:t>8/30/2026</a:t>
            </a:fld>
            <a:endParaRPr lang="en-US"/>
          </a:p>
        </p:txBody>
      </p:sp>
      <p:sp>
        <p:nvSpPr>
          <p:cNvPr id="5" name="Footer Placeholder 4"/>
          <p:cNvSpPr>
            <a:spLocks noGrp="1"/>
          </p:cNvSpPr>
          <p:nvPr>
            <p:ph type="ftr" sz="quarter" idx="11"/>
          </p:nvPr>
        </p:nvSpPr>
        <p:spPr/>
        <p:txBody>
          <a:bodyPr/>
          <a:lstStyle/>
          <a:p>
            <a:r>
              <a:rPr lang="en-US" smtClean="0"/>
              <a:t>hala alrabiah</a:t>
            </a:r>
            <a:endParaRPr lang="en-US"/>
          </a:p>
        </p:txBody>
      </p:sp>
      <p:sp>
        <p:nvSpPr>
          <p:cNvPr id="6" name="Slide Number Placeholder 5"/>
          <p:cNvSpPr>
            <a:spLocks noGrp="1"/>
          </p:cNvSpPr>
          <p:nvPr>
            <p:ph type="sldNum" sz="quarter" idx="12"/>
          </p:nvPr>
        </p:nvSpPr>
        <p:spPr/>
        <p:txBody>
          <a:bodyPr/>
          <a:lstStyle/>
          <a:p>
            <a:fld id="{DEB797A3-6F4E-4F45-BFAC-67BF4E039FA5}" type="slidenum">
              <a:rPr lang="en-US" smtClean="0"/>
              <a:t>‹#›</a:t>
            </a:fld>
            <a:endParaRPr lang="en-US"/>
          </a:p>
        </p:txBody>
      </p:sp>
    </p:spTree>
    <p:extLst>
      <p:ext uri="{BB962C8B-B14F-4D97-AF65-F5344CB8AC3E}">
        <p14:creationId xmlns:p14="http://schemas.microsoft.com/office/powerpoint/2010/main" val="4057411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F779924-7AD2-467C-B1CD-DC88DADD85B5}" type="datetime1">
              <a:rPr lang="en-US" smtClean="0"/>
              <a:t>8/30/2026</a:t>
            </a:fld>
            <a:endParaRPr lang="en-US"/>
          </a:p>
        </p:txBody>
      </p:sp>
      <p:sp>
        <p:nvSpPr>
          <p:cNvPr id="6" name="Footer Placeholder 5"/>
          <p:cNvSpPr>
            <a:spLocks noGrp="1"/>
          </p:cNvSpPr>
          <p:nvPr>
            <p:ph type="ftr" sz="quarter" idx="11"/>
          </p:nvPr>
        </p:nvSpPr>
        <p:spPr/>
        <p:txBody>
          <a:bodyPr/>
          <a:lstStyle/>
          <a:p>
            <a:r>
              <a:rPr lang="en-US" smtClean="0"/>
              <a:t>hala alrabiah</a:t>
            </a:r>
            <a:endParaRPr lang="en-US"/>
          </a:p>
        </p:txBody>
      </p:sp>
      <p:sp>
        <p:nvSpPr>
          <p:cNvPr id="7" name="Slide Number Placeholder 6"/>
          <p:cNvSpPr>
            <a:spLocks noGrp="1"/>
          </p:cNvSpPr>
          <p:nvPr>
            <p:ph type="sldNum" sz="quarter" idx="12"/>
          </p:nvPr>
        </p:nvSpPr>
        <p:spPr/>
        <p:txBody>
          <a:bodyPr/>
          <a:lstStyle/>
          <a:p>
            <a:fld id="{DEB797A3-6F4E-4F45-BFAC-67BF4E039FA5}" type="slidenum">
              <a:rPr lang="en-US" smtClean="0"/>
              <a:t>‹#›</a:t>
            </a:fld>
            <a:endParaRPr lang="en-US"/>
          </a:p>
        </p:txBody>
      </p:sp>
    </p:spTree>
    <p:extLst>
      <p:ext uri="{BB962C8B-B14F-4D97-AF65-F5344CB8AC3E}">
        <p14:creationId xmlns:p14="http://schemas.microsoft.com/office/powerpoint/2010/main" val="2487971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A009FD3-18C0-4438-886C-73F26D5B7E1D}" type="datetime1">
              <a:rPr lang="en-US" smtClean="0"/>
              <a:t>8/30/2026</a:t>
            </a:fld>
            <a:endParaRPr lang="en-US"/>
          </a:p>
        </p:txBody>
      </p:sp>
      <p:sp>
        <p:nvSpPr>
          <p:cNvPr id="8" name="Footer Placeholder 7"/>
          <p:cNvSpPr>
            <a:spLocks noGrp="1"/>
          </p:cNvSpPr>
          <p:nvPr>
            <p:ph type="ftr" sz="quarter" idx="11"/>
          </p:nvPr>
        </p:nvSpPr>
        <p:spPr/>
        <p:txBody>
          <a:bodyPr/>
          <a:lstStyle/>
          <a:p>
            <a:r>
              <a:rPr lang="en-US" smtClean="0"/>
              <a:t>hala alrabiah</a:t>
            </a:r>
            <a:endParaRPr lang="en-US"/>
          </a:p>
        </p:txBody>
      </p:sp>
      <p:sp>
        <p:nvSpPr>
          <p:cNvPr id="9" name="Slide Number Placeholder 8"/>
          <p:cNvSpPr>
            <a:spLocks noGrp="1"/>
          </p:cNvSpPr>
          <p:nvPr>
            <p:ph type="sldNum" sz="quarter" idx="12"/>
          </p:nvPr>
        </p:nvSpPr>
        <p:spPr/>
        <p:txBody>
          <a:bodyPr/>
          <a:lstStyle/>
          <a:p>
            <a:fld id="{DEB797A3-6F4E-4F45-BFAC-67BF4E039FA5}" type="slidenum">
              <a:rPr lang="en-US" smtClean="0"/>
              <a:t>‹#›</a:t>
            </a:fld>
            <a:endParaRPr lang="en-US"/>
          </a:p>
        </p:txBody>
      </p:sp>
    </p:spTree>
    <p:extLst>
      <p:ext uri="{BB962C8B-B14F-4D97-AF65-F5344CB8AC3E}">
        <p14:creationId xmlns:p14="http://schemas.microsoft.com/office/powerpoint/2010/main" val="1916494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FA42006-2BE3-412F-B403-033C48C8FCBF}" type="datetime1">
              <a:rPr lang="en-US" smtClean="0"/>
              <a:t>8/30/2026</a:t>
            </a:fld>
            <a:endParaRPr lang="en-US"/>
          </a:p>
        </p:txBody>
      </p:sp>
      <p:sp>
        <p:nvSpPr>
          <p:cNvPr id="4" name="Footer Placeholder 3"/>
          <p:cNvSpPr>
            <a:spLocks noGrp="1"/>
          </p:cNvSpPr>
          <p:nvPr>
            <p:ph type="ftr" sz="quarter" idx="11"/>
          </p:nvPr>
        </p:nvSpPr>
        <p:spPr/>
        <p:txBody>
          <a:bodyPr/>
          <a:lstStyle/>
          <a:p>
            <a:r>
              <a:rPr lang="en-US" smtClean="0"/>
              <a:t>hala alrabiah</a:t>
            </a:r>
            <a:endParaRPr lang="en-US"/>
          </a:p>
        </p:txBody>
      </p:sp>
      <p:sp>
        <p:nvSpPr>
          <p:cNvPr id="5" name="Slide Number Placeholder 4"/>
          <p:cNvSpPr>
            <a:spLocks noGrp="1"/>
          </p:cNvSpPr>
          <p:nvPr>
            <p:ph type="sldNum" sz="quarter" idx="12"/>
          </p:nvPr>
        </p:nvSpPr>
        <p:spPr/>
        <p:txBody>
          <a:bodyPr/>
          <a:lstStyle/>
          <a:p>
            <a:fld id="{DEB797A3-6F4E-4F45-BFAC-67BF4E039FA5}" type="slidenum">
              <a:rPr lang="en-US" smtClean="0"/>
              <a:t>‹#›</a:t>
            </a:fld>
            <a:endParaRPr lang="en-US"/>
          </a:p>
        </p:txBody>
      </p:sp>
    </p:spTree>
    <p:extLst>
      <p:ext uri="{BB962C8B-B14F-4D97-AF65-F5344CB8AC3E}">
        <p14:creationId xmlns:p14="http://schemas.microsoft.com/office/powerpoint/2010/main" val="724887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C31B86-B7D3-476E-AE5B-289CCBF8BE79}" type="datetime1">
              <a:rPr lang="en-US" smtClean="0"/>
              <a:t>8/30/2026</a:t>
            </a:fld>
            <a:endParaRPr lang="en-US"/>
          </a:p>
        </p:txBody>
      </p:sp>
      <p:sp>
        <p:nvSpPr>
          <p:cNvPr id="3" name="Footer Placeholder 2"/>
          <p:cNvSpPr>
            <a:spLocks noGrp="1"/>
          </p:cNvSpPr>
          <p:nvPr>
            <p:ph type="ftr" sz="quarter" idx="11"/>
          </p:nvPr>
        </p:nvSpPr>
        <p:spPr/>
        <p:txBody>
          <a:bodyPr/>
          <a:lstStyle/>
          <a:p>
            <a:r>
              <a:rPr lang="en-US" smtClean="0"/>
              <a:t>hala alrabiah</a:t>
            </a:r>
            <a:endParaRPr lang="en-US"/>
          </a:p>
        </p:txBody>
      </p:sp>
      <p:sp>
        <p:nvSpPr>
          <p:cNvPr id="4" name="Slide Number Placeholder 3"/>
          <p:cNvSpPr>
            <a:spLocks noGrp="1"/>
          </p:cNvSpPr>
          <p:nvPr>
            <p:ph type="sldNum" sz="quarter" idx="12"/>
          </p:nvPr>
        </p:nvSpPr>
        <p:spPr/>
        <p:txBody>
          <a:bodyPr/>
          <a:lstStyle/>
          <a:p>
            <a:fld id="{DEB797A3-6F4E-4F45-BFAC-67BF4E039FA5}" type="slidenum">
              <a:rPr lang="en-US" smtClean="0"/>
              <a:t>‹#›</a:t>
            </a:fld>
            <a:endParaRPr lang="en-US"/>
          </a:p>
        </p:txBody>
      </p:sp>
    </p:spTree>
    <p:extLst>
      <p:ext uri="{BB962C8B-B14F-4D97-AF65-F5344CB8AC3E}">
        <p14:creationId xmlns:p14="http://schemas.microsoft.com/office/powerpoint/2010/main" val="2735131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99797D-E394-4B48-A913-1E9F5D1B8515}" type="datetime1">
              <a:rPr lang="en-US" smtClean="0"/>
              <a:t>8/30/2026</a:t>
            </a:fld>
            <a:endParaRPr lang="en-US"/>
          </a:p>
        </p:txBody>
      </p:sp>
      <p:sp>
        <p:nvSpPr>
          <p:cNvPr id="6" name="Footer Placeholder 5"/>
          <p:cNvSpPr>
            <a:spLocks noGrp="1"/>
          </p:cNvSpPr>
          <p:nvPr>
            <p:ph type="ftr" sz="quarter" idx="11"/>
          </p:nvPr>
        </p:nvSpPr>
        <p:spPr/>
        <p:txBody>
          <a:bodyPr/>
          <a:lstStyle/>
          <a:p>
            <a:r>
              <a:rPr lang="en-US" smtClean="0"/>
              <a:t>hala alrabiah</a:t>
            </a:r>
            <a:endParaRPr lang="en-US"/>
          </a:p>
        </p:txBody>
      </p:sp>
      <p:sp>
        <p:nvSpPr>
          <p:cNvPr id="7" name="Slide Number Placeholder 6"/>
          <p:cNvSpPr>
            <a:spLocks noGrp="1"/>
          </p:cNvSpPr>
          <p:nvPr>
            <p:ph type="sldNum" sz="quarter" idx="12"/>
          </p:nvPr>
        </p:nvSpPr>
        <p:spPr/>
        <p:txBody>
          <a:bodyPr/>
          <a:lstStyle/>
          <a:p>
            <a:fld id="{DEB797A3-6F4E-4F45-BFAC-67BF4E039FA5}" type="slidenum">
              <a:rPr lang="en-US" smtClean="0"/>
              <a:t>‹#›</a:t>
            </a:fld>
            <a:endParaRPr lang="en-US"/>
          </a:p>
        </p:txBody>
      </p:sp>
    </p:spTree>
    <p:extLst>
      <p:ext uri="{BB962C8B-B14F-4D97-AF65-F5344CB8AC3E}">
        <p14:creationId xmlns:p14="http://schemas.microsoft.com/office/powerpoint/2010/main" val="344469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E92616-D7FB-45E5-BBFB-45CABC882EFE}" type="datetime1">
              <a:rPr lang="en-US" smtClean="0"/>
              <a:t>8/30/2026</a:t>
            </a:fld>
            <a:endParaRPr lang="en-US"/>
          </a:p>
        </p:txBody>
      </p:sp>
      <p:sp>
        <p:nvSpPr>
          <p:cNvPr id="6" name="Footer Placeholder 5"/>
          <p:cNvSpPr>
            <a:spLocks noGrp="1"/>
          </p:cNvSpPr>
          <p:nvPr>
            <p:ph type="ftr" sz="quarter" idx="11"/>
          </p:nvPr>
        </p:nvSpPr>
        <p:spPr/>
        <p:txBody>
          <a:bodyPr/>
          <a:lstStyle/>
          <a:p>
            <a:r>
              <a:rPr lang="en-US" smtClean="0"/>
              <a:t>hala alrabiah</a:t>
            </a:r>
            <a:endParaRPr lang="en-US"/>
          </a:p>
        </p:txBody>
      </p:sp>
      <p:sp>
        <p:nvSpPr>
          <p:cNvPr id="7" name="Slide Number Placeholder 6"/>
          <p:cNvSpPr>
            <a:spLocks noGrp="1"/>
          </p:cNvSpPr>
          <p:nvPr>
            <p:ph type="sldNum" sz="quarter" idx="12"/>
          </p:nvPr>
        </p:nvSpPr>
        <p:spPr/>
        <p:txBody>
          <a:bodyPr/>
          <a:lstStyle/>
          <a:p>
            <a:fld id="{DEB797A3-6F4E-4F45-BFAC-67BF4E039FA5}" type="slidenum">
              <a:rPr lang="en-US" smtClean="0"/>
              <a:t>‹#›</a:t>
            </a:fld>
            <a:endParaRPr lang="en-US"/>
          </a:p>
        </p:txBody>
      </p:sp>
    </p:spTree>
    <p:extLst>
      <p:ext uri="{BB962C8B-B14F-4D97-AF65-F5344CB8AC3E}">
        <p14:creationId xmlns:p14="http://schemas.microsoft.com/office/powerpoint/2010/main" val="2488247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C73F36-92AC-4EB2-952B-1144BCE05B45}" type="datetime1">
              <a:rPr lang="en-US" smtClean="0"/>
              <a:t>8/30/2026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hala alrabiah</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B797A3-6F4E-4F45-BFAC-67BF4E039FA5}" type="slidenum">
              <a:rPr lang="en-US" smtClean="0"/>
              <a:t>‹#›</a:t>
            </a:fld>
            <a:endParaRPr lang="en-US"/>
          </a:p>
        </p:txBody>
      </p:sp>
    </p:spTree>
    <p:extLst>
      <p:ext uri="{BB962C8B-B14F-4D97-AF65-F5344CB8AC3E}">
        <p14:creationId xmlns:p14="http://schemas.microsoft.com/office/powerpoint/2010/main" val="16735218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0576" y="1844739"/>
            <a:ext cx="9144000" cy="2387600"/>
          </a:xfrm>
        </p:spPr>
        <p:txBody>
          <a:bodyPr>
            <a:normAutofit fontScale="90000"/>
          </a:bodyPr>
          <a:lstStyle/>
          <a:p>
            <a:pPr>
              <a:lnSpc>
                <a:spcPct val="200000"/>
              </a:lnSpc>
            </a:pPr>
            <a:r>
              <a:rPr lang="ar-SA" b="1" dirty="0" smtClean="0">
                <a:solidFill>
                  <a:schemeClr val="accent6">
                    <a:lumMod val="50000"/>
                  </a:schemeClr>
                </a:solidFill>
              </a:rPr>
              <a:t>النبات اقتصادي </a:t>
            </a:r>
            <a:br>
              <a:rPr lang="ar-SA" b="1" dirty="0" smtClean="0">
                <a:solidFill>
                  <a:schemeClr val="accent6">
                    <a:lumMod val="50000"/>
                  </a:schemeClr>
                </a:solidFill>
              </a:rPr>
            </a:br>
            <a:r>
              <a:rPr lang="ar-SA" sz="5300" b="1" dirty="0">
                <a:solidFill>
                  <a:srgbClr val="C00000"/>
                </a:solidFill>
              </a:rPr>
              <a:t>النباتات ذات الأهمية الإقتصادية ومنتجاتها</a:t>
            </a:r>
            <a:endParaRPr lang="en-US" b="1" dirty="0">
              <a:solidFill>
                <a:srgbClr val="C00000"/>
              </a:solidFill>
            </a:endParaRPr>
          </a:p>
        </p:txBody>
      </p:sp>
      <p:sp>
        <p:nvSpPr>
          <p:cNvPr id="3" name="Subtitle 2"/>
          <p:cNvSpPr>
            <a:spLocks noGrp="1"/>
          </p:cNvSpPr>
          <p:nvPr>
            <p:ph type="subTitle" idx="1"/>
          </p:nvPr>
        </p:nvSpPr>
        <p:spPr>
          <a:xfrm>
            <a:off x="1097280" y="4855464"/>
            <a:ext cx="2386584" cy="365760"/>
          </a:xfrm>
        </p:spPr>
        <p:txBody>
          <a:bodyPr>
            <a:normAutofit/>
          </a:bodyPr>
          <a:lstStyle/>
          <a:p>
            <a:pPr algn="l"/>
            <a:r>
              <a:rPr lang="ar-SA" sz="2000" b="1" dirty="0" smtClean="0"/>
              <a:t>محاضرة  1</a:t>
            </a:r>
            <a:endParaRPr lang="en-US" sz="2000" b="1" dirty="0"/>
          </a:p>
        </p:txBody>
      </p:sp>
      <p:pic>
        <p:nvPicPr>
          <p:cNvPr id="4" name="Picture 3"/>
          <p:cNvPicPr>
            <a:picLocks noChangeAspect="1"/>
          </p:cNvPicPr>
          <p:nvPr/>
        </p:nvPicPr>
        <p:blipFill>
          <a:blip r:embed="rId3"/>
          <a:stretch>
            <a:fillRect/>
          </a:stretch>
        </p:blipFill>
        <p:spPr>
          <a:xfrm>
            <a:off x="1170431" y="527146"/>
            <a:ext cx="2905993" cy="2170334"/>
          </a:xfrm>
          <a:prstGeom prst="rect">
            <a:avLst/>
          </a:prstGeom>
        </p:spPr>
      </p:pic>
      <p:pic>
        <p:nvPicPr>
          <p:cNvPr id="5" name="Picture 4"/>
          <p:cNvPicPr>
            <a:picLocks noChangeAspect="1"/>
          </p:cNvPicPr>
          <p:nvPr/>
        </p:nvPicPr>
        <p:blipFill>
          <a:blip r:embed="rId4"/>
          <a:stretch>
            <a:fillRect/>
          </a:stretch>
        </p:blipFill>
        <p:spPr>
          <a:xfrm>
            <a:off x="8778240" y="4255198"/>
            <a:ext cx="2851736" cy="1932051"/>
          </a:xfrm>
          <a:prstGeom prst="rect">
            <a:avLst/>
          </a:prstGeom>
        </p:spPr>
      </p:pic>
      <p:sp>
        <p:nvSpPr>
          <p:cNvPr id="6" name="Footer Placeholder 5"/>
          <p:cNvSpPr>
            <a:spLocks noGrp="1"/>
          </p:cNvSpPr>
          <p:nvPr>
            <p:ph type="ftr" sz="quarter" idx="11"/>
          </p:nvPr>
        </p:nvSpPr>
        <p:spPr/>
        <p:txBody>
          <a:bodyPr/>
          <a:lstStyle/>
          <a:p>
            <a:r>
              <a:rPr lang="en-US" smtClean="0"/>
              <a:t>hala alrabiah</a:t>
            </a:r>
            <a:endParaRPr lang="en-US"/>
          </a:p>
        </p:txBody>
      </p:sp>
      <p:sp>
        <p:nvSpPr>
          <p:cNvPr id="7" name="Slide Number Placeholder 6"/>
          <p:cNvSpPr>
            <a:spLocks noGrp="1"/>
          </p:cNvSpPr>
          <p:nvPr>
            <p:ph type="sldNum" sz="quarter" idx="12"/>
          </p:nvPr>
        </p:nvSpPr>
        <p:spPr/>
        <p:txBody>
          <a:bodyPr/>
          <a:lstStyle/>
          <a:p>
            <a:fld id="{DEB797A3-6F4E-4F45-BFAC-67BF4E039FA5}" type="slidenum">
              <a:rPr lang="en-US" smtClean="0"/>
              <a:t>1</a:t>
            </a:fld>
            <a:endParaRPr lang="en-US"/>
          </a:p>
        </p:txBody>
      </p:sp>
    </p:spTree>
    <p:extLst>
      <p:ext uri="{BB962C8B-B14F-4D97-AF65-F5344CB8AC3E}">
        <p14:creationId xmlns:p14="http://schemas.microsoft.com/office/powerpoint/2010/main" val="3752374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325973155"/>
              </p:ext>
            </p:extLst>
          </p:nvPr>
        </p:nvGraphicFramePr>
        <p:xfrm>
          <a:off x="420624" y="365762"/>
          <a:ext cx="10899648" cy="6287344"/>
        </p:xfrm>
        <a:graphic>
          <a:graphicData uri="http://schemas.openxmlformats.org/drawingml/2006/table">
            <a:tbl>
              <a:tblPr firstRow="1" bandRow="1">
                <a:tableStyleId>{F5AB1C69-6EDB-4FF4-983F-18BD219EF322}</a:tableStyleId>
              </a:tblPr>
              <a:tblGrid>
                <a:gridCol w="10899648">
                  <a:extLst>
                    <a:ext uri="{9D8B030D-6E8A-4147-A177-3AD203B41FA5}">
                      <a16:colId xmlns:a16="http://schemas.microsoft.com/office/drawing/2014/main" val="20000"/>
                    </a:ext>
                  </a:extLst>
                </a:gridCol>
              </a:tblGrid>
              <a:tr h="392959">
                <a:tc>
                  <a:txBody>
                    <a:bodyPr/>
                    <a:lstStyle/>
                    <a:p>
                      <a:pPr marL="0" marR="0" lvl="0" indent="0" algn="r" rtl="1">
                        <a:lnSpc>
                          <a:spcPct val="100000"/>
                        </a:lnSpc>
                        <a:spcBef>
                          <a:spcPts val="0"/>
                        </a:spcBef>
                        <a:spcAft>
                          <a:spcPts val="0"/>
                        </a:spcAft>
                        <a:buSzPts val="1400"/>
                        <a:buFont typeface="+mj-lt"/>
                        <a:buNone/>
                      </a:pPr>
                      <a:r>
                        <a:rPr lang="ar-EG" sz="2000" b="1" dirty="0">
                          <a:solidFill>
                            <a:schemeClr val="bg1"/>
                          </a:solidFill>
                          <a:effectLst/>
                        </a:rPr>
                        <a:t>الموضوعات التي  ينبغي </a:t>
                      </a:r>
                      <a:r>
                        <a:rPr lang="ar-EG" sz="2000" b="1" dirty="0" smtClean="0">
                          <a:solidFill>
                            <a:schemeClr val="bg1"/>
                          </a:solidFill>
                          <a:effectLst/>
                        </a:rPr>
                        <a:t>تناولها</a:t>
                      </a:r>
                      <a:endParaRPr lang="en-US" sz="2000" b="1" dirty="0">
                        <a:solidFill>
                          <a:schemeClr val="bg1"/>
                        </a:solidFill>
                        <a:effectLst/>
                        <a:latin typeface="Times New Roman" panose="02020603050405020304" pitchFamily="18" charset="0"/>
                        <a:ea typeface="Times New Roman" panose="02020603050405020304" pitchFamily="18" charset="0"/>
                        <a:cs typeface="+mn-cs"/>
                      </a:endParaRPr>
                    </a:p>
                  </a:txBody>
                  <a:tcPr marL="68580" marR="68580" marT="0" marB="0" anchor="ctr"/>
                </a:tc>
                <a:extLst>
                  <a:ext uri="{0D108BD9-81ED-4DB2-BD59-A6C34878D82A}">
                    <a16:rowId xmlns:a16="http://schemas.microsoft.com/office/drawing/2014/main" val="10000"/>
                  </a:ext>
                </a:extLst>
              </a:tr>
              <a:tr h="392959">
                <a:tc>
                  <a:txBody>
                    <a:bodyPr/>
                    <a:lstStyle/>
                    <a:p>
                      <a:pPr marL="0" marR="0" algn="r" rtl="1">
                        <a:lnSpc>
                          <a:spcPct val="100000"/>
                        </a:lnSpc>
                        <a:spcBef>
                          <a:spcPts val="0"/>
                        </a:spcBef>
                        <a:spcAft>
                          <a:spcPts val="0"/>
                        </a:spcAft>
                      </a:pPr>
                      <a:r>
                        <a:rPr lang="ar-EG" sz="2000" b="1" dirty="0">
                          <a:solidFill>
                            <a:srgbClr val="C00000"/>
                          </a:solidFill>
                          <a:effectLst/>
                        </a:rPr>
                        <a:t>قائمة الموضوعات</a:t>
                      </a:r>
                      <a:endParaRPr lang="en-US" sz="2000" b="1" dirty="0">
                        <a:solidFill>
                          <a:srgbClr val="C00000"/>
                        </a:solidFill>
                        <a:effectLst/>
                        <a:latin typeface="Times New Roman" panose="02020603050405020304" pitchFamily="18" charset="0"/>
                        <a:ea typeface="Times New Roman" panose="02020603050405020304" pitchFamily="18" charset="0"/>
                        <a:cs typeface="+mn-cs"/>
                      </a:endParaRPr>
                    </a:p>
                  </a:txBody>
                  <a:tcPr marL="68580" marR="68580" marT="0" marB="0" anchor="ctr"/>
                </a:tc>
                <a:extLst>
                  <a:ext uri="{0D108BD9-81ED-4DB2-BD59-A6C34878D82A}">
                    <a16:rowId xmlns:a16="http://schemas.microsoft.com/office/drawing/2014/main" val="10001"/>
                  </a:ext>
                </a:extLst>
              </a:tr>
              <a:tr h="392959">
                <a:tc>
                  <a:txBody>
                    <a:bodyPr/>
                    <a:lstStyle/>
                    <a:p>
                      <a:pPr marL="94615" marR="0" algn="r" rtl="1">
                        <a:lnSpc>
                          <a:spcPct val="100000"/>
                        </a:lnSpc>
                        <a:spcBef>
                          <a:spcPts val="0"/>
                        </a:spcBef>
                        <a:spcAft>
                          <a:spcPts val="0"/>
                        </a:spcAft>
                      </a:pPr>
                      <a:r>
                        <a:rPr lang="ar-SA" sz="2000" b="1" dirty="0">
                          <a:effectLst/>
                        </a:rPr>
                        <a:t>مقدمة النباتات ذات الأهمية الإقتصادية ومنتجاتها</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2"/>
                  </a:ext>
                </a:extLst>
              </a:tr>
              <a:tr h="392959">
                <a:tc>
                  <a:txBody>
                    <a:bodyPr/>
                    <a:lstStyle/>
                    <a:p>
                      <a:pPr marL="94615" marR="0" algn="r" rtl="1">
                        <a:lnSpc>
                          <a:spcPct val="100000"/>
                        </a:lnSpc>
                        <a:spcBef>
                          <a:spcPts val="0"/>
                        </a:spcBef>
                        <a:spcAft>
                          <a:spcPts val="0"/>
                        </a:spcAft>
                      </a:pPr>
                      <a:r>
                        <a:rPr lang="ar-SA" sz="2000" b="1" dirty="0">
                          <a:effectLst/>
                        </a:rPr>
                        <a:t>الخلية والانسجة النباتية </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3"/>
                  </a:ext>
                </a:extLst>
              </a:tr>
              <a:tr h="392959">
                <a:tc>
                  <a:txBody>
                    <a:bodyPr/>
                    <a:lstStyle/>
                    <a:p>
                      <a:pPr marL="0" marR="0" algn="r" rtl="1">
                        <a:lnSpc>
                          <a:spcPct val="100000"/>
                        </a:lnSpc>
                        <a:spcBef>
                          <a:spcPts val="0"/>
                        </a:spcBef>
                        <a:spcAft>
                          <a:spcPts val="1000"/>
                        </a:spcAft>
                      </a:pPr>
                      <a:r>
                        <a:rPr lang="ar-SA" sz="2000" b="1" dirty="0">
                          <a:effectLst/>
                        </a:rPr>
                        <a:t>نباتات الالياف </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4"/>
                  </a:ext>
                </a:extLst>
              </a:tr>
              <a:tr h="392959">
                <a:tc>
                  <a:txBody>
                    <a:bodyPr/>
                    <a:lstStyle/>
                    <a:p>
                      <a:pPr marL="0" marR="0" algn="r" rtl="1">
                        <a:lnSpc>
                          <a:spcPct val="100000"/>
                        </a:lnSpc>
                        <a:spcBef>
                          <a:spcPts val="0"/>
                        </a:spcBef>
                        <a:spcAft>
                          <a:spcPts val="1000"/>
                        </a:spcAft>
                      </a:pPr>
                      <a:r>
                        <a:rPr lang="ar-SA" sz="2000" b="1" dirty="0">
                          <a:effectLst/>
                        </a:rPr>
                        <a:t>نباتات الاخشاب</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5"/>
                  </a:ext>
                </a:extLst>
              </a:tr>
              <a:tr h="392959">
                <a:tc>
                  <a:txBody>
                    <a:bodyPr/>
                    <a:lstStyle/>
                    <a:p>
                      <a:pPr marL="0" marR="0" algn="r" rtl="1">
                        <a:lnSpc>
                          <a:spcPct val="100000"/>
                        </a:lnSpc>
                        <a:spcBef>
                          <a:spcPts val="0"/>
                        </a:spcBef>
                        <a:spcAft>
                          <a:spcPts val="1000"/>
                        </a:spcAft>
                      </a:pPr>
                      <a:r>
                        <a:rPr lang="ar-SA" sz="2000" b="1" dirty="0">
                          <a:effectLst/>
                        </a:rPr>
                        <a:t>نباتات الدباغة والصباغة </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6"/>
                  </a:ext>
                </a:extLst>
              </a:tr>
              <a:tr h="392959">
                <a:tc>
                  <a:txBody>
                    <a:bodyPr/>
                    <a:lstStyle/>
                    <a:p>
                      <a:pPr marL="0" marR="0" algn="r" rtl="1">
                        <a:lnSpc>
                          <a:spcPct val="100000"/>
                        </a:lnSpc>
                        <a:spcBef>
                          <a:spcPts val="0"/>
                        </a:spcBef>
                        <a:spcAft>
                          <a:spcPts val="1000"/>
                        </a:spcAft>
                      </a:pPr>
                      <a:r>
                        <a:rPr lang="ar-SA" sz="2000" b="1" dirty="0">
                          <a:effectLst/>
                        </a:rPr>
                        <a:t>النباتات المنتجة للبن  النباتي ( المطاط – الفلين )</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7"/>
                  </a:ext>
                </a:extLst>
              </a:tr>
              <a:tr h="392959">
                <a:tc>
                  <a:txBody>
                    <a:bodyPr/>
                    <a:lstStyle/>
                    <a:p>
                      <a:pPr marL="0" marR="0" algn="r" rtl="1">
                        <a:lnSpc>
                          <a:spcPct val="100000"/>
                        </a:lnSpc>
                        <a:spcBef>
                          <a:spcPts val="0"/>
                        </a:spcBef>
                        <a:spcAft>
                          <a:spcPts val="1000"/>
                        </a:spcAft>
                      </a:pPr>
                      <a:r>
                        <a:rPr lang="ar-SA" sz="2000" b="1" dirty="0">
                          <a:effectLst/>
                        </a:rPr>
                        <a:t>نباتات الصموغ و الراتنجات </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8"/>
                  </a:ext>
                </a:extLst>
              </a:tr>
              <a:tr h="392959">
                <a:tc>
                  <a:txBody>
                    <a:bodyPr/>
                    <a:lstStyle/>
                    <a:p>
                      <a:pPr marL="0" marR="0" algn="r" rtl="1">
                        <a:lnSpc>
                          <a:spcPct val="100000"/>
                        </a:lnSpc>
                        <a:spcBef>
                          <a:spcPts val="0"/>
                        </a:spcBef>
                        <a:spcAft>
                          <a:spcPts val="1000"/>
                        </a:spcAft>
                      </a:pPr>
                      <a:r>
                        <a:rPr lang="ar-SA" sz="2000" b="1" dirty="0">
                          <a:effectLst/>
                        </a:rPr>
                        <a:t>نباتات الزيوت العطرية</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9"/>
                  </a:ext>
                </a:extLst>
              </a:tr>
              <a:tr h="392959">
                <a:tc>
                  <a:txBody>
                    <a:bodyPr/>
                    <a:lstStyle/>
                    <a:p>
                      <a:pPr marL="94615" marR="0" algn="r" rtl="1">
                        <a:lnSpc>
                          <a:spcPct val="100000"/>
                        </a:lnSpc>
                        <a:spcBef>
                          <a:spcPts val="0"/>
                        </a:spcBef>
                        <a:spcAft>
                          <a:spcPts val="1000"/>
                        </a:spcAft>
                      </a:pPr>
                      <a:r>
                        <a:rPr lang="ar-SA" sz="2000" b="1">
                          <a:effectLst/>
                        </a:rPr>
                        <a:t>نباتات الزيوت الدهون والشموع </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10"/>
                  </a:ext>
                </a:extLst>
              </a:tr>
              <a:tr h="392959">
                <a:tc>
                  <a:txBody>
                    <a:bodyPr/>
                    <a:lstStyle/>
                    <a:p>
                      <a:pPr marL="94615" marR="0" algn="r" rtl="1">
                        <a:lnSpc>
                          <a:spcPct val="100000"/>
                        </a:lnSpc>
                        <a:spcBef>
                          <a:spcPts val="0"/>
                        </a:spcBef>
                        <a:spcAft>
                          <a:spcPts val="1000"/>
                        </a:spcAft>
                      </a:pPr>
                      <a:r>
                        <a:rPr lang="ar-SA" sz="2000" b="1">
                          <a:effectLst/>
                        </a:rPr>
                        <a:t>النباتات المنتجة للمواد الكربوهيدرات</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11"/>
                  </a:ext>
                </a:extLst>
              </a:tr>
              <a:tr h="392959">
                <a:tc>
                  <a:txBody>
                    <a:bodyPr/>
                    <a:lstStyle/>
                    <a:p>
                      <a:pPr marL="94615" marR="0" algn="r" rtl="1">
                        <a:lnSpc>
                          <a:spcPct val="100000"/>
                        </a:lnSpc>
                        <a:spcBef>
                          <a:spcPts val="0"/>
                        </a:spcBef>
                        <a:spcAft>
                          <a:spcPts val="1000"/>
                        </a:spcAft>
                      </a:pPr>
                      <a:r>
                        <a:rPr lang="ar-SA" sz="2000" b="1">
                          <a:effectLst/>
                        </a:rPr>
                        <a:t>النباتات الطبية ( نباتات العقاقير )</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12"/>
                  </a:ext>
                </a:extLst>
              </a:tr>
              <a:tr h="392959">
                <a:tc>
                  <a:txBody>
                    <a:bodyPr/>
                    <a:lstStyle/>
                    <a:p>
                      <a:pPr marL="94615" marR="0" algn="r" rtl="1">
                        <a:lnSpc>
                          <a:spcPct val="100000"/>
                        </a:lnSpc>
                        <a:spcBef>
                          <a:spcPts val="0"/>
                        </a:spcBef>
                        <a:spcAft>
                          <a:spcPts val="1000"/>
                        </a:spcAft>
                      </a:pPr>
                      <a:r>
                        <a:rPr lang="ar-SA" sz="2000" b="1" dirty="0">
                          <a:effectLst/>
                        </a:rPr>
                        <a:t>النباتات العلفية و الرعوية</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13"/>
                  </a:ext>
                </a:extLst>
              </a:tr>
              <a:tr h="392959">
                <a:tc>
                  <a:txBody>
                    <a:bodyPr/>
                    <a:lstStyle/>
                    <a:p>
                      <a:pPr marL="94615" marR="0" algn="r" rtl="1">
                        <a:lnSpc>
                          <a:spcPct val="100000"/>
                        </a:lnSpc>
                        <a:spcBef>
                          <a:spcPts val="0"/>
                        </a:spcBef>
                        <a:spcAft>
                          <a:spcPts val="1000"/>
                        </a:spcAft>
                      </a:pPr>
                      <a:r>
                        <a:rPr lang="ar-SA" sz="2000" b="1" kern="1200" dirty="0" smtClean="0">
                          <a:effectLst/>
                        </a:rPr>
                        <a:t>الاهمية الاقتصادية والبيئية للمنجروف</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14"/>
                  </a:ext>
                </a:extLst>
              </a:tr>
              <a:tr h="392959">
                <a:tc>
                  <a:txBody>
                    <a:bodyPr/>
                    <a:lstStyle/>
                    <a:p>
                      <a:pPr marL="0" marR="0" lvl="0" indent="0" algn="r" rtl="1">
                        <a:lnSpc>
                          <a:spcPct val="100000"/>
                        </a:lnSpc>
                        <a:spcBef>
                          <a:spcPts val="0"/>
                        </a:spcBef>
                        <a:spcAft>
                          <a:spcPts val="0"/>
                        </a:spcAft>
                        <a:buSzPts val="1400"/>
                        <a:buFont typeface="+mj-lt"/>
                        <a:buNone/>
                      </a:pPr>
                      <a:endParaRPr lang="en-US" sz="2000" b="1" dirty="0">
                        <a:solidFill>
                          <a:srgbClr val="C00000"/>
                        </a:solidFill>
                        <a:effectLst/>
                        <a:latin typeface="Times New Roman" panose="02020603050405020304" pitchFamily="18" charset="0"/>
                        <a:ea typeface="Times New Roman" panose="02020603050405020304" pitchFamily="18" charset="0"/>
                        <a:cs typeface="+mn-cs"/>
                      </a:endParaRPr>
                    </a:p>
                  </a:txBody>
                  <a:tcPr marL="68580" marR="68580" marT="0" marB="0" anchor="ctr"/>
                </a:tc>
                <a:extLst>
                  <a:ext uri="{0D108BD9-81ED-4DB2-BD59-A6C34878D82A}">
                    <a16:rowId xmlns:a16="http://schemas.microsoft.com/office/drawing/2014/main" val="10015"/>
                  </a:ext>
                </a:extLst>
              </a:tr>
            </a:tbl>
          </a:graphicData>
        </a:graphic>
      </p:graphicFrame>
      <p:sp>
        <p:nvSpPr>
          <p:cNvPr id="2" name="Footer Placeholder 1"/>
          <p:cNvSpPr>
            <a:spLocks noGrp="1"/>
          </p:cNvSpPr>
          <p:nvPr>
            <p:ph type="ftr" sz="quarter" idx="11"/>
          </p:nvPr>
        </p:nvSpPr>
        <p:spPr/>
        <p:txBody>
          <a:bodyPr/>
          <a:lstStyle/>
          <a:p>
            <a:r>
              <a:rPr lang="en-US" smtClean="0"/>
              <a:t>hala alrabiah</a:t>
            </a:r>
            <a:endParaRPr lang="en-US"/>
          </a:p>
        </p:txBody>
      </p:sp>
      <p:sp>
        <p:nvSpPr>
          <p:cNvPr id="3" name="Slide Number Placeholder 2"/>
          <p:cNvSpPr>
            <a:spLocks noGrp="1"/>
          </p:cNvSpPr>
          <p:nvPr>
            <p:ph type="sldNum" sz="quarter" idx="12"/>
          </p:nvPr>
        </p:nvSpPr>
        <p:spPr/>
        <p:txBody>
          <a:bodyPr/>
          <a:lstStyle/>
          <a:p>
            <a:fld id="{DEB797A3-6F4E-4F45-BFAC-67BF4E039FA5}" type="slidenum">
              <a:rPr lang="en-US" smtClean="0"/>
              <a:t>2</a:t>
            </a:fld>
            <a:endParaRPr lang="en-US"/>
          </a:p>
        </p:txBody>
      </p:sp>
    </p:spTree>
    <p:extLst>
      <p:ext uri="{BB962C8B-B14F-4D97-AF65-F5344CB8AC3E}">
        <p14:creationId xmlns:p14="http://schemas.microsoft.com/office/powerpoint/2010/main" val="3938544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3464" y="201168"/>
            <a:ext cx="11594592" cy="6254496"/>
          </a:xfrm>
        </p:spPr>
        <p:txBody>
          <a:bodyPr>
            <a:normAutofit/>
          </a:bodyPr>
          <a:lstStyle/>
          <a:p>
            <a:pPr algn="r" rtl="1">
              <a:lnSpc>
                <a:spcPct val="150000"/>
              </a:lnSpc>
            </a:pPr>
            <a:r>
              <a:rPr lang="ar-SA" dirty="0" smtClean="0"/>
              <a:t>تعتمد المجتمعات الإنسانية منذ القدم على عدد كبير من النباتات الطبيعية لاستمرار حياتها خاصة الأنواع النباتية ذات القيمة العالية . تختلف أنواع النباتات الموجودة في كوكب الأرض ، فمنها ما هو مثمر، ومنها ما هو للزينة، ومنها ما نراه على سطح الأرض، ومنها ما تتواجد في البحار</a:t>
            </a:r>
            <a:r>
              <a:rPr lang="en-US" dirty="0" smtClean="0"/>
              <a:t>.</a:t>
            </a:r>
            <a:r>
              <a:rPr lang="ar-SA" dirty="0" smtClean="0"/>
              <a:t> </a:t>
            </a:r>
          </a:p>
          <a:p>
            <a:pPr algn="r" rtl="1">
              <a:lnSpc>
                <a:spcPct val="150000"/>
              </a:lnSpc>
            </a:pPr>
            <a:r>
              <a:rPr lang="ar-SA" dirty="0" smtClean="0">
                <a:solidFill>
                  <a:srgbClr val="0070C0"/>
                </a:solidFill>
              </a:rPr>
              <a:t>  يقدر عدد النباتات الموجودة على سطح الأرض بأكثر من ثمانية ملايين نوع.</a:t>
            </a:r>
          </a:p>
          <a:p>
            <a:pPr algn="r" rtl="1">
              <a:lnSpc>
                <a:spcPct val="150000"/>
              </a:lnSpc>
            </a:pPr>
            <a:r>
              <a:rPr lang="ar-SA" dirty="0" smtClean="0">
                <a:solidFill>
                  <a:srgbClr val="00B0F0"/>
                </a:solidFill>
              </a:rPr>
              <a:t> </a:t>
            </a:r>
            <a:r>
              <a:rPr lang="ar-SA" dirty="0">
                <a:solidFill>
                  <a:srgbClr val="00B0F0"/>
                </a:solidFill>
              </a:rPr>
              <a:t>وكما أنّ لكل شيء في هذا الكون فائدة فإنّ هذه النباتات تمدنا بالعديد من الفوائد التي قد نلمس بعضها، وبعضها الآخر يكون غير ظاهر. </a:t>
            </a:r>
            <a:endParaRPr lang="ar-SA" dirty="0" smtClean="0">
              <a:solidFill>
                <a:srgbClr val="00B0F0"/>
              </a:solidFill>
            </a:endParaRPr>
          </a:p>
          <a:p>
            <a:pPr algn="r" rtl="1">
              <a:lnSpc>
                <a:spcPct val="150000"/>
              </a:lnSpc>
            </a:pPr>
            <a:r>
              <a:rPr lang="ar-SA" dirty="0" smtClean="0"/>
              <a:t>وعلى </a:t>
            </a:r>
            <a:r>
              <a:rPr lang="ar-SA" dirty="0"/>
              <a:t>الرغم من التقدم العلمي ودراسة العلماء لفوائد النباتات الكثيرة، فلا زال هناك فوائد لم يصل إليها العلم </a:t>
            </a:r>
            <a:r>
              <a:rPr lang="ar-SA" dirty="0" smtClean="0"/>
              <a:t>بعد .</a:t>
            </a:r>
            <a:r>
              <a:rPr lang="en-US" dirty="0" smtClean="0"/>
              <a:t/>
            </a:r>
            <a:br>
              <a:rPr lang="en-US" dirty="0" smtClean="0"/>
            </a:br>
            <a:endParaRPr lang="en-US" dirty="0"/>
          </a:p>
          <a:p>
            <a:pPr marL="0" indent="0" algn="r" rtl="1">
              <a:lnSpc>
                <a:spcPct val="150000"/>
              </a:lnSpc>
              <a:buNone/>
            </a:pPr>
            <a:endParaRPr lang="en-US" dirty="0"/>
          </a:p>
        </p:txBody>
      </p:sp>
      <p:sp>
        <p:nvSpPr>
          <p:cNvPr id="2" name="Footer Placeholder 1"/>
          <p:cNvSpPr>
            <a:spLocks noGrp="1"/>
          </p:cNvSpPr>
          <p:nvPr>
            <p:ph type="ftr" sz="quarter" idx="11"/>
          </p:nvPr>
        </p:nvSpPr>
        <p:spPr/>
        <p:txBody>
          <a:bodyPr/>
          <a:lstStyle/>
          <a:p>
            <a:r>
              <a:rPr lang="en-US" smtClean="0"/>
              <a:t>hala alrabiah</a:t>
            </a:r>
            <a:endParaRPr lang="en-US"/>
          </a:p>
        </p:txBody>
      </p:sp>
      <p:sp>
        <p:nvSpPr>
          <p:cNvPr id="4" name="Slide Number Placeholder 3"/>
          <p:cNvSpPr>
            <a:spLocks noGrp="1"/>
          </p:cNvSpPr>
          <p:nvPr>
            <p:ph type="sldNum" sz="quarter" idx="12"/>
          </p:nvPr>
        </p:nvSpPr>
        <p:spPr/>
        <p:txBody>
          <a:bodyPr/>
          <a:lstStyle/>
          <a:p>
            <a:fld id="{DEB797A3-6F4E-4F45-BFAC-67BF4E039FA5}" type="slidenum">
              <a:rPr lang="en-US" smtClean="0"/>
              <a:t>3</a:t>
            </a:fld>
            <a:endParaRPr lang="en-US"/>
          </a:p>
        </p:txBody>
      </p:sp>
    </p:spTree>
    <p:extLst>
      <p:ext uri="{BB962C8B-B14F-4D97-AF65-F5344CB8AC3E}">
        <p14:creationId xmlns:p14="http://schemas.microsoft.com/office/powerpoint/2010/main" val="3905944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0313"/>
            <a:ext cx="10515600" cy="996696"/>
          </a:xfrm>
        </p:spPr>
        <p:txBody>
          <a:bodyPr/>
          <a:lstStyle/>
          <a:p>
            <a:pPr algn="ctr" rtl="1"/>
            <a:r>
              <a:rPr lang="ar-SA" b="1" dirty="0" smtClean="0">
                <a:solidFill>
                  <a:srgbClr val="C00000"/>
                </a:solidFill>
              </a:rPr>
              <a:t>علم النبات الاقتصادي</a:t>
            </a:r>
            <a:r>
              <a:rPr lang="en-US" b="1" dirty="0">
                <a:solidFill>
                  <a:srgbClr val="C00000"/>
                </a:solidFill>
              </a:rPr>
              <a:t> </a:t>
            </a:r>
            <a:r>
              <a:rPr lang="en-US" b="1" dirty="0" smtClean="0">
                <a:solidFill>
                  <a:srgbClr val="C00000"/>
                </a:solidFill>
              </a:rPr>
              <a:t> Economic botany   </a:t>
            </a:r>
            <a:endParaRPr lang="en-US" b="1" dirty="0">
              <a:solidFill>
                <a:srgbClr val="C00000"/>
              </a:solidFill>
            </a:endParaRPr>
          </a:p>
        </p:txBody>
      </p:sp>
      <p:sp>
        <p:nvSpPr>
          <p:cNvPr id="3" name="Content Placeholder 2"/>
          <p:cNvSpPr>
            <a:spLocks noGrp="1"/>
          </p:cNvSpPr>
          <p:nvPr>
            <p:ph idx="1"/>
          </p:nvPr>
        </p:nvSpPr>
        <p:spPr>
          <a:xfrm>
            <a:off x="228600" y="1371600"/>
            <a:ext cx="11795760" cy="5349240"/>
          </a:xfrm>
        </p:spPr>
        <p:txBody>
          <a:bodyPr>
            <a:noAutofit/>
          </a:bodyPr>
          <a:lstStyle/>
          <a:p>
            <a:pPr marL="0" indent="0" algn="r" rtl="1">
              <a:lnSpc>
                <a:spcPct val="200000"/>
              </a:lnSpc>
              <a:buNone/>
            </a:pPr>
            <a:r>
              <a:rPr lang="ar-SA" b="1" dirty="0" smtClean="0">
                <a:solidFill>
                  <a:srgbClr val="7030A0"/>
                </a:solidFill>
              </a:rPr>
              <a:t>هو العلم الذي يختص بدراسة النباتات ذات المنفعة الاقتصادية للانسان من حيث تركيبها ، ومنتجاتها ، ونواحي الاستفادة منها ، وكذلك الاعضاء النباتية المكونة لها .</a:t>
            </a:r>
          </a:p>
          <a:p>
            <a:pPr marL="0" indent="0" algn="r" rtl="1">
              <a:lnSpc>
                <a:spcPct val="200000"/>
              </a:lnSpc>
              <a:buNone/>
            </a:pPr>
            <a:r>
              <a:rPr lang="ar-SA" b="1" dirty="0" smtClean="0">
                <a:solidFill>
                  <a:srgbClr val="0070C0"/>
                </a:solidFill>
              </a:rPr>
              <a:t>النبات الاقتصادي يمثل واحد من مجالات دراسة النبات ، ويستمد معارفه من علوم النبات الحديثة بالاضافة الى علوم اخرى مثل علم الاجتماع و الجغرافيا و الكيمياء والاقتصاد والتاريخ .</a:t>
            </a:r>
          </a:p>
          <a:p>
            <a:pPr marL="0" indent="0" algn="r" rtl="1">
              <a:lnSpc>
                <a:spcPct val="200000"/>
              </a:lnSpc>
              <a:buNone/>
            </a:pPr>
            <a:r>
              <a:rPr lang="ar-SA" b="1" dirty="0" smtClean="0">
                <a:solidFill>
                  <a:srgbClr val="7030A0"/>
                </a:solidFill>
              </a:rPr>
              <a:t>هذا العلم يتضمن بصفة عامة المعرفة المتكاملة عن النواحي الاقتصادية للنباتات المستمدة من غيرها من علوم النبات .</a:t>
            </a:r>
            <a:endParaRPr lang="en-US" b="1" dirty="0">
              <a:solidFill>
                <a:srgbClr val="7030A0"/>
              </a:solidFill>
            </a:endParaRPr>
          </a:p>
        </p:txBody>
      </p:sp>
      <p:sp>
        <p:nvSpPr>
          <p:cNvPr id="4" name="Footer Placeholder 3"/>
          <p:cNvSpPr>
            <a:spLocks noGrp="1"/>
          </p:cNvSpPr>
          <p:nvPr>
            <p:ph type="ftr" sz="quarter" idx="11"/>
          </p:nvPr>
        </p:nvSpPr>
        <p:spPr/>
        <p:txBody>
          <a:bodyPr/>
          <a:lstStyle/>
          <a:p>
            <a:r>
              <a:rPr lang="en-US" smtClean="0"/>
              <a:t>hala alrabiah</a:t>
            </a:r>
            <a:endParaRPr lang="en-US"/>
          </a:p>
        </p:txBody>
      </p:sp>
      <p:sp>
        <p:nvSpPr>
          <p:cNvPr id="5" name="Slide Number Placeholder 4"/>
          <p:cNvSpPr>
            <a:spLocks noGrp="1"/>
          </p:cNvSpPr>
          <p:nvPr>
            <p:ph type="sldNum" sz="quarter" idx="12"/>
          </p:nvPr>
        </p:nvSpPr>
        <p:spPr/>
        <p:txBody>
          <a:bodyPr/>
          <a:lstStyle/>
          <a:p>
            <a:fld id="{DEB797A3-6F4E-4F45-BFAC-67BF4E039FA5}" type="slidenum">
              <a:rPr lang="en-US" smtClean="0"/>
              <a:t>4</a:t>
            </a:fld>
            <a:endParaRPr lang="en-US"/>
          </a:p>
        </p:txBody>
      </p:sp>
    </p:spTree>
    <p:extLst>
      <p:ext uri="{BB962C8B-B14F-4D97-AF65-F5344CB8AC3E}">
        <p14:creationId xmlns:p14="http://schemas.microsoft.com/office/powerpoint/2010/main" val="4200357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1664" y="192024"/>
            <a:ext cx="10515600" cy="859536"/>
          </a:xfrm>
        </p:spPr>
        <p:txBody>
          <a:bodyPr>
            <a:normAutofit/>
          </a:bodyPr>
          <a:lstStyle/>
          <a:p>
            <a:pPr algn="ctr" rtl="1"/>
            <a:r>
              <a:rPr lang="ar-SA" sz="4000" b="1" dirty="0" smtClean="0">
                <a:solidFill>
                  <a:srgbClr val="C00000"/>
                </a:solidFill>
              </a:rPr>
              <a:t>الاهمية الاقتصادية للنباتات </a:t>
            </a:r>
            <a:endParaRPr lang="en-US" sz="4000" b="1" dirty="0">
              <a:solidFill>
                <a:srgbClr val="C00000"/>
              </a:solidFill>
            </a:endParaRPr>
          </a:p>
        </p:txBody>
      </p:sp>
      <p:sp>
        <p:nvSpPr>
          <p:cNvPr id="3" name="Content Placeholder 2"/>
          <p:cNvSpPr>
            <a:spLocks noGrp="1"/>
          </p:cNvSpPr>
          <p:nvPr>
            <p:ph idx="1"/>
          </p:nvPr>
        </p:nvSpPr>
        <p:spPr>
          <a:xfrm>
            <a:off x="256032" y="923544"/>
            <a:ext cx="11768328" cy="5715000"/>
          </a:xfrm>
        </p:spPr>
        <p:txBody>
          <a:bodyPr>
            <a:noAutofit/>
          </a:bodyPr>
          <a:lstStyle/>
          <a:p>
            <a:pPr marL="0" indent="0" algn="r" rtl="1">
              <a:lnSpc>
                <a:spcPct val="150000"/>
              </a:lnSpc>
              <a:buNone/>
            </a:pPr>
            <a:r>
              <a:rPr lang="ar-SA" sz="2400" dirty="0" smtClean="0">
                <a:cs typeface="+mj-cs"/>
              </a:rPr>
              <a:t>تتمثل اهمية النباتات الاقتصادية ونواتجها بالنسبة للانسان في نواحي عديدة يصعب حصرها  ولكن نذكر منها  الاتي : </a:t>
            </a:r>
          </a:p>
          <a:p>
            <a:pPr marL="457200" indent="-457200" algn="r" rtl="1">
              <a:lnSpc>
                <a:spcPct val="150000"/>
              </a:lnSpc>
              <a:buFont typeface="+mj-lt"/>
              <a:buAutoNum type="arabicParenR"/>
            </a:pPr>
            <a:r>
              <a:rPr lang="ar-SA" sz="2400" b="1" dirty="0" smtClean="0">
                <a:solidFill>
                  <a:srgbClr val="FF0000"/>
                </a:solidFill>
                <a:cs typeface="+mj-cs"/>
              </a:rPr>
              <a:t>الغذاء</a:t>
            </a:r>
            <a:r>
              <a:rPr lang="ar-SA" sz="2400" b="1" dirty="0">
                <a:solidFill>
                  <a:srgbClr val="FF0000"/>
                </a:solidFill>
                <a:cs typeface="+mj-cs"/>
              </a:rPr>
              <a:t>: النباتات مغطاة البذور تُعدّ الغذاء الأساسي للإنسان؛ فهي في معظمها تشكّل الجزء الأكبر من الغذاء النباتيّ فيؤكل منها الأوراق والثمار والجذور حسب نوع النبات، كما يمكن استخلاص مواد غذائية أخرى من مغطاة البذور مثل: النشا، والمعكرونة، والدقيق المستخلص من القمح وغيرها.</a:t>
            </a:r>
          </a:p>
          <a:p>
            <a:pPr marL="457200" indent="-457200" algn="r" rtl="1">
              <a:lnSpc>
                <a:spcPct val="150000"/>
              </a:lnSpc>
              <a:buFont typeface="+mj-lt"/>
              <a:buAutoNum type="arabicParenR"/>
            </a:pPr>
            <a:r>
              <a:rPr lang="ar-SA" sz="2400" b="1" dirty="0" smtClean="0">
                <a:solidFill>
                  <a:srgbClr val="92D050"/>
                </a:solidFill>
                <a:cs typeface="+mj-cs"/>
              </a:rPr>
              <a:t>الالياف </a:t>
            </a:r>
            <a:r>
              <a:rPr lang="ar-SA" sz="2400" b="1" dirty="0">
                <a:solidFill>
                  <a:srgbClr val="92D050"/>
                </a:solidFill>
                <a:cs typeface="+mj-cs"/>
              </a:rPr>
              <a:t>النباتية و صناعة المنسوجات: يعتبر القطن والكِتَّان من النباتات مغطّاة البذور ذوات الفلقتين، والتي يستفيد منها الإنسان في صنع الملابس القطنيّة وملابس وأنسجة من الكِتَّان . </a:t>
            </a:r>
          </a:p>
          <a:p>
            <a:pPr marL="457200" indent="-457200" algn="r" rtl="1">
              <a:lnSpc>
                <a:spcPct val="150000"/>
              </a:lnSpc>
              <a:buFont typeface="+mj-lt"/>
              <a:buAutoNum type="arabicParenR"/>
            </a:pPr>
            <a:r>
              <a:rPr lang="ar-SA" sz="2400" b="1" dirty="0" smtClean="0">
                <a:solidFill>
                  <a:srgbClr val="7030A0"/>
                </a:solidFill>
                <a:cs typeface="+mj-cs"/>
              </a:rPr>
              <a:t>الخشب: يعد الخشب من </a:t>
            </a:r>
            <a:r>
              <a:rPr lang="ar-SA" sz="2400" b="1" dirty="0">
                <a:solidFill>
                  <a:srgbClr val="7030A0"/>
                </a:solidFill>
                <a:cs typeface="+mj-cs"/>
              </a:rPr>
              <a:t>اكثر النواتج النباتية اهمية ، بالاضافة لاستخدامه كمادة اساسية في البناء ، فانه يعد كمادة خام اساسية في صناعة الورق والأثاث المنزليّ والمكتبيّ، وصناعة الفلين والأسمدة والأعلاف ، وكذلك مصدر هام للطاقة . </a:t>
            </a:r>
          </a:p>
          <a:p>
            <a:pPr marL="0" indent="0" algn="r" rtl="1">
              <a:lnSpc>
                <a:spcPct val="150000"/>
              </a:lnSpc>
              <a:buNone/>
            </a:pPr>
            <a:r>
              <a:rPr lang="ar-SA" sz="2400" dirty="0" smtClean="0"/>
              <a:t/>
            </a:r>
            <a:br>
              <a:rPr lang="ar-SA" sz="2400" dirty="0" smtClean="0"/>
            </a:br>
            <a:r>
              <a:rPr lang="ar-SA" sz="2400" dirty="0" smtClean="0"/>
              <a:t/>
            </a:r>
            <a:br>
              <a:rPr lang="ar-SA" sz="2400" dirty="0" smtClean="0"/>
            </a:br>
            <a:r>
              <a:rPr lang="ar-SA" sz="2400" dirty="0" smtClean="0"/>
              <a:t/>
            </a:r>
            <a:br>
              <a:rPr lang="ar-SA" sz="2400" dirty="0" smtClean="0"/>
            </a:br>
            <a:r>
              <a:rPr lang="ar-SA" sz="2400" dirty="0" smtClean="0"/>
              <a:t/>
            </a:r>
            <a:br>
              <a:rPr lang="ar-SA" sz="2400" dirty="0" smtClean="0"/>
            </a:br>
            <a:endParaRPr lang="en-US" sz="2400" dirty="0"/>
          </a:p>
        </p:txBody>
      </p:sp>
      <p:sp>
        <p:nvSpPr>
          <p:cNvPr id="4" name="Footer Placeholder 3"/>
          <p:cNvSpPr>
            <a:spLocks noGrp="1"/>
          </p:cNvSpPr>
          <p:nvPr>
            <p:ph type="ftr" sz="quarter" idx="11"/>
          </p:nvPr>
        </p:nvSpPr>
        <p:spPr/>
        <p:txBody>
          <a:bodyPr/>
          <a:lstStyle/>
          <a:p>
            <a:r>
              <a:rPr lang="en-US" smtClean="0"/>
              <a:t>hala alrabiah</a:t>
            </a:r>
            <a:endParaRPr lang="en-US"/>
          </a:p>
        </p:txBody>
      </p:sp>
      <p:sp>
        <p:nvSpPr>
          <p:cNvPr id="5" name="Slide Number Placeholder 4"/>
          <p:cNvSpPr>
            <a:spLocks noGrp="1"/>
          </p:cNvSpPr>
          <p:nvPr>
            <p:ph type="sldNum" sz="quarter" idx="12"/>
          </p:nvPr>
        </p:nvSpPr>
        <p:spPr/>
        <p:txBody>
          <a:bodyPr/>
          <a:lstStyle/>
          <a:p>
            <a:fld id="{DEB797A3-6F4E-4F45-BFAC-67BF4E039FA5}" type="slidenum">
              <a:rPr lang="en-US" smtClean="0"/>
              <a:t>5</a:t>
            </a:fld>
            <a:endParaRPr lang="en-US"/>
          </a:p>
        </p:txBody>
      </p:sp>
    </p:spTree>
    <p:extLst>
      <p:ext uri="{BB962C8B-B14F-4D97-AF65-F5344CB8AC3E}">
        <p14:creationId xmlns:p14="http://schemas.microsoft.com/office/powerpoint/2010/main" val="4206438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6888" y="64008"/>
            <a:ext cx="11686032" cy="6684264"/>
          </a:xfrm>
        </p:spPr>
        <p:txBody>
          <a:bodyPr>
            <a:noAutofit/>
          </a:bodyPr>
          <a:lstStyle/>
          <a:p>
            <a:pPr marL="457200" indent="-457200" algn="r" rtl="1">
              <a:lnSpc>
                <a:spcPct val="200000"/>
              </a:lnSpc>
              <a:buFont typeface="+mj-lt"/>
              <a:buAutoNum type="arabicParenR" startAt="4"/>
            </a:pPr>
            <a:r>
              <a:rPr lang="ar-SA" sz="2400" b="1" dirty="0" smtClean="0">
                <a:solidFill>
                  <a:srgbClr val="92D050"/>
                </a:solidFill>
              </a:rPr>
              <a:t>التوابل : وهي </a:t>
            </a:r>
            <a:r>
              <a:rPr lang="ar-SA" sz="2400" b="1" dirty="0">
                <a:solidFill>
                  <a:srgbClr val="92D050"/>
                </a:solidFill>
              </a:rPr>
              <a:t>منتجات نباتية ذات رائحة مميزة وتكسب الاطعمة والمشروبات طعما ورائحة مرغوبة ، وهي فاتحة للشهية كما يستفاد منها في صناعة العطور .ويحصل على التوابل من اعضاء نباتية مختلفة مثل الثمار كما في  اليانسون ، الهيل ،او البراعم كما في القرنفل او الرايزومات كما في الزنجبيل والكركم .</a:t>
            </a:r>
          </a:p>
          <a:p>
            <a:pPr marL="457200" indent="-457200" algn="r" rtl="1">
              <a:lnSpc>
                <a:spcPct val="200000"/>
              </a:lnSpc>
              <a:buFont typeface="+mj-lt"/>
              <a:buAutoNum type="arabicParenR" startAt="4"/>
            </a:pPr>
            <a:r>
              <a:rPr lang="ar-SA" sz="2400" b="1" dirty="0" smtClean="0">
                <a:solidFill>
                  <a:srgbClr val="FF0000"/>
                </a:solidFill>
              </a:rPr>
              <a:t>المشروبات </a:t>
            </a:r>
            <a:r>
              <a:rPr lang="ar-SA" sz="2400" b="1" dirty="0">
                <a:solidFill>
                  <a:srgbClr val="FF0000"/>
                </a:solidFill>
              </a:rPr>
              <a:t>الخفيفة ويقصد بها الشاي والبن والكاكاو وهي تمثل جزء هام من حياة الانسان .</a:t>
            </a:r>
          </a:p>
          <a:p>
            <a:pPr marL="457200" indent="-457200" algn="r" rtl="1">
              <a:lnSpc>
                <a:spcPct val="200000"/>
              </a:lnSpc>
              <a:buFont typeface="+mj-lt"/>
              <a:buAutoNum type="arabicParenR" startAt="4"/>
            </a:pPr>
            <a:r>
              <a:rPr lang="ar-SA" sz="2400" b="1" dirty="0" smtClean="0">
                <a:solidFill>
                  <a:srgbClr val="7030A0"/>
                </a:solidFill>
              </a:rPr>
              <a:t>منتجات </a:t>
            </a:r>
            <a:r>
              <a:rPr lang="ar-SA" sz="2400" b="1" dirty="0">
                <a:solidFill>
                  <a:srgbClr val="7030A0"/>
                </a:solidFill>
              </a:rPr>
              <a:t>الحليب النباتي وهو سائل لزج عكر يوجد في العديد من النباتات يحتوي على بروتينات و سكريات وزيوت وقد يحتوي على احماض عضوية واشباه قلويدات ومطاط وراتنجات وانزيمات .  وتعتمد الصناعة على النباتات في الكثير من خاماتها ، مثل صناعة الفلين والاصباغ والزيوت والمواد الراتينجية والاصماغ وتستعمل في صناعة مواد الدهان والورنيشات والصابون والعطور والمطاط وهي من النواتج القيمة للصناعة الحديثة </a:t>
            </a:r>
            <a:r>
              <a:rPr lang="ar-SA" sz="2400" b="1" dirty="0" smtClean="0">
                <a:solidFill>
                  <a:srgbClr val="7030A0"/>
                </a:solidFill>
              </a:rPr>
              <a:t>.</a:t>
            </a:r>
            <a:r>
              <a:rPr lang="ar-SA" sz="2400" dirty="0"/>
              <a:t/>
            </a:r>
            <a:br>
              <a:rPr lang="ar-SA" sz="2400" dirty="0"/>
            </a:br>
            <a:r>
              <a:rPr lang="ar-SA" sz="2400" dirty="0"/>
              <a:t/>
            </a:r>
            <a:br>
              <a:rPr lang="ar-SA" sz="2400" dirty="0"/>
            </a:br>
            <a:r>
              <a:rPr lang="ar-SA" sz="2400" dirty="0"/>
              <a:t/>
            </a:r>
            <a:br>
              <a:rPr lang="ar-SA" sz="2400" dirty="0"/>
            </a:br>
            <a:endParaRPr lang="en-US" sz="2400" dirty="0"/>
          </a:p>
        </p:txBody>
      </p:sp>
      <p:sp>
        <p:nvSpPr>
          <p:cNvPr id="2" name="Footer Placeholder 1"/>
          <p:cNvSpPr>
            <a:spLocks noGrp="1"/>
          </p:cNvSpPr>
          <p:nvPr>
            <p:ph type="ftr" sz="quarter" idx="11"/>
          </p:nvPr>
        </p:nvSpPr>
        <p:spPr/>
        <p:txBody>
          <a:bodyPr/>
          <a:lstStyle/>
          <a:p>
            <a:r>
              <a:rPr lang="en-US" smtClean="0"/>
              <a:t>hala alrabiah</a:t>
            </a:r>
            <a:endParaRPr lang="en-US"/>
          </a:p>
        </p:txBody>
      </p:sp>
      <p:sp>
        <p:nvSpPr>
          <p:cNvPr id="4" name="Slide Number Placeholder 3"/>
          <p:cNvSpPr>
            <a:spLocks noGrp="1"/>
          </p:cNvSpPr>
          <p:nvPr>
            <p:ph type="sldNum" sz="quarter" idx="12"/>
          </p:nvPr>
        </p:nvSpPr>
        <p:spPr/>
        <p:txBody>
          <a:bodyPr/>
          <a:lstStyle/>
          <a:p>
            <a:fld id="{DEB797A3-6F4E-4F45-BFAC-67BF4E039FA5}" type="slidenum">
              <a:rPr lang="en-US" smtClean="0"/>
              <a:t>6</a:t>
            </a:fld>
            <a:endParaRPr lang="en-US"/>
          </a:p>
        </p:txBody>
      </p:sp>
    </p:spTree>
    <p:extLst>
      <p:ext uri="{BB962C8B-B14F-4D97-AF65-F5344CB8AC3E}">
        <p14:creationId xmlns:p14="http://schemas.microsoft.com/office/powerpoint/2010/main" val="1213152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4592" y="173736"/>
            <a:ext cx="11823192" cy="6519672"/>
          </a:xfrm>
        </p:spPr>
        <p:txBody>
          <a:bodyPr>
            <a:normAutofit fontScale="92500"/>
          </a:bodyPr>
          <a:lstStyle/>
          <a:p>
            <a:pPr marL="457200" indent="-457200" algn="r" rtl="1">
              <a:lnSpc>
                <a:spcPct val="200000"/>
              </a:lnSpc>
              <a:buFont typeface="+mj-lt"/>
              <a:buAutoNum type="arabicParenR" startAt="7"/>
            </a:pPr>
            <a:r>
              <a:rPr lang="ar-SA" sz="2400" b="1" dirty="0">
                <a:solidFill>
                  <a:srgbClr val="C00000"/>
                </a:solidFill>
              </a:rPr>
              <a:t>الزيوت </a:t>
            </a:r>
            <a:r>
              <a:rPr lang="ar-SA" sz="2400" b="1" dirty="0" smtClean="0">
                <a:solidFill>
                  <a:srgbClr val="C00000"/>
                </a:solidFill>
              </a:rPr>
              <a:t>الثابتة : </a:t>
            </a:r>
            <a:r>
              <a:rPr lang="ar-SA" sz="2400" b="1" dirty="0">
                <a:solidFill>
                  <a:srgbClr val="C00000"/>
                </a:solidFill>
              </a:rPr>
              <a:t>يقوم النبات ببناء الزيوت وتخزينها في بذور بعض النباتات مثل فول الصويا والقطن والزيتون و نخيل الزيت وهي تمثل غذاء هام للانسان و تستخدم كذلك في مواد الدهان والورنيشات والصابون والعطور والمطاط وهي من النواتج القيمة للصناعة الحديثة </a:t>
            </a:r>
            <a:r>
              <a:rPr lang="ar-SA" sz="2400" b="1" dirty="0" smtClean="0">
                <a:solidFill>
                  <a:srgbClr val="C00000"/>
                </a:solidFill>
              </a:rPr>
              <a:t>.</a:t>
            </a:r>
          </a:p>
          <a:p>
            <a:pPr marL="457200" indent="-457200" algn="r" rtl="1">
              <a:lnSpc>
                <a:spcPct val="200000"/>
              </a:lnSpc>
              <a:buFont typeface="+mj-lt"/>
              <a:buAutoNum type="arabicParenR" startAt="7"/>
            </a:pPr>
            <a:r>
              <a:rPr lang="ar-SA" sz="2400" b="1" dirty="0" smtClean="0">
                <a:solidFill>
                  <a:srgbClr val="FF0000"/>
                </a:solidFill>
              </a:rPr>
              <a:t>الدهون </a:t>
            </a:r>
            <a:r>
              <a:rPr lang="ar-SA" sz="2400" b="1" dirty="0">
                <a:solidFill>
                  <a:srgbClr val="FF0000"/>
                </a:solidFill>
              </a:rPr>
              <a:t>النباتية </a:t>
            </a:r>
            <a:r>
              <a:rPr lang="ar-SA" sz="2400" b="1" dirty="0" smtClean="0">
                <a:solidFill>
                  <a:srgbClr val="FF0000"/>
                </a:solidFill>
              </a:rPr>
              <a:t>: وهي </a:t>
            </a:r>
            <a:r>
              <a:rPr lang="ar-SA" sz="2400" b="1" dirty="0">
                <a:solidFill>
                  <a:srgbClr val="FF0000"/>
                </a:solidFill>
              </a:rPr>
              <a:t>تنتمي من الناحية  الكيميائية الى الزيوت الثابتة غير انها تكون جامدة في درجة الحرارة العادية .مثل زيت جوز الهند  وزيت بذور النخيل .</a:t>
            </a:r>
          </a:p>
          <a:p>
            <a:pPr marL="457200" indent="-457200" algn="r" rtl="1">
              <a:lnSpc>
                <a:spcPct val="200000"/>
              </a:lnSpc>
              <a:buFont typeface="+mj-lt"/>
              <a:buAutoNum type="arabicParenR" startAt="7"/>
            </a:pPr>
            <a:r>
              <a:rPr lang="ar-SA" sz="2400" b="1" dirty="0" smtClean="0">
                <a:solidFill>
                  <a:srgbClr val="7030A0"/>
                </a:solidFill>
              </a:rPr>
              <a:t>الصموغ  :وهي </a:t>
            </a:r>
            <a:r>
              <a:rPr lang="ar-SA" sz="2400" b="1" dirty="0">
                <a:solidFill>
                  <a:srgbClr val="7030A0"/>
                </a:solidFill>
              </a:rPr>
              <a:t>مواد طبيعة مشتقة من السليلوز وغيره من المواد الكربوهيدراتية وتنتج من انواع معينة من الاشجار مثل السنط السنغالي وتستخدم كمادة لاصقة .</a:t>
            </a:r>
          </a:p>
          <a:p>
            <a:pPr marL="457200" indent="-457200" algn="r" rtl="1">
              <a:lnSpc>
                <a:spcPct val="200000"/>
              </a:lnSpc>
              <a:buFont typeface="+mj-lt"/>
              <a:buAutoNum type="arabicParenR" startAt="7"/>
            </a:pPr>
            <a:r>
              <a:rPr lang="ar-SA" sz="2400" b="1" dirty="0" smtClean="0"/>
              <a:t>الشموع </a:t>
            </a:r>
            <a:r>
              <a:rPr lang="ar-SA" sz="2400" b="1" dirty="0"/>
              <a:t>النباتية : وهي مواد عضوية تترسب على اسطح اوراق او سيقان اوثمار بعض النباتات في صورة حبيبات .مثل شمع الكرنوبا الذي يعد من اكثر الشموع النباتية قيمة من الناحية الاقتصادية .</a:t>
            </a:r>
          </a:p>
          <a:p>
            <a:pPr marL="0" indent="0" algn="r" rtl="1">
              <a:buNone/>
            </a:pPr>
            <a:endParaRPr lang="en-US" dirty="0"/>
          </a:p>
        </p:txBody>
      </p:sp>
      <p:sp>
        <p:nvSpPr>
          <p:cNvPr id="2" name="Footer Placeholder 1"/>
          <p:cNvSpPr>
            <a:spLocks noGrp="1"/>
          </p:cNvSpPr>
          <p:nvPr>
            <p:ph type="ftr" sz="quarter" idx="11"/>
          </p:nvPr>
        </p:nvSpPr>
        <p:spPr/>
        <p:txBody>
          <a:bodyPr/>
          <a:lstStyle/>
          <a:p>
            <a:r>
              <a:rPr lang="en-US" smtClean="0"/>
              <a:t>hala alrabiah</a:t>
            </a:r>
            <a:endParaRPr lang="en-US"/>
          </a:p>
        </p:txBody>
      </p:sp>
      <p:sp>
        <p:nvSpPr>
          <p:cNvPr id="4" name="Slide Number Placeholder 3"/>
          <p:cNvSpPr>
            <a:spLocks noGrp="1"/>
          </p:cNvSpPr>
          <p:nvPr>
            <p:ph type="sldNum" sz="quarter" idx="12"/>
          </p:nvPr>
        </p:nvSpPr>
        <p:spPr/>
        <p:txBody>
          <a:bodyPr/>
          <a:lstStyle/>
          <a:p>
            <a:fld id="{DEB797A3-6F4E-4F45-BFAC-67BF4E039FA5}" type="slidenum">
              <a:rPr lang="en-US" smtClean="0"/>
              <a:t>7</a:t>
            </a:fld>
            <a:endParaRPr lang="en-US"/>
          </a:p>
        </p:txBody>
      </p:sp>
    </p:spTree>
    <p:extLst>
      <p:ext uri="{BB962C8B-B14F-4D97-AF65-F5344CB8AC3E}">
        <p14:creationId xmlns:p14="http://schemas.microsoft.com/office/powerpoint/2010/main" val="881724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1168" y="374904"/>
            <a:ext cx="11731752" cy="6181344"/>
          </a:xfrm>
        </p:spPr>
        <p:txBody>
          <a:bodyPr>
            <a:normAutofit fontScale="92500"/>
          </a:bodyPr>
          <a:lstStyle/>
          <a:p>
            <a:pPr marL="457200" indent="-457200" algn="r" rtl="1">
              <a:lnSpc>
                <a:spcPct val="200000"/>
              </a:lnSpc>
              <a:buFont typeface="+mj-lt"/>
              <a:buAutoNum type="arabicParenR" startAt="11"/>
            </a:pPr>
            <a:r>
              <a:rPr lang="ar-SA" sz="2400" b="1" dirty="0" smtClean="0">
                <a:solidFill>
                  <a:srgbClr val="92D050"/>
                </a:solidFill>
              </a:rPr>
              <a:t> </a:t>
            </a:r>
            <a:r>
              <a:rPr lang="ar-SA" sz="2400" b="1" dirty="0">
                <a:solidFill>
                  <a:srgbClr val="92D050"/>
                </a:solidFill>
              </a:rPr>
              <a:t>الزيوت الطيارة </a:t>
            </a:r>
            <a:r>
              <a:rPr lang="ar-SA" sz="2400" b="1" dirty="0" smtClean="0">
                <a:solidFill>
                  <a:srgbClr val="92D050"/>
                </a:solidFill>
              </a:rPr>
              <a:t>: وتسمى </a:t>
            </a:r>
            <a:r>
              <a:rPr lang="ar-SA" sz="2400" b="1" dirty="0">
                <a:solidFill>
                  <a:srgbClr val="92D050"/>
                </a:solidFill>
              </a:rPr>
              <a:t>بالزيوت الاساسية او العطرية، تتميز برائحتها العطرة وتتطاير في درجة الحرارة المنخفضة وهي نواتج ثانوية لعمليات التحول الغذائي ، وقد تكون في البتلات مثل ازهارالورد و الياسمين ،  او اوراق مثل النعناع او بذور مثل الهيل او ثمار مثل الليمون .</a:t>
            </a:r>
          </a:p>
          <a:p>
            <a:pPr marL="457200" indent="-457200" algn="r" rtl="1">
              <a:lnSpc>
                <a:spcPct val="200000"/>
              </a:lnSpc>
              <a:buFont typeface="+mj-lt"/>
              <a:buAutoNum type="arabicParenR" startAt="11"/>
            </a:pPr>
            <a:r>
              <a:rPr lang="ar-SA" sz="2400" b="1" dirty="0" smtClean="0">
                <a:solidFill>
                  <a:srgbClr val="00B050"/>
                </a:solidFill>
              </a:rPr>
              <a:t>الراتنجات: وهي </a:t>
            </a:r>
            <a:r>
              <a:rPr lang="ar-SA" sz="2400" b="1" dirty="0">
                <a:solidFill>
                  <a:srgbClr val="00B050"/>
                </a:solidFill>
              </a:rPr>
              <a:t>مواد معقدة التركيب تتكون نتيجة الاكسدة الكلية او الجزئية للزيوت الاساسية . وهي اما صلبة او </a:t>
            </a:r>
            <a:r>
              <a:rPr lang="ar-SA" sz="2400" b="1" dirty="0" smtClean="0">
                <a:solidFill>
                  <a:srgbClr val="00B050"/>
                </a:solidFill>
              </a:rPr>
              <a:t>هشة او </a:t>
            </a:r>
            <a:r>
              <a:rPr lang="ar-SA" sz="2400" b="1" dirty="0">
                <a:solidFill>
                  <a:srgbClr val="00B050"/>
                </a:solidFill>
              </a:rPr>
              <a:t>طرية لاتذوب في الماء بل في الكحول والكلوروفورم ، وهي اما غير ملونة او ملونة .وهي تتكون داخل الغدد الراتنجية .</a:t>
            </a:r>
          </a:p>
          <a:p>
            <a:pPr marL="457200" indent="-457200" algn="r" rtl="1">
              <a:lnSpc>
                <a:spcPct val="200000"/>
              </a:lnSpc>
              <a:buFont typeface="+mj-lt"/>
              <a:buAutoNum type="arabicParenR" startAt="11"/>
            </a:pPr>
            <a:r>
              <a:rPr lang="ar-SA" sz="2400" b="1" dirty="0">
                <a:solidFill>
                  <a:srgbClr val="7030A0"/>
                </a:solidFill>
              </a:rPr>
              <a:t> </a:t>
            </a:r>
            <a:r>
              <a:rPr lang="ar-SA" sz="2400" b="1" dirty="0" smtClean="0">
                <a:solidFill>
                  <a:srgbClr val="7030A0"/>
                </a:solidFill>
              </a:rPr>
              <a:t> الصبغات : يحصل </a:t>
            </a:r>
            <a:r>
              <a:rPr lang="ar-SA" sz="2400" b="1" dirty="0">
                <a:solidFill>
                  <a:srgbClr val="7030A0"/>
                </a:solidFill>
              </a:rPr>
              <a:t>عليها من انسجة نباتات </a:t>
            </a:r>
            <a:r>
              <a:rPr lang="ar-SA" sz="2400" b="1" dirty="0" smtClean="0">
                <a:solidFill>
                  <a:srgbClr val="7030A0"/>
                </a:solidFill>
              </a:rPr>
              <a:t>مختلفة مثل </a:t>
            </a:r>
            <a:r>
              <a:rPr lang="ar-SA" sz="2400" b="1" dirty="0">
                <a:solidFill>
                  <a:srgbClr val="7030A0"/>
                </a:solidFill>
              </a:rPr>
              <a:t>الازهار ، الاوراق ،الرايزومات او السيقان .</a:t>
            </a:r>
          </a:p>
          <a:p>
            <a:pPr marL="457200" indent="-457200" algn="r" rtl="1">
              <a:lnSpc>
                <a:spcPct val="200000"/>
              </a:lnSpc>
              <a:buFont typeface="+mj-lt"/>
              <a:buAutoNum type="arabicParenR" startAt="11"/>
            </a:pPr>
            <a:r>
              <a:rPr lang="ar-SA" sz="2400" b="1" dirty="0" smtClean="0">
                <a:solidFill>
                  <a:srgbClr val="00B0F0"/>
                </a:solidFill>
              </a:rPr>
              <a:t>  الدباغ:  </a:t>
            </a:r>
            <a:r>
              <a:rPr lang="ar-SA" sz="2400" b="1" dirty="0">
                <a:solidFill>
                  <a:srgbClr val="00B0F0"/>
                </a:solidFill>
              </a:rPr>
              <a:t>وهي مواد عضوية ذات طعم قابض مر لا يخلو نسيج نباتي منها . وتستخدم في صناعة الحبر ودباغة </a:t>
            </a:r>
            <a:r>
              <a:rPr lang="ar-SA" sz="2400" b="1" dirty="0" smtClean="0">
                <a:solidFill>
                  <a:srgbClr val="00B0F0"/>
                </a:solidFill>
              </a:rPr>
              <a:t>الجلود.وفي </a:t>
            </a:r>
            <a:r>
              <a:rPr lang="ar-SA" sz="2400" b="1" dirty="0">
                <a:solidFill>
                  <a:srgbClr val="00B0F0"/>
                </a:solidFill>
              </a:rPr>
              <a:t>بعض النواحي الطبية .</a:t>
            </a:r>
          </a:p>
          <a:p>
            <a:pPr algn="r" rtl="1"/>
            <a:endParaRPr lang="en-US" dirty="0"/>
          </a:p>
        </p:txBody>
      </p:sp>
      <p:sp>
        <p:nvSpPr>
          <p:cNvPr id="2" name="Footer Placeholder 1"/>
          <p:cNvSpPr>
            <a:spLocks noGrp="1"/>
          </p:cNvSpPr>
          <p:nvPr>
            <p:ph type="ftr" sz="quarter" idx="11"/>
          </p:nvPr>
        </p:nvSpPr>
        <p:spPr/>
        <p:txBody>
          <a:bodyPr/>
          <a:lstStyle/>
          <a:p>
            <a:r>
              <a:rPr lang="en-US" smtClean="0"/>
              <a:t>hala alrabiah</a:t>
            </a:r>
            <a:endParaRPr lang="en-US"/>
          </a:p>
        </p:txBody>
      </p:sp>
      <p:sp>
        <p:nvSpPr>
          <p:cNvPr id="4" name="Slide Number Placeholder 3"/>
          <p:cNvSpPr>
            <a:spLocks noGrp="1"/>
          </p:cNvSpPr>
          <p:nvPr>
            <p:ph type="sldNum" sz="quarter" idx="12"/>
          </p:nvPr>
        </p:nvSpPr>
        <p:spPr/>
        <p:txBody>
          <a:bodyPr/>
          <a:lstStyle/>
          <a:p>
            <a:fld id="{DEB797A3-6F4E-4F45-BFAC-67BF4E039FA5}" type="slidenum">
              <a:rPr lang="en-US" smtClean="0"/>
              <a:t>8</a:t>
            </a:fld>
            <a:endParaRPr lang="en-US"/>
          </a:p>
        </p:txBody>
      </p:sp>
    </p:spTree>
    <p:extLst>
      <p:ext uri="{BB962C8B-B14F-4D97-AF65-F5344CB8AC3E}">
        <p14:creationId xmlns:p14="http://schemas.microsoft.com/office/powerpoint/2010/main" val="2787551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r>
              <a:rPr lang="ar-SA" dirty="0" smtClean="0"/>
              <a:t>انتهت المحاضرة </a:t>
            </a:r>
            <a:endParaRPr lang="en-US" dirty="0"/>
          </a:p>
        </p:txBody>
      </p:sp>
      <p:sp>
        <p:nvSpPr>
          <p:cNvPr id="2" name="Footer Placeholder 1"/>
          <p:cNvSpPr>
            <a:spLocks noGrp="1"/>
          </p:cNvSpPr>
          <p:nvPr>
            <p:ph type="ftr" sz="quarter" idx="11"/>
          </p:nvPr>
        </p:nvSpPr>
        <p:spPr/>
        <p:txBody>
          <a:bodyPr/>
          <a:lstStyle/>
          <a:p>
            <a:r>
              <a:rPr lang="en-US" smtClean="0"/>
              <a:t>hala alrabiah</a:t>
            </a:r>
            <a:endParaRPr lang="en-US"/>
          </a:p>
        </p:txBody>
      </p:sp>
      <p:sp>
        <p:nvSpPr>
          <p:cNvPr id="4" name="Slide Number Placeholder 3"/>
          <p:cNvSpPr>
            <a:spLocks noGrp="1"/>
          </p:cNvSpPr>
          <p:nvPr>
            <p:ph type="sldNum" sz="quarter" idx="12"/>
          </p:nvPr>
        </p:nvSpPr>
        <p:spPr/>
        <p:txBody>
          <a:bodyPr/>
          <a:lstStyle/>
          <a:p>
            <a:fld id="{DEB797A3-6F4E-4F45-BFAC-67BF4E039FA5}" type="slidenum">
              <a:rPr lang="en-US" smtClean="0"/>
              <a:t>9</a:t>
            </a:fld>
            <a:endParaRPr lang="en-US"/>
          </a:p>
        </p:txBody>
      </p:sp>
    </p:spTree>
    <p:extLst>
      <p:ext uri="{BB962C8B-B14F-4D97-AF65-F5344CB8AC3E}">
        <p14:creationId xmlns:p14="http://schemas.microsoft.com/office/powerpoint/2010/main" val="33527762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242</TotalTime>
  <Words>813</Words>
  <Application>Microsoft Office PowerPoint</Application>
  <PresentationFormat>Widescreen</PresentationFormat>
  <Paragraphs>62</Paragraphs>
  <Slides>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Times New Roman</vt:lpstr>
      <vt:lpstr>Office Theme</vt:lpstr>
      <vt:lpstr>النبات اقتصادي  النباتات ذات الأهمية الإقتصادية ومنتجاتها</vt:lpstr>
      <vt:lpstr>PowerPoint Presentation</vt:lpstr>
      <vt:lpstr>PowerPoint Presentation</vt:lpstr>
      <vt:lpstr>علم النبات الاقتصادي  Economic botany   </vt:lpstr>
      <vt:lpstr>الاهمية الاقتصادية للنباتات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نبات اقتصادي</dc:title>
  <dc:creator>Microsoft account</dc:creator>
  <cp:lastModifiedBy>maha abanomai</cp:lastModifiedBy>
  <cp:revision>26</cp:revision>
  <dcterms:created xsi:type="dcterms:W3CDTF">2020-12-20T07:34:50Z</dcterms:created>
  <dcterms:modified xsi:type="dcterms:W3CDTF">2026-08-30T13:47:09Z</dcterms:modified>
</cp:coreProperties>
</file>