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Lst>
  <p:notesMasterIdLst>
    <p:notesMasterId r:id="rId16"/>
  </p:notesMasterIdLst>
  <p:sldIdLst>
    <p:sldId id="256" r:id="rId2"/>
    <p:sldId id="257" r:id="rId3"/>
    <p:sldId id="259" r:id="rId4"/>
    <p:sldId id="260" r:id="rId5"/>
    <p:sldId id="261" r:id="rId6"/>
    <p:sldId id="262" r:id="rId7"/>
    <p:sldId id="263" r:id="rId8"/>
    <p:sldId id="264" r:id="rId9"/>
    <p:sldId id="265" r:id="rId10"/>
    <p:sldId id="266" r:id="rId11"/>
    <p:sldId id="270" r:id="rId12"/>
    <p:sldId id="268" r:id="rId13"/>
    <p:sldId id="272" r:id="rId14"/>
    <p:sldId id="271"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1CCCB4-CC27-4D94-BBB4-F949F449E9B3}" type="datetimeFigureOut">
              <a:rPr lang="en-US" smtClean="0"/>
              <a:t>8/30/2026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5EF4C8-CF60-429E-ABDC-09C73A0DF61E}" type="slidenum">
              <a:rPr lang="en-US" smtClean="0"/>
              <a:t>‹#›</a:t>
            </a:fld>
            <a:endParaRPr lang="en-US"/>
          </a:p>
        </p:txBody>
      </p:sp>
    </p:spTree>
    <p:extLst>
      <p:ext uri="{BB962C8B-B14F-4D97-AF65-F5344CB8AC3E}">
        <p14:creationId xmlns:p14="http://schemas.microsoft.com/office/powerpoint/2010/main" val="10751087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35EF4C8-CF60-429E-ABDC-09C73A0DF61E}" type="slidenum">
              <a:rPr lang="en-US" smtClean="0"/>
              <a:t>1</a:t>
            </a:fld>
            <a:endParaRPr lang="en-US"/>
          </a:p>
        </p:txBody>
      </p:sp>
    </p:spTree>
    <p:extLst>
      <p:ext uri="{BB962C8B-B14F-4D97-AF65-F5344CB8AC3E}">
        <p14:creationId xmlns:p14="http://schemas.microsoft.com/office/powerpoint/2010/main" val="257974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C4AC3EC-1E00-42BB-954C-3D86DAC4B0E7}" type="datetime1">
              <a:rPr lang="en-US" smtClean="0"/>
              <a:t>8/30/2026</a:t>
            </a:fld>
            <a:endParaRPr lang="en-US" dirty="0"/>
          </a:p>
        </p:txBody>
      </p:sp>
      <p:sp>
        <p:nvSpPr>
          <p:cNvPr id="5" name="Footer Placeholder 4"/>
          <p:cNvSpPr>
            <a:spLocks noGrp="1"/>
          </p:cNvSpPr>
          <p:nvPr>
            <p:ph type="ftr" sz="quarter" idx="11"/>
          </p:nvPr>
        </p:nvSpPr>
        <p:spPr/>
        <p:txBody>
          <a:bodyPr/>
          <a:lstStyle/>
          <a:p>
            <a:r>
              <a:rPr lang="en-US" smtClean="0"/>
              <a:t>hala alrabiah</a:t>
            </a:r>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1146966351"/>
      </p:ext>
    </p:extLst>
  </p:cSld>
  <p:clrMapOvr>
    <a:masterClrMapping/>
  </p:clrMapOvr>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33E3D89-4D11-44E0-ABDF-706D6CBD641E}" type="datetime1">
              <a:rPr lang="en-US" smtClean="0"/>
              <a:t>8/30/2026</a:t>
            </a:fld>
            <a:endParaRPr lang="en-US" dirty="0"/>
          </a:p>
        </p:txBody>
      </p:sp>
      <p:sp>
        <p:nvSpPr>
          <p:cNvPr id="5" name="Footer Placeholder 4"/>
          <p:cNvSpPr>
            <a:spLocks noGrp="1"/>
          </p:cNvSpPr>
          <p:nvPr>
            <p:ph type="ftr" sz="quarter" idx="11"/>
          </p:nvPr>
        </p:nvSpPr>
        <p:spPr/>
        <p:txBody>
          <a:bodyPr/>
          <a:lstStyle/>
          <a:p>
            <a:r>
              <a:rPr lang="en-US" smtClean="0"/>
              <a:t>hala alrabiah</a:t>
            </a:r>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40365016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C76C9C1-E568-43EC-9B6B-040D15672118}" type="datetime1">
              <a:rPr lang="en-US" smtClean="0"/>
              <a:t>8/30/2026</a:t>
            </a:fld>
            <a:endParaRPr lang="en-US" dirty="0"/>
          </a:p>
        </p:txBody>
      </p:sp>
      <p:sp>
        <p:nvSpPr>
          <p:cNvPr id="5" name="Footer Placeholder 4"/>
          <p:cNvSpPr>
            <a:spLocks noGrp="1"/>
          </p:cNvSpPr>
          <p:nvPr>
            <p:ph type="ftr" sz="quarter" idx="11"/>
          </p:nvPr>
        </p:nvSpPr>
        <p:spPr/>
        <p:txBody>
          <a:bodyPr/>
          <a:lstStyle/>
          <a:p>
            <a:r>
              <a:rPr lang="en-US" smtClean="0"/>
              <a:t>hala alrabiah</a:t>
            </a:r>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0796785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2DA0E9E-849D-4985-A9B6-EB19B7DD0EED}" type="datetime1">
              <a:rPr lang="en-US" smtClean="0"/>
              <a:t>8/30/2026</a:t>
            </a:fld>
            <a:endParaRPr lang="en-US" dirty="0"/>
          </a:p>
        </p:txBody>
      </p:sp>
      <p:sp>
        <p:nvSpPr>
          <p:cNvPr id="5" name="Footer Placeholder 4"/>
          <p:cNvSpPr>
            <a:spLocks noGrp="1"/>
          </p:cNvSpPr>
          <p:nvPr>
            <p:ph type="ftr" sz="quarter" idx="11"/>
          </p:nvPr>
        </p:nvSpPr>
        <p:spPr/>
        <p:txBody>
          <a:bodyPr/>
          <a:lstStyle/>
          <a:p>
            <a:r>
              <a:rPr lang="en-US" smtClean="0"/>
              <a:t>hala alrabiah</a:t>
            </a:r>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2192982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94AE1E8-3414-46E3-A7FF-AE66620FA545}" type="datetime1">
              <a:rPr lang="en-US" smtClean="0"/>
              <a:t>8/30/2026</a:t>
            </a:fld>
            <a:endParaRPr lang="en-US" dirty="0"/>
          </a:p>
        </p:txBody>
      </p:sp>
      <p:sp>
        <p:nvSpPr>
          <p:cNvPr id="5" name="Footer Placeholder 4"/>
          <p:cNvSpPr>
            <a:spLocks noGrp="1"/>
          </p:cNvSpPr>
          <p:nvPr>
            <p:ph type="ftr" sz="quarter" idx="11"/>
          </p:nvPr>
        </p:nvSpPr>
        <p:spPr/>
        <p:txBody>
          <a:bodyPr/>
          <a:lstStyle/>
          <a:p>
            <a:r>
              <a:rPr lang="en-US" smtClean="0"/>
              <a:t>hala alrabiah</a:t>
            </a:r>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30495454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1BFA58D-0BCA-49F3-8F13-C41280329899}" type="datetime1">
              <a:rPr lang="en-US" smtClean="0"/>
              <a:t>8/30/2026</a:t>
            </a:fld>
            <a:endParaRPr lang="en-US" dirty="0"/>
          </a:p>
        </p:txBody>
      </p:sp>
      <p:sp>
        <p:nvSpPr>
          <p:cNvPr id="6" name="Footer Placeholder 5"/>
          <p:cNvSpPr>
            <a:spLocks noGrp="1"/>
          </p:cNvSpPr>
          <p:nvPr>
            <p:ph type="ftr" sz="quarter" idx="11"/>
          </p:nvPr>
        </p:nvSpPr>
        <p:spPr/>
        <p:txBody>
          <a:bodyPr/>
          <a:lstStyle/>
          <a:p>
            <a:r>
              <a:rPr lang="en-US" smtClean="0"/>
              <a:t>hala alrabiah</a:t>
            </a:r>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6570714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5E2F700-259F-4926-AC91-6BF07F327A4F}" type="datetime1">
              <a:rPr lang="en-US" smtClean="0"/>
              <a:t>8/30/2026</a:t>
            </a:fld>
            <a:endParaRPr lang="en-US" dirty="0"/>
          </a:p>
        </p:txBody>
      </p:sp>
      <p:sp>
        <p:nvSpPr>
          <p:cNvPr id="8" name="Footer Placeholder 7"/>
          <p:cNvSpPr>
            <a:spLocks noGrp="1"/>
          </p:cNvSpPr>
          <p:nvPr>
            <p:ph type="ftr" sz="quarter" idx="11"/>
          </p:nvPr>
        </p:nvSpPr>
        <p:spPr/>
        <p:txBody>
          <a:bodyPr/>
          <a:lstStyle/>
          <a:p>
            <a:r>
              <a:rPr lang="en-US" smtClean="0"/>
              <a:t>hala alrabiah</a:t>
            </a:r>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3289300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987F821-8651-4DED-B9B7-5010E3057F37}" type="datetime1">
              <a:rPr lang="en-US" smtClean="0"/>
              <a:t>8/30/2026</a:t>
            </a:fld>
            <a:endParaRPr lang="en-US" dirty="0"/>
          </a:p>
        </p:txBody>
      </p:sp>
      <p:sp>
        <p:nvSpPr>
          <p:cNvPr id="4" name="Footer Placeholder 3"/>
          <p:cNvSpPr>
            <a:spLocks noGrp="1"/>
          </p:cNvSpPr>
          <p:nvPr>
            <p:ph type="ftr" sz="quarter" idx="11"/>
          </p:nvPr>
        </p:nvSpPr>
        <p:spPr/>
        <p:txBody>
          <a:bodyPr/>
          <a:lstStyle/>
          <a:p>
            <a:r>
              <a:rPr lang="en-US" smtClean="0"/>
              <a:t>hala alrabiah</a:t>
            </a:r>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39572657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71D8DC-13FB-47A9-A93B-B6CFD940EE44}" type="datetime1">
              <a:rPr lang="en-US" smtClean="0"/>
              <a:t>8/30/2026</a:t>
            </a:fld>
            <a:endParaRPr lang="en-US" dirty="0"/>
          </a:p>
        </p:txBody>
      </p:sp>
      <p:sp>
        <p:nvSpPr>
          <p:cNvPr id="3" name="Footer Placeholder 2"/>
          <p:cNvSpPr>
            <a:spLocks noGrp="1"/>
          </p:cNvSpPr>
          <p:nvPr>
            <p:ph type="ftr" sz="quarter" idx="11"/>
          </p:nvPr>
        </p:nvSpPr>
        <p:spPr/>
        <p:txBody>
          <a:bodyPr/>
          <a:lstStyle/>
          <a:p>
            <a:r>
              <a:rPr lang="en-US" smtClean="0"/>
              <a:t>hala alrabiah</a:t>
            </a:r>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279033285"/>
      </p:ext>
    </p:extLst>
  </p:cSld>
  <p:clrMapOvr>
    <a:masterClrMapping/>
  </p:clrMapOvr>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967BA69-C5B1-4028-99C7-4AACDF93C264}" type="datetime1">
              <a:rPr lang="en-US" smtClean="0"/>
              <a:t>8/30/2026</a:t>
            </a:fld>
            <a:endParaRPr lang="en-US" dirty="0"/>
          </a:p>
        </p:txBody>
      </p:sp>
      <p:sp>
        <p:nvSpPr>
          <p:cNvPr id="6" name="Footer Placeholder 5"/>
          <p:cNvSpPr>
            <a:spLocks noGrp="1"/>
          </p:cNvSpPr>
          <p:nvPr>
            <p:ph type="ftr" sz="quarter" idx="11"/>
          </p:nvPr>
        </p:nvSpPr>
        <p:spPr/>
        <p:txBody>
          <a:bodyPr/>
          <a:lstStyle/>
          <a:p>
            <a:r>
              <a:rPr lang="en-US" smtClean="0"/>
              <a:t>hala alrabiah</a:t>
            </a:r>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32089102"/>
      </p:ext>
    </p:extLst>
  </p:cSld>
  <p:clrMapOvr>
    <a:masterClrMapping/>
  </p:clrMapOvr>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C10AB7D-BA37-4A36-8E14-E92623F0CF79}" type="datetime1">
              <a:rPr lang="en-US" smtClean="0"/>
              <a:t>8/30/2026</a:t>
            </a:fld>
            <a:endParaRPr lang="en-US" dirty="0"/>
          </a:p>
        </p:txBody>
      </p:sp>
      <p:sp>
        <p:nvSpPr>
          <p:cNvPr id="6" name="Footer Placeholder 5"/>
          <p:cNvSpPr>
            <a:spLocks noGrp="1"/>
          </p:cNvSpPr>
          <p:nvPr>
            <p:ph type="ftr" sz="quarter" idx="11"/>
          </p:nvPr>
        </p:nvSpPr>
        <p:spPr/>
        <p:txBody>
          <a:bodyPr/>
          <a:lstStyle/>
          <a:p>
            <a:r>
              <a:rPr lang="en-US" smtClean="0"/>
              <a:t>hala alrabiah</a:t>
            </a:r>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9186865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A00A39-F73A-4660-AEEB-810CE3699459}" type="datetime1">
              <a:rPr lang="en-US" smtClean="0"/>
              <a:t>8/30/2026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hala alrabiah</a:t>
            </a:r>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41272893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52820" y="1700523"/>
            <a:ext cx="7403592" cy="2524005"/>
          </a:xfrm>
        </p:spPr>
        <p:txBody>
          <a:bodyPr>
            <a:normAutofit fontScale="90000"/>
          </a:bodyPr>
          <a:lstStyle/>
          <a:p>
            <a:pPr algn="ctr" rtl="1">
              <a:lnSpc>
                <a:spcPct val="200000"/>
              </a:lnSpc>
            </a:pPr>
            <a:r>
              <a:rPr lang="ar-SA" sz="4000" b="1" dirty="0">
                <a:solidFill>
                  <a:srgbClr val="C00000"/>
                </a:solidFill>
                <a:latin typeface="Times New Roman" panose="02020603050405020304" pitchFamily="18" charset="0"/>
                <a:cs typeface="Times New Roman" panose="02020603050405020304" pitchFamily="18" charset="0"/>
              </a:rPr>
              <a:t>طبيعة النواتج  </a:t>
            </a:r>
            <a:r>
              <a:rPr lang="ar-SA" sz="4000" b="1" dirty="0" smtClean="0">
                <a:solidFill>
                  <a:srgbClr val="C00000"/>
                </a:solidFill>
                <a:latin typeface="Times New Roman" panose="02020603050405020304" pitchFamily="18" charset="0"/>
                <a:cs typeface="Times New Roman" panose="02020603050405020304" pitchFamily="18" charset="0"/>
              </a:rPr>
              <a:t>النباتية</a:t>
            </a:r>
            <a:r>
              <a:rPr lang="en-US" sz="4000" b="1" dirty="0" smtClean="0">
                <a:solidFill>
                  <a:srgbClr val="C00000"/>
                </a:solidFill>
                <a:latin typeface="Times New Roman" panose="02020603050405020304" pitchFamily="18" charset="0"/>
                <a:cs typeface="Times New Roman" panose="02020603050405020304" pitchFamily="18" charset="0"/>
              </a:rPr>
              <a:t/>
            </a:r>
            <a:br>
              <a:rPr lang="en-US" sz="4000" b="1" dirty="0" smtClean="0">
                <a:solidFill>
                  <a:srgbClr val="C00000"/>
                </a:solidFill>
                <a:latin typeface="Times New Roman" panose="02020603050405020304" pitchFamily="18" charset="0"/>
                <a:cs typeface="Times New Roman" panose="02020603050405020304" pitchFamily="18" charset="0"/>
              </a:rPr>
            </a:br>
            <a:r>
              <a:rPr lang="ar-SA" sz="4000" b="1" dirty="0" smtClean="0">
                <a:solidFill>
                  <a:srgbClr val="C00000"/>
                </a:solidFill>
                <a:latin typeface="Times New Roman" panose="02020603050405020304" pitchFamily="18" charset="0"/>
                <a:cs typeface="Times New Roman" panose="02020603050405020304" pitchFamily="18" charset="0"/>
              </a:rPr>
              <a:t> </a:t>
            </a:r>
            <a:r>
              <a:rPr lang="en-US" sz="4000" b="1" dirty="0" smtClean="0">
                <a:solidFill>
                  <a:srgbClr val="C00000"/>
                </a:solidFill>
                <a:latin typeface="Times New Roman" panose="02020603050405020304" pitchFamily="18" charset="0"/>
                <a:cs typeface="Times New Roman" panose="02020603050405020304" pitchFamily="18" charset="0"/>
              </a:rPr>
              <a:t>)</a:t>
            </a:r>
            <a:r>
              <a:rPr lang="ar-SA" sz="4000" b="1" dirty="0" smtClean="0">
                <a:solidFill>
                  <a:srgbClr val="C00000"/>
                </a:solidFill>
                <a:latin typeface="Times New Roman" panose="02020603050405020304" pitchFamily="18" charset="0"/>
                <a:cs typeface="Times New Roman" panose="02020603050405020304" pitchFamily="18" charset="0"/>
              </a:rPr>
              <a:t>الخلية والانسجة النباتية </a:t>
            </a:r>
            <a:r>
              <a:rPr lang="en-US" sz="4000" b="1" dirty="0" smtClean="0">
                <a:solidFill>
                  <a:srgbClr val="C00000"/>
                </a:solidFill>
                <a:latin typeface="Times New Roman" panose="02020603050405020304" pitchFamily="18" charset="0"/>
                <a:cs typeface="Times New Roman" panose="02020603050405020304" pitchFamily="18" charset="0"/>
              </a:rPr>
              <a:t>(</a:t>
            </a:r>
            <a:endParaRPr lang="en-US" sz="2800" dirty="0">
              <a:solidFill>
                <a:srgbClr val="C00000"/>
              </a:solidFill>
            </a:endParaRPr>
          </a:p>
        </p:txBody>
      </p:sp>
      <p:sp>
        <p:nvSpPr>
          <p:cNvPr id="3" name="Subtitle 2"/>
          <p:cNvSpPr>
            <a:spLocks noGrp="1"/>
          </p:cNvSpPr>
          <p:nvPr>
            <p:ph type="subTitle" idx="1"/>
          </p:nvPr>
        </p:nvSpPr>
        <p:spPr>
          <a:xfrm>
            <a:off x="1350961" y="5596128"/>
            <a:ext cx="1803719" cy="534524"/>
          </a:xfrm>
        </p:spPr>
        <p:txBody>
          <a:bodyPr/>
          <a:lstStyle/>
          <a:p>
            <a:r>
              <a:rPr lang="ar-SA" b="1" dirty="0" smtClean="0">
                <a:latin typeface="Times New Roman" panose="02020603050405020304" pitchFamily="18" charset="0"/>
                <a:cs typeface="Times New Roman" panose="02020603050405020304" pitchFamily="18" charset="0"/>
              </a:rPr>
              <a:t>محاضرة   2   </a:t>
            </a:r>
            <a:endParaRPr lang="en-US" b="1" dirty="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11"/>
          </p:nvPr>
        </p:nvSpPr>
        <p:spPr/>
        <p:txBody>
          <a:bodyPr/>
          <a:lstStyle/>
          <a:p>
            <a:r>
              <a:rPr lang="en-US" smtClean="0"/>
              <a:t>hala alrabiah</a:t>
            </a:r>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smtClean="0"/>
              <a:pPr/>
              <a:t>1</a:t>
            </a:fld>
            <a:endParaRPr lang="en-US" dirty="0"/>
          </a:p>
        </p:txBody>
      </p:sp>
    </p:spTree>
    <p:extLst>
      <p:ext uri="{BB962C8B-B14F-4D97-AF65-F5344CB8AC3E}">
        <p14:creationId xmlns:p14="http://schemas.microsoft.com/office/powerpoint/2010/main" val="36247306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ee the source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773" y="0"/>
            <a:ext cx="2858883" cy="230616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343847" y="491758"/>
            <a:ext cx="8726233" cy="5816977"/>
          </a:xfrm>
          <a:prstGeom prst="rect">
            <a:avLst/>
          </a:prstGeom>
        </p:spPr>
        <p:txBody>
          <a:bodyPr wrap="square">
            <a:spAutoFit/>
          </a:bodyPr>
          <a:lstStyle/>
          <a:p>
            <a:pPr algn="r" rtl="1"/>
            <a:r>
              <a:rPr lang="ar-SA" sz="2400" b="1" u="sng" dirty="0">
                <a:solidFill>
                  <a:srgbClr val="C00000"/>
                </a:solidFill>
              </a:rPr>
              <a:t>الغدد الرحيقية :</a:t>
            </a:r>
          </a:p>
          <a:p>
            <a:pPr algn="r" rtl="1"/>
            <a:endParaRPr lang="ar-SA" sz="2400" b="1" u="sng" dirty="0">
              <a:solidFill>
                <a:srgbClr val="C00000"/>
              </a:solidFill>
            </a:endParaRPr>
          </a:p>
          <a:p>
            <a:pPr algn="r" rtl="1">
              <a:lnSpc>
                <a:spcPct val="150000"/>
              </a:lnSpc>
            </a:pPr>
            <a:r>
              <a:rPr lang="ar-SA" sz="2400" dirty="0"/>
              <a:t>توجد عادة في الازهار ويطلق عليها الغدد الرحيقية الزهرية ، او قد توجد في الاجزاء الخضرية للنبات و يطلق عليها الغدد الرحيقية الغير زهرية .وهي تفرز الرحيق وهو محلول سكري يمثل احد السكريات الاحادية مثل الجلوكوز و الفركتوز ، وسكريات ثنائية مثل السكروز </a:t>
            </a:r>
            <a:r>
              <a:rPr lang="ar-SA" sz="2400" dirty="0" smtClean="0"/>
              <a:t>.</a:t>
            </a:r>
            <a:endParaRPr lang="en-US" sz="2400" dirty="0" smtClean="0"/>
          </a:p>
          <a:p>
            <a:pPr algn="r" rtl="1">
              <a:lnSpc>
                <a:spcPct val="150000"/>
              </a:lnSpc>
            </a:pPr>
            <a:endParaRPr lang="en-US" sz="2400" dirty="0" smtClean="0"/>
          </a:p>
          <a:p>
            <a:pPr algn="r" rtl="1">
              <a:lnSpc>
                <a:spcPct val="150000"/>
              </a:lnSpc>
            </a:pPr>
            <a:r>
              <a:rPr lang="ar-SA" sz="2400" b="1" u="sng" dirty="0">
                <a:solidFill>
                  <a:srgbClr val="C00000"/>
                </a:solidFill>
              </a:rPr>
              <a:t>الثغور المائية :</a:t>
            </a:r>
          </a:p>
          <a:p>
            <a:pPr algn="r" rtl="1">
              <a:lnSpc>
                <a:spcPct val="150000"/>
              </a:lnSpc>
            </a:pPr>
            <a:r>
              <a:rPr lang="ar-SA" sz="2400" dirty="0"/>
              <a:t>وهي نوع خاص من الانسجة الافرازية توجد عادة في حواف الاوراق . وتختص بالادماع وتفرز الماء .</a:t>
            </a:r>
          </a:p>
          <a:p>
            <a:pPr algn="r" rtl="1">
              <a:lnSpc>
                <a:spcPct val="150000"/>
              </a:lnSpc>
            </a:pPr>
            <a:endParaRPr lang="en-US" sz="2400" dirty="0"/>
          </a:p>
        </p:txBody>
      </p:sp>
      <p:pic>
        <p:nvPicPr>
          <p:cNvPr id="3" name="Picture 2"/>
          <p:cNvPicPr>
            <a:picLocks noChangeAspect="1"/>
          </p:cNvPicPr>
          <p:nvPr/>
        </p:nvPicPr>
        <p:blipFill>
          <a:blip r:embed="rId3"/>
          <a:stretch>
            <a:fillRect/>
          </a:stretch>
        </p:blipFill>
        <p:spPr>
          <a:xfrm>
            <a:off x="302705" y="4443983"/>
            <a:ext cx="2410048" cy="2302383"/>
          </a:xfrm>
          <a:prstGeom prst="rect">
            <a:avLst/>
          </a:prstGeom>
        </p:spPr>
      </p:pic>
      <p:pic>
        <p:nvPicPr>
          <p:cNvPr id="4" name="Picture 3"/>
          <p:cNvPicPr>
            <a:picLocks noChangeAspect="1"/>
          </p:cNvPicPr>
          <p:nvPr/>
        </p:nvPicPr>
        <p:blipFill>
          <a:blip r:embed="rId4"/>
          <a:stretch>
            <a:fillRect/>
          </a:stretch>
        </p:blipFill>
        <p:spPr>
          <a:xfrm>
            <a:off x="192024" y="2377440"/>
            <a:ext cx="2794578" cy="2095934"/>
          </a:xfrm>
          <a:prstGeom prst="rect">
            <a:avLst/>
          </a:prstGeom>
        </p:spPr>
      </p:pic>
      <p:sp>
        <p:nvSpPr>
          <p:cNvPr id="5" name="Footer Placeholder 4"/>
          <p:cNvSpPr>
            <a:spLocks noGrp="1"/>
          </p:cNvSpPr>
          <p:nvPr>
            <p:ph type="ftr" sz="quarter" idx="11"/>
          </p:nvPr>
        </p:nvSpPr>
        <p:spPr/>
        <p:txBody>
          <a:bodyPr/>
          <a:lstStyle/>
          <a:p>
            <a:r>
              <a:rPr lang="en-US" smtClean="0"/>
              <a:t>hala alrabiah</a:t>
            </a:r>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10</a:t>
            </a:fld>
            <a:endParaRPr lang="en-US" dirty="0"/>
          </a:p>
        </p:txBody>
      </p:sp>
    </p:spTree>
    <p:extLst>
      <p:ext uri="{BB962C8B-B14F-4D97-AF65-F5344CB8AC3E}">
        <p14:creationId xmlns:p14="http://schemas.microsoft.com/office/powerpoint/2010/main" val="41904851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5448" y="0"/>
            <a:ext cx="11914632" cy="6739128"/>
          </a:xfrm>
        </p:spPr>
        <p:txBody>
          <a:bodyPr>
            <a:normAutofit fontScale="92500" lnSpcReduction="10000"/>
          </a:bodyPr>
          <a:lstStyle/>
          <a:p>
            <a:pPr marL="0" marR="0" lvl="0" indent="0" algn="r" rtl="1">
              <a:lnSpc>
                <a:spcPct val="150000"/>
              </a:lnSpc>
              <a:spcBef>
                <a:spcPts val="0"/>
              </a:spcBef>
              <a:spcAft>
                <a:spcPts val="0"/>
              </a:spcAft>
              <a:buNone/>
              <a:tabLst>
                <a:tab pos="0" algn="r"/>
                <a:tab pos="285750" algn="r"/>
              </a:tabLst>
            </a:pPr>
            <a:r>
              <a:rPr lang="ar-SA" b="1" u="sng"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ب- تراكيب ‏إفرازية داخلية :</a:t>
            </a:r>
            <a:r>
              <a:rPr lang="ar-SA" b="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 </a:t>
            </a:r>
            <a:endParaRPr lang="en-US" b="1" dirty="0">
              <a:solidFill>
                <a:srgbClr val="C00000"/>
              </a:solidFill>
              <a:latin typeface="Calibri" panose="020F0502020204030204" pitchFamily="34" charset="0"/>
              <a:ea typeface="Calibri" panose="020F0502020204030204" pitchFamily="34" charset="0"/>
              <a:cs typeface="Arial" panose="020B0604020202020204" pitchFamily="34" charset="0"/>
            </a:endParaRPr>
          </a:p>
          <a:p>
            <a:pPr marL="0" marR="0" indent="0" algn="r" rtl="1">
              <a:lnSpc>
                <a:spcPct val="150000"/>
              </a:lnSpc>
              <a:spcBef>
                <a:spcPts val="0"/>
              </a:spcBef>
              <a:spcAft>
                <a:spcPts val="0"/>
              </a:spcAft>
              <a:buNone/>
              <a:tabLst>
                <a:tab pos="0" algn="r"/>
                <a:tab pos="285750" algn="r"/>
              </a:tabLst>
            </a:pPr>
            <a:r>
              <a:rPr lang="ar-SA" dirty="0">
                <a:solidFill>
                  <a:srgbClr val="212121"/>
                </a:solidFill>
                <a:latin typeface="Calibri" panose="020F0502020204030204" pitchFamily="34" charset="0"/>
                <a:ea typeface="Times New Roman" panose="02020603050405020304" pitchFamily="18" charset="0"/>
                <a:cs typeface="Times New Roman" panose="02020603050405020304" pitchFamily="18" charset="0"/>
              </a:rPr>
              <a:t>تتكون تلك التراكيب من بعض خلايا متخصصة لإفراز مواد معينة،  والتي قد تحفظ في داخل الخلايا مثل القنوات اللبنية ،  اوفي تجاويف خارج تلك الخلايا كما في الفجوات الافرازية . ومن أمثلتها :</a:t>
            </a:r>
            <a:endParaRPr lang="en-US" dirty="0">
              <a:latin typeface="Calibri" panose="020F0502020204030204" pitchFamily="34" charset="0"/>
              <a:ea typeface="Calibri" panose="020F0502020204030204" pitchFamily="34" charset="0"/>
              <a:cs typeface="Arial" panose="020B0604020202020204" pitchFamily="34" charset="0"/>
            </a:endParaRPr>
          </a:p>
          <a:p>
            <a:pPr marL="0" marR="0" indent="0" algn="r" rtl="1">
              <a:lnSpc>
                <a:spcPct val="150000"/>
              </a:lnSpc>
              <a:spcBef>
                <a:spcPts val="0"/>
              </a:spcBef>
              <a:spcAft>
                <a:spcPts val="0"/>
              </a:spcAft>
              <a:buNone/>
              <a:tabLst>
                <a:tab pos="0" algn="r"/>
                <a:tab pos="285750" algn="r"/>
              </a:tabLst>
            </a:pPr>
            <a:r>
              <a:rPr lang="ar-SA" sz="2600" b="1" u="sng" dirty="0">
                <a:solidFill>
                  <a:schemeClr val="accent2">
                    <a:lumMod val="75000"/>
                  </a:schemeClr>
                </a:solidFill>
                <a:latin typeface="Calibri" panose="020F0502020204030204" pitchFamily="34" charset="0"/>
                <a:ea typeface="Times New Roman" panose="02020603050405020304" pitchFamily="18" charset="0"/>
                <a:cs typeface="Times New Roman" panose="02020603050405020304" pitchFamily="18" charset="0"/>
              </a:rPr>
              <a:t>القنوات اللبنية : </a:t>
            </a:r>
            <a:endParaRPr lang="en-US" sz="1900" dirty="0">
              <a:solidFill>
                <a:schemeClr val="accent2">
                  <a:lumMod val="75000"/>
                </a:schemeClr>
              </a:solidFill>
              <a:latin typeface="Calibri" panose="020F0502020204030204" pitchFamily="34" charset="0"/>
              <a:ea typeface="Calibri" panose="020F0502020204030204" pitchFamily="34" charset="0"/>
              <a:cs typeface="Arial" panose="020B0604020202020204" pitchFamily="34" charset="0"/>
            </a:endParaRPr>
          </a:p>
          <a:p>
            <a:pPr marL="0" marR="0" indent="0" algn="r" rtl="1">
              <a:lnSpc>
                <a:spcPct val="150000"/>
              </a:lnSpc>
              <a:spcBef>
                <a:spcPts val="0"/>
              </a:spcBef>
              <a:spcAft>
                <a:spcPts val="0"/>
              </a:spcAft>
              <a:buNone/>
              <a:tabLst>
                <a:tab pos="0" algn="r"/>
                <a:tab pos="285750" algn="r"/>
              </a:tabLst>
            </a:pPr>
            <a:r>
              <a:rPr lang="ar-SA" dirty="0">
                <a:solidFill>
                  <a:srgbClr val="212121"/>
                </a:solidFill>
                <a:latin typeface="Calibri" panose="020F0502020204030204" pitchFamily="34" charset="0"/>
                <a:ea typeface="Times New Roman" panose="02020603050405020304" pitchFamily="18" charset="0"/>
                <a:cs typeface="Times New Roman" panose="02020603050405020304" pitchFamily="18" charset="0"/>
              </a:rPr>
              <a:t> وهي قنوات متخصصة في إفراز اللبن النباتي الذي يتجمع في داخل الفجوة العصارية . ويتركز في حوافز الفجوات ألملاصقة للغشاء البلازمة. </a:t>
            </a:r>
            <a:endParaRPr lang="en-US" dirty="0">
              <a:latin typeface="Calibri" panose="020F0502020204030204" pitchFamily="34" charset="0"/>
              <a:ea typeface="Calibri" panose="020F0502020204030204" pitchFamily="34" charset="0"/>
              <a:cs typeface="Arial" panose="020B0604020202020204" pitchFamily="34" charset="0"/>
            </a:endParaRPr>
          </a:p>
          <a:p>
            <a:pPr marL="0" marR="0" indent="0" algn="r" rtl="1">
              <a:lnSpc>
                <a:spcPct val="150000"/>
              </a:lnSpc>
              <a:spcBef>
                <a:spcPts val="0"/>
              </a:spcBef>
              <a:spcAft>
                <a:spcPts val="0"/>
              </a:spcAft>
              <a:buNone/>
              <a:tabLst>
                <a:tab pos="0" algn="r"/>
                <a:tab pos="285750" algn="r"/>
              </a:tabLst>
            </a:pPr>
            <a:r>
              <a:rPr lang="ar-SA" dirty="0">
                <a:solidFill>
                  <a:srgbClr val="212121"/>
                </a:solidFill>
                <a:latin typeface="Calibri" panose="020F0502020204030204" pitchFamily="34" charset="0"/>
                <a:ea typeface="Times New Roman" panose="02020603050405020304" pitchFamily="18" charset="0"/>
                <a:cs typeface="Times New Roman" panose="02020603050405020304" pitchFamily="18" charset="0"/>
              </a:rPr>
              <a:t> اللبن النباتي عبارة عن مادة سائلة </a:t>
            </a:r>
            <a:r>
              <a:rPr lang="ar-SA" dirty="0" smtClean="0">
                <a:solidFill>
                  <a:srgbClr val="212121"/>
                </a:solidFill>
                <a:latin typeface="Calibri" panose="020F0502020204030204" pitchFamily="34" charset="0"/>
                <a:ea typeface="Times New Roman" panose="02020603050405020304" pitchFamily="18" charset="0"/>
                <a:cs typeface="Times New Roman" panose="02020603050405020304" pitchFamily="18" charset="0"/>
              </a:rPr>
              <a:t>لزجة </a:t>
            </a:r>
            <a:r>
              <a:rPr lang="ar-SA" dirty="0">
                <a:solidFill>
                  <a:srgbClr val="212121"/>
                </a:solidFill>
                <a:latin typeface="Calibri" panose="020F0502020204030204" pitchFamily="34" charset="0"/>
                <a:ea typeface="Times New Roman" panose="02020603050405020304" pitchFamily="18" charset="0"/>
                <a:cs typeface="Times New Roman" panose="02020603050405020304" pitchFamily="18" charset="0"/>
              </a:rPr>
              <a:t>قد تكون عديمة اللون أو ملونة باللون الأبيض أو الأصفر او البرتقالي تتكون كيميائية من بعض المكونات الهامة منها  السكريات اوالأملاح أو الأحماض او أشباه القلويات او الأحماض العضوية او التاتينات في حاله ذائبة او قد تحتوي على مواد هامة اخرى مثل المطاط  او الشموع او الصموغ .</a:t>
            </a:r>
            <a:endParaRPr lang="en-US" dirty="0">
              <a:latin typeface="Calibri" panose="020F0502020204030204" pitchFamily="34" charset="0"/>
              <a:ea typeface="Calibri" panose="020F0502020204030204" pitchFamily="34" charset="0"/>
              <a:cs typeface="Arial" panose="020B0604020202020204" pitchFamily="34" charset="0"/>
            </a:endParaRPr>
          </a:p>
          <a:p>
            <a:pPr marL="0" marR="0" indent="0" algn="r" rtl="1">
              <a:lnSpc>
                <a:spcPct val="150000"/>
              </a:lnSpc>
              <a:spcBef>
                <a:spcPts val="0"/>
              </a:spcBef>
              <a:spcAft>
                <a:spcPts val="0"/>
              </a:spcAft>
              <a:buNone/>
              <a:tabLst>
                <a:tab pos="0" algn="r"/>
                <a:tab pos="285750" algn="r"/>
              </a:tabLst>
            </a:pPr>
            <a:r>
              <a:rPr lang="ar-SA" dirty="0">
                <a:solidFill>
                  <a:srgbClr val="212121"/>
                </a:solidFill>
                <a:latin typeface="Calibri" panose="020F0502020204030204" pitchFamily="34" charset="0"/>
                <a:ea typeface="Times New Roman" panose="02020603050405020304" pitchFamily="18" charset="0"/>
                <a:cs typeface="Times New Roman" panose="02020603050405020304" pitchFamily="18" charset="0"/>
              </a:rPr>
              <a:t>‏</a:t>
            </a:r>
            <a:r>
              <a:rPr lang="ar-SA" b="1" dirty="0">
                <a:solidFill>
                  <a:srgbClr val="7030A0"/>
                </a:solidFill>
                <a:latin typeface="Calibri" panose="020F0502020204030204" pitchFamily="34" charset="0"/>
                <a:ea typeface="Times New Roman" panose="02020603050405020304" pitchFamily="18" charset="0"/>
                <a:cs typeface="Times New Roman" panose="02020603050405020304" pitchFamily="18" charset="0"/>
              </a:rPr>
              <a:t>ولبعض انواع اللبن النباتي أهمية كبيرة من الناحية الاقتصادية كما هو الحال في اشجار المطاط التي تحتوي لبنها النباتية على 30% مطاط . وكذلك نباتات البلاكونيم  التي يستخرج لبنها النباتي الصمغ الهندي ،  الذي يدخل في صناعة الكابلات لما يمتاز به من خاصية عدم توصيل التيار الكهربائي . </a:t>
            </a:r>
            <a:endParaRPr lang="en-US" b="1" dirty="0">
              <a:solidFill>
                <a:srgbClr val="7030A0"/>
              </a:solidFill>
              <a:latin typeface="Calibri" panose="020F0502020204030204" pitchFamily="34" charset="0"/>
              <a:ea typeface="Calibri" panose="020F0502020204030204" pitchFamily="34" charset="0"/>
              <a:cs typeface="Arial" panose="020B0604020202020204" pitchFamily="34" charset="0"/>
            </a:endParaRPr>
          </a:p>
          <a:p>
            <a:pPr marL="0" indent="0">
              <a:buNone/>
            </a:pPr>
            <a:endParaRPr lang="en-US" dirty="0"/>
          </a:p>
        </p:txBody>
      </p:sp>
      <p:sp>
        <p:nvSpPr>
          <p:cNvPr id="2" name="Footer Placeholder 1"/>
          <p:cNvSpPr>
            <a:spLocks noGrp="1"/>
          </p:cNvSpPr>
          <p:nvPr>
            <p:ph type="ftr" sz="quarter" idx="11"/>
          </p:nvPr>
        </p:nvSpPr>
        <p:spPr/>
        <p:txBody>
          <a:bodyPr/>
          <a:lstStyle/>
          <a:p>
            <a:r>
              <a:rPr lang="en-US" smtClean="0"/>
              <a:t>hala alrabiah</a:t>
            </a:r>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smtClean="0"/>
              <a:t>11</a:t>
            </a:fld>
            <a:endParaRPr lang="en-US" dirty="0"/>
          </a:p>
        </p:txBody>
      </p:sp>
    </p:spTree>
    <p:extLst>
      <p:ext uri="{BB962C8B-B14F-4D97-AF65-F5344CB8AC3E}">
        <p14:creationId xmlns:p14="http://schemas.microsoft.com/office/powerpoint/2010/main" val="11468585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6304" y="109728"/>
            <a:ext cx="11859768" cy="6547104"/>
          </a:xfrm>
        </p:spPr>
        <p:txBody>
          <a:bodyPr>
            <a:normAutofit/>
          </a:bodyPr>
          <a:lstStyle/>
          <a:p>
            <a:pPr marL="0" indent="0" algn="r" rtl="1">
              <a:lnSpc>
                <a:spcPct val="150000"/>
              </a:lnSpc>
              <a:buNone/>
              <a:tabLst>
                <a:tab pos="0" algn="r"/>
              </a:tabLst>
            </a:pPr>
            <a:r>
              <a:rPr lang="ar-SA" sz="2400" b="1" u="sng" dirty="0">
                <a:solidFill>
                  <a:schemeClr val="accent2">
                    <a:lumMod val="75000"/>
                  </a:schemeClr>
                </a:solidFill>
                <a:latin typeface="Calibri" panose="020F0502020204030204" pitchFamily="34" charset="0"/>
                <a:ea typeface="Times New Roman" panose="02020603050405020304" pitchFamily="18" charset="0"/>
                <a:cs typeface="Times New Roman" panose="02020603050405020304" pitchFamily="18" charset="0"/>
              </a:rPr>
              <a:t>الفجوات أو الفراغات الافرازية</a:t>
            </a:r>
            <a:r>
              <a:rPr lang="en-US" sz="2400" b="1" u="sng" dirty="0">
                <a:solidFill>
                  <a:schemeClr val="accent2">
                    <a:lumMod val="75000"/>
                  </a:schemeClr>
                </a:solidFill>
                <a:latin typeface="Times New Roman" panose="02020603050405020304" pitchFamily="18" charset="0"/>
                <a:ea typeface="Times New Roman" panose="02020603050405020304" pitchFamily="18" charset="0"/>
                <a:cs typeface="Arial" panose="020B0604020202020204" pitchFamily="34" charset="0"/>
              </a:rPr>
              <a:t> :</a:t>
            </a:r>
            <a:endParaRPr lang="en-US" sz="1800" dirty="0">
              <a:solidFill>
                <a:schemeClr val="accent2">
                  <a:lumMod val="75000"/>
                </a:schemeClr>
              </a:solidFill>
              <a:latin typeface="Calibri" panose="020F0502020204030204" pitchFamily="34" charset="0"/>
              <a:ea typeface="Calibri" panose="020F0502020204030204" pitchFamily="34" charset="0"/>
              <a:cs typeface="Arial" panose="020B0604020202020204" pitchFamily="34" charset="0"/>
            </a:endParaRPr>
          </a:p>
          <a:p>
            <a:pPr marL="0" indent="0" algn="r" rtl="1">
              <a:lnSpc>
                <a:spcPct val="150000"/>
              </a:lnSpc>
              <a:buNone/>
              <a:tabLst>
                <a:tab pos="0" algn="r"/>
              </a:tabLst>
            </a:pPr>
            <a:r>
              <a:rPr lang="ar-SA" sz="2400" dirty="0">
                <a:solidFill>
                  <a:srgbClr val="212121"/>
                </a:solidFill>
                <a:latin typeface="Calibri" panose="020F0502020204030204" pitchFamily="34" charset="0"/>
                <a:ea typeface="Times New Roman" panose="02020603050405020304" pitchFamily="18" charset="0"/>
                <a:cs typeface="Times New Roman" panose="02020603050405020304" pitchFamily="18" charset="0"/>
              </a:rPr>
              <a:t>وهي عبارة عن فجوات او فراغات بين الخلايا قد تكون كروية أو مستطيلة الشكل تمتد في صورة قنوات تتجمع فيها افرازات ناتجة من خلايا ناتجة من خلايا غدية محيطة بها.</a:t>
            </a:r>
            <a:endParaRPr lang="en-US" sz="1800" dirty="0">
              <a:latin typeface="Calibri" panose="020F0502020204030204" pitchFamily="34" charset="0"/>
              <a:ea typeface="Calibri" panose="020F0502020204030204" pitchFamily="34" charset="0"/>
              <a:cs typeface="Arial" panose="020B0604020202020204" pitchFamily="34" charset="0"/>
            </a:endParaRPr>
          </a:p>
          <a:p>
            <a:pPr marL="0" indent="0" algn="r" rtl="1">
              <a:lnSpc>
                <a:spcPct val="150000"/>
              </a:lnSpc>
              <a:buNone/>
              <a:tabLst>
                <a:tab pos="0" algn="r"/>
              </a:tabLst>
            </a:pPr>
            <a:r>
              <a:rPr lang="ar-SA" sz="2400" dirty="0">
                <a:solidFill>
                  <a:srgbClr val="212121"/>
                </a:solidFill>
                <a:latin typeface="Calibri" panose="020F0502020204030204" pitchFamily="34" charset="0"/>
                <a:ea typeface="Times New Roman" panose="02020603050405020304" pitchFamily="18" charset="0"/>
                <a:cs typeface="Times New Roman" panose="02020603050405020304" pitchFamily="18" charset="0"/>
              </a:rPr>
              <a:t>‏تشتمل الافرازات والاخراجات النباتية على الأصباغ والراتنجات واللبن النباتي والزيوت العطرية واشباه القلويات والشموع الصموغ وغيرها الكثير.  وجميع هذه المواد تؤدي وظائف حيوية واقتصادية بالغة الأهمية للإنسان تتمثل في تحضير العديد من المستحضرات الطبية الهامة والصابون والعطور والصموغ وصناعة المواد العازلة وغيرها . </a:t>
            </a:r>
            <a:endParaRPr lang="en-US" sz="1800" dirty="0">
              <a:latin typeface="Calibri" panose="020F0502020204030204" pitchFamily="34" charset="0"/>
              <a:ea typeface="Calibri" panose="020F0502020204030204" pitchFamily="34" charset="0"/>
              <a:cs typeface="Arial" panose="020B0604020202020204" pitchFamily="34" charset="0"/>
            </a:endParaRPr>
          </a:p>
          <a:p>
            <a:endParaRPr lang="en-US" dirty="0"/>
          </a:p>
        </p:txBody>
      </p:sp>
      <p:pic>
        <p:nvPicPr>
          <p:cNvPr id="4" name="Picture 3"/>
          <p:cNvPicPr>
            <a:picLocks noChangeAspect="1"/>
          </p:cNvPicPr>
          <p:nvPr/>
        </p:nvPicPr>
        <p:blipFill>
          <a:blip r:embed="rId2"/>
          <a:stretch>
            <a:fillRect/>
          </a:stretch>
        </p:blipFill>
        <p:spPr>
          <a:xfrm>
            <a:off x="146304" y="3570732"/>
            <a:ext cx="2905125" cy="3086100"/>
          </a:xfrm>
          <a:prstGeom prst="rect">
            <a:avLst/>
          </a:prstGeom>
        </p:spPr>
      </p:pic>
      <p:sp>
        <p:nvSpPr>
          <p:cNvPr id="5" name="Rectangle 4"/>
          <p:cNvSpPr/>
          <p:nvPr/>
        </p:nvSpPr>
        <p:spPr>
          <a:xfrm>
            <a:off x="2020824" y="3950208"/>
            <a:ext cx="1124712" cy="25603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SA" b="1" dirty="0" smtClean="0"/>
              <a:t>قنوات راتنج</a:t>
            </a:r>
            <a:endParaRPr lang="en-US" b="1" dirty="0"/>
          </a:p>
        </p:txBody>
      </p:sp>
      <p:pic>
        <p:nvPicPr>
          <p:cNvPr id="6" name="Picture 5"/>
          <p:cNvPicPr>
            <a:picLocks noChangeAspect="1"/>
          </p:cNvPicPr>
          <p:nvPr/>
        </p:nvPicPr>
        <p:blipFill>
          <a:blip r:embed="rId3"/>
          <a:stretch>
            <a:fillRect/>
          </a:stretch>
        </p:blipFill>
        <p:spPr>
          <a:xfrm>
            <a:off x="3991356" y="3666172"/>
            <a:ext cx="2057400" cy="3109532"/>
          </a:xfrm>
          <a:prstGeom prst="rect">
            <a:avLst/>
          </a:prstGeom>
        </p:spPr>
      </p:pic>
      <p:sp>
        <p:nvSpPr>
          <p:cNvPr id="7" name="Rectangle 6"/>
          <p:cNvSpPr/>
          <p:nvPr/>
        </p:nvSpPr>
        <p:spPr>
          <a:xfrm>
            <a:off x="3255264" y="4669536"/>
            <a:ext cx="1204341" cy="29565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SA" b="1" dirty="0" smtClean="0"/>
              <a:t>قنوات صمغية</a:t>
            </a:r>
            <a:endParaRPr lang="en-US" b="1" dirty="0"/>
          </a:p>
        </p:txBody>
      </p:sp>
      <p:pic>
        <p:nvPicPr>
          <p:cNvPr id="8" name="Picture 7"/>
          <p:cNvPicPr>
            <a:picLocks noChangeAspect="1"/>
          </p:cNvPicPr>
          <p:nvPr/>
        </p:nvPicPr>
        <p:blipFill>
          <a:blip r:embed="rId4"/>
          <a:stretch>
            <a:fillRect/>
          </a:stretch>
        </p:blipFill>
        <p:spPr>
          <a:xfrm>
            <a:off x="6894576" y="3756374"/>
            <a:ext cx="2286000" cy="2929128"/>
          </a:xfrm>
          <a:prstGeom prst="rect">
            <a:avLst/>
          </a:prstGeom>
        </p:spPr>
      </p:pic>
      <p:pic>
        <p:nvPicPr>
          <p:cNvPr id="10" name="Picture 9"/>
          <p:cNvPicPr>
            <a:picLocks noChangeAspect="1"/>
          </p:cNvPicPr>
          <p:nvPr/>
        </p:nvPicPr>
        <p:blipFill>
          <a:blip r:embed="rId5"/>
          <a:stretch>
            <a:fillRect/>
          </a:stretch>
        </p:blipFill>
        <p:spPr>
          <a:xfrm>
            <a:off x="9430702" y="3756374"/>
            <a:ext cx="2466975" cy="2900458"/>
          </a:xfrm>
          <a:prstGeom prst="rect">
            <a:avLst/>
          </a:prstGeom>
        </p:spPr>
      </p:pic>
      <p:sp>
        <p:nvSpPr>
          <p:cNvPr id="9" name="Rectangle 8"/>
          <p:cNvSpPr/>
          <p:nvPr/>
        </p:nvSpPr>
        <p:spPr>
          <a:xfrm>
            <a:off x="8689467" y="4078224"/>
            <a:ext cx="1204341" cy="29565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SA" b="1" dirty="0" smtClean="0"/>
              <a:t>قنوات حليبية</a:t>
            </a:r>
            <a:endParaRPr lang="en-US" b="1" dirty="0"/>
          </a:p>
        </p:txBody>
      </p:sp>
      <p:sp>
        <p:nvSpPr>
          <p:cNvPr id="2" name="Footer Placeholder 1"/>
          <p:cNvSpPr>
            <a:spLocks noGrp="1"/>
          </p:cNvSpPr>
          <p:nvPr>
            <p:ph type="ftr" sz="quarter" idx="11"/>
          </p:nvPr>
        </p:nvSpPr>
        <p:spPr/>
        <p:txBody>
          <a:bodyPr/>
          <a:lstStyle/>
          <a:p>
            <a:r>
              <a:rPr lang="en-US" smtClean="0"/>
              <a:t>hala alrabiah</a:t>
            </a:r>
            <a:endParaRPr lang="en-US" dirty="0"/>
          </a:p>
        </p:txBody>
      </p:sp>
      <p:sp>
        <p:nvSpPr>
          <p:cNvPr id="11" name="Slide Number Placeholder 10"/>
          <p:cNvSpPr>
            <a:spLocks noGrp="1"/>
          </p:cNvSpPr>
          <p:nvPr>
            <p:ph type="sldNum" sz="quarter" idx="12"/>
          </p:nvPr>
        </p:nvSpPr>
        <p:spPr/>
        <p:txBody>
          <a:bodyPr/>
          <a:lstStyle/>
          <a:p>
            <a:fld id="{69E57DC2-970A-4B3E-BB1C-7A09969E49DF}" type="slidenum">
              <a:rPr lang="en-US" smtClean="0"/>
              <a:t>12</a:t>
            </a:fld>
            <a:endParaRPr lang="en-US" dirty="0"/>
          </a:p>
        </p:txBody>
      </p:sp>
    </p:spTree>
    <p:extLst>
      <p:ext uri="{BB962C8B-B14F-4D97-AF65-F5344CB8AC3E}">
        <p14:creationId xmlns:p14="http://schemas.microsoft.com/office/powerpoint/2010/main" val="2432312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32739"/>
          </a:xfrm>
        </p:spPr>
        <p:txBody>
          <a:bodyPr>
            <a:normAutofit/>
          </a:bodyPr>
          <a:lstStyle/>
          <a:p>
            <a:pPr algn="r"/>
            <a:r>
              <a:rPr lang="ar-SA" sz="3600" dirty="0">
                <a:ln w="22225">
                  <a:solidFill>
                    <a:schemeClr val="accent2"/>
                  </a:solidFill>
                  <a:prstDash val="solid"/>
                </a:ln>
                <a:solidFill>
                  <a:srgbClr val="C00000"/>
                </a:solidFill>
              </a:rPr>
              <a:t>تقسيم النباتات ذات الاهمية الاقتصادية </a:t>
            </a:r>
            <a:endParaRPr lang="en-US" sz="3600" dirty="0">
              <a:solidFill>
                <a:srgbClr val="C00000"/>
              </a:solidFill>
            </a:endParaRPr>
          </a:p>
        </p:txBody>
      </p:sp>
      <p:sp>
        <p:nvSpPr>
          <p:cNvPr id="3" name="Content Placeholder 2"/>
          <p:cNvSpPr>
            <a:spLocks noGrp="1"/>
          </p:cNvSpPr>
          <p:nvPr>
            <p:ph idx="1"/>
          </p:nvPr>
        </p:nvSpPr>
        <p:spPr>
          <a:xfrm>
            <a:off x="2816352" y="1371600"/>
            <a:ext cx="8275320" cy="5120640"/>
          </a:xfrm>
        </p:spPr>
        <p:txBody>
          <a:bodyPr>
            <a:noAutofit/>
          </a:bodyPr>
          <a:lstStyle/>
          <a:p>
            <a:pPr marL="0" indent="0" algn="r" rtl="1">
              <a:lnSpc>
                <a:spcPct val="100000"/>
              </a:lnSpc>
              <a:buNone/>
            </a:pPr>
            <a:r>
              <a:rPr lang="ar-SA" sz="2000" b="1" dirty="0">
                <a:solidFill>
                  <a:srgbClr val="7030A0"/>
                </a:solidFill>
                <a:latin typeface="Algerian" panose="04020705040A02060702" pitchFamily="82" charset="0"/>
              </a:rPr>
              <a:t>1-	نباتات الالياف</a:t>
            </a:r>
          </a:p>
          <a:p>
            <a:pPr marL="0" indent="0" algn="r" rtl="1">
              <a:lnSpc>
                <a:spcPct val="100000"/>
              </a:lnSpc>
              <a:buNone/>
            </a:pPr>
            <a:r>
              <a:rPr lang="ar-SA" sz="2000" b="1" dirty="0">
                <a:solidFill>
                  <a:srgbClr val="7030A0"/>
                </a:solidFill>
                <a:latin typeface="Algerian" panose="04020705040A02060702" pitchFamily="82" charset="0"/>
              </a:rPr>
              <a:t>2-	نباتات الاخشاب </a:t>
            </a:r>
          </a:p>
          <a:p>
            <a:pPr marL="0" indent="0" algn="r" rtl="1">
              <a:lnSpc>
                <a:spcPct val="100000"/>
              </a:lnSpc>
              <a:buNone/>
            </a:pPr>
            <a:r>
              <a:rPr lang="ar-SA" sz="2000" b="1" dirty="0">
                <a:solidFill>
                  <a:srgbClr val="7030A0"/>
                </a:solidFill>
                <a:latin typeface="Algerian" panose="04020705040A02060702" pitchFamily="82" charset="0"/>
              </a:rPr>
              <a:t>3-	نباتات الدباغة والصباغة </a:t>
            </a:r>
          </a:p>
          <a:p>
            <a:pPr marL="0" indent="0" algn="r" rtl="1">
              <a:lnSpc>
                <a:spcPct val="100000"/>
              </a:lnSpc>
              <a:buNone/>
            </a:pPr>
            <a:r>
              <a:rPr lang="ar-SA" sz="2000" b="1" dirty="0">
                <a:solidFill>
                  <a:srgbClr val="7030A0"/>
                </a:solidFill>
                <a:latin typeface="Algerian" panose="04020705040A02060702" pitchFamily="82" charset="0"/>
              </a:rPr>
              <a:t>4-	نباتات الندمنتجة للبن النباتي </a:t>
            </a:r>
          </a:p>
          <a:p>
            <a:pPr marL="0" indent="0" algn="r" rtl="1">
              <a:lnSpc>
                <a:spcPct val="100000"/>
              </a:lnSpc>
              <a:buNone/>
            </a:pPr>
            <a:r>
              <a:rPr lang="ar-SA" sz="2000" b="1" dirty="0">
                <a:solidFill>
                  <a:srgbClr val="7030A0"/>
                </a:solidFill>
                <a:latin typeface="Algerian" panose="04020705040A02060702" pitchFamily="82" charset="0"/>
              </a:rPr>
              <a:t>5-	نباتات الصموغ والراتنجيات </a:t>
            </a:r>
          </a:p>
          <a:p>
            <a:pPr marL="0" indent="0" algn="r" rtl="1">
              <a:lnSpc>
                <a:spcPct val="100000"/>
              </a:lnSpc>
              <a:buNone/>
            </a:pPr>
            <a:r>
              <a:rPr lang="ar-SA" sz="2000" b="1" dirty="0">
                <a:solidFill>
                  <a:srgbClr val="7030A0"/>
                </a:solidFill>
                <a:latin typeface="Algerian" panose="04020705040A02060702" pitchFamily="82" charset="0"/>
              </a:rPr>
              <a:t>6-	نباتات الزيوت العطرية </a:t>
            </a:r>
          </a:p>
          <a:p>
            <a:pPr marL="0" indent="0" algn="r" rtl="1">
              <a:lnSpc>
                <a:spcPct val="100000"/>
              </a:lnSpc>
              <a:buNone/>
            </a:pPr>
            <a:r>
              <a:rPr lang="ar-SA" sz="2000" b="1" dirty="0">
                <a:solidFill>
                  <a:srgbClr val="7030A0"/>
                </a:solidFill>
                <a:latin typeface="Algerian" panose="04020705040A02060702" pitchFamily="82" charset="0"/>
              </a:rPr>
              <a:t>7-	نباتات الزيوت الدهنية  والشموع </a:t>
            </a:r>
          </a:p>
          <a:p>
            <a:pPr marL="0" indent="0" algn="r" rtl="1">
              <a:lnSpc>
                <a:spcPct val="100000"/>
              </a:lnSpc>
              <a:buNone/>
            </a:pPr>
            <a:r>
              <a:rPr lang="ar-SA" sz="2000" b="1" dirty="0">
                <a:solidFill>
                  <a:srgbClr val="7030A0"/>
                </a:solidFill>
                <a:latin typeface="Algerian" panose="04020705040A02060702" pitchFamily="82" charset="0"/>
              </a:rPr>
              <a:t>8-	نباتات المنتجة للمواد الكربوهيدراتية</a:t>
            </a:r>
          </a:p>
          <a:p>
            <a:pPr marL="0" indent="0" algn="r" rtl="1">
              <a:lnSpc>
                <a:spcPct val="100000"/>
              </a:lnSpc>
              <a:buNone/>
            </a:pPr>
            <a:r>
              <a:rPr lang="ar-SA" sz="2000" b="1" dirty="0">
                <a:solidFill>
                  <a:srgbClr val="7030A0"/>
                </a:solidFill>
                <a:latin typeface="Algerian" panose="04020705040A02060702" pitchFamily="82" charset="0"/>
              </a:rPr>
              <a:t>9-	نباتات الطبية </a:t>
            </a:r>
          </a:p>
          <a:p>
            <a:pPr marL="0" indent="0" algn="r" rtl="1">
              <a:lnSpc>
                <a:spcPct val="100000"/>
              </a:lnSpc>
              <a:buNone/>
            </a:pPr>
            <a:r>
              <a:rPr lang="ar-SA" sz="2000" b="1" dirty="0">
                <a:solidFill>
                  <a:srgbClr val="7030A0"/>
                </a:solidFill>
                <a:latin typeface="Algerian" panose="04020705040A02060702" pitchFamily="82" charset="0"/>
              </a:rPr>
              <a:t>10-	نباتات العلفية والرعوية </a:t>
            </a:r>
          </a:p>
          <a:p>
            <a:pPr marL="0" indent="0" algn="r" rtl="1">
              <a:lnSpc>
                <a:spcPct val="100000"/>
              </a:lnSpc>
              <a:buNone/>
            </a:pPr>
            <a:r>
              <a:rPr lang="ar-SA" sz="2000" b="1" dirty="0">
                <a:solidFill>
                  <a:srgbClr val="7030A0"/>
                </a:solidFill>
                <a:latin typeface="Algerian" panose="04020705040A02060702" pitchFamily="82" charset="0"/>
              </a:rPr>
              <a:t>11-    </a:t>
            </a:r>
            <a:r>
              <a:rPr lang="ar-SA" sz="2000" b="1" dirty="0" smtClean="0">
                <a:solidFill>
                  <a:srgbClr val="7030A0"/>
                </a:solidFill>
                <a:latin typeface="Algerian" panose="04020705040A02060702" pitchFamily="82" charset="0"/>
              </a:rPr>
              <a:t>   الاهمية </a:t>
            </a:r>
            <a:r>
              <a:rPr lang="ar-SA" sz="2000" b="1" dirty="0">
                <a:solidFill>
                  <a:srgbClr val="7030A0"/>
                </a:solidFill>
                <a:latin typeface="Algerian" panose="04020705040A02060702" pitchFamily="82" charset="0"/>
              </a:rPr>
              <a:t>الاقتصادية والبيئية </a:t>
            </a:r>
            <a:r>
              <a:rPr lang="ar-SA" sz="2000" b="1" smtClean="0">
                <a:solidFill>
                  <a:srgbClr val="7030A0"/>
                </a:solidFill>
                <a:latin typeface="Algerian" panose="04020705040A02060702" pitchFamily="82" charset="0"/>
              </a:rPr>
              <a:t>للايكات الساحلية </a:t>
            </a:r>
            <a:r>
              <a:rPr lang="ar-SA" sz="2000" b="1" dirty="0">
                <a:solidFill>
                  <a:srgbClr val="7030A0"/>
                </a:solidFill>
                <a:latin typeface="Algerian" panose="04020705040A02060702" pitchFamily="82" charset="0"/>
              </a:rPr>
              <a:t>(المنجروف</a:t>
            </a:r>
            <a:r>
              <a:rPr lang="ar-SA" sz="2000" b="1" dirty="0" smtClean="0">
                <a:solidFill>
                  <a:srgbClr val="7030A0"/>
                </a:solidFill>
                <a:latin typeface="Algerian" panose="04020705040A02060702" pitchFamily="82" charset="0"/>
              </a:rPr>
              <a:t>)</a:t>
            </a:r>
            <a:endParaRPr lang="ar-SA" sz="2000" b="1" dirty="0">
              <a:solidFill>
                <a:srgbClr val="7030A0"/>
              </a:solidFill>
              <a:latin typeface="Algerian" panose="04020705040A02060702" pitchFamily="82" charset="0"/>
            </a:endParaRPr>
          </a:p>
        </p:txBody>
      </p:sp>
      <p:sp>
        <p:nvSpPr>
          <p:cNvPr id="4" name="Footer Placeholder 3"/>
          <p:cNvSpPr>
            <a:spLocks noGrp="1"/>
          </p:cNvSpPr>
          <p:nvPr>
            <p:ph type="ftr" sz="quarter" idx="11"/>
          </p:nvPr>
        </p:nvSpPr>
        <p:spPr/>
        <p:txBody>
          <a:bodyPr/>
          <a:lstStyle/>
          <a:p>
            <a:r>
              <a:rPr lang="en-US" smtClean="0"/>
              <a:t>hala alrabiah</a:t>
            </a:r>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smtClean="0"/>
              <a:t>13</a:t>
            </a:fld>
            <a:endParaRPr lang="en-US" dirty="0"/>
          </a:p>
        </p:txBody>
      </p:sp>
    </p:spTree>
    <p:extLst>
      <p:ext uri="{BB962C8B-B14F-4D97-AF65-F5344CB8AC3E}">
        <p14:creationId xmlns:p14="http://schemas.microsoft.com/office/powerpoint/2010/main" val="19206910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544002"/>
            <a:ext cx="9144000" cy="2398077"/>
          </a:xfrm>
        </p:spPr>
        <p:txBody>
          <a:bodyPr>
            <a:normAutofit/>
          </a:bodyPr>
          <a:lstStyle/>
          <a:p>
            <a:r>
              <a:rPr lang="ar-SA" sz="3600" b="1" dirty="0" smtClean="0"/>
              <a:t>انتهت المحاضرة </a:t>
            </a:r>
            <a:endParaRPr lang="en-US" sz="3600" b="1" dirty="0"/>
          </a:p>
        </p:txBody>
      </p:sp>
      <p:sp>
        <p:nvSpPr>
          <p:cNvPr id="3" name="Footer Placeholder 2"/>
          <p:cNvSpPr>
            <a:spLocks noGrp="1"/>
          </p:cNvSpPr>
          <p:nvPr>
            <p:ph type="ftr" sz="quarter" idx="11"/>
          </p:nvPr>
        </p:nvSpPr>
        <p:spPr/>
        <p:txBody>
          <a:bodyPr/>
          <a:lstStyle/>
          <a:p>
            <a:r>
              <a:rPr lang="en-US" smtClean="0"/>
              <a:t>hala alrabiah</a:t>
            </a:r>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smtClean="0"/>
              <a:pPr/>
              <a:t>14</a:t>
            </a:fld>
            <a:endParaRPr lang="en-US" dirty="0"/>
          </a:p>
        </p:txBody>
      </p:sp>
    </p:spTree>
    <p:extLst>
      <p:ext uri="{BB962C8B-B14F-4D97-AF65-F5344CB8AC3E}">
        <p14:creationId xmlns:p14="http://schemas.microsoft.com/office/powerpoint/2010/main" val="25774649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6032" y="411480"/>
            <a:ext cx="11365992" cy="6181344"/>
          </a:xfrm>
        </p:spPr>
        <p:txBody>
          <a:bodyPr>
            <a:normAutofit/>
          </a:bodyPr>
          <a:lstStyle/>
          <a:p>
            <a:pPr algn="r" rtl="1">
              <a:lnSpc>
                <a:spcPct val="150000"/>
              </a:lnSpc>
            </a:pPr>
            <a:r>
              <a:rPr lang="en-US" sz="2800" dirty="0">
                <a:solidFill>
                  <a:schemeClr val="tx1"/>
                </a:solidFill>
                <a:latin typeface="Times New Roman" panose="02020603050405020304" pitchFamily="18" charset="0"/>
                <a:cs typeface="Times New Roman" panose="02020603050405020304" pitchFamily="18" charset="0"/>
              </a:rPr>
              <a:t> </a:t>
            </a:r>
            <a:r>
              <a:rPr lang="ar-SA" sz="2800" dirty="0">
                <a:solidFill>
                  <a:schemeClr val="tx1"/>
                </a:solidFill>
                <a:latin typeface="Times New Roman" panose="02020603050405020304" pitchFamily="18" charset="0"/>
                <a:cs typeface="Times New Roman" panose="02020603050405020304" pitchFamily="18" charset="0"/>
              </a:rPr>
              <a:t>ان النباتات المختلفة تنتج النشا والسكر والألياف والأصباغ والراتنجات والزيوت والشموع وغيرها من النواتج النباتية التي لا يمكن حصرها ، ولكل ناتج من هذه النواتج السابقة دورا أساسيا في حياة الإنسان أو الحيوان وكذلك النبات نفسه ، حيث تتمثل في صيانة النبات ومقاومته للأمراض والاعداء ، أو قد تكون نواتج او فضلات للعمليات الحيوية المختلفة التي تحدث داخل النبات . </a:t>
            </a:r>
            <a:endParaRPr lang="en-US" sz="2800" dirty="0" smtClean="0">
              <a:solidFill>
                <a:schemeClr val="tx1"/>
              </a:solidFill>
              <a:latin typeface="Times New Roman" panose="02020603050405020304" pitchFamily="18" charset="0"/>
              <a:cs typeface="Times New Roman" panose="02020603050405020304" pitchFamily="18" charset="0"/>
            </a:endParaRPr>
          </a:p>
          <a:p>
            <a:pPr marL="0" indent="0" algn="r" rtl="1">
              <a:lnSpc>
                <a:spcPct val="150000"/>
              </a:lnSpc>
              <a:buNone/>
            </a:pPr>
            <a:endParaRPr lang="ar-SA" sz="2800" dirty="0" smtClean="0">
              <a:solidFill>
                <a:schemeClr val="tx1"/>
              </a:solidFill>
              <a:latin typeface="Times New Roman" panose="02020603050405020304" pitchFamily="18" charset="0"/>
              <a:cs typeface="Times New Roman" panose="02020603050405020304" pitchFamily="18" charset="0"/>
            </a:endParaRPr>
          </a:p>
          <a:p>
            <a:pPr algn="r" rtl="1">
              <a:lnSpc>
                <a:spcPct val="150000"/>
              </a:lnSpc>
            </a:pPr>
            <a:r>
              <a:rPr lang="ar-SA" sz="2400" b="1" dirty="0" smtClean="0"/>
              <a:t>سنقوم بدراسة </a:t>
            </a:r>
            <a:r>
              <a:rPr lang="ar-SA" sz="2400" b="1" dirty="0"/>
              <a:t>مختصرة لبعض المواد المخلقة التي تتكون أثناء العملية البنائية المكونات للايض في النبات .</a:t>
            </a:r>
            <a:endParaRPr lang="en-US" sz="2400" b="1" dirty="0"/>
          </a:p>
          <a:p>
            <a:pPr algn="r" rtl="1">
              <a:lnSpc>
                <a:spcPct val="150000"/>
              </a:lnSpc>
            </a:pPr>
            <a:endParaRPr lang="en-US" sz="2800" dirty="0">
              <a:solidFill>
                <a:schemeClr val="tx1"/>
              </a:solidFill>
              <a:latin typeface="Times New Roman" panose="02020603050405020304" pitchFamily="18" charset="0"/>
              <a:cs typeface="Times New Roman" panose="02020603050405020304" pitchFamily="18" charset="0"/>
            </a:endParaRPr>
          </a:p>
        </p:txBody>
      </p:sp>
      <p:sp>
        <p:nvSpPr>
          <p:cNvPr id="2" name="Footer Placeholder 1"/>
          <p:cNvSpPr>
            <a:spLocks noGrp="1"/>
          </p:cNvSpPr>
          <p:nvPr>
            <p:ph type="ftr" sz="quarter" idx="11"/>
          </p:nvPr>
        </p:nvSpPr>
        <p:spPr/>
        <p:txBody>
          <a:bodyPr/>
          <a:lstStyle/>
          <a:p>
            <a:r>
              <a:rPr lang="en-US" smtClean="0"/>
              <a:t>hala alrabiah</a:t>
            </a:r>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smtClean="0"/>
              <a:t>2</a:t>
            </a:fld>
            <a:endParaRPr lang="en-US" dirty="0"/>
          </a:p>
        </p:txBody>
      </p:sp>
    </p:spTree>
    <p:extLst>
      <p:ext uri="{BB962C8B-B14F-4D97-AF65-F5344CB8AC3E}">
        <p14:creationId xmlns:p14="http://schemas.microsoft.com/office/powerpoint/2010/main" val="37837715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1499616" y="309110"/>
            <a:ext cx="10061970" cy="584775"/>
          </a:xfrm>
          <a:prstGeom prst="rect">
            <a:avLst/>
          </a:prstGeom>
        </p:spPr>
        <p:txBody>
          <a:bodyPr wrap="square">
            <a:spAutoFit/>
          </a:bodyPr>
          <a:lstStyle/>
          <a:p>
            <a:pPr algn="r" rtl="1"/>
            <a:r>
              <a:rPr lang="ar-SA" sz="3200" b="1" dirty="0">
                <a:solidFill>
                  <a:srgbClr val="C00000"/>
                </a:solidFill>
              </a:rPr>
              <a:t>اولا : تكوين جدر الخلايا التي تمثل هيكل النبات </a:t>
            </a:r>
            <a:endParaRPr lang="en-US" sz="3200" dirty="0">
              <a:solidFill>
                <a:srgbClr val="C00000"/>
              </a:solidFill>
            </a:endParaRPr>
          </a:p>
        </p:txBody>
      </p:sp>
      <p:sp>
        <p:nvSpPr>
          <p:cNvPr id="3" name="Rectangle 2"/>
          <p:cNvSpPr/>
          <p:nvPr/>
        </p:nvSpPr>
        <p:spPr>
          <a:xfrm>
            <a:off x="685800" y="1146224"/>
            <a:ext cx="11036808" cy="3323987"/>
          </a:xfrm>
          <a:prstGeom prst="rect">
            <a:avLst/>
          </a:prstGeom>
        </p:spPr>
        <p:txBody>
          <a:bodyPr wrap="square">
            <a:spAutoFit/>
          </a:bodyPr>
          <a:lstStyle/>
          <a:p>
            <a:pPr algn="r" rtl="1">
              <a:lnSpc>
                <a:spcPct val="150000"/>
              </a:lnSpc>
            </a:pPr>
            <a:r>
              <a:rPr lang="ar-SA" sz="2800" dirty="0"/>
              <a:t>تغلف الغالبية العظمى من الخلايا النباتية بطبقة وقائية محددة تعرف بالجدار الخلوي والذي يتكوّن من طبقة صلبة تحتوي على كُلّ من السليلوز، والبروتينات السُكريّة، والليجنين، والبكتين، والهيميسليلوز، </a:t>
            </a:r>
            <a:r>
              <a:rPr lang="ar-SA" sz="2800" u="sng" dirty="0">
                <a:solidFill>
                  <a:srgbClr val="C00000"/>
                </a:solidFill>
              </a:rPr>
              <a:t>وبما أنَّه يُحيط بالخلية تتمثّل </a:t>
            </a:r>
            <a:r>
              <a:rPr lang="ar-SA" sz="2800" b="1" dirty="0">
                <a:solidFill>
                  <a:srgbClr val="7030A0"/>
                </a:solidFill>
              </a:rPr>
              <a:t>وظيفته الأساسية بالحفاظ على الخلية وحمايتها، وتقديم الدعم الهيكلي لها وحمايتها من الإجهاد الميكانيكي، وتنقية الجزئيات الداخلة والخارجة من الخلية</a:t>
            </a:r>
            <a:r>
              <a:rPr lang="en-US" sz="2800" b="1" dirty="0">
                <a:solidFill>
                  <a:srgbClr val="7030A0"/>
                </a:solidFill>
              </a:rPr>
              <a:t>.</a:t>
            </a:r>
          </a:p>
        </p:txBody>
      </p:sp>
      <p:pic>
        <p:nvPicPr>
          <p:cNvPr id="4" name="Picture 3"/>
          <p:cNvPicPr>
            <a:picLocks noChangeAspect="1"/>
          </p:cNvPicPr>
          <p:nvPr/>
        </p:nvPicPr>
        <p:blipFill>
          <a:blip r:embed="rId2"/>
          <a:stretch>
            <a:fillRect/>
          </a:stretch>
        </p:blipFill>
        <p:spPr>
          <a:xfrm>
            <a:off x="873633" y="4062729"/>
            <a:ext cx="5005959" cy="2383790"/>
          </a:xfrm>
          <a:prstGeom prst="rect">
            <a:avLst/>
          </a:prstGeom>
        </p:spPr>
      </p:pic>
      <p:pic>
        <p:nvPicPr>
          <p:cNvPr id="5" name="Picture 4"/>
          <p:cNvPicPr>
            <a:picLocks noChangeAspect="1"/>
          </p:cNvPicPr>
          <p:nvPr/>
        </p:nvPicPr>
        <p:blipFill>
          <a:blip r:embed="rId3"/>
          <a:stretch>
            <a:fillRect/>
          </a:stretch>
        </p:blipFill>
        <p:spPr>
          <a:xfrm>
            <a:off x="6837235" y="4345685"/>
            <a:ext cx="3400425" cy="2000250"/>
          </a:xfrm>
          <a:prstGeom prst="rect">
            <a:avLst/>
          </a:prstGeom>
        </p:spPr>
      </p:pic>
      <p:sp>
        <p:nvSpPr>
          <p:cNvPr id="6" name="Footer Placeholder 5"/>
          <p:cNvSpPr>
            <a:spLocks noGrp="1"/>
          </p:cNvSpPr>
          <p:nvPr>
            <p:ph type="ftr" sz="quarter" idx="11"/>
          </p:nvPr>
        </p:nvSpPr>
        <p:spPr/>
        <p:txBody>
          <a:bodyPr/>
          <a:lstStyle/>
          <a:p>
            <a:r>
              <a:rPr lang="en-US" smtClean="0"/>
              <a:t>hala alrabiah</a:t>
            </a:r>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t>3</a:t>
            </a:fld>
            <a:endParaRPr lang="en-US" dirty="0"/>
          </a:p>
        </p:txBody>
      </p:sp>
    </p:spTree>
    <p:extLst>
      <p:ext uri="{BB962C8B-B14F-4D97-AF65-F5344CB8AC3E}">
        <p14:creationId xmlns:p14="http://schemas.microsoft.com/office/powerpoint/2010/main" val="42815987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1080" y="291973"/>
            <a:ext cx="10515600" cy="915035"/>
          </a:xfrm>
        </p:spPr>
        <p:txBody>
          <a:bodyPr>
            <a:normAutofit/>
          </a:bodyPr>
          <a:lstStyle/>
          <a:p>
            <a:pPr algn="r"/>
            <a:r>
              <a:rPr lang="ar-SA" sz="3200" b="1" dirty="0">
                <a:solidFill>
                  <a:srgbClr val="C00000"/>
                </a:solidFill>
              </a:rPr>
              <a:t>ثانيا :  البروتوبلازم الحي :</a:t>
            </a:r>
            <a:r>
              <a:rPr lang="ar-SA" sz="3200" dirty="0">
                <a:solidFill>
                  <a:srgbClr val="C00000"/>
                </a:solidFill>
              </a:rPr>
              <a:t> </a:t>
            </a:r>
            <a:endParaRPr lang="en-US" sz="3200" dirty="0">
              <a:solidFill>
                <a:srgbClr val="C00000"/>
              </a:solidFill>
            </a:endParaRPr>
          </a:p>
        </p:txBody>
      </p:sp>
      <p:sp>
        <p:nvSpPr>
          <p:cNvPr id="3" name="Content Placeholder 2"/>
          <p:cNvSpPr>
            <a:spLocks noGrp="1"/>
          </p:cNvSpPr>
          <p:nvPr>
            <p:ph idx="1"/>
          </p:nvPr>
        </p:nvSpPr>
        <p:spPr>
          <a:xfrm>
            <a:off x="411480" y="1106424"/>
            <a:ext cx="11430000" cy="5614416"/>
          </a:xfrm>
        </p:spPr>
        <p:txBody>
          <a:bodyPr/>
          <a:lstStyle/>
          <a:p>
            <a:pPr marL="0" indent="0" algn="r" rtl="1">
              <a:lnSpc>
                <a:spcPct val="150000"/>
              </a:lnSpc>
              <a:buNone/>
            </a:pPr>
            <a:r>
              <a:rPr lang="ar-SA" dirty="0" smtClean="0"/>
              <a:t>هي </a:t>
            </a:r>
            <a:r>
              <a:rPr lang="ar-SA" dirty="0"/>
              <a:t>المادة الحية في النبات والحيوان والذي يتكون من السكر الناتج من عملية التمثيل الضوئي وهو مادة شديدة التعقيد  على الرغم من ان </a:t>
            </a:r>
            <a:r>
              <a:rPr lang="ar-SA" dirty="0" smtClean="0"/>
              <a:t>عناصر تركيبها هي </a:t>
            </a:r>
            <a:r>
              <a:rPr lang="ar-SA" dirty="0"/>
              <a:t>المكونات الاساسية والمتمثلة في  الكربوهيدرات و البروتينات والدهون، والعناصر المعدنية والفيتامينات ومكونات اخرى . </a:t>
            </a:r>
            <a:r>
              <a:rPr lang="ar-SA" b="1" dirty="0">
                <a:solidFill>
                  <a:srgbClr val="7030A0"/>
                </a:solidFill>
              </a:rPr>
              <a:t>ويعد البروتوبلازم الحي عظيم الفائدة للانسان في حالة استخدام الانسجة النباتية في غذائة وهي على حالة طازجة </a:t>
            </a:r>
            <a:endParaRPr lang="en-US" b="1" dirty="0">
              <a:solidFill>
                <a:srgbClr val="7030A0"/>
              </a:solidFill>
            </a:endParaRPr>
          </a:p>
        </p:txBody>
      </p:sp>
      <p:pic>
        <p:nvPicPr>
          <p:cNvPr id="5" name="Picture 4"/>
          <p:cNvPicPr>
            <a:picLocks noChangeAspect="1"/>
          </p:cNvPicPr>
          <p:nvPr/>
        </p:nvPicPr>
        <p:blipFill>
          <a:blip r:embed="rId2"/>
          <a:stretch>
            <a:fillRect/>
          </a:stretch>
        </p:blipFill>
        <p:spPr>
          <a:xfrm>
            <a:off x="1405319" y="4034234"/>
            <a:ext cx="3312986" cy="2442004"/>
          </a:xfrm>
          <a:prstGeom prst="rect">
            <a:avLst/>
          </a:prstGeom>
        </p:spPr>
      </p:pic>
      <p:sp>
        <p:nvSpPr>
          <p:cNvPr id="4" name="Footer Placeholder 3"/>
          <p:cNvSpPr>
            <a:spLocks noGrp="1"/>
          </p:cNvSpPr>
          <p:nvPr>
            <p:ph type="ftr" sz="quarter" idx="11"/>
          </p:nvPr>
        </p:nvSpPr>
        <p:spPr/>
        <p:txBody>
          <a:bodyPr/>
          <a:lstStyle/>
          <a:p>
            <a:r>
              <a:rPr lang="en-US" smtClean="0"/>
              <a:t>hala alrabiah</a:t>
            </a:r>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4</a:t>
            </a:fld>
            <a:endParaRPr lang="en-US" dirty="0"/>
          </a:p>
        </p:txBody>
      </p:sp>
    </p:spTree>
    <p:extLst>
      <p:ext uri="{BB962C8B-B14F-4D97-AF65-F5344CB8AC3E}">
        <p14:creationId xmlns:p14="http://schemas.microsoft.com/office/powerpoint/2010/main" val="31167695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2520" y="291973"/>
            <a:ext cx="10515600" cy="823595"/>
          </a:xfrm>
        </p:spPr>
        <p:txBody>
          <a:bodyPr>
            <a:normAutofit/>
          </a:bodyPr>
          <a:lstStyle/>
          <a:p>
            <a:pPr algn="r" rtl="1"/>
            <a:r>
              <a:rPr lang="ar-SA" sz="3200" b="1" u="sng" dirty="0">
                <a:solidFill>
                  <a:srgbClr val="C00000"/>
                </a:solidFill>
              </a:rPr>
              <a:t>ثالثا : الغذاء المخزن </a:t>
            </a:r>
            <a:r>
              <a:rPr lang="ar-SA" sz="3200" b="1" u="sng" dirty="0" smtClean="0">
                <a:solidFill>
                  <a:srgbClr val="C00000"/>
                </a:solidFill>
              </a:rPr>
              <a:t>:</a:t>
            </a:r>
            <a:endParaRPr lang="en-US" sz="3200" dirty="0">
              <a:solidFill>
                <a:srgbClr val="C00000"/>
              </a:solidFill>
            </a:endParaRPr>
          </a:p>
        </p:txBody>
      </p:sp>
      <p:sp>
        <p:nvSpPr>
          <p:cNvPr id="3" name="Content Placeholder 2"/>
          <p:cNvSpPr>
            <a:spLocks noGrp="1"/>
          </p:cNvSpPr>
          <p:nvPr>
            <p:ph idx="1"/>
          </p:nvPr>
        </p:nvSpPr>
        <p:spPr>
          <a:xfrm>
            <a:off x="283464" y="1179576"/>
            <a:ext cx="11667744" cy="4997387"/>
          </a:xfrm>
        </p:spPr>
        <p:txBody>
          <a:bodyPr/>
          <a:lstStyle/>
          <a:p>
            <a:pPr marL="0" indent="0" algn="r" rtl="1">
              <a:lnSpc>
                <a:spcPct val="150000"/>
              </a:lnSpc>
              <a:buNone/>
            </a:pPr>
            <a:r>
              <a:rPr lang="ar-SA" sz="3200" b="1" dirty="0" smtClean="0"/>
              <a:t>‏ </a:t>
            </a:r>
            <a:r>
              <a:rPr lang="ar-SA" dirty="0"/>
              <a:t>تقوم اغلب النباتات عادة ببناء كمية من الغذاء تزيد كثيرا عن ما يلزمها في عمليات البناء و الحصول على الطاقة ، وتخزن هذه الكميات الزائدة من الغذاء في خلايا متخصصة توجد في أماكن خاصة بالجذور أو السوق أو البراعم  لاستخدامها مستقبلا إذا ما اقتضت الضرورة لذلك . </a:t>
            </a:r>
            <a:r>
              <a:rPr lang="ar-SA" u="sng" dirty="0"/>
              <a:t>ويمثل هذا الغذاء المخزن ثلاثة أنواع رئيسية من المكونات الغذائية هي على النحو التالي </a:t>
            </a:r>
            <a:r>
              <a:rPr lang="ar-SA" dirty="0"/>
              <a:t>:</a:t>
            </a:r>
            <a:endParaRPr lang="en-US" dirty="0"/>
          </a:p>
          <a:p>
            <a:pPr marL="0" indent="0" algn="r" rtl="1">
              <a:lnSpc>
                <a:spcPct val="150000"/>
              </a:lnSpc>
              <a:buNone/>
            </a:pPr>
            <a:endParaRPr lang="en-US" dirty="0"/>
          </a:p>
        </p:txBody>
      </p:sp>
      <p:sp>
        <p:nvSpPr>
          <p:cNvPr id="4" name="Footer Placeholder 3"/>
          <p:cNvSpPr>
            <a:spLocks noGrp="1"/>
          </p:cNvSpPr>
          <p:nvPr>
            <p:ph type="ftr" sz="quarter" idx="11"/>
          </p:nvPr>
        </p:nvSpPr>
        <p:spPr/>
        <p:txBody>
          <a:bodyPr/>
          <a:lstStyle/>
          <a:p>
            <a:r>
              <a:rPr lang="en-US" smtClean="0"/>
              <a:t>hala alrabiah</a:t>
            </a:r>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smtClean="0"/>
              <a:t>5</a:t>
            </a:fld>
            <a:endParaRPr lang="en-US" dirty="0"/>
          </a:p>
        </p:txBody>
      </p:sp>
    </p:spTree>
    <p:extLst>
      <p:ext uri="{BB962C8B-B14F-4D97-AF65-F5344CB8AC3E}">
        <p14:creationId xmlns:p14="http://schemas.microsoft.com/office/powerpoint/2010/main" val="26368107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0312" y="109728"/>
            <a:ext cx="11859768" cy="6565392"/>
          </a:xfrm>
        </p:spPr>
        <p:txBody>
          <a:bodyPr>
            <a:normAutofit fontScale="92500" lnSpcReduction="10000"/>
          </a:bodyPr>
          <a:lstStyle/>
          <a:p>
            <a:pPr marL="514350" lvl="0" indent="-514350" algn="r" rtl="1">
              <a:buFont typeface="+mj-lt"/>
              <a:buAutoNum type="arabicParenR"/>
            </a:pPr>
            <a:r>
              <a:rPr lang="ar-SA" b="1" dirty="0">
                <a:solidFill>
                  <a:srgbClr val="C00000"/>
                </a:solidFill>
              </a:rPr>
              <a:t>المواد الكربوهيدراتية :</a:t>
            </a:r>
            <a:endParaRPr lang="en-US" dirty="0">
              <a:solidFill>
                <a:srgbClr val="C00000"/>
              </a:solidFill>
            </a:endParaRPr>
          </a:p>
          <a:p>
            <a:pPr marL="0" indent="0" algn="r" rtl="1">
              <a:lnSpc>
                <a:spcPct val="150000"/>
              </a:lnSpc>
              <a:buNone/>
            </a:pPr>
            <a:r>
              <a:rPr lang="ar-SA" sz="2400" dirty="0"/>
              <a:t> تعتبر المواد الكربوهيدراتية من أبسط المكونات الغذائية المعروفة حيث </a:t>
            </a:r>
            <a:r>
              <a:rPr lang="ar-SA" sz="2400" dirty="0" smtClean="0"/>
              <a:t>تتكون من الكربون والهيدروجين والأكسجين وتعرف كيميائية على أنها الدهيدات او كيتونات عديدة الايدروكسيل  . </a:t>
            </a:r>
            <a:r>
              <a:rPr lang="ar-SA" sz="2400" dirty="0"/>
              <a:t>وتقسم الكربوهيدراتية إلى مجاميع عديدة منها : </a:t>
            </a:r>
            <a:endParaRPr lang="en-US" sz="2400" dirty="0"/>
          </a:p>
          <a:p>
            <a:pPr algn="r" rtl="1">
              <a:lnSpc>
                <a:spcPct val="150000"/>
              </a:lnSpc>
            </a:pPr>
            <a:r>
              <a:rPr lang="ar-SA" sz="2400" b="1" dirty="0">
                <a:solidFill>
                  <a:srgbClr val="0070C0"/>
                </a:solidFill>
              </a:rPr>
              <a:t>السكريات البسيطة </a:t>
            </a:r>
            <a:r>
              <a:rPr lang="ar-SA" sz="2400" dirty="0">
                <a:solidFill>
                  <a:srgbClr val="0070C0"/>
                </a:solidFill>
              </a:rPr>
              <a:t>: وهي أبسط انواع السكريات الموجودة في الطبيعة ويمثلها الجلوكوز وهو المادة الرئيسية في الايض الغذائي ، و يخزن بكميات كبيرة في بعض النباتات كما هو الحال في سوق نبات الذرة .</a:t>
            </a:r>
            <a:endParaRPr lang="en-US" sz="2400" dirty="0">
              <a:solidFill>
                <a:srgbClr val="0070C0"/>
              </a:solidFill>
            </a:endParaRPr>
          </a:p>
          <a:p>
            <a:pPr algn="r" rtl="1">
              <a:lnSpc>
                <a:spcPct val="150000"/>
              </a:lnSpc>
            </a:pPr>
            <a:r>
              <a:rPr lang="ar-SA" sz="2400" dirty="0">
                <a:solidFill>
                  <a:srgbClr val="C00000"/>
                </a:solidFill>
              </a:rPr>
              <a:t> </a:t>
            </a:r>
            <a:r>
              <a:rPr lang="ar-SA" sz="2400" b="1" dirty="0">
                <a:solidFill>
                  <a:srgbClr val="C00000"/>
                </a:solidFill>
              </a:rPr>
              <a:t>السكريات المحدودة</a:t>
            </a:r>
            <a:r>
              <a:rPr lang="ar-SA" sz="2400" dirty="0">
                <a:solidFill>
                  <a:srgbClr val="C00000"/>
                </a:solidFill>
              </a:rPr>
              <a:t> : تتكون جزيئاتها من عدد محدود من جزيئات السكر البسيط يقدر بـ 2-6 جزيئا،  ويمثلها  سكر السكروز الذي يخزن بكميات كبيرة في سوق نبات قصب السكر.</a:t>
            </a:r>
            <a:endParaRPr lang="en-US" sz="2400" dirty="0">
              <a:solidFill>
                <a:srgbClr val="C00000"/>
              </a:solidFill>
            </a:endParaRPr>
          </a:p>
          <a:p>
            <a:pPr algn="r" rtl="1">
              <a:lnSpc>
                <a:spcPct val="150000"/>
              </a:lnSpc>
            </a:pPr>
            <a:r>
              <a:rPr lang="ar-SA" sz="2400" dirty="0"/>
              <a:t>‏</a:t>
            </a:r>
            <a:r>
              <a:rPr lang="ar-SA" sz="2400" b="1" dirty="0">
                <a:solidFill>
                  <a:srgbClr val="7030A0"/>
                </a:solidFill>
              </a:rPr>
              <a:t>السكريات العديدة :</a:t>
            </a:r>
            <a:r>
              <a:rPr lang="ar-SA" sz="2400" dirty="0">
                <a:solidFill>
                  <a:srgbClr val="7030A0"/>
                </a:solidFill>
              </a:rPr>
              <a:t>  تتكون جزيئاتها من عدد غير محدود من جزيئات السكر البسيط ويمثلها العديد من المركبات مثل </a:t>
            </a:r>
            <a:r>
              <a:rPr lang="en-US" sz="2400" dirty="0" smtClean="0">
                <a:solidFill>
                  <a:srgbClr val="7030A0"/>
                </a:solidFill>
              </a:rPr>
              <a:t>: </a:t>
            </a:r>
            <a:endParaRPr lang="en-US" sz="2400" dirty="0">
              <a:solidFill>
                <a:srgbClr val="7030A0"/>
              </a:solidFill>
            </a:endParaRPr>
          </a:p>
          <a:p>
            <a:pPr lvl="0" algn="r" rtl="1">
              <a:lnSpc>
                <a:spcPct val="150000"/>
              </a:lnSpc>
              <a:buFont typeface="Wingdings" panose="05000000000000000000" pitchFamily="2" charset="2"/>
              <a:buChar char="§"/>
            </a:pPr>
            <a:r>
              <a:rPr lang="ar-SA" sz="2400" dirty="0">
                <a:solidFill>
                  <a:srgbClr val="00B050"/>
                </a:solidFill>
              </a:rPr>
              <a:t>النشا </a:t>
            </a:r>
            <a:r>
              <a:rPr lang="en-US" sz="2400" dirty="0">
                <a:solidFill>
                  <a:srgbClr val="00B050"/>
                </a:solidFill>
              </a:rPr>
              <a:t>Starch </a:t>
            </a:r>
            <a:r>
              <a:rPr lang="ar-SA" sz="2400" dirty="0">
                <a:solidFill>
                  <a:srgbClr val="00B050"/>
                </a:solidFill>
              </a:rPr>
              <a:t> ويعد من اكثر انواع الغذاء المخزن شيوعا في النباتات الخضراء</a:t>
            </a:r>
            <a:endParaRPr lang="en-US" sz="2400" dirty="0">
              <a:solidFill>
                <a:srgbClr val="00B050"/>
              </a:solidFill>
            </a:endParaRPr>
          </a:p>
          <a:p>
            <a:pPr lvl="0" algn="r" rtl="1">
              <a:lnSpc>
                <a:spcPct val="150000"/>
              </a:lnSpc>
              <a:buFont typeface="Wingdings" panose="05000000000000000000" pitchFamily="2" charset="2"/>
              <a:buChar char="§"/>
            </a:pPr>
            <a:r>
              <a:rPr lang="ar-SA" sz="2400" dirty="0">
                <a:solidFill>
                  <a:srgbClr val="00B050"/>
                </a:solidFill>
              </a:rPr>
              <a:t>الأصماغ </a:t>
            </a:r>
            <a:r>
              <a:rPr lang="en-US" sz="2400" dirty="0">
                <a:solidFill>
                  <a:srgbClr val="00B050"/>
                </a:solidFill>
              </a:rPr>
              <a:t>Gums </a:t>
            </a:r>
            <a:r>
              <a:rPr lang="ar-SA" sz="2400" dirty="0">
                <a:solidFill>
                  <a:srgbClr val="00B050"/>
                </a:solidFill>
              </a:rPr>
              <a:t> تتكون نتيجة تحطيم المواد الكربوهيدراتية او السليلوز ،وقد تتواجد طبيعيا في الانسجة او تتكون نتيجة احداث خدوش او جروح بقلف الاشجار .</a:t>
            </a:r>
            <a:endParaRPr lang="en-US" sz="2400" dirty="0">
              <a:solidFill>
                <a:srgbClr val="00B050"/>
              </a:solidFill>
            </a:endParaRPr>
          </a:p>
          <a:p>
            <a:pPr lvl="0" algn="r" rtl="1">
              <a:lnSpc>
                <a:spcPct val="150000"/>
              </a:lnSpc>
              <a:buFont typeface="Wingdings" panose="05000000000000000000" pitchFamily="2" charset="2"/>
              <a:buChar char="§"/>
            </a:pPr>
            <a:r>
              <a:rPr lang="ar-SA" sz="2400" dirty="0">
                <a:solidFill>
                  <a:srgbClr val="00B050"/>
                </a:solidFill>
              </a:rPr>
              <a:t> السليلوز</a:t>
            </a:r>
            <a:r>
              <a:rPr lang="en-US" sz="2400" dirty="0">
                <a:solidFill>
                  <a:srgbClr val="00B050"/>
                </a:solidFill>
              </a:rPr>
              <a:t>Cellulose </a:t>
            </a:r>
            <a:r>
              <a:rPr lang="ar-SA" sz="2400" dirty="0">
                <a:solidFill>
                  <a:srgbClr val="00B050"/>
                </a:solidFill>
              </a:rPr>
              <a:t> يعد من اعلى انواع المواد الكربوهيدراتية تواجد في الطبيعة . حيث يعد مكون اساسيا لجدر الخلايا .</a:t>
            </a:r>
            <a:endParaRPr lang="en-US" sz="2400" dirty="0">
              <a:solidFill>
                <a:srgbClr val="00B050"/>
              </a:solidFill>
            </a:endParaRPr>
          </a:p>
        </p:txBody>
      </p:sp>
      <p:sp>
        <p:nvSpPr>
          <p:cNvPr id="2" name="Footer Placeholder 1"/>
          <p:cNvSpPr>
            <a:spLocks noGrp="1"/>
          </p:cNvSpPr>
          <p:nvPr>
            <p:ph type="ftr" sz="quarter" idx="11"/>
          </p:nvPr>
        </p:nvSpPr>
        <p:spPr/>
        <p:txBody>
          <a:bodyPr/>
          <a:lstStyle/>
          <a:p>
            <a:r>
              <a:rPr lang="en-US" smtClean="0"/>
              <a:t>hala alrabiah</a:t>
            </a:r>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smtClean="0"/>
              <a:t>6</a:t>
            </a:fld>
            <a:endParaRPr lang="en-US" dirty="0"/>
          </a:p>
        </p:txBody>
      </p:sp>
    </p:spTree>
    <p:extLst>
      <p:ext uri="{BB962C8B-B14F-4D97-AF65-F5344CB8AC3E}">
        <p14:creationId xmlns:p14="http://schemas.microsoft.com/office/powerpoint/2010/main" val="22079237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8872" y="161416"/>
            <a:ext cx="11884152" cy="6577711"/>
          </a:xfrm>
        </p:spPr>
        <p:txBody>
          <a:bodyPr/>
          <a:lstStyle/>
          <a:p>
            <a:pPr marL="0" indent="0" algn="r" rtl="1">
              <a:buNone/>
            </a:pPr>
            <a:r>
              <a:rPr lang="ar-SA" b="1" dirty="0">
                <a:solidFill>
                  <a:srgbClr val="C00000"/>
                </a:solidFill>
              </a:rPr>
              <a:t>2- المواد البروتينية :</a:t>
            </a:r>
            <a:r>
              <a:rPr lang="ar-SA" dirty="0">
                <a:solidFill>
                  <a:srgbClr val="C00000"/>
                </a:solidFill>
              </a:rPr>
              <a:t> </a:t>
            </a:r>
            <a:endParaRPr lang="en-US" dirty="0">
              <a:solidFill>
                <a:srgbClr val="C00000"/>
              </a:solidFill>
            </a:endParaRPr>
          </a:p>
          <a:p>
            <a:pPr marL="0" indent="0" algn="r" rtl="1">
              <a:lnSpc>
                <a:spcPct val="150000"/>
              </a:lnSpc>
              <a:buNone/>
            </a:pPr>
            <a:r>
              <a:rPr lang="ar-SA" dirty="0"/>
              <a:t> </a:t>
            </a:r>
            <a:r>
              <a:rPr lang="ar-SA" sz="2400" dirty="0"/>
              <a:t>تشتق البروتينات نسبيا من المواد الكربوهيدراتية وايونات النترات الموجودة بالتربة عن طريق تكوين الأحماض الأمينية .</a:t>
            </a:r>
            <a:endParaRPr lang="en-US" sz="2400" dirty="0"/>
          </a:p>
          <a:p>
            <a:pPr marL="0" indent="0" algn="r" rtl="1">
              <a:lnSpc>
                <a:spcPct val="150000"/>
              </a:lnSpc>
              <a:buNone/>
            </a:pPr>
            <a:r>
              <a:rPr lang="ar-SA" sz="2400" dirty="0"/>
              <a:t>على الرغم من كون البروتينات هي المكونات الرئيسي </a:t>
            </a:r>
            <a:r>
              <a:rPr lang="ar-SA" sz="2400" dirty="0" smtClean="0"/>
              <a:t>للبروتوبلازم </a:t>
            </a:r>
            <a:r>
              <a:rPr lang="ar-SA" sz="2400" dirty="0"/>
              <a:t>فإن اغلبها يختزن في البذور فقط على شكل حبيبات صلبة تعرف بالحبيبات البروتينية مثل حبوب القمح وغيرها  .</a:t>
            </a:r>
            <a:r>
              <a:rPr lang="ar-SA" sz="2400" b="1" dirty="0">
                <a:solidFill>
                  <a:srgbClr val="7030A0"/>
                </a:solidFill>
              </a:rPr>
              <a:t>وتعد البروتينات جزء أساسيا في غذاء الانسان  لأهميتها البالغة في بناء العضلات والانسجة .</a:t>
            </a:r>
            <a:endParaRPr lang="en-US" sz="2400" b="1" dirty="0">
              <a:solidFill>
                <a:srgbClr val="7030A0"/>
              </a:solidFill>
            </a:endParaRPr>
          </a:p>
          <a:p>
            <a:pPr marL="0" lvl="0" indent="0" algn="r" rtl="1">
              <a:buNone/>
            </a:pPr>
            <a:r>
              <a:rPr lang="en-US" b="1" dirty="0" smtClean="0">
                <a:solidFill>
                  <a:srgbClr val="C00000"/>
                </a:solidFill>
              </a:rPr>
              <a:t>3</a:t>
            </a:r>
            <a:r>
              <a:rPr lang="ar-SA" b="1" dirty="0" smtClean="0">
                <a:solidFill>
                  <a:srgbClr val="C00000"/>
                </a:solidFill>
              </a:rPr>
              <a:t>- المواد </a:t>
            </a:r>
            <a:r>
              <a:rPr lang="ar-SA" b="1" dirty="0">
                <a:solidFill>
                  <a:srgbClr val="C00000"/>
                </a:solidFill>
              </a:rPr>
              <a:t>الدهنية : </a:t>
            </a:r>
            <a:endParaRPr lang="en-US" dirty="0">
              <a:solidFill>
                <a:srgbClr val="C00000"/>
              </a:solidFill>
            </a:endParaRPr>
          </a:p>
          <a:p>
            <a:pPr marL="0" indent="0" algn="r" rtl="1">
              <a:lnSpc>
                <a:spcPct val="150000"/>
              </a:lnSpc>
              <a:buNone/>
            </a:pPr>
            <a:r>
              <a:rPr lang="ar-SA" dirty="0"/>
              <a:t>‏</a:t>
            </a:r>
            <a:r>
              <a:rPr lang="ar-SA" sz="2400" dirty="0"/>
              <a:t>تشتق المواد الدهنية من المواد </a:t>
            </a:r>
            <a:r>
              <a:rPr lang="ar-SA" sz="2400" dirty="0" smtClean="0"/>
              <a:t>الكربوهيدراتية </a:t>
            </a:r>
            <a:r>
              <a:rPr lang="ar-SA" sz="2400" dirty="0"/>
              <a:t>عن طريق تكوين الأحماض الدهنية </a:t>
            </a:r>
            <a:r>
              <a:rPr lang="en-US" sz="2400" dirty="0"/>
              <a:t>Fatty </a:t>
            </a:r>
            <a:r>
              <a:rPr lang="en-US" sz="2400" dirty="0" err="1"/>
              <a:t>acide</a:t>
            </a:r>
            <a:r>
              <a:rPr lang="ar-SA" sz="2400" dirty="0"/>
              <a:t> والتي تتحد بدورها مع بعضها البعض بواسطة روابط أسترية لتكوين جزيئات الدهون . وهي تخزن كغداء احتياطي في البذور </a:t>
            </a:r>
            <a:r>
              <a:rPr lang="ar-SA" sz="2400" dirty="0" smtClean="0"/>
              <a:t>والثمار </a:t>
            </a:r>
            <a:r>
              <a:rPr lang="ar-SA" sz="2400" dirty="0"/>
              <a:t>بصفة خاصة، </a:t>
            </a:r>
            <a:r>
              <a:rPr lang="ar-SA" sz="2400" b="1" dirty="0">
                <a:solidFill>
                  <a:srgbClr val="7030A0"/>
                </a:solidFill>
              </a:rPr>
              <a:t>وتعد من المكونات الحيوية والغذائية الهامة نظرا لمحتواها العالي من الطاقة . كذلك </a:t>
            </a:r>
            <a:r>
              <a:rPr lang="ar-SA" sz="2400" b="1" dirty="0" smtClean="0">
                <a:solidFill>
                  <a:srgbClr val="7030A0"/>
                </a:solidFill>
              </a:rPr>
              <a:t>في </a:t>
            </a:r>
            <a:r>
              <a:rPr lang="ar-SA" sz="2400" b="1" dirty="0">
                <a:solidFill>
                  <a:srgbClr val="7030A0"/>
                </a:solidFill>
              </a:rPr>
              <a:t>صناعة المارجرين و مواد الدهان  والورنيشات  ومستحضرات التجميل والصابون. </a:t>
            </a:r>
            <a:endParaRPr lang="en-US" sz="2400" b="1" dirty="0">
              <a:solidFill>
                <a:srgbClr val="7030A0"/>
              </a:solidFill>
            </a:endParaRPr>
          </a:p>
        </p:txBody>
      </p:sp>
      <p:sp>
        <p:nvSpPr>
          <p:cNvPr id="2" name="Footer Placeholder 1"/>
          <p:cNvSpPr>
            <a:spLocks noGrp="1"/>
          </p:cNvSpPr>
          <p:nvPr>
            <p:ph type="ftr" sz="quarter" idx="11"/>
          </p:nvPr>
        </p:nvSpPr>
        <p:spPr/>
        <p:txBody>
          <a:bodyPr/>
          <a:lstStyle/>
          <a:p>
            <a:r>
              <a:rPr lang="en-US" smtClean="0"/>
              <a:t>hala alrabiah</a:t>
            </a:r>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smtClean="0"/>
              <a:t>7</a:t>
            </a:fld>
            <a:endParaRPr lang="en-US" dirty="0"/>
          </a:p>
        </p:txBody>
      </p:sp>
    </p:spTree>
    <p:extLst>
      <p:ext uri="{BB962C8B-B14F-4D97-AF65-F5344CB8AC3E}">
        <p14:creationId xmlns:p14="http://schemas.microsoft.com/office/powerpoint/2010/main" val="3949335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1168" y="128016"/>
            <a:ext cx="11823192" cy="6492240"/>
          </a:xfrm>
        </p:spPr>
        <p:txBody>
          <a:bodyPr>
            <a:normAutofit/>
          </a:bodyPr>
          <a:lstStyle/>
          <a:p>
            <a:pPr marL="0" lvl="0" indent="0" algn="r" rtl="1">
              <a:buNone/>
            </a:pPr>
            <a:r>
              <a:rPr lang="ar-SA" b="1" dirty="0" smtClean="0"/>
              <a:t>‏</a:t>
            </a:r>
            <a:r>
              <a:rPr lang="ar-SA" b="1" dirty="0" smtClean="0">
                <a:solidFill>
                  <a:srgbClr val="C00000"/>
                </a:solidFill>
              </a:rPr>
              <a:t>4</a:t>
            </a:r>
            <a:r>
              <a:rPr lang="en-US" b="1" dirty="0" smtClean="0">
                <a:solidFill>
                  <a:srgbClr val="C00000"/>
                </a:solidFill>
              </a:rPr>
              <a:t> - </a:t>
            </a:r>
            <a:r>
              <a:rPr lang="ar-SA" b="1" dirty="0" smtClean="0">
                <a:solidFill>
                  <a:srgbClr val="C00000"/>
                </a:solidFill>
              </a:rPr>
              <a:t>الإفرازات </a:t>
            </a:r>
            <a:r>
              <a:rPr lang="ar-SA" b="1" dirty="0">
                <a:solidFill>
                  <a:srgbClr val="C00000"/>
                </a:solidFill>
              </a:rPr>
              <a:t>والاخراجات: </a:t>
            </a:r>
            <a:endParaRPr lang="en-US" dirty="0">
              <a:solidFill>
                <a:srgbClr val="C00000"/>
              </a:solidFill>
            </a:endParaRPr>
          </a:p>
          <a:p>
            <a:pPr marL="0" indent="0" algn="r" rtl="1">
              <a:lnSpc>
                <a:spcPct val="150000"/>
              </a:lnSpc>
              <a:buNone/>
            </a:pPr>
            <a:r>
              <a:rPr lang="ar-SA" dirty="0"/>
              <a:t>‏</a:t>
            </a:r>
            <a:r>
              <a:rPr lang="ar-SA" sz="2400" dirty="0"/>
              <a:t>يقصد بها مجموعة المركبات التي ينتجها السيتوبلازم أثناء عملية التحول الغذائي وقد تستخدم تلك المركبات استخدامات خاصة تكون ذات فائدة كبيرة للنبات مثل الإنزيمات التي تدخل في دورات الميتابوليزم ، أو تؤثر على نمو النبات مثل الهرمونات ، او تكون غير ذات فائدة كبيرة للنبات مثل اللبن النباتي . وعموما يمكن تقسيم الانسجة الافرازية  للنباتات إلى </a:t>
            </a:r>
            <a:r>
              <a:rPr lang="ar-SA" sz="2400" dirty="0" smtClean="0"/>
              <a:t>الأقسام</a:t>
            </a:r>
            <a:endParaRPr lang="en-US" sz="2400" dirty="0" smtClean="0"/>
          </a:p>
          <a:p>
            <a:pPr marL="0" indent="0" algn="r" rtl="1">
              <a:lnSpc>
                <a:spcPct val="150000"/>
              </a:lnSpc>
              <a:buNone/>
            </a:pPr>
            <a:r>
              <a:rPr lang="ar-SA" sz="2400" b="1" u="sng" dirty="0" smtClean="0">
                <a:solidFill>
                  <a:schemeClr val="accent2">
                    <a:lumMod val="75000"/>
                  </a:schemeClr>
                </a:solidFill>
              </a:rPr>
              <a:t>أ‌-</a:t>
            </a:r>
            <a:r>
              <a:rPr lang="en-US" sz="2400" b="1" u="sng" dirty="0" smtClean="0">
                <a:solidFill>
                  <a:schemeClr val="accent2">
                    <a:lumMod val="75000"/>
                  </a:schemeClr>
                </a:solidFill>
              </a:rPr>
              <a:t> </a:t>
            </a:r>
            <a:r>
              <a:rPr lang="ar-SA" sz="2400" b="1" u="sng" dirty="0" smtClean="0">
                <a:solidFill>
                  <a:schemeClr val="accent2">
                    <a:lumMod val="75000"/>
                  </a:schemeClr>
                </a:solidFill>
              </a:rPr>
              <a:t>تراكيب إلافراز </a:t>
            </a:r>
            <a:r>
              <a:rPr lang="ar-SA" sz="2400" b="1" u="sng" dirty="0">
                <a:solidFill>
                  <a:schemeClr val="accent2">
                    <a:lumMod val="75000"/>
                  </a:schemeClr>
                </a:solidFill>
              </a:rPr>
              <a:t>الخارجية : </a:t>
            </a:r>
          </a:p>
          <a:p>
            <a:pPr marL="0" indent="0" algn="r" rtl="1">
              <a:lnSpc>
                <a:spcPct val="150000"/>
              </a:lnSpc>
              <a:buNone/>
            </a:pPr>
            <a:r>
              <a:rPr lang="ar-SA" sz="2400" dirty="0"/>
              <a:t> تتكون تلك التراكيب من بعض خلايا بشرة النبات أو ‏زوائد البشرة ، وتتميز بعض تلك التراكيب بقدرتها على افراز مركبات خاصة الى السطح  مثل الرحيق ، او </a:t>
            </a:r>
            <a:r>
              <a:rPr lang="ar-SA" sz="2400" dirty="0" smtClean="0"/>
              <a:t>أملاح </a:t>
            </a:r>
            <a:r>
              <a:rPr lang="ar-SA" sz="2400" dirty="0"/>
              <a:t>أو مواد لزجة ا</a:t>
            </a:r>
            <a:r>
              <a:rPr lang="ar-SA" sz="2400" dirty="0" smtClean="0"/>
              <a:t>و </a:t>
            </a:r>
            <a:r>
              <a:rPr lang="ar-SA" sz="2400" dirty="0"/>
              <a:t>إنزيمات هاضمة كما في النباتات أكلات الحشرات  وتشتمل التراكيب الافرازية الخارجية على الأنواع الآتية: </a:t>
            </a:r>
          </a:p>
          <a:p>
            <a:pPr marL="0" indent="0" algn="r" rtl="1">
              <a:lnSpc>
                <a:spcPct val="150000"/>
              </a:lnSpc>
              <a:buNone/>
            </a:pPr>
            <a:r>
              <a:rPr lang="ar-SA" sz="2400" dirty="0"/>
              <a:t>‏</a:t>
            </a:r>
            <a:r>
              <a:rPr lang="ar-SA" sz="2400" b="1" dirty="0"/>
              <a:t>الشعيرات الغدية - الغدد الرحيقية - الثغور المائية </a:t>
            </a:r>
            <a:r>
              <a:rPr lang="ar-SA" sz="2400" b="1" dirty="0" smtClean="0"/>
              <a:t>.</a:t>
            </a:r>
            <a:endParaRPr lang="ar-SA" sz="2400" b="1" dirty="0"/>
          </a:p>
        </p:txBody>
      </p:sp>
      <p:sp>
        <p:nvSpPr>
          <p:cNvPr id="2" name="Footer Placeholder 1"/>
          <p:cNvSpPr>
            <a:spLocks noGrp="1"/>
          </p:cNvSpPr>
          <p:nvPr>
            <p:ph type="ftr" sz="quarter" idx="11"/>
          </p:nvPr>
        </p:nvSpPr>
        <p:spPr/>
        <p:txBody>
          <a:bodyPr/>
          <a:lstStyle/>
          <a:p>
            <a:r>
              <a:rPr lang="en-US" smtClean="0"/>
              <a:t>hala alrabiah</a:t>
            </a:r>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smtClean="0"/>
              <a:t>8</a:t>
            </a:fld>
            <a:endParaRPr lang="en-US" dirty="0"/>
          </a:p>
        </p:txBody>
      </p:sp>
    </p:spTree>
    <p:extLst>
      <p:ext uri="{BB962C8B-B14F-4D97-AF65-F5344CB8AC3E}">
        <p14:creationId xmlns:p14="http://schemas.microsoft.com/office/powerpoint/2010/main" val="7345181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8016" y="197992"/>
            <a:ext cx="11838432" cy="6458839"/>
          </a:xfrm>
        </p:spPr>
        <p:txBody>
          <a:bodyPr/>
          <a:lstStyle/>
          <a:p>
            <a:pPr marL="0" indent="0" algn="r" rtl="1">
              <a:buNone/>
            </a:pPr>
            <a:r>
              <a:rPr lang="ar-SA" b="1" u="sng" dirty="0">
                <a:solidFill>
                  <a:schemeClr val="accent2">
                    <a:lumMod val="75000"/>
                  </a:schemeClr>
                </a:solidFill>
              </a:rPr>
              <a:t>الشعيرات الغدية :</a:t>
            </a:r>
            <a:endParaRPr lang="en-US" dirty="0">
              <a:solidFill>
                <a:schemeClr val="accent2">
                  <a:lumMod val="75000"/>
                </a:schemeClr>
              </a:solidFill>
            </a:endParaRPr>
          </a:p>
          <a:p>
            <a:pPr marL="0" indent="0" algn="r" rtl="1">
              <a:lnSpc>
                <a:spcPct val="150000"/>
              </a:lnSpc>
              <a:buNone/>
            </a:pPr>
            <a:r>
              <a:rPr lang="ar-SA" sz="2400" dirty="0"/>
              <a:t>توجد على هيئة </a:t>
            </a:r>
            <a:r>
              <a:rPr lang="ar-SA" sz="2400" dirty="0" smtClean="0"/>
              <a:t>شعيرات </a:t>
            </a:r>
            <a:r>
              <a:rPr lang="ar-SA" sz="2400" dirty="0"/>
              <a:t>وحيدة الخلية او عديدة الخلايا تحتوي على افرازات توجد في الطرف العلوي للشعيرة ، وهذه الافرازات اذا لامست جلد الانسان او الحيوان تنكسر القمة الكرويه للشعيرة ويندفع الافراز </a:t>
            </a:r>
            <a:r>
              <a:rPr lang="ar-SA" sz="2400" dirty="0">
                <a:solidFill>
                  <a:srgbClr val="7030A0"/>
                </a:solidFill>
              </a:rPr>
              <a:t>للخارج والذي يسبب الالم نتيجة احتواءه على مركب ينتمي الى مجموعة الامينات الحيوية ، والمعروف باسم الهستامين .</a:t>
            </a:r>
            <a:endParaRPr lang="en-US" sz="2400" dirty="0">
              <a:solidFill>
                <a:srgbClr val="7030A0"/>
              </a:solidFill>
            </a:endParaRPr>
          </a:p>
          <a:p>
            <a:pPr marL="0" indent="0" algn="r" rtl="1">
              <a:buNone/>
            </a:pPr>
            <a:endParaRPr lang="en-US" dirty="0"/>
          </a:p>
        </p:txBody>
      </p:sp>
      <p:pic>
        <p:nvPicPr>
          <p:cNvPr id="4" name="Picture 3"/>
          <p:cNvPicPr>
            <a:picLocks noChangeAspect="1"/>
          </p:cNvPicPr>
          <p:nvPr/>
        </p:nvPicPr>
        <p:blipFill>
          <a:blip r:embed="rId2"/>
          <a:stretch>
            <a:fillRect/>
          </a:stretch>
        </p:blipFill>
        <p:spPr>
          <a:xfrm>
            <a:off x="4340681" y="2976752"/>
            <a:ext cx="2980615" cy="2061592"/>
          </a:xfrm>
          <a:prstGeom prst="rect">
            <a:avLst/>
          </a:prstGeom>
        </p:spPr>
      </p:pic>
      <p:pic>
        <p:nvPicPr>
          <p:cNvPr id="5" name="Picture 4"/>
          <p:cNvPicPr>
            <a:picLocks noChangeAspect="1"/>
          </p:cNvPicPr>
          <p:nvPr/>
        </p:nvPicPr>
        <p:blipFill>
          <a:blip r:embed="rId3"/>
          <a:stretch>
            <a:fillRect/>
          </a:stretch>
        </p:blipFill>
        <p:spPr>
          <a:xfrm>
            <a:off x="8396427" y="2976752"/>
            <a:ext cx="2406637" cy="2299335"/>
          </a:xfrm>
          <a:prstGeom prst="rect">
            <a:avLst/>
          </a:prstGeom>
        </p:spPr>
      </p:pic>
      <p:pic>
        <p:nvPicPr>
          <p:cNvPr id="6" name="Picture 5"/>
          <p:cNvPicPr>
            <a:picLocks noChangeAspect="1"/>
          </p:cNvPicPr>
          <p:nvPr/>
        </p:nvPicPr>
        <p:blipFill>
          <a:blip r:embed="rId4"/>
          <a:stretch>
            <a:fillRect/>
          </a:stretch>
        </p:blipFill>
        <p:spPr>
          <a:xfrm>
            <a:off x="636939" y="2976752"/>
            <a:ext cx="3069048" cy="2125600"/>
          </a:xfrm>
          <a:prstGeom prst="rect">
            <a:avLst/>
          </a:prstGeom>
        </p:spPr>
      </p:pic>
      <p:sp>
        <p:nvSpPr>
          <p:cNvPr id="2" name="Footer Placeholder 1"/>
          <p:cNvSpPr>
            <a:spLocks noGrp="1"/>
          </p:cNvSpPr>
          <p:nvPr>
            <p:ph type="ftr" sz="quarter" idx="11"/>
          </p:nvPr>
        </p:nvSpPr>
        <p:spPr/>
        <p:txBody>
          <a:bodyPr/>
          <a:lstStyle/>
          <a:p>
            <a:r>
              <a:rPr lang="en-US" smtClean="0"/>
              <a:t>hala alrabiah</a:t>
            </a:r>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t>9</a:t>
            </a:fld>
            <a:endParaRPr lang="en-US" dirty="0"/>
          </a:p>
        </p:txBody>
      </p:sp>
    </p:spTree>
    <p:extLst>
      <p:ext uri="{BB962C8B-B14F-4D97-AF65-F5344CB8AC3E}">
        <p14:creationId xmlns:p14="http://schemas.microsoft.com/office/powerpoint/2010/main" val="34708103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490</TotalTime>
  <Words>1146</Words>
  <Application>Microsoft Office PowerPoint</Application>
  <PresentationFormat>Widescreen</PresentationFormat>
  <Paragraphs>91</Paragraphs>
  <Slides>14</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Algerian</vt:lpstr>
      <vt:lpstr>Arial</vt:lpstr>
      <vt:lpstr>Calibri</vt:lpstr>
      <vt:lpstr>Calibri Light</vt:lpstr>
      <vt:lpstr>Times New Roman</vt:lpstr>
      <vt:lpstr>Wingdings</vt:lpstr>
      <vt:lpstr>Office Theme</vt:lpstr>
      <vt:lpstr>طبيعة النواتج  النباتية  )الخلية والانسجة النباتية (</vt:lpstr>
      <vt:lpstr>PowerPoint Presentation</vt:lpstr>
      <vt:lpstr>PowerPoint Presentation</vt:lpstr>
      <vt:lpstr>ثانيا :  البروتوبلازم الحي : </vt:lpstr>
      <vt:lpstr>ثالثا : الغذاء المخزن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تقسيم النباتات ذات الاهمية الاقتصادية </vt:lpstr>
      <vt:lpstr>انتهت المحاضرة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طبيعة النواتج  النباتية  )المنتجات الرئيسية للنباتات الاقتصادي (</dc:title>
  <dc:creator>Microsoft account</dc:creator>
  <cp:lastModifiedBy>maha abanomai</cp:lastModifiedBy>
  <cp:revision>17</cp:revision>
  <dcterms:created xsi:type="dcterms:W3CDTF">2021-01-26T18:25:58Z</dcterms:created>
  <dcterms:modified xsi:type="dcterms:W3CDTF">2026-08-30T13:47:56Z</dcterms:modified>
</cp:coreProperties>
</file>