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57" r:id="rId4"/>
    <p:sldId id="261" r:id="rId5"/>
    <p:sldId id="258" r:id="rId6"/>
    <p:sldId id="267" r:id="rId7"/>
    <p:sldId id="259" r:id="rId8"/>
    <p:sldId id="268" r:id="rId9"/>
    <p:sldId id="269" r:id="rId10"/>
    <p:sldId id="270" r:id="rId11"/>
    <p:sldId id="262" r:id="rId12"/>
    <p:sldId id="260" r:id="rId13"/>
    <p:sldId id="265" r:id="rId14"/>
    <p:sldId id="266" r:id="rId15"/>
    <p:sldId id="26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1" d="100"/>
          <a:sy n="81" d="100"/>
        </p:scale>
        <p:origin x="754"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B539D10-6739-44C7-88F5-26D728E4FFE1}" type="datetimeFigureOut">
              <a:rPr lang="en-GB" smtClean="0"/>
              <a:t>25/08/2023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AAC5265-72FA-4061-A7BF-8DBD7D2086A3}"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2008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B539D10-6739-44C7-88F5-26D728E4FFE1}" type="datetimeFigureOut">
              <a:rPr lang="en-GB" smtClean="0"/>
              <a:t>25/08/2023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AAC5265-72FA-4061-A7BF-8DBD7D2086A3}" type="slidenum">
              <a:rPr lang="en-GB" smtClean="0"/>
              <a:t>‹#›</a:t>
            </a:fld>
            <a:endParaRPr lang="en-GB"/>
          </a:p>
        </p:txBody>
      </p:sp>
    </p:spTree>
    <p:extLst>
      <p:ext uri="{BB962C8B-B14F-4D97-AF65-F5344CB8AC3E}">
        <p14:creationId xmlns:p14="http://schemas.microsoft.com/office/powerpoint/2010/main" val="3353082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B539D10-6739-44C7-88F5-26D728E4FFE1}" type="datetimeFigureOut">
              <a:rPr lang="en-GB" smtClean="0"/>
              <a:t>25/08/2023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AAC5265-72FA-4061-A7BF-8DBD7D2086A3}" type="slidenum">
              <a:rPr lang="en-GB" smtClean="0"/>
              <a:t>‹#›</a:t>
            </a:fld>
            <a:endParaRPr lang="en-GB"/>
          </a:p>
        </p:txBody>
      </p:sp>
    </p:spTree>
    <p:extLst>
      <p:ext uri="{BB962C8B-B14F-4D97-AF65-F5344CB8AC3E}">
        <p14:creationId xmlns:p14="http://schemas.microsoft.com/office/powerpoint/2010/main" val="2524422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B539D10-6739-44C7-88F5-26D728E4FFE1}" type="datetimeFigureOut">
              <a:rPr lang="en-GB" smtClean="0"/>
              <a:t>25/08/2023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AAC5265-72FA-4061-A7BF-8DBD7D2086A3}" type="slidenum">
              <a:rPr lang="en-GB" smtClean="0"/>
              <a:t>‹#›</a:t>
            </a:fld>
            <a:endParaRPr lang="en-GB"/>
          </a:p>
        </p:txBody>
      </p:sp>
    </p:spTree>
    <p:extLst>
      <p:ext uri="{BB962C8B-B14F-4D97-AF65-F5344CB8AC3E}">
        <p14:creationId xmlns:p14="http://schemas.microsoft.com/office/powerpoint/2010/main" val="3579278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B539D10-6739-44C7-88F5-26D728E4FFE1}" type="datetimeFigureOut">
              <a:rPr lang="en-GB" smtClean="0"/>
              <a:t>25/08/2023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AAC5265-72FA-4061-A7BF-8DBD7D2086A3}"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8428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539D10-6739-44C7-88F5-26D728E4FFE1}" type="datetimeFigureOut">
              <a:rPr lang="en-GB" smtClean="0"/>
              <a:t>25/08/2023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AAC5265-72FA-4061-A7BF-8DBD7D2086A3}" type="slidenum">
              <a:rPr lang="en-GB" smtClean="0"/>
              <a:t>‹#›</a:t>
            </a:fld>
            <a:endParaRPr lang="en-GB"/>
          </a:p>
        </p:txBody>
      </p:sp>
    </p:spTree>
    <p:extLst>
      <p:ext uri="{BB962C8B-B14F-4D97-AF65-F5344CB8AC3E}">
        <p14:creationId xmlns:p14="http://schemas.microsoft.com/office/powerpoint/2010/main" val="2893548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B539D10-6739-44C7-88F5-26D728E4FFE1}" type="datetimeFigureOut">
              <a:rPr lang="en-GB" smtClean="0"/>
              <a:t>25/08/2023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AAC5265-72FA-4061-A7BF-8DBD7D2086A3}" type="slidenum">
              <a:rPr lang="en-GB" smtClean="0"/>
              <a:t>‹#›</a:t>
            </a:fld>
            <a:endParaRPr lang="en-GB"/>
          </a:p>
        </p:txBody>
      </p:sp>
    </p:spTree>
    <p:extLst>
      <p:ext uri="{BB962C8B-B14F-4D97-AF65-F5344CB8AC3E}">
        <p14:creationId xmlns:p14="http://schemas.microsoft.com/office/powerpoint/2010/main" val="177506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B539D10-6739-44C7-88F5-26D728E4FFE1}" type="datetimeFigureOut">
              <a:rPr lang="en-GB" smtClean="0"/>
              <a:t>25/08/2023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AAC5265-72FA-4061-A7BF-8DBD7D2086A3}" type="slidenum">
              <a:rPr lang="en-GB" smtClean="0"/>
              <a:t>‹#›</a:t>
            </a:fld>
            <a:endParaRPr lang="en-GB"/>
          </a:p>
        </p:txBody>
      </p:sp>
    </p:spTree>
    <p:extLst>
      <p:ext uri="{BB962C8B-B14F-4D97-AF65-F5344CB8AC3E}">
        <p14:creationId xmlns:p14="http://schemas.microsoft.com/office/powerpoint/2010/main" val="2984701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B539D10-6739-44C7-88F5-26D728E4FFE1}" type="datetimeFigureOut">
              <a:rPr lang="en-GB" smtClean="0"/>
              <a:t>25/08/2023</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2AAC5265-72FA-4061-A7BF-8DBD7D2086A3}" type="slidenum">
              <a:rPr lang="en-GB" smtClean="0"/>
              <a:t>‹#›</a:t>
            </a:fld>
            <a:endParaRPr lang="en-GB"/>
          </a:p>
        </p:txBody>
      </p:sp>
    </p:spTree>
    <p:extLst>
      <p:ext uri="{BB962C8B-B14F-4D97-AF65-F5344CB8AC3E}">
        <p14:creationId xmlns:p14="http://schemas.microsoft.com/office/powerpoint/2010/main" val="4011505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B539D10-6739-44C7-88F5-26D728E4FFE1}" type="datetimeFigureOut">
              <a:rPr lang="en-GB" smtClean="0"/>
              <a:t>25/08/2023</a:t>
            </a:fld>
            <a:endParaRPr lang="en-GB"/>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AAC5265-72FA-4061-A7BF-8DBD7D2086A3}" type="slidenum">
              <a:rPr lang="en-GB" smtClean="0"/>
              <a:t>‹#›</a:t>
            </a:fld>
            <a:endParaRPr lang="en-GB"/>
          </a:p>
        </p:txBody>
      </p:sp>
    </p:spTree>
    <p:extLst>
      <p:ext uri="{BB962C8B-B14F-4D97-AF65-F5344CB8AC3E}">
        <p14:creationId xmlns:p14="http://schemas.microsoft.com/office/powerpoint/2010/main" val="1781983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B539D10-6739-44C7-88F5-26D728E4FFE1}" type="datetimeFigureOut">
              <a:rPr lang="en-GB" smtClean="0"/>
              <a:t>25/08/2023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AAC5265-72FA-4061-A7BF-8DBD7D2086A3}" type="slidenum">
              <a:rPr lang="en-GB" smtClean="0"/>
              <a:t>‹#›</a:t>
            </a:fld>
            <a:endParaRPr lang="en-GB"/>
          </a:p>
        </p:txBody>
      </p:sp>
    </p:spTree>
    <p:extLst>
      <p:ext uri="{BB962C8B-B14F-4D97-AF65-F5344CB8AC3E}">
        <p14:creationId xmlns:p14="http://schemas.microsoft.com/office/powerpoint/2010/main" val="3536532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B539D10-6739-44C7-88F5-26D728E4FFE1}" type="datetimeFigureOut">
              <a:rPr lang="en-GB" smtClean="0"/>
              <a:t>25/08/2023</a:t>
            </a:fld>
            <a:endParaRPr lang="en-GB"/>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GB"/>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AAC5265-72FA-4061-A7BF-8DBD7D2086A3}" type="slidenum">
              <a:rPr lang="en-GB" smtClean="0"/>
              <a:t>‹#›</a:t>
            </a:fld>
            <a:endParaRPr lang="en-GB"/>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56992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www.un.org/ar/about-us/intergovernmental-and-other-organizations"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r" rtl="1"/>
            <a:r>
              <a:rPr lang="ar-SA" sz="6000" dirty="0" smtClean="0"/>
              <a:t>419 قصد- المنظمات الدولية و الاقليمية</a:t>
            </a:r>
            <a:endParaRPr lang="en-GB" sz="6000" dirty="0"/>
          </a:p>
        </p:txBody>
      </p:sp>
      <p:sp>
        <p:nvSpPr>
          <p:cNvPr id="3" name="Subtitle 2"/>
          <p:cNvSpPr>
            <a:spLocks noGrp="1"/>
          </p:cNvSpPr>
          <p:nvPr>
            <p:ph type="subTitle" idx="1"/>
          </p:nvPr>
        </p:nvSpPr>
        <p:spPr/>
        <p:txBody>
          <a:bodyPr>
            <a:normAutofit/>
          </a:bodyPr>
          <a:lstStyle/>
          <a:p>
            <a:r>
              <a:rPr lang="ar-SA" sz="3200" b="1" dirty="0" smtClean="0"/>
              <a:t>د.تهاني باقازي </a:t>
            </a:r>
            <a:endParaRPr lang="en-GB" sz="3200" b="1" dirty="0"/>
          </a:p>
        </p:txBody>
      </p:sp>
    </p:spTree>
    <p:extLst>
      <p:ext uri="{BB962C8B-B14F-4D97-AF65-F5344CB8AC3E}">
        <p14:creationId xmlns:p14="http://schemas.microsoft.com/office/powerpoint/2010/main" val="8270296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61155" y="952183"/>
            <a:ext cx="9304255" cy="2390398"/>
          </a:xfrm>
          <a:prstGeom prst="rect">
            <a:avLst/>
          </a:prstGeom>
        </p:spPr>
        <p:txBody>
          <a:bodyPr wrap="square">
            <a:spAutoFit/>
          </a:bodyPr>
          <a:lstStyle/>
          <a:p>
            <a:pPr marL="91440" indent="-91440" algn="r">
              <a:lnSpc>
                <a:spcPct val="150000"/>
              </a:lnSpc>
              <a:spcBef>
                <a:spcPts val="1200"/>
              </a:spcBef>
              <a:spcAft>
                <a:spcPts val="200"/>
              </a:spcAft>
              <a:buClr>
                <a:schemeClr val="accent1"/>
              </a:buClr>
              <a:buSzPct val="100000"/>
              <a:buFont typeface="Calibri" panose="020F0502020204030204" pitchFamily="34" charset="0"/>
              <a:buChar char=" "/>
            </a:pPr>
            <a:r>
              <a:rPr lang="ar-SA" sz="2800" u="sng" dirty="0">
                <a:solidFill>
                  <a:schemeClr val="accent2"/>
                </a:solidFill>
              </a:rPr>
              <a:t> </a:t>
            </a:r>
            <a:r>
              <a:rPr lang="ar-SA" sz="2800" u="sng" dirty="0" smtClean="0">
                <a:solidFill>
                  <a:schemeClr val="accent2"/>
                </a:solidFill>
              </a:rPr>
              <a:t>وفق – منشئ الاتفاق </a:t>
            </a:r>
            <a:endParaRPr lang="ar-SA" sz="2800" u="sng" dirty="0">
              <a:solidFill>
                <a:schemeClr val="accent2"/>
              </a:solidFill>
            </a:endParaRPr>
          </a:p>
          <a:p>
            <a:pPr marL="91440" indent="-91440" algn="r">
              <a:lnSpc>
                <a:spcPct val="150000"/>
              </a:lnSpc>
              <a:spcBef>
                <a:spcPts val="1200"/>
              </a:spcBef>
              <a:spcAft>
                <a:spcPts val="200"/>
              </a:spcAft>
              <a:buClr>
                <a:schemeClr val="accent1"/>
              </a:buClr>
              <a:buSzPct val="100000"/>
              <a:buFont typeface="Calibri" panose="020F0502020204030204" pitchFamily="34" charset="0"/>
              <a:buChar char=" "/>
            </a:pPr>
            <a:r>
              <a:rPr lang="ar-SA" sz="2800" u="sng" dirty="0" smtClean="0">
                <a:solidFill>
                  <a:schemeClr val="accent2"/>
                </a:solidFill>
              </a:rPr>
              <a:t>حكومية</a:t>
            </a:r>
            <a:r>
              <a:rPr lang="ar-SA" sz="2800" dirty="0" smtClean="0">
                <a:solidFill>
                  <a:schemeClr val="tx1">
                    <a:lumMod val="75000"/>
                    <a:lumOff val="25000"/>
                  </a:schemeClr>
                </a:solidFill>
              </a:rPr>
              <a:t>:</a:t>
            </a:r>
            <a:r>
              <a:rPr lang="ar-SA" sz="2800" dirty="0">
                <a:solidFill>
                  <a:schemeClr val="tx1">
                    <a:lumMod val="75000"/>
                    <a:lumOff val="25000"/>
                  </a:schemeClr>
                </a:solidFill>
              </a:rPr>
              <a:t> </a:t>
            </a:r>
            <a:r>
              <a:rPr lang="ar-SA" sz="2800" dirty="0" smtClean="0">
                <a:solidFill>
                  <a:schemeClr val="tx1">
                    <a:lumMod val="75000"/>
                    <a:lumOff val="25000"/>
                  </a:schemeClr>
                </a:solidFill>
              </a:rPr>
              <a:t>تنشئها و تمثلها الدول.</a:t>
            </a:r>
            <a:endParaRPr lang="ar-SA" sz="2800" dirty="0">
              <a:solidFill>
                <a:schemeClr val="tx1">
                  <a:lumMod val="75000"/>
                  <a:lumOff val="25000"/>
                </a:schemeClr>
              </a:solidFill>
            </a:endParaRPr>
          </a:p>
          <a:p>
            <a:pPr marL="91440" indent="-91440" algn="r">
              <a:lnSpc>
                <a:spcPct val="150000"/>
              </a:lnSpc>
              <a:spcBef>
                <a:spcPts val="1200"/>
              </a:spcBef>
              <a:spcAft>
                <a:spcPts val="200"/>
              </a:spcAft>
              <a:buClr>
                <a:schemeClr val="accent1"/>
              </a:buClr>
              <a:buSzPct val="100000"/>
              <a:buFont typeface="Calibri" panose="020F0502020204030204" pitchFamily="34" charset="0"/>
              <a:buChar char=" "/>
            </a:pPr>
            <a:r>
              <a:rPr lang="ar-SA" sz="2800" u="sng" dirty="0" smtClean="0">
                <a:solidFill>
                  <a:schemeClr val="accent2"/>
                </a:solidFill>
              </a:rPr>
              <a:t>غير حكومية </a:t>
            </a:r>
            <a:r>
              <a:rPr lang="ar-SA" sz="2800" dirty="0" smtClean="0">
                <a:solidFill>
                  <a:schemeClr val="accent2"/>
                </a:solidFill>
              </a:rPr>
              <a:t>:</a:t>
            </a:r>
            <a:r>
              <a:rPr lang="ar-SA" sz="2800" dirty="0">
                <a:solidFill>
                  <a:schemeClr val="tx1">
                    <a:lumMod val="75000"/>
                    <a:lumOff val="25000"/>
                  </a:schemeClr>
                </a:solidFill>
              </a:rPr>
              <a:t> </a:t>
            </a:r>
            <a:r>
              <a:rPr lang="ar-SA" sz="2800" dirty="0" smtClean="0">
                <a:solidFill>
                  <a:schemeClr val="tx1">
                    <a:lumMod val="75000"/>
                    <a:lumOff val="25000"/>
                  </a:schemeClr>
                </a:solidFill>
              </a:rPr>
              <a:t>تنشئها و تنظمها كيانات غير الدول مثل الاتحاد العربي للاطباء..</a:t>
            </a:r>
            <a:endParaRPr lang="ar-SA" sz="2800" dirty="0">
              <a:solidFill>
                <a:schemeClr val="tx1">
                  <a:lumMod val="75000"/>
                  <a:lumOff val="25000"/>
                </a:schemeClr>
              </a:solidFill>
            </a:endParaRPr>
          </a:p>
        </p:txBody>
      </p:sp>
    </p:spTree>
    <p:extLst>
      <p:ext uri="{BB962C8B-B14F-4D97-AF65-F5344CB8AC3E}">
        <p14:creationId xmlns:p14="http://schemas.microsoft.com/office/powerpoint/2010/main" val="24525432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13641" y="1038488"/>
            <a:ext cx="8710367" cy="3862596"/>
          </a:xfrm>
          <a:prstGeom prst="rect">
            <a:avLst/>
          </a:prstGeom>
        </p:spPr>
        <p:txBody>
          <a:bodyPr wrap="square">
            <a:spAutoFit/>
          </a:bodyPr>
          <a:lstStyle/>
          <a:p>
            <a:pPr marL="91440" lvl="0" indent="-91440" algn="r">
              <a:lnSpc>
                <a:spcPct val="150000"/>
              </a:lnSpc>
              <a:spcBef>
                <a:spcPts val="1200"/>
              </a:spcBef>
              <a:spcAft>
                <a:spcPts val="200"/>
              </a:spcAft>
              <a:buClr>
                <a:srgbClr val="E48312"/>
              </a:buClr>
              <a:buSzPct val="100000"/>
              <a:buFont typeface="Calibri" panose="020F0502020204030204" pitchFamily="34" charset="0"/>
              <a:buChar char=" "/>
            </a:pPr>
            <a:r>
              <a:rPr lang="ar-SA" sz="2800" u="sng" dirty="0" smtClean="0">
                <a:solidFill>
                  <a:schemeClr val="accent2"/>
                </a:solidFill>
              </a:rPr>
              <a:t>مهام </a:t>
            </a:r>
            <a:r>
              <a:rPr lang="ar-SA" sz="2800" u="sng" dirty="0">
                <a:solidFill>
                  <a:schemeClr val="accent2"/>
                </a:solidFill>
              </a:rPr>
              <a:t>المنظمات الدولية </a:t>
            </a:r>
            <a:endParaRPr lang="ar-SA" sz="2800" u="sng" dirty="0" smtClean="0">
              <a:solidFill>
                <a:schemeClr val="accent2"/>
              </a:solidFill>
            </a:endParaRPr>
          </a:p>
          <a:p>
            <a:pPr marL="91440" lvl="0" indent="-91440" algn="r">
              <a:lnSpc>
                <a:spcPct val="150000"/>
              </a:lnSpc>
              <a:spcBef>
                <a:spcPts val="1200"/>
              </a:spcBef>
              <a:spcAft>
                <a:spcPts val="200"/>
              </a:spcAft>
              <a:buClr>
                <a:srgbClr val="E48312"/>
              </a:buClr>
              <a:buSzPct val="100000"/>
              <a:buFont typeface="Calibri" panose="020F0502020204030204" pitchFamily="34" charset="0"/>
              <a:buChar char=" "/>
            </a:pPr>
            <a:r>
              <a:rPr lang="ar-SA" sz="2800" dirty="0" smtClean="0">
                <a:solidFill>
                  <a:srgbClr val="000000">
                    <a:lumMod val="75000"/>
                    <a:lumOff val="25000"/>
                  </a:srgbClr>
                </a:solidFill>
              </a:rPr>
              <a:t> </a:t>
            </a:r>
            <a:r>
              <a:rPr lang="ar-SA" sz="2800" dirty="0">
                <a:solidFill>
                  <a:srgbClr val="000000">
                    <a:lumMod val="75000"/>
                    <a:lumOff val="25000"/>
                  </a:srgbClr>
                </a:solidFill>
              </a:rPr>
              <a:t>تقديم الخدمات والمساعدات الطبية كمنظمة الصِّحة </a:t>
            </a:r>
            <a:r>
              <a:rPr lang="ar-SA" sz="2800" dirty="0" smtClean="0">
                <a:solidFill>
                  <a:srgbClr val="000000">
                    <a:lumMod val="75000"/>
                    <a:lumOff val="25000"/>
                  </a:srgbClr>
                </a:solidFill>
              </a:rPr>
              <a:t>العالميّة.</a:t>
            </a:r>
          </a:p>
          <a:p>
            <a:pPr marL="91440" lvl="0" indent="-91440" algn="r">
              <a:lnSpc>
                <a:spcPct val="150000"/>
              </a:lnSpc>
              <a:spcBef>
                <a:spcPts val="1200"/>
              </a:spcBef>
              <a:spcAft>
                <a:spcPts val="200"/>
              </a:spcAft>
              <a:buClr>
                <a:srgbClr val="E48312"/>
              </a:buClr>
              <a:buSzPct val="100000"/>
              <a:buFont typeface="Calibri" panose="020F0502020204030204" pitchFamily="34" charset="0"/>
              <a:buChar char=" "/>
            </a:pPr>
            <a:r>
              <a:rPr lang="ar-SA" sz="2800" dirty="0" smtClean="0">
                <a:solidFill>
                  <a:srgbClr val="000000">
                    <a:lumMod val="75000"/>
                    <a:lumOff val="25000"/>
                  </a:srgbClr>
                </a:solidFill>
              </a:rPr>
              <a:t>جمع </a:t>
            </a:r>
            <a:r>
              <a:rPr lang="ar-SA" sz="2800" dirty="0">
                <a:solidFill>
                  <a:srgbClr val="000000">
                    <a:lumMod val="75000"/>
                    <a:lumOff val="25000"/>
                  </a:srgbClr>
                </a:solidFill>
              </a:rPr>
              <a:t>ورصد المعلومات مثل المنظمة العالمية للأرصاد </a:t>
            </a:r>
            <a:r>
              <a:rPr lang="ar-SA" sz="2800" dirty="0" smtClean="0">
                <a:solidFill>
                  <a:srgbClr val="000000">
                    <a:lumMod val="75000"/>
                    <a:lumOff val="25000"/>
                  </a:srgbClr>
                </a:solidFill>
              </a:rPr>
              <a:t>الجويَّة.</a:t>
            </a:r>
          </a:p>
          <a:p>
            <a:pPr marL="91440" lvl="0" indent="-91440" algn="r">
              <a:lnSpc>
                <a:spcPct val="150000"/>
              </a:lnSpc>
              <a:spcBef>
                <a:spcPts val="1200"/>
              </a:spcBef>
              <a:spcAft>
                <a:spcPts val="200"/>
              </a:spcAft>
              <a:buClr>
                <a:srgbClr val="E48312"/>
              </a:buClr>
              <a:buSzPct val="100000"/>
              <a:buFont typeface="Calibri" panose="020F0502020204030204" pitchFamily="34" charset="0"/>
              <a:buChar char=" "/>
            </a:pPr>
            <a:r>
              <a:rPr lang="ar-SA" sz="2800" dirty="0" smtClean="0">
                <a:solidFill>
                  <a:srgbClr val="000000">
                    <a:lumMod val="75000"/>
                    <a:lumOff val="25000"/>
                  </a:srgbClr>
                </a:solidFill>
              </a:rPr>
              <a:t>تساعد </a:t>
            </a:r>
            <a:r>
              <a:rPr lang="ar-SA" sz="2800" dirty="0">
                <a:solidFill>
                  <a:srgbClr val="000000">
                    <a:lumMod val="75000"/>
                    <a:lumOff val="25000"/>
                  </a:srgbClr>
                </a:solidFill>
              </a:rPr>
              <a:t>على تَعزيز التعاون بين الدُّول، وتسوية النِّزاعات من خلال العمل المُشتَرك بين الدُّول الأعضاء لتحقيق </a:t>
            </a:r>
            <a:r>
              <a:rPr lang="ar-SA" sz="2800" dirty="0" smtClean="0">
                <a:solidFill>
                  <a:srgbClr val="000000">
                    <a:lumMod val="75000"/>
                    <a:lumOff val="25000"/>
                  </a:srgbClr>
                </a:solidFill>
              </a:rPr>
              <a:t>أهدافه.</a:t>
            </a:r>
            <a:endParaRPr lang="ar-SA" sz="2800" dirty="0">
              <a:solidFill>
                <a:srgbClr val="000000">
                  <a:lumMod val="75000"/>
                  <a:lumOff val="25000"/>
                </a:srgbClr>
              </a:solidFill>
            </a:endParaRPr>
          </a:p>
        </p:txBody>
      </p:sp>
    </p:spTree>
    <p:extLst>
      <p:ext uri="{BB962C8B-B14F-4D97-AF65-F5344CB8AC3E}">
        <p14:creationId xmlns:p14="http://schemas.microsoft.com/office/powerpoint/2010/main" val="21285647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68511" y="2238569"/>
            <a:ext cx="6096000" cy="923330"/>
          </a:xfrm>
          <a:prstGeom prst="rect">
            <a:avLst/>
          </a:prstGeom>
        </p:spPr>
        <p:txBody>
          <a:bodyPr>
            <a:spAutoFit/>
          </a:bodyPr>
          <a:lstStyle/>
          <a:p>
            <a:r>
              <a:rPr lang="en-GB" dirty="0" smtClean="0">
                <a:hlinkClick r:id="rId2"/>
              </a:rPr>
              <a:t>https://www.un.org/ar/about-us/intergovernmental-and-other-organizations</a:t>
            </a:r>
            <a:endParaRPr lang="ar-SA" dirty="0" smtClean="0"/>
          </a:p>
          <a:p>
            <a:endParaRPr lang="en-GB" dirty="0"/>
          </a:p>
        </p:txBody>
      </p:sp>
      <p:sp>
        <p:nvSpPr>
          <p:cNvPr id="3" name="Rectangle 2"/>
          <p:cNvSpPr/>
          <p:nvPr/>
        </p:nvSpPr>
        <p:spPr>
          <a:xfrm>
            <a:off x="4108116" y="1321266"/>
            <a:ext cx="3975768" cy="523220"/>
          </a:xfrm>
          <a:prstGeom prst="rect">
            <a:avLst/>
          </a:prstGeom>
        </p:spPr>
        <p:txBody>
          <a:bodyPr wrap="none">
            <a:spAutoFit/>
          </a:bodyPr>
          <a:lstStyle/>
          <a:p>
            <a:r>
              <a:rPr lang="ar-SA" sz="2800" b="1" dirty="0" smtClean="0">
                <a:solidFill>
                  <a:schemeClr val="tx1">
                    <a:lumMod val="75000"/>
                    <a:lumOff val="25000"/>
                  </a:schemeClr>
                </a:solidFill>
              </a:rPr>
              <a:t>بعض المنظمات الحكومية الدولية</a:t>
            </a:r>
            <a:endParaRPr lang="en-GB" sz="2800" b="1" dirty="0"/>
          </a:p>
        </p:txBody>
      </p:sp>
    </p:spTree>
    <p:extLst>
      <p:ext uri="{BB962C8B-B14F-4D97-AF65-F5344CB8AC3E}">
        <p14:creationId xmlns:p14="http://schemas.microsoft.com/office/powerpoint/2010/main" val="32880094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38682" y="1902295"/>
            <a:ext cx="10058400" cy="4023360"/>
          </a:xfrm>
        </p:spPr>
        <p:txBody>
          <a:bodyPr>
            <a:normAutofit lnSpcReduction="10000"/>
          </a:bodyPr>
          <a:lstStyle/>
          <a:p>
            <a:pPr algn="r" rtl="1"/>
            <a:r>
              <a:rPr lang="ar-SA" sz="4000" b="1" dirty="0">
                <a:solidFill>
                  <a:schemeClr val="accent1"/>
                </a:solidFill>
              </a:rPr>
              <a:t>المنظمات الاقتصادية الدولية: </a:t>
            </a:r>
            <a:endParaRPr lang="en-GB" sz="4000" dirty="0">
              <a:solidFill>
                <a:schemeClr val="accent1"/>
              </a:solidFill>
            </a:endParaRPr>
          </a:p>
          <a:p>
            <a:pPr marL="514350" lvl="0" indent="-514350" algn="r" rtl="1">
              <a:buFont typeface="+mj-lt"/>
              <a:buAutoNum type="arabicPeriod"/>
            </a:pPr>
            <a:r>
              <a:rPr lang="ar-SA" sz="2800" dirty="0"/>
              <a:t>صندوق النقد الدولي </a:t>
            </a:r>
            <a:r>
              <a:rPr lang="en-US" sz="2800" dirty="0"/>
              <a:t>IMF) </a:t>
            </a:r>
            <a:r>
              <a:rPr lang="ar-SA" sz="2800" dirty="0"/>
              <a:t>) البنك </a:t>
            </a:r>
            <a:r>
              <a:rPr lang="ar-SA" sz="2800" dirty="0" smtClean="0"/>
              <a:t>الدولي</a:t>
            </a:r>
          </a:p>
          <a:p>
            <a:pPr marL="514350" lvl="0" indent="-514350" algn="r" rtl="1">
              <a:buFont typeface="+mj-lt"/>
              <a:buAutoNum type="arabicPeriod"/>
            </a:pPr>
            <a:r>
              <a:rPr lang="ar-SA" sz="2800" dirty="0" smtClean="0"/>
              <a:t> </a:t>
            </a:r>
            <a:r>
              <a:rPr lang="ar-SA" sz="2800" dirty="0"/>
              <a:t>(</a:t>
            </a:r>
            <a:r>
              <a:rPr lang="en-US" sz="2800" dirty="0"/>
              <a:t>WB </a:t>
            </a:r>
            <a:r>
              <a:rPr lang="ar-SA" sz="2800" dirty="0"/>
              <a:t>) منظمة التجارة العالمية </a:t>
            </a:r>
            <a:r>
              <a:rPr lang="en-US" sz="2800" dirty="0"/>
              <a:t>WTO) </a:t>
            </a:r>
            <a:r>
              <a:rPr lang="ar-SA" sz="2800" dirty="0" smtClean="0"/>
              <a:t>) </a:t>
            </a:r>
          </a:p>
          <a:p>
            <a:pPr marL="514350" lvl="0" indent="-514350" algn="r" rtl="1">
              <a:buFont typeface="+mj-lt"/>
              <a:buAutoNum type="arabicPeriod"/>
            </a:pPr>
            <a:r>
              <a:rPr lang="ar-SA" sz="2800" dirty="0" smtClean="0"/>
              <a:t>منظمة </a:t>
            </a:r>
            <a:r>
              <a:rPr lang="ar-SA" sz="2800" dirty="0"/>
              <a:t>الأمم المتحدة للتنمية </a:t>
            </a:r>
            <a:r>
              <a:rPr lang="ar-SA" sz="2800" dirty="0" smtClean="0"/>
              <a:t>الصناعية  </a:t>
            </a:r>
            <a:r>
              <a:rPr lang="en-US" sz="2800" dirty="0"/>
              <a:t>UNIDO)</a:t>
            </a:r>
            <a:r>
              <a:rPr lang="ar-SA" sz="2800" dirty="0"/>
              <a:t>) </a:t>
            </a:r>
            <a:endParaRPr lang="ar-SA" sz="2800" dirty="0" smtClean="0"/>
          </a:p>
          <a:p>
            <a:pPr marL="514350" lvl="0" indent="-514350" algn="r" rtl="1">
              <a:buFont typeface="+mj-lt"/>
              <a:buAutoNum type="arabicPeriod"/>
            </a:pPr>
            <a:r>
              <a:rPr lang="ar-SA" sz="2800" dirty="0" smtClean="0"/>
              <a:t>منظمة </a:t>
            </a:r>
            <a:r>
              <a:rPr lang="ar-SA" sz="2800" dirty="0"/>
              <a:t>الأغذية والزراعة</a:t>
            </a:r>
            <a:r>
              <a:rPr lang="en-US" sz="2800" dirty="0"/>
              <a:t>FAO) </a:t>
            </a:r>
            <a:r>
              <a:rPr lang="ar-SA" sz="2800" dirty="0"/>
              <a:t>)</a:t>
            </a:r>
            <a:endParaRPr lang="en-GB" sz="2800" dirty="0"/>
          </a:p>
          <a:p>
            <a:pPr marL="514350" lvl="0" indent="-514350" algn="r" rtl="1">
              <a:buFont typeface="+mj-lt"/>
              <a:buAutoNum type="arabicPeriod"/>
            </a:pPr>
            <a:r>
              <a:rPr lang="ar-SA" sz="2800" dirty="0"/>
              <a:t>المنظمة القارية المفوضية الأوروبية </a:t>
            </a:r>
            <a:r>
              <a:rPr lang="en-US" sz="2800" dirty="0"/>
              <a:t>EC)</a:t>
            </a:r>
            <a:r>
              <a:rPr lang="ar-SA" sz="2800" dirty="0"/>
              <a:t>)</a:t>
            </a:r>
            <a:endParaRPr lang="en-GB" sz="2800" dirty="0"/>
          </a:p>
          <a:p>
            <a:pPr marL="514350" lvl="0" indent="-514350" algn="r" rtl="1">
              <a:buFont typeface="+mj-lt"/>
              <a:buAutoNum type="arabicPeriod"/>
            </a:pPr>
            <a:r>
              <a:rPr lang="ar-SA" sz="2800" dirty="0"/>
              <a:t>منظمة التنمية والتعاون في الميدان الاقتصادي (</a:t>
            </a:r>
            <a:r>
              <a:rPr lang="en-US" sz="2800" dirty="0"/>
              <a:t>OECD </a:t>
            </a:r>
            <a:r>
              <a:rPr lang="ar-SA" sz="2800" dirty="0"/>
              <a:t>)،( </a:t>
            </a:r>
            <a:r>
              <a:rPr lang="en-US" sz="2800" dirty="0"/>
              <a:t>UNCTAD</a:t>
            </a:r>
            <a:r>
              <a:rPr lang="ar-SA" sz="2800" dirty="0"/>
              <a:t>)،( </a:t>
            </a:r>
            <a:r>
              <a:rPr lang="en-US" sz="2800" dirty="0"/>
              <a:t>UNESD</a:t>
            </a:r>
            <a:r>
              <a:rPr lang="ar-SA" sz="2800" dirty="0"/>
              <a:t>)</a:t>
            </a:r>
            <a:endParaRPr lang="en-GB" sz="2800" dirty="0"/>
          </a:p>
          <a:p>
            <a:pPr algn="r" rtl="1">
              <a:buFont typeface="Courier New" panose="02070309020205020404" pitchFamily="49" charset="0"/>
              <a:buChar char="o"/>
            </a:pPr>
            <a:endParaRPr lang="ar-SA" sz="4000" dirty="0" smtClean="0"/>
          </a:p>
        </p:txBody>
      </p:sp>
      <p:sp>
        <p:nvSpPr>
          <p:cNvPr id="4" name="Rectangle 3"/>
          <p:cNvSpPr/>
          <p:nvPr/>
        </p:nvSpPr>
        <p:spPr>
          <a:xfrm>
            <a:off x="2511702" y="633109"/>
            <a:ext cx="7773282" cy="707886"/>
          </a:xfrm>
          <a:prstGeom prst="rect">
            <a:avLst/>
          </a:prstGeom>
        </p:spPr>
        <p:txBody>
          <a:bodyPr wrap="none">
            <a:spAutoFit/>
          </a:bodyPr>
          <a:lstStyle/>
          <a:p>
            <a:r>
              <a:rPr lang="ar-SA" sz="4000" b="1" dirty="0" smtClean="0">
                <a:solidFill>
                  <a:schemeClr val="accent1"/>
                </a:solidFill>
              </a:rPr>
              <a:t>المنظمات التي سنغطيها خلال الفصل الدراسي </a:t>
            </a:r>
            <a:endParaRPr lang="en-GB" sz="4000" dirty="0">
              <a:solidFill>
                <a:schemeClr val="accent1"/>
              </a:solidFill>
            </a:endParaRPr>
          </a:p>
        </p:txBody>
      </p:sp>
    </p:spTree>
    <p:extLst>
      <p:ext uri="{BB962C8B-B14F-4D97-AF65-F5344CB8AC3E}">
        <p14:creationId xmlns:p14="http://schemas.microsoft.com/office/powerpoint/2010/main" val="22842533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9317" y="2194526"/>
            <a:ext cx="10058400" cy="4023360"/>
          </a:xfrm>
        </p:spPr>
        <p:txBody>
          <a:bodyPr>
            <a:normAutofit/>
          </a:bodyPr>
          <a:lstStyle/>
          <a:p>
            <a:pPr marL="742950" indent="-742950" algn="r" rtl="1">
              <a:buFont typeface="+mj-lt"/>
              <a:buAutoNum type="arabicPeriod"/>
            </a:pPr>
            <a:r>
              <a:rPr lang="ar-SA" sz="3600" dirty="0" smtClean="0"/>
              <a:t>مجلس </a:t>
            </a:r>
            <a:r>
              <a:rPr lang="ar-SA" sz="3600" dirty="0"/>
              <a:t>التعاون الخليجي </a:t>
            </a:r>
            <a:r>
              <a:rPr lang="en-US" sz="3600" dirty="0"/>
              <a:t>GCC) </a:t>
            </a:r>
            <a:r>
              <a:rPr lang="ar-SA" sz="3600" dirty="0"/>
              <a:t>) </a:t>
            </a:r>
            <a:endParaRPr lang="en-GB" sz="3600" dirty="0"/>
          </a:p>
          <a:p>
            <a:pPr marL="742950" lvl="0" indent="-742950" algn="r" rtl="1">
              <a:buFont typeface="+mj-lt"/>
              <a:buAutoNum type="arabicPeriod"/>
            </a:pPr>
            <a:r>
              <a:rPr lang="ar-SA" sz="3600" dirty="0"/>
              <a:t>السوق المشتركة لشرق أفريقيا والجنوب الأفريقي (</a:t>
            </a:r>
            <a:r>
              <a:rPr lang="en-US" sz="3600" dirty="0"/>
              <a:t>COMESA</a:t>
            </a:r>
            <a:r>
              <a:rPr lang="ar-SA" sz="3600" dirty="0"/>
              <a:t>)،</a:t>
            </a:r>
            <a:endParaRPr lang="en-GB" sz="3600" dirty="0"/>
          </a:p>
          <a:p>
            <a:pPr marL="742950" lvl="0" indent="-742950" algn="r" rtl="1">
              <a:buFont typeface="+mj-lt"/>
              <a:buAutoNum type="arabicPeriod"/>
            </a:pPr>
            <a:r>
              <a:rPr lang="ar-SA" sz="3600" dirty="0"/>
              <a:t>منتدى التعاون الاقتصادي لآسيا والمحيط الهادئ (</a:t>
            </a:r>
            <a:r>
              <a:rPr lang="en-US" sz="3600" dirty="0"/>
              <a:t>APEC</a:t>
            </a:r>
            <a:r>
              <a:rPr lang="ar-SA" sz="3600" dirty="0"/>
              <a:t>)</a:t>
            </a:r>
            <a:endParaRPr lang="en-GB" sz="3600" dirty="0"/>
          </a:p>
          <a:p>
            <a:pPr marL="742950" lvl="0" indent="-742950" algn="r" rtl="1">
              <a:buFont typeface="+mj-lt"/>
              <a:buAutoNum type="arabicPeriod"/>
            </a:pPr>
            <a:r>
              <a:rPr lang="ar-SA" sz="3600" dirty="0"/>
              <a:t>منظمة البلدان المصدرة للنفط (</a:t>
            </a:r>
            <a:r>
              <a:rPr lang="en-US" sz="3600" dirty="0"/>
              <a:t>OPEC</a:t>
            </a:r>
            <a:r>
              <a:rPr lang="ar-SA" sz="3600" dirty="0"/>
              <a:t>)</a:t>
            </a:r>
            <a:endParaRPr lang="en-GB" sz="3600" dirty="0"/>
          </a:p>
          <a:p>
            <a:pPr algn="r" rtl="1">
              <a:buFont typeface="Courier New" panose="02070309020205020404" pitchFamily="49" charset="0"/>
              <a:buChar char="o"/>
            </a:pPr>
            <a:endParaRPr lang="ar-SA" sz="4800" dirty="0" smtClean="0"/>
          </a:p>
        </p:txBody>
      </p:sp>
      <p:sp>
        <p:nvSpPr>
          <p:cNvPr id="4" name="Rectangle 3"/>
          <p:cNvSpPr/>
          <p:nvPr/>
        </p:nvSpPr>
        <p:spPr>
          <a:xfrm>
            <a:off x="6923165" y="633109"/>
            <a:ext cx="3361819" cy="707886"/>
          </a:xfrm>
          <a:prstGeom prst="rect">
            <a:avLst/>
          </a:prstGeom>
        </p:spPr>
        <p:txBody>
          <a:bodyPr wrap="none">
            <a:spAutoFit/>
          </a:bodyPr>
          <a:lstStyle/>
          <a:p>
            <a:pPr algn="r" rtl="1"/>
            <a:r>
              <a:rPr lang="ar-SA" sz="4000" b="1" dirty="0">
                <a:solidFill>
                  <a:schemeClr val="accent1"/>
                </a:solidFill>
              </a:rPr>
              <a:t>المنظمات الإقليمية:</a:t>
            </a:r>
            <a:endParaRPr lang="en-GB" sz="4000" dirty="0">
              <a:solidFill>
                <a:schemeClr val="accent1"/>
              </a:solidFill>
            </a:endParaRPr>
          </a:p>
        </p:txBody>
      </p:sp>
    </p:spTree>
    <p:extLst>
      <p:ext uri="{BB962C8B-B14F-4D97-AF65-F5344CB8AC3E}">
        <p14:creationId xmlns:p14="http://schemas.microsoft.com/office/powerpoint/2010/main" val="22380257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98398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9317" y="2194526"/>
            <a:ext cx="10058400" cy="4023360"/>
          </a:xfrm>
        </p:spPr>
        <p:txBody>
          <a:bodyPr/>
          <a:lstStyle/>
          <a:p>
            <a:pPr algn="r" rtl="1">
              <a:buFont typeface="Courier New" panose="02070309020205020404" pitchFamily="49" charset="0"/>
              <a:buChar char="o"/>
            </a:pPr>
            <a:r>
              <a:rPr lang="ar-SA" sz="3200" dirty="0"/>
              <a:t>     </a:t>
            </a:r>
            <a:r>
              <a:rPr lang="ar-SA" sz="3200" dirty="0"/>
              <a:t>تعريف</a:t>
            </a:r>
            <a:r>
              <a:rPr lang="ar-SA" sz="3200" dirty="0"/>
              <a:t> </a:t>
            </a:r>
            <a:r>
              <a:rPr lang="ar-SA" sz="3200" dirty="0"/>
              <a:t>المنظمات الدولية  </a:t>
            </a:r>
            <a:endParaRPr lang="en-GB" sz="3200" dirty="0"/>
          </a:p>
          <a:p>
            <a:pPr algn="r" rtl="1">
              <a:buFont typeface="Courier New" panose="02070309020205020404" pitchFamily="49" charset="0"/>
              <a:buChar char="o"/>
            </a:pPr>
            <a:r>
              <a:rPr lang="ar-SA" sz="3200" dirty="0"/>
              <a:t> </a:t>
            </a:r>
            <a:r>
              <a:rPr lang="ar-SA" sz="3200" dirty="0" smtClean="0"/>
              <a:t>  عناصر المنظمة الدولية</a:t>
            </a:r>
            <a:endParaRPr lang="ar-SA" sz="3200" dirty="0"/>
          </a:p>
          <a:p>
            <a:pPr algn="r" rtl="1">
              <a:buFont typeface="Courier New" panose="02070309020205020404" pitchFamily="49" charset="0"/>
              <a:buChar char="o"/>
            </a:pPr>
            <a:r>
              <a:rPr lang="ar-SA" sz="3200" dirty="0" smtClean="0"/>
              <a:t>     انواع المنظمات الدولية </a:t>
            </a:r>
          </a:p>
          <a:p>
            <a:pPr algn="r" rtl="1">
              <a:buFont typeface="Courier New" panose="02070309020205020404" pitchFamily="49" charset="0"/>
              <a:buChar char="o"/>
            </a:pPr>
            <a:r>
              <a:rPr lang="ar-SA" sz="3200" dirty="0" smtClean="0"/>
              <a:t>     أمثلة على المنظمات الدزلية </a:t>
            </a:r>
          </a:p>
        </p:txBody>
      </p:sp>
      <p:sp>
        <p:nvSpPr>
          <p:cNvPr id="4" name="Rectangle 3"/>
          <p:cNvSpPr/>
          <p:nvPr/>
        </p:nvSpPr>
        <p:spPr>
          <a:xfrm>
            <a:off x="4472477" y="783938"/>
            <a:ext cx="3151825" cy="707886"/>
          </a:xfrm>
          <a:prstGeom prst="rect">
            <a:avLst/>
          </a:prstGeom>
        </p:spPr>
        <p:txBody>
          <a:bodyPr wrap="none">
            <a:spAutoFit/>
          </a:bodyPr>
          <a:lstStyle/>
          <a:p>
            <a:r>
              <a:rPr lang="ar-SA" sz="4000" b="1" dirty="0" smtClean="0">
                <a:solidFill>
                  <a:srgbClr val="FF0000"/>
                </a:solidFill>
              </a:rPr>
              <a:t>محاور المحاضرة </a:t>
            </a:r>
            <a:endParaRPr lang="en-GB" sz="4000" dirty="0">
              <a:solidFill>
                <a:srgbClr val="FF0000"/>
              </a:solidFill>
            </a:endParaRPr>
          </a:p>
        </p:txBody>
      </p:sp>
    </p:spTree>
    <p:extLst>
      <p:ext uri="{BB962C8B-B14F-4D97-AF65-F5344CB8AC3E}">
        <p14:creationId xmlns:p14="http://schemas.microsoft.com/office/powerpoint/2010/main" val="22257816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 y="641023"/>
            <a:ext cx="11783505" cy="5488315"/>
          </a:xfrm>
        </p:spPr>
        <p:txBody>
          <a:bodyPr>
            <a:normAutofit/>
          </a:bodyPr>
          <a:lstStyle/>
          <a:p>
            <a:pPr marL="0" indent="0" algn="r" rtl="1">
              <a:buNone/>
            </a:pPr>
            <a:r>
              <a:rPr lang="ar-SA" sz="2800" b="1" u="sng" dirty="0">
                <a:solidFill>
                  <a:schemeClr val="accent2"/>
                </a:solidFill>
              </a:rPr>
              <a:t> مفهوم </a:t>
            </a:r>
            <a:r>
              <a:rPr lang="ar-SA" sz="2800" b="1" u="sng" dirty="0" smtClean="0">
                <a:solidFill>
                  <a:schemeClr val="accent2"/>
                </a:solidFill>
              </a:rPr>
              <a:t>المنظمات </a:t>
            </a:r>
            <a:r>
              <a:rPr lang="ar-SA" sz="2800" b="1" u="sng" dirty="0">
                <a:solidFill>
                  <a:schemeClr val="accent2"/>
                </a:solidFill>
              </a:rPr>
              <a:t>الاقليمية والدولية</a:t>
            </a:r>
            <a:r>
              <a:rPr lang="ar-SA" sz="2800" b="1" u="sng" dirty="0" smtClean="0">
                <a:solidFill>
                  <a:schemeClr val="accent2"/>
                </a:solidFill>
              </a:rPr>
              <a:t>:</a:t>
            </a:r>
          </a:p>
          <a:p>
            <a:pPr algn="r">
              <a:lnSpc>
                <a:spcPct val="150000"/>
              </a:lnSpc>
            </a:pPr>
            <a:r>
              <a:rPr lang="ar-SA" sz="2800" dirty="0" smtClean="0"/>
              <a:t>تعتّرف </a:t>
            </a:r>
            <a:r>
              <a:rPr lang="ar-SA" sz="2800" dirty="0"/>
              <a:t>المنظمة الدولية على أنّها مؤسسة تتكون عضويتها من ثلاث ولايات على الأقل، ويجتمع أعضاؤها </a:t>
            </a:r>
            <a:r>
              <a:rPr lang="ar-SA" sz="2800" dirty="0" smtClean="0"/>
              <a:t>باتفاق </a:t>
            </a:r>
            <a:r>
              <a:rPr lang="ar-SA" sz="2800" dirty="0"/>
              <a:t>رسميّ، كما تقوم بأنشطة معينة في عِدَّة ولايات، أما اتحاد الجمعيات الدولية فتكون عضويتها بين الدول أو الأفراد، وعدد أعضائها أكثر من 250 منظمة حكومية بموجب اتفاقيات حكومية دولية وما يقارب 6000 منظمة غير </a:t>
            </a:r>
            <a:r>
              <a:rPr lang="ar-SA" sz="2800" dirty="0" smtClean="0"/>
              <a:t>حكومية</a:t>
            </a:r>
            <a:endParaRPr lang="ar-SA" sz="2800" dirty="0"/>
          </a:p>
        </p:txBody>
      </p:sp>
    </p:spTree>
    <p:extLst>
      <p:ext uri="{BB962C8B-B14F-4D97-AF65-F5344CB8AC3E}">
        <p14:creationId xmlns:p14="http://schemas.microsoft.com/office/powerpoint/2010/main" val="1165458828"/>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 y="641023"/>
            <a:ext cx="11783505" cy="5488315"/>
          </a:xfrm>
        </p:spPr>
        <p:txBody>
          <a:bodyPr>
            <a:normAutofit/>
          </a:bodyPr>
          <a:lstStyle/>
          <a:p>
            <a:pPr algn="r">
              <a:lnSpc>
                <a:spcPct val="150000"/>
              </a:lnSpc>
            </a:pPr>
            <a:r>
              <a:rPr lang="ar-SA" sz="2800" dirty="0" smtClean="0"/>
              <a:t>عبارة </a:t>
            </a:r>
            <a:r>
              <a:rPr lang="ar-SA" sz="2800" dirty="0"/>
              <a:t>عن مجموعة من الهيئات الدولية والإقليمية التي تجمع عدد من الدول المستقلة تتميز بالإدارة الذاتية والشخصية القانونية الدولية، تسعى من خلال عملها الى تحقيق التعاون الدولي والمصالح المشتركة.</a:t>
            </a:r>
          </a:p>
          <a:p>
            <a:pPr algn="r">
              <a:lnSpc>
                <a:spcPct val="150000"/>
              </a:lnSpc>
            </a:pPr>
            <a:r>
              <a:rPr lang="ar-SA" sz="2800" dirty="0"/>
              <a:t>هي عبارة عن هيئات تضم </a:t>
            </a:r>
            <a:r>
              <a:rPr lang="ar-SA" sz="2800" dirty="0" smtClean="0"/>
              <a:t>مجموعة </a:t>
            </a:r>
            <a:r>
              <a:rPr lang="ar-SA" sz="2800" dirty="0"/>
              <a:t>من الدول، من خلال اتفاق إقليمي أو دولي، يهدف إلى السعي لتحقيق أغراض و مصالح مشتركة، على نحو دائم، و تتمتع هذه الهيئة بالشخصية القانونية والذاتية المتميزة للدول الأعضاء فيها، في المجال الإقليمي أو الدولي.</a:t>
            </a:r>
          </a:p>
          <a:p>
            <a:pPr marL="0" indent="0" algn="r" rtl="1">
              <a:lnSpc>
                <a:spcPct val="150000"/>
              </a:lnSpc>
              <a:buNone/>
            </a:pPr>
            <a:r>
              <a:rPr lang="ar-SA" sz="2800" dirty="0"/>
              <a:t>هيئة دائمة تنشئ بموجب اتفاق مجموعة من الدول لها اهداف و مصالح مشتركة تهدف الى تحقيقها، و تتمتع بشخصية قانونية مستقلة عن الدول الاعضاء و لها ارادة ذانية.</a:t>
            </a:r>
            <a:endParaRPr lang="en-GB" sz="2800" dirty="0"/>
          </a:p>
          <a:p>
            <a:pPr marL="0" indent="0" algn="r" rtl="1">
              <a:lnSpc>
                <a:spcPct val="150000"/>
              </a:lnSpc>
              <a:buNone/>
            </a:pPr>
            <a:endParaRPr lang="ar-SA" sz="2800" dirty="0"/>
          </a:p>
          <a:p>
            <a:pPr marL="0" indent="0" algn="r" rtl="1">
              <a:lnSpc>
                <a:spcPct val="150000"/>
              </a:lnSpc>
              <a:buNone/>
            </a:pPr>
            <a:endParaRPr lang="en-GB" sz="2800" dirty="0"/>
          </a:p>
        </p:txBody>
      </p:sp>
    </p:spTree>
    <p:extLst>
      <p:ext uri="{BB962C8B-B14F-4D97-AF65-F5344CB8AC3E}">
        <p14:creationId xmlns:p14="http://schemas.microsoft.com/office/powerpoint/2010/main" val="3808772370"/>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9056" y="952183"/>
            <a:ext cx="8776354" cy="4042132"/>
          </a:xfrm>
          <a:prstGeom prst="rect">
            <a:avLst/>
          </a:prstGeom>
        </p:spPr>
        <p:txBody>
          <a:bodyPr wrap="square">
            <a:spAutoFit/>
          </a:bodyPr>
          <a:lstStyle/>
          <a:p>
            <a:pPr marL="91440" indent="-91440" algn="r">
              <a:lnSpc>
                <a:spcPct val="150000"/>
              </a:lnSpc>
              <a:spcBef>
                <a:spcPts val="1200"/>
              </a:spcBef>
              <a:spcAft>
                <a:spcPts val="200"/>
              </a:spcAft>
              <a:buClr>
                <a:schemeClr val="accent1"/>
              </a:buClr>
              <a:buSzPct val="100000"/>
              <a:buFont typeface="Calibri" panose="020F0502020204030204" pitchFamily="34" charset="0"/>
              <a:buChar char=" "/>
            </a:pPr>
            <a:r>
              <a:rPr lang="ar-SA" sz="2800" u="sng" dirty="0">
                <a:solidFill>
                  <a:schemeClr val="accent2"/>
                </a:solidFill>
              </a:rPr>
              <a:t> </a:t>
            </a:r>
            <a:r>
              <a:rPr lang="ar-SA" sz="2800" u="sng" dirty="0" smtClean="0">
                <a:solidFill>
                  <a:schemeClr val="accent2"/>
                </a:solidFill>
              </a:rPr>
              <a:t>عناصر  </a:t>
            </a:r>
            <a:r>
              <a:rPr lang="ar-SA" sz="2800" u="sng" dirty="0">
                <a:solidFill>
                  <a:schemeClr val="accent2"/>
                </a:solidFill>
              </a:rPr>
              <a:t>المنظمات الإقليمية والدولية:</a:t>
            </a:r>
          </a:p>
          <a:p>
            <a:pPr marL="91440" indent="-91440" algn="r">
              <a:lnSpc>
                <a:spcPct val="150000"/>
              </a:lnSpc>
              <a:spcBef>
                <a:spcPts val="1200"/>
              </a:spcBef>
              <a:spcAft>
                <a:spcPts val="200"/>
              </a:spcAft>
              <a:buClr>
                <a:schemeClr val="accent1"/>
              </a:buClr>
              <a:buSzPct val="100000"/>
              <a:buFont typeface="Calibri" panose="020F0502020204030204" pitchFamily="34" charset="0"/>
              <a:buChar char=" "/>
            </a:pPr>
            <a:r>
              <a:rPr lang="ar-SA" sz="2800" u="sng" dirty="0" smtClean="0">
                <a:solidFill>
                  <a:schemeClr val="accent2"/>
                </a:solidFill>
              </a:rPr>
              <a:t>الدوام و الاستمرار </a:t>
            </a:r>
            <a:r>
              <a:rPr lang="ar-SA" sz="2800" dirty="0" smtClean="0">
                <a:solidFill>
                  <a:schemeClr val="tx1">
                    <a:lumMod val="75000"/>
                    <a:lumOff val="25000"/>
                  </a:schemeClr>
                </a:solidFill>
              </a:rPr>
              <a:t>:</a:t>
            </a:r>
            <a:r>
              <a:rPr lang="ar-SA" sz="2800" dirty="0">
                <a:solidFill>
                  <a:schemeClr val="tx1">
                    <a:lumMod val="75000"/>
                    <a:lumOff val="25000"/>
                  </a:schemeClr>
                </a:solidFill>
              </a:rPr>
              <a:t> </a:t>
            </a:r>
            <a:r>
              <a:rPr lang="ar-SA" sz="2800" dirty="0" smtClean="0">
                <a:solidFill>
                  <a:schemeClr val="tx1">
                    <a:lumMod val="75000"/>
                    <a:lumOff val="25000"/>
                  </a:schemeClr>
                </a:solidFill>
              </a:rPr>
              <a:t>.</a:t>
            </a:r>
            <a:endParaRPr lang="ar-SA" sz="2800" dirty="0">
              <a:solidFill>
                <a:schemeClr val="tx1">
                  <a:lumMod val="75000"/>
                  <a:lumOff val="25000"/>
                </a:schemeClr>
              </a:solidFill>
            </a:endParaRPr>
          </a:p>
          <a:p>
            <a:pPr marL="91440" indent="-91440" algn="r">
              <a:lnSpc>
                <a:spcPct val="150000"/>
              </a:lnSpc>
              <a:spcBef>
                <a:spcPts val="1200"/>
              </a:spcBef>
              <a:spcAft>
                <a:spcPts val="200"/>
              </a:spcAft>
              <a:buClr>
                <a:schemeClr val="accent1"/>
              </a:buClr>
              <a:buSzPct val="100000"/>
              <a:buFont typeface="Calibri" panose="020F0502020204030204" pitchFamily="34" charset="0"/>
              <a:buChar char=" "/>
            </a:pPr>
            <a:r>
              <a:rPr lang="ar-SA" sz="2800" u="sng" dirty="0" smtClean="0">
                <a:solidFill>
                  <a:schemeClr val="accent2"/>
                </a:solidFill>
              </a:rPr>
              <a:t>الصفة الاتفاقية </a:t>
            </a:r>
          </a:p>
          <a:p>
            <a:pPr marL="91440" indent="-91440" algn="r">
              <a:lnSpc>
                <a:spcPct val="150000"/>
              </a:lnSpc>
              <a:spcBef>
                <a:spcPts val="1200"/>
              </a:spcBef>
              <a:spcAft>
                <a:spcPts val="200"/>
              </a:spcAft>
              <a:buClr>
                <a:schemeClr val="accent1"/>
              </a:buClr>
              <a:buSzPct val="100000"/>
              <a:buFont typeface="Calibri" panose="020F0502020204030204" pitchFamily="34" charset="0"/>
              <a:buChar char=" "/>
            </a:pPr>
            <a:r>
              <a:rPr lang="ar-SA" sz="2800" u="sng" dirty="0" smtClean="0">
                <a:solidFill>
                  <a:schemeClr val="accent2"/>
                </a:solidFill>
              </a:rPr>
              <a:t>الصفة الدولية </a:t>
            </a:r>
          </a:p>
          <a:p>
            <a:pPr marL="91440" indent="-91440" algn="r">
              <a:lnSpc>
                <a:spcPct val="150000"/>
              </a:lnSpc>
              <a:spcBef>
                <a:spcPts val="1200"/>
              </a:spcBef>
              <a:spcAft>
                <a:spcPts val="200"/>
              </a:spcAft>
              <a:buClr>
                <a:schemeClr val="accent1"/>
              </a:buClr>
              <a:buSzPct val="100000"/>
              <a:buFont typeface="Calibri" panose="020F0502020204030204" pitchFamily="34" charset="0"/>
              <a:buChar char=" "/>
            </a:pPr>
            <a:r>
              <a:rPr lang="ar-SA" sz="2800" u="sng" dirty="0" smtClean="0">
                <a:solidFill>
                  <a:schemeClr val="accent2"/>
                </a:solidFill>
              </a:rPr>
              <a:t>الارادة الذاتية </a:t>
            </a:r>
            <a:r>
              <a:rPr lang="ar-SA" sz="2800" dirty="0">
                <a:solidFill>
                  <a:schemeClr val="tx1">
                    <a:lumMod val="75000"/>
                    <a:lumOff val="25000"/>
                  </a:schemeClr>
                </a:solidFill>
              </a:rPr>
              <a:t> </a:t>
            </a:r>
          </a:p>
        </p:txBody>
      </p:sp>
    </p:spTree>
    <p:extLst>
      <p:ext uri="{BB962C8B-B14F-4D97-AF65-F5344CB8AC3E}">
        <p14:creationId xmlns:p14="http://schemas.microsoft.com/office/powerpoint/2010/main" val="20093938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9056" y="952183"/>
            <a:ext cx="8776354" cy="4329390"/>
          </a:xfrm>
          <a:prstGeom prst="rect">
            <a:avLst/>
          </a:prstGeom>
        </p:spPr>
        <p:txBody>
          <a:bodyPr wrap="square">
            <a:spAutoFit/>
          </a:bodyPr>
          <a:lstStyle/>
          <a:p>
            <a:pPr marL="91440" indent="-91440" algn="r">
              <a:lnSpc>
                <a:spcPct val="150000"/>
              </a:lnSpc>
              <a:spcBef>
                <a:spcPts val="1200"/>
              </a:spcBef>
              <a:spcAft>
                <a:spcPts val="200"/>
              </a:spcAft>
              <a:buClr>
                <a:schemeClr val="accent1"/>
              </a:buClr>
              <a:buSzPct val="100000"/>
              <a:buFont typeface="Calibri" panose="020F0502020204030204" pitchFamily="34" charset="0"/>
              <a:buChar char=" "/>
            </a:pPr>
            <a:r>
              <a:rPr lang="ar-SA" sz="2800" u="sng" dirty="0">
                <a:solidFill>
                  <a:schemeClr val="accent2"/>
                </a:solidFill>
              </a:rPr>
              <a:t> أنواع المنظمات الإقليمية </a:t>
            </a:r>
            <a:r>
              <a:rPr lang="ar-SA" sz="2800" u="sng" dirty="0" smtClean="0">
                <a:solidFill>
                  <a:schemeClr val="accent2"/>
                </a:solidFill>
              </a:rPr>
              <a:t>والدولية – نطاق العضوية :</a:t>
            </a:r>
            <a:endParaRPr lang="ar-SA" sz="2800" u="sng" dirty="0">
              <a:solidFill>
                <a:schemeClr val="accent2"/>
              </a:solidFill>
            </a:endParaRPr>
          </a:p>
          <a:p>
            <a:pPr marL="91440" indent="-91440" algn="r">
              <a:lnSpc>
                <a:spcPct val="150000"/>
              </a:lnSpc>
              <a:spcBef>
                <a:spcPts val="1200"/>
              </a:spcBef>
              <a:spcAft>
                <a:spcPts val="200"/>
              </a:spcAft>
              <a:buClr>
                <a:schemeClr val="accent1"/>
              </a:buClr>
              <a:buSzPct val="100000"/>
              <a:buFont typeface="Calibri" panose="020F0502020204030204" pitchFamily="34" charset="0"/>
              <a:buChar char=" "/>
            </a:pPr>
            <a:r>
              <a:rPr lang="ar-SA" sz="2800" u="sng" dirty="0">
                <a:solidFill>
                  <a:schemeClr val="accent2"/>
                </a:solidFill>
              </a:rPr>
              <a:t>المنظمات الدولية</a:t>
            </a:r>
            <a:r>
              <a:rPr lang="ar-SA" sz="2800" dirty="0">
                <a:solidFill>
                  <a:schemeClr val="tx1">
                    <a:lumMod val="75000"/>
                    <a:lumOff val="25000"/>
                  </a:schemeClr>
                </a:solidFill>
              </a:rPr>
              <a:t>: هي الهيئات والمؤسسات التي يتكون منها المجتمع الدولي. تسعى لتحقيق اهداف عالمية مثل: هيئة الامم المتحدة.</a:t>
            </a:r>
          </a:p>
          <a:p>
            <a:pPr marL="91440" indent="-91440" algn="r">
              <a:lnSpc>
                <a:spcPct val="150000"/>
              </a:lnSpc>
              <a:spcBef>
                <a:spcPts val="1200"/>
              </a:spcBef>
              <a:spcAft>
                <a:spcPts val="200"/>
              </a:spcAft>
              <a:buClr>
                <a:schemeClr val="accent1"/>
              </a:buClr>
              <a:buSzPct val="100000"/>
              <a:buFont typeface="Calibri" panose="020F0502020204030204" pitchFamily="34" charset="0"/>
              <a:buChar char=" "/>
            </a:pPr>
            <a:r>
              <a:rPr lang="ar-SA" sz="2800" u="sng" dirty="0">
                <a:solidFill>
                  <a:schemeClr val="accent2"/>
                </a:solidFill>
              </a:rPr>
              <a:t>المنظمات الاقليمية</a:t>
            </a:r>
            <a:r>
              <a:rPr lang="ar-SA" sz="2800" dirty="0">
                <a:solidFill>
                  <a:schemeClr val="accent2"/>
                </a:solidFill>
              </a:rPr>
              <a:t>:</a:t>
            </a:r>
            <a:r>
              <a:rPr lang="ar-SA" sz="2800" dirty="0">
                <a:solidFill>
                  <a:schemeClr val="tx1">
                    <a:lumMod val="75000"/>
                    <a:lumOff val="25000"/>
                  </a:schemeClr>
                </a:solidFill>
              </a:rPr>
              <a:t> هي مؤسسات وهيئات تضم في عضويتها مجموعة محددة من الدول يجمعها اقليم محدد، تهدف الى تحقيق مصالح مشتركة خاصة بتلك الدول فقط مثل: جامعة الدول العربية.</a:t>
            </a:r>
          </a:p>
        </p:txBody>
      </p:sp>
    </p:spTree>
    <p:extLst>
      <p:ext uri="{BB962C8B-B14F-4D97-AF65-F5344CB8AC3E}">
        <p14:creationId xmlns:p14="http://schemas.microsoft.com/office/powerpoint/2010/main" val="23289187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1867854"/>
              </p:ext>
            </p:extLst>
          </p:nvPr>
        </p:nvGraphicFramePr>
        <p:xfrm>
          <a:off x="1734531" y="362167"/>
          <a:ext cx="8898904" cy="4122164"/>
        </p:xfrm>
        <a:graphic>
          <a:graphicData uri="http://schemas.openxmlformats.org/drawingml/2006/table">
            <a:tbl>
              <a:tblPr/>
              <a:tblGrid>
                <a:gridCol w="2931737">
                  <a:extLst>
                    <a:ext uri="{9D8B030D-6E8A-4147-A177-3AD203B41FA5}">
                      <a16:colId xmlns:a16="http://schemas.microsoft.com/office/drawing/2014/main" val="1943712604"/>
                    </a:ext>
                  </a:extLst>
                </a:gridCol>
                <a:gridCol w="3355942">
                  <a:extLst>
                    <a:ext uri="{9D8B030D-6E8A-4147-A177-3AD203B41FA5}">
                      <a16:colId xmlns:a16="http://schemas.microsoft.com/office/drawing/2014/main" val="1913478083"/>
                    </a:ext>
                  </a:extLst>
                </a:gridCol>
                <a:gridCol w="2611225">
                  <a:extLst>
                    <a:ext uri="{9D8B030D-6E8A-4147-A177-3AD203B41FA5}">
                      <a16:colId xmlns:a16="http://schemas.microsoft.com/office/drawing/2014/main" val="573931985"/>
                    </a:ext>
                  </a:extLst>
                </a:gridCol>
              </a:tblGrid>
              <a:tr h="674781">
                <a:tc>
                  <a:txBody>
                    <a:bodyPr/>
                    <a:lstStyle/>
                    <a:p>
                      <a:pPr marL="0" marR="0" indent="0" algn="ctr" defTabSz="914400" rtl="1" eaLnBrk="1" fontAlgn="auto" latinLnBrk="0" hangingPunct="1">
                        <a:lnSpc>
                          <a:spcPct val="100000"/>
                        </a:lnSpc>
                        <a:spcBef>
                          <a:spcPts val="0"/>
                        </a:spcBef>
                        <a:spcAft>
                          <a:spcPts val="0"/>
                        </a:spcAft>
                        <a:buClrTx/>
                        <a:buSzTx/>
                        <a:buFont typeface="Arial" panose="020B0604020202020204" pitchFamily="34" charset="0"/>
                        <a:buNone/>
                        <a:tabLst/>
                        <a:defRPr/>
                      </a:pPr>
                      <a:r>
                        <a:rPr lang="ar-SA" sz="2800" b="0" dirty="0" smtClean="0">
                          <a:solidFill>
                            <a:schemeClr val="accent2"/>
                          </a:solidFill>
                          <a:effectLst/>
                          <a:latin typeface="Amiri"/>
                        </a:rPr>
                        <a:t>منظمات دولية</a:t>
                      </a:r>
                      <a:endParaRPr lang="ar-SA" sz="2800" b="0" dirty="0" smtClean="0">
                        <a:solidFill>
                          <a:schemeClr val="accent2"/>
                        </a:solidFill>
                        <a:effectLst/>
                      </a:endParaRPr>
                    </a:p>
                  </a:txBody>
                  <a:tcPr anchor="ctr">
                    <a:lnL>
                      <a:noFill/>
                    </a:lnL>
                    <a:lnR>
                      <a:noFill/>
                    </a:lnR>
                    <a:lnT>
                      <a:noFill/>
                    </a:lnT>
                    <a:lnB>
                      <a:noFill/>
                    </a:lnB>
                    <a:solidFill>
                      <a:srgbClr val="FFFFFF"/>
                    </a:solidFill>
                  </a:tcPr>
                </a:tc>
                <a:tc>
                  <a:txBody>
                    <a:bodyPr/>
                    <a:lstStyle/>
                    <a:p>
                      <a:pPr marL="0" indent="0" algn="ctr" rtl="1">
                        <a:buFont typeface="Arial" panose="020B0604020202020204" pitchFamily="34" charset="0"/>
                        <a:buNone/>
                      </a:pPr>
                      <a:r>
                        <a:rPr lang="ar-SA" sz="2800" b="0" dirty="0">
                          <a:solidFill>
                            <a:schemeClr val="accent2"/>
                          </a:solidFill>
                          <a:effectLst/>
                          <a:latin typeface="Amiri"/>
                        </a:rPr>
                        <a:t>منظمات إقليمية</a:t>
                      </a:r>
                      <a:endParaRPr lang="ar-SA" sz="2800" b="0" dirty="0">
                        <a:solidFill>
                          <a:schemeClr val="accent2"/>
                        </a:solidFill>
                        <a:effectLst/>
                      </a:endParaRPr>
                    </a:p>
                  </a:txBody>
                  <a:tcPr anchor="ctr">
                    <a:lnL>
                      <a:noFill/>
                    </a:lnL>
                    <a:lnR>
                      <a:noFill/>
                    </a:lnR>
                    <a:lnT>
                      <a:noFill/>
                    </a:lnT>
                    <a:lnB>
                      <a:noFill/>
                    </a:lnB>
                    <a:solidFill>
                      <a:srgbClr val="FFFFFF"/>
                    </a:solidFill>
                  </a:tcPr>
                </a:tc>
                <a:tc>
                  <a:txBody>
                    <a:bodyPr/>
                    <a:lstStyle/>
                    <a:p>
                      <a:pPr marL="0" indent="0" algn="ctr" rtl="1">
                        <a:buFont typeface="Arial" panose="020B0604020202020204" pitchFamily="34" charset="0"/>
                        <a:buNone/>
                      </a:pPr>
                      <a:endParaRPr lang="ar-SA" sz="2800" b="0" dirty="0">
                        <a:solidFill>
                          <a:schemeClr val="accent2"/>
                        </a:solidFill>
                        <a:effectLst/>
                      </a:endParaRPr>
                    </a:p>
                  </a:txBody>
                  <a:tcPr anchor="ctr">
                    <a:lnL>
                      <a:noFill/>
                    </a:lnL>
                    <a:lnR>
                      <a:noFill/>
                    </a:lnR>
                    <a:lnT>
                      <a:noFill/>
                    </a:lnT>
                    <a:lnB>
                      <a:noFill/>
                    </a:lnB>
                    <a:solidFill>
                      <a:srgbClr val="FFFFFF"/>
                    </a:solidFill>
                  </a:tcPr>
                </a:tc>
                <a:extLst>
                  <a:ext uri="{0D108BD9-81ED-4DB2-BD59-A6C34878D82A}">
                    <a16:rowId xmlns:a16="http://schemas.microsoft.com/office/drawing/2014/main" val="3102651153"/>
                  </a:ext>
                </a:extLst>
              </a:tr>
              <a:tr h="612743">
                <a:tc>
                  <a:txBody>
                    <a:bodyPr/>
                    <a:lstStyle/>
                    <a:p>
                      <a:pPr marL="0" marR="0" indent="0" algn="ctr" defTabSz="914400" rtl="1" eaLnBrk="1" fontAlgn="auto" latinLnBrk="0" hangingPunct="1">
                        <a:lnSpc>
                          <a:spcPct val="100000"/>
                        </a:lnSpc>
                        <a:spcBef>
                          <a:spcPts val="0"/>
                        </a:spcBef>
                        <a:spcAft>
                          <a:spcPts val="0"/>
                        </a:spcAft>
                        <a:buClrTx/>
                        <a:buSzTx/>
                        <a:buFont typeface="Arial" panose="020B0604020202020204" pitchFamily="34" charset="0"/>
                        <a:buNone/>
                        <a:tabLst/>
                        <a:defRPr/>
                      </a:pPr>
                      <a:r>
                        <a:rPr lang="ar-SA" sz="2800" b="0" dirty="0" smtClean="0">
                          <a:solidFill>
                            <a:srgbClr val="000000"/>
                          </a:solidFill>
                          <a:effectLst/>
                          <a:latin typeface="Amiri"/>
                        </a:rPr>
                        <a:t>هيئة الأمم المتحدة</a:t>
                      </a:r>
                      <a:endParaRPr lang="ar-SA" sz="2800" b="0" dirty="0" smtClean="0">
                        <a:effectLst/>
                      </a:endParaRPr>
                    </a:p>
                  </a:txBody>
                  <a:tcPr anchor="ctr">
                    <a:lnL>
                      <a:noFill/>
                    </a:lnL>
                    <a:lnR>
                      <a:noFill/>
                    </a:lnR>
                    <a:lnT>
                      <a:noFill/>
                    </a:lnT>
                    <a:lnB>
                      <a:noFill/>
                    </a:lnB>
                    <a:solidFill>
                      <a:srgbClr val="FFFFFF"/>
                    </a:solidFill>
                  </a:tcPr>
                </a:tc>
                <a:tc>
                  <a:txBody>
                    <a:bodyPr/>
                    <a:lstStyle/>
                    <a:p>
                      <a:pPr algn="ctr" rtl="1">
                        <a:buFont typeface="Arial" panose="020B0604020202020204" pitchFamily="34" charset="0"/>
                        <a:buNone/>
                      </a:pPr>
                      <a:r>
                        <a:rPr lang="ar-SA" sz="2800" b="0" dirty="0">
                          <a:solidFill>
                            <a:srgbClr val="000000"/>
                          </a:solidFill>
                          <a:effectLst/>
                          <a:latin typeface="Amiri"/>
                        </a:rPr>
                        <a:t>جامعة الدول العربية</a:t>
                      </a:r>
                      <a:endParaRPr lang="ar-SA" sz="2800" b="0" dirty="0">
                        <a:effectLst/>
                      </a:endParaRPr>
                    </a:p>
                  </a:txBody>
                  <a:tcPr anchor="ctr">
                    <a:lnL>
                      <a:noFill/>
                    </a:lnL>
                    <a:lnR>
                      <a:noFill/>
                    </a:lnR>
                    <a:lnT>
                      <a:noFill/>
                    </a:lnT>
                    <a:lnB>
                      <a:noFill/>
                    </a:lnB>
                    <a:solidFill>
                      <a:srgbClr val="FFFFFF"/>
                    </a:solidFill>
                  </a:tcPr>
                </a:tc>
                <a:tc>
                  <a:txBody>
                    <a:bodyPr/>
                    <a:lstStyle/>
                    <a:p>
                      <a:pPr algn="ctr" rtl="1">
                        <a:buFont typeface="Arial" panose="020B0604020202020204" pitchFamily="34" charset="0"/>
                        <a:buNone/>
                      </a:pPr>
                      <a:r>
                        <a:rPr lang="ar-SA" sz="2800" b="0" dirty="0" smtClean="0">
                          <a:effectLst/>
                        </a:rPr>
                        <a:t>منظمات سياسية</a:t>
                      </a:r>
                      <a:endParaRPr lang="ar-SA" sz="2800" b="0" dirty="0">
                        <a:effectLst/>
                      </a:endParaRPr>
                    </a:p>
                  </a:txBody>
                  <a:tcPr anchor="ctr">
                    <a:lnL>
                      <a:noFill/>
                    </a:lnL>
                    <a:lnR>
                      <a:noFill/>
                    </a:lnR>
                    <a:lnT>
                      <a:noFill/>
                    </a:lnT>
                    <a:lnB>
                      <a:noFill/>
                    </a:lnB>
                    <a:solidFill>
                      <a:srgbClr val="FFFFFF"/>
                    </a:solidFill>
                  </a:tcPr>
                </a:tc>
                <a:extLst>
                  <a:ext uri="{0D108BD9-81ED-4DB2-BD59-A6C34878D82A}">
                    <a16:rowId xmlns:a16="http://schemas.microsoft.com/office/drawing/2014/main" val="4068625868"/>
                  </a:ext>
                </a:extLst>
              </a:tr>
              <a:tr h="449580">
                <a:tc>
                  <a:txBody>
                    <a:bodyPr/>
                    <a:lstStyle/>
                    <a:p>
                      <a:pPr marL="0" indent="0" algn="ctr" rtl="1">
                        <a:buFont typeface="Arial" panose="020B0604020202020204" pitchFamily="34" charset="0"/>
                        <a:buNone/>
                      </a:pPr>
                      <a:r>
                        <a:rPr lang="ar-SA" sz="2800" b="0" dirty="0" smtClean="0">
                          <a:solidFill>
                            <a:srgbClr val="000000"/>
                          </a:solidFill>
                          <a:effectLst/>
                          <a:latin typeface="Amiri"/>
                        </a:rPr>
                        <a:t>منظمة الأوبك</a:t>
                      </a:r>
                      <a:endParaRPr lang="ar-SA" sz="2800" b="0" dirty="0">
                        <a:solidFill>
                          <a:srgbClr val="000000"/>
                        </a:solidFill>
                        <a:effectLst/>
                        <a:latin typeface="Amiri"/>
                      </a:endParaRPr>
                    </a:p>
                  </a:txBody>
                  <a:tcPr anchor="ctr">
                    <a:lnL>
                      <a:noFill/>
                    </a:lnL>
                    <a:lnR>
                      <a:noFill/>
                    </a:lnR>
                    <a:lnT>
                      <a:noFill/>
                    </a:lnT>
                    <a:lnB>
                      <a:noFill/>
                    </a:lnB>
                    <a:solidFill>
                      <a:srgbClr val="FFFFFF"/>
                    </a:solidFill>
                  </a:tcPr>
                </a:tc>
                <a:tc>
                  <a:txBody>
                    <a:bodyPr/>
                    <a:lstStyle/>
                    <a:p>
                      <a:pPr algn="ctr" rtl="1">
                        <a:buFont typeface="Arial" panose="020B0604020202020204" pitchFamily="34" charset="0"/>
                        <a:buNone/>
                      </a:pPr>
                      <a:r>
                        <a:rPr lang="ar-SA" sz="2800" b="0" dirty="0">
                          <a:solidFill>
                            <a:srgbClr val="000000"/>
                          </a:solidFill>
                          <a:effectLst/>
                          <a:latin typeface="Amiri"/>
                        </a:rPr>
                        <a:t>الاتحاد </a:t>
                      </a:r>
                      <a:r>
                        <a:rPr lang="ar-SA" sz="2800" b="0" dirty="0" smtClean="0">
                          <a:solidFill>
                            <a:srgbClr val="000000"/>
                          </a:solidFill>
                          <a:effectLst/>
                          <a:latin typeface="Amiri"/>
                        </a:rPr>
                        <a:t>الاوربي </a:t>
                      </a:r>
                      <a:endParaRPr lang="ar-SA" sz="2800" b="0" dirty="0">
                        <a:effectLst/>
                      </a:endParaRPr>
                    </a:p>
                  </a:txBody>
                  <a:tcPr anchor="ctr">
                    <a:lnL>
                      <a:noFill/>
                    </a:lnL>
                    <a:lnR>
                      <a:noFill/>
                    </a:lnR>
                    <a:lnT>
                      <a:noFill/>
                    </a:lnT>
                    <a:lnB>
                      <a:noFill/>
                    </a:lnB>
                    <a:solidFill>
                      <a:srgbClr val="FFFFFF"/>
                    </a:solidFill>
                  </a:tcPr>
                </a:tc>
                <a:tc>
                  <a:txBody>
                    <a:bodyPr/>
                    <a:lstStyle/>
                    <a:p>
                      <a:pPr algn="ctr" rtl="1">
                        <a:buFont typeface="Arial" panose="020B0604020202020204" pitchFamily="34" charset="0"/>
                        <a:buNone/>
                      </a:pPr>
                      <a:r>
                        <a:rPr lang="ar-SA" sz="2800" b="0" dirty="0" smtClean="0">
                          <a:effectLst/>
                        </a:rPr>
                        <a:t>منظمات اقتصادية</a:t>
                      </a:r>
                      <a:endParaRPr lang="ar-SA" sz="2800" b="0" dirty="0">
                        <a:effectLst/>
                      </a:endParaRPr>
                    </a:p>
                  </a:txBody>
                  <a:tcPr anchor="ctr">
                    <a:lnL>
                      <a:noFill/>
                    </a:lnL>
                    <a:lnR>
                      <a:noFill/>
                    </a:lnR>
                    <a:lnT>
                      <a:noFill/>
                    </a:lnT>
                    <a:lnB>
                      <a:noFill/>
                    </a:lnB>
                    <a:solidFill>
                      <a:srgbClr val="FFFFFF"/>
                    </a:solidFill>
                  </a:tcPr>
                </a:tc>
                <a:extLst>
                  <a:ext uri="{0D108BD9-81ED-4DB2-BD59-A6C34878D82A}">
                    <a16:rowId xmlns:a16="http://schemas.microsoft.com/office/drawing/2014/main" val="941336703"/>
                  </a:ext>
                </a:extLst>
              </a:tr>
              <a:tr h="655320">
                <a:tc>
                  <a:txBody>
                    <a:bodyPr/>
                    <a:lstStyle/>
                    <a:p>
                      <a:pPr marL="0" indent="0" algn="ctr" rtl="1">
                        <a:buFont typeface="Arial" panose="020B0604020202020204" pitchFamily="34" charset="0"/>
                        <a:buNone/>
                      </a:pPr>
                      <a:r>
                        <a:rPr lang="ar-SA" sz="2800" b="0" dirty="0" smtClean="0">
                          <a:effectLst/>
                        </a:rPr>
                        <a:t>منظمة اليونيسكو</a:t>
                      </a:r>
                    </a:p>
                    <a:p>
                      <a:pPr marL="0" indent="0" algn="ctr" rtl="1">
                        <a:buFont typeface="Arial" panose="020B0604020202020204" pitchFamily="34" charset="0"/>
                        <a:buNone/>
                      </a:pPr>
                      <a:r>
                        <a:rPr lang="ar-SA" sz="2800" b="0" dirty="0" smtClean="0">
                          <a:effectLst/>
                        </a:rPr>
                        <a:t>منظمة اليونيسيف</a:t>
                      </a:r>
                    </a:p>
                    <a:p>
                      <a:pPr marL="0" indent="0" algn="ctr" rtl="1">
                        <a:buFont typeface="Arial" panose="020B0604020202020204" pitchFamily="34" charset="0"/>
                        <a:buNone/>
                      </a:pPr>
                      <a:endParaRPr lang="ar-SA" sz="2800" b="0" dirty="0">
                        <a:effectLst/>
                      </a:endParaRPr>
                    </a:p>
                  </a:txBody>
                  <a:tcPr anchor="ctr">
                    <a:lnL>
                      <a:noFill/>
                    </a:lnL>
                    <a:lnR>
                      <a:noFill/>
                    </a:lnR>
                    <a:lnT>
                      <a:noFill/>
                    </a:lnT>
                    <a:lnB>
                      <a:noFill/>
                    </a:lnB>
                    <a:solidFill>
                      <a:srgbClr val="FFFFFF"/>
                    </a:solidFill>
                  </a:tcPr>
                </a:tc>
                <a:tc>
                  <a:txBody>
                    <a:bodyPr/>
                    <a:lstStyle/>
                    <a:p>
                      <a:pPr algn="ctr" rtl="1">
                        <a:buFont typeface="Arial" panose="020B0604020202020204" pitchFamily="34" charset="0"/>
                        <a:buNone/>
                      </a:pPr>
                      <a:r>
                        <a:rPr lang="ar-SA" sz="2800" b="0" dirty="0">
                          <a:solidFill>
                            <a:srgbClr val="000000"/>
                          </a:solidFill>
                          <a:effectLst/>
                          <a:latin typeface="Amiri"/>
                        </a:rPr>
                        <a:t>منظمة الألسكو</a:t>
                      </a:r>
                      <a:endParaRPr lang="ar-SA" sz="2800" b="0" dirty="0">
                        <a:effectLst/>
                      </a:endParaRPr>
                    </a:p>
                  </a:txBody>
                  <a:tcPr anchor="ctr">
                    <a:lnL>
                      <a:noFill/>
                    </a:lnL>
                    <a:lnR>
                      <a:noFill/>
                    </a:lnR>
                    <a:lnT>
                      <a:noFill/>
                    </a:lnT>
                    <a:lnB>
                      <a:noFill/>
                    </a:lnB>
                    <a:solidFill>
                      <a:srgbClr val="FFFFFF"/>
                    </a:solidFill>
                  </a:tcPr>
                </a:tc>
                <a:tc>
                  <a:txBody>
                    <a:bodyPr/>
                    <a:lstStyle/>
                    <a:p>
                      <a:pPr algn="ctr" rtl="1">
                        <a:buFont typeface="Arial" panose="020B0604020202020204" pitchFamily="34" charset="0"/>
                        <a:buNone/>
                      </a:pPr>
                      <a:r>
                        <a:rPr lang="ar-SA" sz="2800" b="0" dirty="0" smtClean="0">
                          <a:solidFill>
                            <a:srgbClr val="000000"/>
                          </a:solidFill>
                          <a:effectLst/>
                          <a:latin typeface="Amiri"/>
                        </a:rPr>
                        <a:t>المنظمات الثقافية والاجتماعية</a:t>
                      </a:r>
                    </a:p>
                  </a:txBody>
                  <a:tcPr anchor="ctr">
                    <a:lnL>
                      <a:noFill/>
                    </a:lnL>
                    <a:lnR>
                      <a:noFill/>
                    </a:lnR>
                    <a:lnT>
                      <a:noFill/>
                    </a:lnT>
                    <a:lnB>
                      <a:noFill/>
                    </a:lnB>
                    <a:solidFill>
                      <a:srgbClr val="FFFFFF"/>
                    </a:solidFill>
                  </a:tcPr>
                </a:tc>
                <a:extLst>
                  <a:ext uri="{0D108BD9-81ED-4DB2-BD59-A6C34878D82A}">
                    <a16:rowId xmlns:a16="http://schemas.microsoft.com/office/drawing/2014/main" val="2621793022"/>
                  </a:ext>
                </a:extLst>
              </a:tr>
              <a:tr h="449580">
                <a:tc>
                  <a:txBody>
                    <a:bodyPr/>
                    <a:lstStyle/>
                    <a:p>
                      <a:pPr marL="0" indent="0" algn="ctr" rtl="1">
                        <a:buFont typeface="Arial" panose="020B0604020202020204" pitchFamily="34" charset="0"/>
                        <a:buNone/>
                      </a:pPr>
                      <a:r>
                        <a:rPr lang="ar-SA" sz="2800" b="0" dirty="0" smtClean="0">
                          <a:effectLst/>
                        </a:rPr>
                        <a:t>الاتحاد الدولي لكرة القدم </a:t>
                      </a:r>
                      <a:r>
                        <a:rPr lang="en-GB" sz="2800" b="0" dirty="0" smtClean="0">
                          <a:effectLst/>
                        </a:rPr>
                        <a:t>FIFA</a:t>
                      </a:r>
                      <a:endParaRPr lang="en-GB" sz="2800" b="0" dirty="0">
                        <a:effectLst/>
                      </a:endParaRPr>
                    </a:p>
                  </a:txBody>
                  <a:tcPr anchor="ctr">
                    <a:lnL>
                      <a:noFill/>
                    </a:lnL>
                    <a:lnR>
                      <a:noFill/>
                    </a:lnR>
                    <a:lnT>
                      <a:noFill/>
                    </a:lnT>
                    <a:lnB>
                      <a:noFill/>
                    </a:lnB>
                    <a:solidFill>
                      <a:srgbClr val="FFFFFF"/>
                    </a:solidFill>
                  </a:tcPr>
                </a:tc>
                <a:tc>
                  <a:txBody>
                    <a:bodyPr/>
                    <a:lstStyle/>
                    <a:p>
                      <a:pPr algn="ctr" rtl="1">
                        <a:buFont typeface="Arial" panose="020B0604020202020204" pitchFamily="34" charset="0"/>
                        <a:buNone/>
                      </a:pPr>
                      <a:r>
                        <a:rPr lang="ar-SA" sz="2800" b="0">
                          <a:solidFill>
                            <a:srgbClr val="000000"/>
                          </a:solidFill>
                          <a:effectLst/>
                          <a:latin typeface="Amiri"/>
                        </a:rPr>
                        <a:t>الاتحاد الإفريقي لكرة القدم </a:t>
                      </a:r>
                      <a:r>
                        <a:rPr lang="en-GB" sz="2800" b="0">
                          <a:solidFill>
                            <a:srgbClr val="000000"/>
                          </a:solidFill>
                          <a:effectLst/>
                          <a:latin typeface="Amiri"/>
                        </a:rPr>
                        <a:t>CAF</a:t>
                      </a:r>
                      <a:endParaRPr lang="en-GB" sz="2800" b="0">
                        <a:effectLst/>
                      </a:endParaRPr>
                    </a:p>
                  </a:txBody>
                  <a:tcPr anchor="ctr">
                    <a:lnL>
                      <a:noFill/>
                    </a:lnL>
                    <a:lnR>
                      <a:noFill/>
                    </a:lnR>
                    <a:lnT>
                      <a:noFill/>
                    </a:lnT>
                    <a:lnB>
                      <a:noFill/>
                    </a:lnB>
                    <a:solidFill>
                      <a:srgbClr val="FFFFFF"/>
                    </a:solidFill>
                  </a:tcPr>
                </a:tc>
                <a:tc>
                  <a:txBody>
                    <a:bodyPr/>
                    <a:lstStyle/>
                    <a:p>
                      <a:pPr marL="0" marR="0" indent="0" algn="ctr" defTabSz="914400" rtl="1" eaLnBrk="1" fontAlgn="auto" latinLnBrk="0" hangingPunct="1">
                        <a:lnSpc>
                          <a:spcPct val="100000"/>
                        </a:lnSpc>
                        <a:spcBef>
                          <a:spcPts val="0"/>
                        </a:spcBef>
                        <a:spcAft>
                          <a:spcPts val="0"/>
                        </a:spcAft>
                        <a:buClrTx/>
                        <a:buSzTx/>
                        <a:buFont typeface="Arial" panose="020B0604020202020204" pitchFamily="34" charset="0"/>
                        <a:buNone/>
                        <a:tabLst/>
                        <a:defRPr/>
                      </a:pPr>
                      <a:r>
                        <a:rPr lang="ar-SA" sz="2800" b="0" dirty="0" smtClean="0">
                          <a:solidFill>
                            <a:srgbClr val="000000"/>
                          </a:solidFill>
                          <a:effectLst/>
                          <a:latin typeface="Amiri"/>
                        </a:rPr>
                        <a:t>المنظمات الرياضية</a:t>
                      </a:r>
                      <a:endParaRPr lang="ar-SA" sz="2800" b="0" dirty="0" smtClean="0">
                        <a:effectLst/>
                      </a:endParaRPr>
                    </a:p>
                    <a:p>
                      <a:pPr algn="ctr" rtl="1">
                        <a:buFont typeface="Arial" panose="020B0604020202020204" pitchFamily="34" charset="0"/>
                        <a:buNone/>
                      </a:pPr>
                      <a:endParaRPr lang="en-GB" sz="2800" b="0" dirty="0">
                        <a:effectLst/>
                      </a:endParaRPr>
                    </a:p>
                  </a:txBody>
                  <a:tcPr anchor="ctr">
                    <a:lnL>
                      <a:noFill/>
                    </a:lnL>
                    <a:lnR>
                      <a:noFill/>
                    </a:lnR>
                    <a:lnT>
                      <a:noFill/>
                    </a:lnT>
                    <a:lnB>
                      <a:noFill/>
                    </a:lnB>
                    <a:solidFill>
                      <a:srgbClr val="FFFFFF"/>
                    </a:solidFill>
                  </a:tcPr>
                </a:tc>
                <a:extLst>
                  <a:ext uri="{0D108BD9-81ED-4DB2-BD59-A6C34878D82A}">
                    <a16:rowId xmlns:a16="http://schemas.microsoft.com/office/drawing/2014/main" val="1659888031"/>
                  </a:ext>
                </a:extLst>
              </a:tr>
            </a:tbl>
          </a:graphicData>
        </a:graphic>
      </p:graphicFrame>
    </p:spTree>
    <p:extLst>
      <p:ext uri="{BB962C8B-B14F-4D97-AF65-F5344CB8AC3E}">
        <p14:creationId xmlns:p14="http://schemas.microsoft.com/office/powerpoint/2010/main" val="20836595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9056" y="952183"/>
            <a:ext cx="8776354" cy="2390398"/>
          </a:xfrm>
          <a:prstGeom prst="rect">
            <a:avLst/>
          </a:prstGeom>
        </p:spPr>
        <p:txBody>
          <a:bodyPr wrap="square">
            <a:spAutoFit/>
          </a:bodyPr>
          <a:lstStyle/>
          <a:p>
            <a:pPr marL="91440" indent="-91440" algn="r">
              <a:lnSpc>
                <a:spcPct val="150000"/>
              </a:lnSpc>
              <a:spcBef>
                <a:spcPts val="1200"/>
              </a:spcBef>
              <a:spcAft>
                <a:spcPts val="200"/>
              </a:spcAft>
              <a:buClr>
                <a:schemeClr val="accent1"/>
              </a:buClr>
              <a:buSzPct val="100000"/>
              <a:buFont typeface="Calibri" panose="020F0502020204030204" pitchFamily="34" charset="0"/>
              <a:buChar char=" "/>
            </a:pPr>
            <a:r>
              <a:rPr lang="ar-SA" sz="2800" u="sng" dirty="0">
                <a:solidFill>
                  <a:schemeClr val="accent2"/>
                </a:solidFill>
              </a:rPr>
              <a:t> </a:t>
            </a:r>
            <a:r>
              <a:rPr lang="ar-SA" sz="2800" u="sng" dirty="0" smtClean="0">
                <a:solidFill>
                  <a:schemeClr val="accent2"/>
                </a:solidFill>
              </a:rPr>
              <a:t>وفق – الاهداف :</a:t>
            </a:r>
            <a:endParaRPr lang="ar-SA" sz="2800" u="sng" dirty="0">
              <a:solidFill>
                <a:schemeClr val="accent2"/>
              </a:solidFill>
            </a:endParaRPr>
          </a:p>
          <a:p>
            <a:pPr marL="91440" indent="-91440" algn="r">
              <a:lnSpc>
                <a:spcPct val="150000"/>
              </a:lnSpc>
              <a:spcBef>
                <a:spcPts val="1200"/>
              </a:spcBef>
              <a:spcAft>
                <a:spcPts val="200"/>
              </a:spcAft>
              <a:buClr>
                <a:schemeClr val="accent1"/>
              </a:buClr>
              <a:buSzPct val="100000"/>
              <a:buFont typeface="Calibri" panose="020F0502020204030204" pitchFamily="34" charset="0"/>
              <a:buChar char=" "/>
            </a:pPr>
            <a:r>
              <a:rPr lang="ar-SA" sz="2800" u="sng" dirty="0" smtClean="0">
                <a:solidFill>
                  <a:schemeClr val="accent2"/>
                </a:solidFill>
              </a:rPr>
              <a:t>متخصصة </a:t>
            </a:r>
            <a:r>
              <a:rPr lang="ar-SA" sz="2800" dirty="0" smtClean="0">
                <a:solidFill>
                  <a:schemeClr val="tx1">
                    <a:lumMod val="75000"/>
                    <a:lumOff val="25000"/>
                  </a:schemeClr>
                </a:solidFill>
              </a:rPr>
              <a:t>:</a:t>
            </a:r>
            <a:r>
              <a:rPr lang="ar-SA" sz="2800" dirty="0">
                <a:solidFill>
                  <a:schemeClr val="tx1">
                    <a:lumMod val="75000"/>
                    <a:lumOff val="25000"/>
                  </a:schemeClr>
                </a:solidFill>
              </a:rPr>
              <a:t> </a:t>
            </a:r>
            <a:r>
              <a:rPr lang="ar-SA" sz="2800" dirty="0" smtClean="0">
                <a:solidFill>
                  <a:schemeClr val="tx1">
                    <a:lumMod val="75000"/>
                    <a:lumOff val="25000"/>
                  </a:schemeClr>
                </a:solidFill>
              </a:rPr>
              <a:t>منظمة الصحة العالمية.</a:t>
            </a:r>
            <a:endParaRPr lang="ar-SA" sz="2800" dirty="0">
              <a:solidFill>
                <a:schemeClr val="tx1">
                  <a:lumMod val="75000"/>
                  <a:lumOff val="25000"/>
                </a:schemeClr>
              </a:solidFill>
            </a:endParaRPr>
          </a:p>
          <a:p>
            <a:pPr marL="91440" indent="-91440" algn="r">
              <a:lnSpc>
                <a:spcPct val="150000"/>
              </a:lnSpc>
              <a:spcBef>
                <a:spcPts val="1200"/>
              </a:spcBef>
              <a:spcAft>
                <a:spcPts val="200"/>
              </a:spcAft>
              <a:buClr>
                <a:schemeClr val="accent1"/>
              </a:buClr>
              <a:buSzPct val="100000"/>
              <a:buFont typeface="Calibri" panose="020F0502020204030204" pitchFamily="34" charset="0"/>
              <a:buChar char=" "/>
            </a:pPr>
            <a:r>
              <a:rPr lang="ar-SA" sz="2800" u="sng" dirty="0" smtClean="0">
                <a:solidFill>
                  <a:schemeClr val="accent2"/>
                </a:solidFill>
              </a:rPr>
              <a:t>عامة </a:t>
            </a:r>
            <a:r>
              <a:rPr lang="ar-SA" sz="2800" dirty="0" smtClean="0">
                <a:solidFill>
                  <a:schemeClr val="accent2"/>
                </a:solidFill>
              </a:rPr>
              <a:t>:</a:t>
            </a:r>
            <a:r>
              <a:rPr lang="ar-SA" sz="2800" dirty="0">
                <a:solidFill>
                  <a:schemeClr val="tx1">
                    <a:lumMod val="75000"/>
                    <a:lumOff val="25000"/>
                  </a:schemeClr>
                </a:solidFill>
              </a:rPr>
              <a:t> </a:t>
            </a:r>
            <a:r>
              <a:rPr lang="ar-SA" sz="2800" dirty="0" smtClean="0">
                <a:solidFill>
                  <a:schemeClr val="tx1">
                    <a:lumMod val="75000"/>
                    <a:lumOff val="25000"/>
                  </a:schemeClr>
                </a:solidFill>
              </a:rPr>
              <a:t>االأمم المتحدة.</a:t>
            </a:r>
            <a:endParaRPr lang="ar-SA" sz="2800" dirty="0">
              <a:solidFill>
                <a:schemeClr val="tx1">
                  <a:lumMod val="75000"/>
                  <a:lumOff val="25000"/>
                </a:schemeClr>
              </a:solidFill>
            </a:endParaRPr>
          </a:p>
        </p:txBody>
      </p:sp>
    </p:spTree>
    <p:extLst>
      <p:ext uri="{BB962C8B-B14F-4D97-AF65-F5344CB8AC3E}">
        <p14:creationId xmlns:p14="http://schemas.microsoft.com/office/powerpoint/2010/main" val="31734237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9056" y="952183"/>
            <a:ext cx="8776354" cy="2390398"/>
          </a:xfrm>
          <a:prstGeom prst="rect">
            <a:avLst/>
          </a:prstGeom>
        </p:spPr>
        <p:txBody>
          <a:bodyPr wrap="square">
            <a:spAutoFit/>
          </a:bodyPr>
          <a:lstStyle/>
          <a:p>
            <a:pPr marL="91440" indent="-91440" algn="r">
              <a:lnSpc>
                <a:spcPct val="150000"/>
              </a:lnSpc>
              <a:spcBef>
                <a:spcPts val="1200"/>
              </a:spcBef>
              <a:spcAft>
                <a:spcPts val="200"/>
              </a:spcAft>
              <a:buClr>
                <a:schemeClr val="accent1"/>
              </a:buClr>
              <a:buSzPct val="100000"/>
              <a:buFont typeface="Calibri" panose="020F0502020204030204" pitchFamily="34" charset="0"/>
              <a:buChar char=" "/>
            </a:pPr>
            <a:r>
              <a:rPr lang="ar-SA" sz="2800" u="sng" dirty="0">
                <a:solidFill>
                  <a:schemeClr val="accent2"/>
                </a:solidFill>
              </a:rPr>
              <a:t> </a:t>
            </a:r>
            <a:r>
              <a:rPr lang="ar-SA" sz="2800" u="sng" dirty="0" smtClean="0">
                <a:solidFill>
                  <a:schemeClr val="accent2"/>
                </a:solidFill>
              </a:rPr>
              <a:t>وفق – سلطتها  :</a:t>
            </a:r>
            <a:endParaRPr lang="ar-SA" sz="2800" u="sng" dirty="0">
              <a:solidFill>
                <a:schemeClr val="accent2"/>
              </a:solidFill>
            </a:endParaRPr>
          </a:p>
          <a:p>
            <a:pPr marL="91440" indent="-91440" algn="r">
              <a:lnSpc>
                <a:spcPct val="150000"/>
              </a:lnSpc>
              <a:spcBef>
                <a:spcPts val="1200"/>
              </a:spcBef>
              <a:spcAft>
                <a:spcPts val="200"/>
              </a:spcAft>
              <a:buClr>
                <a:schemeClr val="accent1"/>
              </a:buClr>
              <a:buSzPct val="100000"/>
              <a:buFont typeface="Calibri" panose="020F0502020204030204" pitchFamily="34" charset="0"/>
              <a:buChar char=" "/>
            </a:pPr>
            <a:r>
              <a:rPr lang="ar-SA" sz="2800" u="sng" dirty="0" smtClean="0">
                <a:solidFill>
                  <a:schemeClr val="accent2"/>
                </a:solidFill>
              </a:rPr>
              <a:t>استشارية  </a:t>
            </a:r>
            <a:r>
              <a:rPr lang="ar-SA" sz="2800" dirty="0" smtClean="0">
                <a:solidFill>
                  <a:schemeClr val="tx1">
                    <a:lumMod val="75000"/>
                    <a:lumOff val="25000"/>
                  </a:schemeClr>
                </a:solidFill>
              </a:rPr>
              <a:t>:</a:t>
            </a:r>
            <a:r>
              <a:rPr lang="ar-SA" sz="2800" dirty="0">
                <a:solidFill>
                  <a:schemeClr val="tx1">
                    <a:lumMod val="75000"/>
                    <a:lumOff val="25000"/>
                  </a:schemeClr>
                </a:solidFill>
              </a:rPr>
              <a:t> </a:t>
            </a:r>
            <a:r>
              <a:rPr lang="ar-SA" sz="2800" dirty="0" smtClean="0">
                <a:solidFill>
                  <a:schemeClr val="tx1">
                    <a:lumMod val="75000"/>
                    <a:lumOff val="25000"/>
                  </a:schemeClr>
                </a:solidFill>
              </a:rPr>
              <a:t>منظمة الصحة العالمية، منظمة الارصاد الجوية.</a:t>
            </a:r>
            <a:endParaRPr lang="ar-SA" sz="2800" dirty="0">
              <a:solidFill>
                <a:schemeClr val="tx1">
                  <a:lumMod val="75000"/>
                  <a:lumOff val="25000"/>
                </a:schemeClr>
              </a:solidFill>
            </a:endParaRPr>
          </a:p>
          <a:p>
            <a:pPr marL="91440" indent="-91440" algn="r">
              <a:lnSpc>
                <a:spcPct val="150000"/>
              </a:lnSpc>
              <a:spcBef>
                <a:spcPts val="1200"/>
              </a:spcBef>
              <a:spcAft>
                <a:spcPts val="200"/>
              </a:spcAft>
              <a:buClr>
                <a:schemeClr val="accent1"/>
              </a:buClr>
              <a:buSzPct val="100000"/>
              <a:buFont typeface="Calibri" panose="020F0502020204030204" pitchFamily="34" charset="0"/>
              <a:buChar char=" "/>
            </a:pPr>
            <a:r>
              <a:rPr lang="ar-SA" sz="2800" u="sng" dirty="0" smtClean="0">
                <a:solidFill>
                  <a:schemeClr val="accent2"/>
                </a:solidFill>
              </a:rPr>
              <a:t>ذات سلطة ملزمة  </a:t>
            </a:r>
            <a:r>
              <a:rPr lang="ar-SA" sz="2800" dirty="0" smtClean="0">
                <a:solidFill>
                  <a:schemeClr val="accent2"/>
                </a:solidFill>
              </a:rPr>
              <a:t>:</a:t>
            </a:r>
            <a:r>
              <a:rPr lang="ar-SA" sz="2800" dirty="0">
                <a:solidFill>
                  <a:schemeClr val="tx1">
                    <a:lumMod val="75000"/>
                    <a:lumOff val="25000"/>
                  </a:schemeClr>
                </a:solidFill>
              </a:rPr>
              <a:t> </a:t>
            </a:r>
            <a:r>
              <a:rPr lang="ar-SA" sz="2800" dirty="0" smtClean="0">
                <a:solidFill>
                  <a:schemeClr val="tx1">
                    <a:lumMod val="75000"/>
                    <a:lumOff val="25000"/>
                  </a:schemeClr>
                </a:solidFill>
              </a:rPr>
              <a:t>الاتحاد الاوربي ، جامعة الدول العربية.</a:t>
            </a:r>
            <a:endParaRPr lang="ar-SA" sz="2800" dirty="0">
              <a:solidFill>
                <a:schemeClr val="tx1">
                  <a:lumMod val="75000"/>
                  <a:lumOff val="25000"/>
                </a:schemeClr>
              </a:solidFill>
            </a:endParaRPr>
          </a:p>
        </p:txBody>
      </p:sp>
    </p:spTree>
    <p:extLst>
      <p:ext uri="{BB962C8B-B14F-4D97-AF65-F5344CB8AC3E}">
        <p14:creationId xmlns:p14="http://schemas.microsoft.com/office/powerpoint/2010/main" val="1173842868"/>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3590</TotalTime>
  <Words>317</Words>
  <Application>Microsoft Office PowerPoint</Application>
  <PresentationFormat>Widescreen</PresentationFormat>
  <Paragraphs>63</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Amiri</vt:lpstr>
      <vt:lpstr>Arial</vt:lpstr>
      <vt:lpstr>Calibri</vt:lpstr>
      <vt:lpstr>Calibri Light</vt:lpstr>
      <vt:lpstr>Courier New</vt:lpstr>
      <vt:lpstr>Times New Roman</vt:lpstr>
      <vt:lpstr>Retrospect</vt:lpstr>
      <vt:lpstr>419 قصد- المنظمات الدولية و الاقليمية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419 قصد- المنظمات الدولية و الاقليمية</dc:title>
  <dc:creator>tahani salem</dc:creator>
  <cp:lastModifiedBy>tahani salem</cp:lastModifiedBy>
  <cp:revision>14</cp:revision>
  <dcterms:created xsi:type="dcterms:W3CDTF">2023-08-21T17:02:39Z</dcterms:created>
  <dcterms:modified xsi:type="dcterms:W3CDTF">2023-08-26T08:43:51Z</dcterms:modified>
</cp:coreProperties>
</file>