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5"/>
  </p:notesMasterIdLst>
  <p:sldIdLst>
    <p:sldId id="278" r:id="rId2"/>
    <p:sldId id="264" r:id="rId3"/>
    <p:sldId id="265" r:id="rId4"/>
    <p:sldId id="266" r:id="rId5"/>
    <p:sldId id="267" r:id="rId6"/>
    <p:sldId id="277" r:id="rId7"/>
    <p:sldId id="268" r:id="rId8"/>
    <p:sldId id="269" r:id="rId9"/>
    <p:sldId id="270" r:id="rId10"/>
    <p:sldId id="271" r:id="rId11"/>
    <p:sldId id="272" r:id="rId12"/>
    <p:sldId id="273"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wziah Alkelabi" initials="FA" lastIdx="1" clrIdx="0">
    <p:extLst>
      <p:ext uri="{19B8F6BF-5375-455C-9EA6-DF929625EA0E}">
        <p15:presenceInfo xmlns:p15="http://schemas.microsoft.com/office/powerpoint/2012/main" userId="3c340b744faada4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82" d="100"/>
          <a:sy n="82" d="100"/>
        </p:scale>
        <p:origin x="482" y="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3AFD5-093E-4512-9AAB-1C778310F522}" type="datetimeFigureOut">
              <a:rPr lang="en-GB" smtClean="0"/>
              <a:pPr/>
              <a:t>18/11/2020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141A-2E7E-469B-83A3-ACF5D47B353B}" type="slidenum">
              <a:rPr lang="en-GB" smtClean="0"/>
              <a:pPr/>
              <a:t>‹#›</a:t>
            </a:fld>
            <a:endParaRPr lang="en-GB"/>
          </a:p>
        </p:txBody>
      </p:sp>
    </p:spTree>
    <p:extLst>
      <p:ext uri="{BB962C8B-B14F-4D97-AF65-F5344CB8AC3E}">
        <p14:creationId xmlns:p14="http://schemas.microsoft.com/office/powerpoint/2010/main" val="186346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D22F1F-74AD-4881-81DA-E1E5901D55CA}" type="datetime1">
              <a:rPr lang="en-GB" smtClean="0"/>
              <a:t>18/11/2020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776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DF8A55-CBB8-407E-8942-63CE9241F6EC}" type="datetime1">
              <a:rPr lang="en-GB" smtClean="0"/>
              <a:t>18/11/2020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101537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2722EE-E46F-4B12-8B94-63611B2E21C7}" type="datetime1">
              <a:rPr lang="en-GB" smtClean="0"/>
              <a:t>18/11/2020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263750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919F71-6A49-4B2A-82F9-3A8FFC1D2BEB}" type="datetime1">
              <a:rPr lang="en-GB" smtClean="0"/>
              <a:t>18/11/2020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4218536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16D138-9908-49B9-A7B3-6E642EED3453}" type="datetime1">
              <a:rPr lang="en-GB" smtClean="0"/>
              <a:t>18/11/2020</a:t>
            </a:fld>
            <a:endParaRPr lang="en-GB"/>
          </a:p>
        </p:txBody>
      </p:sp>
      <p:sp>
        <p:nvSpPr>
          <p:cNvPr id="5" name="Footer Placeholder 4"/>
          <p:cNvSpPr>
            <a:spLocks noGrp="1"/>
          </p:cNvSpPr>
          <p:nvPr>
            <p:ph type="ftr" sz="quarter" idx="11"/>
          </p:nvPr>
        </p:nvSpPr>
        <p:spPr/>
        <p:txBody>
          <a:bodyPr/>
          <a:lstStyle/>
          <a:p>
            <a:r>
              <a:rPr lang="ar-SA"/>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6858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6D1459-9EC6-4217-9697-69B55506EF76}" type="datetime1">
              <a:rPr lang="en-GB" smtClean="0"/>
              <a:t>18/11/2020</a:t>
            </a:fld>
            <a:endParaRPr lang="en-GB"/>
          </a:p>
        </p:txBody>
      </p:sp>
      <p:sp>
        <p:nvSpPr>
          <p:cNvPr id="6" name="Footer Placeholder 5"/>
          <p:cNvSpPr>
            <a:spLocks noGrp="1"/>
          </p:cNvSpPr>
          <p:nvPr>
            <p:ph type="ftr" sz="quarter" idx="11"/>
          </p:nvPr>
        </p:nvSpPr>
        <p:spPr/>
        <p:txBody>
          <a:bodyPr/>
          <a:lstStyle/>
          <a:p>
            <a:r>
              <a:rPr lang="ar-SA"/>
              <a:t>فوزية الكلابي</a:t>
            </a:r>
            <a:endParaRPr lang="en-GB"/>
          </a:p>
        </p:txBody>
      </p:sp>
      <p:sp>
        <p:nvSpPr>
          <p:cNvPr id="7" name="Slide Number Placeholder 6"/>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674712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CCCA8D-75AD-4BB4-B7EB-AA095D18625A}" type="datetime1">
              <a:rPr lang="en-GB" smtClean="0"/>
              <a:t>18/11/2020</a:t>
            </a:fld>
            <a:endParaRPr lang="en-GB"/>
          </a:p>
        </p:txBody>
      </p:sp>
      <p:sp>
        <p:nvSpPr>
          <p:cNvPr id="8" name="Footer Placeholder 7"/>
          <p:cNvSpPr>
            <a:spLocks noGrp="1"/>
          </p:cNvSpPr>
          <p:nvPr>
            <p:ph type="ftr" sz="quarter" idx="11"/>
          </p:nvPr>
        </p:nvSpPr>
        <p:spPr/>
        <p:txBody>
          <a:bodyPr/>
          <a:lstStyle/>
          <a:p>
            <a:r>
              <a:rPr lang="ar-SA"/>
              <a:t>فوزية الكلابي</a:t>
            </a:r>
            <a:endParaRPr lang="en-GB"/>
          </a:p>
        </p:txBody>
      </p:sp>
      <p:sp>
        <p:nvSpPr>
          <p:cNvPr id="9" name="Slide Number Placeholder 8"/>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111227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69806D-531D-4E59-915E-12401CF0EE54}" type="datetime1">
              <a:rPr lang="en-GB" smtClean="0"/>
              <a:t>18/11/2020</a:t>
            </a:fld>
            <a:endParaRPr lang="en-GB"/>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441349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AEBF5E0-840C-4700-ADF1-F3717AD04965}" type="datetime1">
              <a:rPr lang="en-GB" smtClean="0"/>
              <a:t>18/11/2020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r>
              <a:rPr lang="ar-SA"/>
              <a:t>فوزية الكلابي</a:t>
            </a:r>
            <a:endParaRPr lang="en-GB"/>
          </a:p>
        </p:txBody>
      </p:sp>
      <p:sp>
        <p:nvSpPr>
          <p:cNvPr id="9" name="Slide Number Placeholder 8"/>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228912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BC4AD42-A7B4-4BDF-B588-6F86D53D4503}" type="datetime1">
              <a:rPr lang="en-GB" smtClean="0"/>
              <a:t>18/11/2020</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ar-SA"/>
              <a:t>فوزية الكلابي</a:t>
            </a:r>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338F51C-D5EA-4311-9A7E-897834F6F1FC}" type="slidenum">
              <a:rPr lang="en-GB" smtClean="0"/>
              <a:pPr/>
              <a:t>‹#›</a:t>
            </a:fld>
            <a:endParaRPr lang="en-GB"/>
          </a:p>
        </p:txBody>
      </p:sp>
    </p:spTree>
    <p:extLst>
      <p:ext uri="{BB962C8B-B14F-4D97-AF65-F5344CB8AC3E}">
        <p14:creationId xmlns:p14="http://schemas.microsoft.com/office/powerpoint/2010/main" val="1909670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65A4C2-ED59-4DAF-8F7B-88ED53290B07}" type="datetime1">
              <a:rPr lang="en-GB" smtClean="0"/>
              <a:t>18/11/2020</a:t>
            </a:fld>
            <a:endParaRPr lang="en-GB"/>
          </a:p>
        </p:txBody>
      </p:sp>
      <p:sp>
        <p:nvSpPr>
          <p:cNvPr id="6" name="Footer Placeholder 5"/>
          <p:cNvSpPr>
            <a:spLocks noGrp="1"/>
          </p:cNvSpPr>
          <p:nvPr>
            <p:ph type="ftr" sz="quarter" idx="11"/>
          </p:nvPr>
        </p:nvSpPr>
        <p:spPr/>
        <p:txBody>
          <a:bodyPr/>
          <a:lstStyle/>
          <a:p>
            <a:r>
              <a:rPr lang="ar-SA"/>
              <a:t>فوزية الكلابي</a:t>
            </a:r>
            <a:endParaRPr lang="en-GB"/>
          </a:p>
        </p:txBody>
      </p:sp>
      <p:sp>
        <p:nvSpPr>
          <p:cNvPr id="7" name="Slide Number Placeholder 6"/>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05261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99CA24F-F636-41B7-8D3A-E0E6D6A78917}" type="datetime1">
              <a:rPr lang="en-GB" smtClean="0"/>
              <a:t>18/11/2020</a:t>
            </a:fld>
            <a:endParaRPr lang="en-GB"/>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ar-SA"/>
              <a:t>فوزية الكلابي</a:t>
            </a:r>
            <a:endParaRPr lang="en-GB"/>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338F51C-D5EA-4311-9A7E-897834F6F1FC}" type="slidenum">
              <a:rPr lang="en-GB" smtClean="0"/>
              <a:pPr/>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533060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a:t>
            </a:fld>
            <a:endParaRPr lang="en-GB"/>
          </a:p>
        </p:txBody>
      </p:sp>
      <p:sp>
        <p:nvSpPr>
          <p:cNvPr id="7" name="Rectangle 6"/>
          <p:cNvSpPr/>
          <p:nvPr/>
        </p:nvSpPr>
        <p:spPr>
          <a:xfrm>
            <a:off x="395536" y="2793122"/>
            <a:ext cx="8280920" cy="707886"/>
          </a:xfrm>
          <a:prstGeom prst="rect">
            <a:avLst/>
          </a:prstGeom>
        </p:spPr>
        <p:txBody>
          <a:bodyPr wrap="square">
            <a:spAutoFit/>
          </a:bodyPr>
          <a:lstStyle/>
          <a:p>
            <a:pPr algn="ctr"/>
            <a:r>
              <a:rPr lang="ar-SA" sz="4000" b="1" dirty="0">
                <a:solidFill>
                  <a:srgbClr val="C00000"/>
                </a:solidFill>
              </a:rPr>
              <a:t>مفاهيم اساسية في نظرية </a:t>
            </a:r>
            <a:r>
              <a:rPr lang="ar-SA" sz="4000" b="1">
                <a:solidFill>
                  <a:srgbClr val="C00000"/>
                </a:solidFill>
              </a:rPr>
              <a:t>عرض </a:t>
            </a:r>
            <a:r>
              <a:rPr lang="ar-SA" sz="4000" b="1" smtClean="0">
                <a:solidFill>
                  <a:srgbClr val="C00000"/>
                </a:solidFill>
              </a:rPr>
              <a:t>المنشاة</a:t>
            </a:r>
            <a:endParaRPr lang="en-US" sz="4000" dirty="0"/>
          </a:p>
        </p:txBody>
      </p:sp>
    </p:spTree>
    <p:extLst>
      <p:ext uri="{BB962C8B-B14F-4D97-AF65-F5344CB8AC3E}">
        <p14:creationId xmlns:p14="http://schemas.microsoft.com/office/powerpoint/2010/main" val="200370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126172"/>
          </a:xfrm>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الاشكال المختلفة لاسواق السلع والخدمات </a:t>
            </a:r>
            <a:endParaRPr lang="en-US"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10</a:t>
            </a:fld>
            <a:endParaRPr lang="en-GB"/>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55372717"/>
              </p:ext>
            </p:extLst>
          </p:nvPr>
        </p:nvGraphicFramePr>
        <p:xfrm>
          <a:off x="822325" y="1846263"/>
          <a:ext cx="7543800" cy="4463057"/>
        </p:xfrm>
        <a:graphic>
          <a:graphicData uri="http://schemas.openxmlformats.org/drawingml/2006/table">
            <a:tbl>
              <a:tblPr firstRow="1" bandRow="1">
                <a:tableStyleId>{5C22544A-7EE6-4342-B048-85BDC9FD1C3A}</a:tableStyleId>
              </a:tblPr>
              <a:tblGrid>
                <a:gridCol w="3317627">
                  <a:extLst>
                    <a:ext uri="{9D8B030D-6E8A-4147-A177-3AD203B41FA5}">
                      <a16:colId xmlns:a16="http://schemas.microsoft.com/office/drawing/2014/main" xmlns="" val="3461481864"/>
                    </a:ext>
                  </a:extLst>
                </a:gridCol>
                <a:gridCol w="1296144">
                  <a:extLst>
                    <a:ext uri="{9D8B030D-6E8A-4147-A177-3AD203B41FA5}">
                      <a16:colId xmlns:a16="http://schemas.microsoft.com/office/drawing/2014/main" xmlns="" val="949129579"/>
                    </a:ext>
                  </a:extLst>
                </a:gridCol>
                <a:gridCol w="1080120">
                  <a:extLst>
                    <a:ext uri="{9D8B030D-6E8A-4147-A177-3AD203B41FA5}">
                      <a16:colId xmlns:a16="http://schemas.microsoft.com/office/drawing/2014/main" xmlns="" val="1328049676"/>
                    </a:ext>
                  </a:extLst>
                </a:gridCol>
                <a:gridCol w="1849909">
                  <a:extLst>
                    <a:ext uri="{9D8B030D-6E8A-4147-A177-3AD203B41FA5}">
                      <a16:colId xmlns:a16="http://schemas.microsoft.com/office/drawing/2014/main" xmlns="" val="1535915631"/>
                    </a:ext>
                  </a:extLst>
                </a:gridCol>
              </a:tblGrid>
              <a:tr h="837949">
                <a:tc>
                  <a:txBody>
                    <a:bodyPr/>
                    <a:lstStyle/>
                    <a:p>
                      <a:pPr algn="ctr"/>
                      <a:r>
                        <a:rPr lang="ar-SA" sz="2400" dirty="0"/>
                        <a:t>منحنى</a:t>
                      </a:r>
                    </a:p>
                    <a:p>
                      <a:pPr algn="ctr"/>
                      <a:r>
                        <a:rPr lang="ar-SA" sz="2400" dirty="0"/>
                        <a:t> الطلب </a:t>
                      </a:r>
                      <a:endParaRPr lang="en-US" sz="2400" dirty="0"/>
                    </a:p>
                  </a:txBody>
                  <a:tcPr/>
                </a:tc>
                <a:tc>
                  <a:txBody>
                    <a:bodyPr/>
                    <a:lstStyle/>
                    <a:p>
                      <a:pPr algn="ctr"/>
                      <a:r>
                        <a:rPr lang="ar-SA" sz="2400" dirty="0"/>
                        <a:t>تجانس السلعة </a:t>
                      </a:r>
                      <a:endParaRPr lang="en-US" sz="2400" dirty="0"/>
                    </a:p>
                  </a:txBody>
                  <a:tcPr/>
                </a:tc>
                <a:tc>
                  <a:txBody>
                    <a:bodyPr/>
                    <a:lstStyle/>
                    <a:p>
                      <a:pPr algn="ctr"/>
                      <a:r>
                        <a:rPr lang="ar-SA" sz="2400" dirty="0"/>
                        <a:t>عدد البائعين</a:t>
                      </a:r>
                      <a:endParaRPr lang="en-US" sz="2400" dirty="0"/>
                    </a:p>
                  </a:txBody>
                  <a:tcPr/>
                </a:tc>
                <a:tc>
                  <a:txBody>
                    <a:bodyPr/>
                    <a:lstStyle/>
                    <a:p>
                      <a:pPr algn="ctr"/>
                      <a:r>
                        <a:rPr lang="ar-SA" sz="2400" dirty="0"/>
                        <a:t>شكل </a:t>
                      </a:r>
                    </a:p>
                    <a:p>
                      <a:pPr algn="ctr"/>
                      <a:r>
                        <a:rPr lang="ar-SA" sz="2400" dirty="0"/>
                        <a:t>السوق</a:t>
                      </a:r>
                      <a:endParaRPr lang="en-US" sz="2400" dirty="0"/>
                    </a:p>
                  </a:txBody>
                  <a:tcPr/>
                </a:tc>
                <a:extLst>
                  <a:ext uri="{0D108BD9-81ED-4DB2-BD59-A6C34878D82A}">
                    <a16:rowId xmlns:a16="http://schemas.microsoft.com/office/drawing/2014/main" xmlns="" val="1162058729"/>
                  </a:ext>
                </a:extLst>
              </a:tr>
              <a:tr h="1528232">
                <a:tc>
                  <a:txBody>
                    <a:bodyPr/>
                    <a:lstStyle/>
                    <a:p>
                      <a:pPr algn="r" rtl="1"/>
                      <a:r>
                        <a:rPr lang="ar-SA" sz="2000" b="1" dirty="0">
                          <a:solidFill>
                            <a:schemeClr val="bg2">
                              <a:lumMod val="50000"/>
                            </a:schemeClr>
                          </a:solidFill>
                          <a:effectLst>
                            <a:outerShdw blurRad="38100" dist="38100" dir="2700000" algn="tl">
                              <a:srgbClr val="000000">
                                <a:alpha val="43137"/>
                              </a:srgbClr>
                            </a:outerShdw>
                          </a:effectLst>
                        </a:rPr>
                        <a:t>منحنى طلب المنشأة </a:t>
                      </a:r>
                      <a:r>
                        <a:rPr lang="ar-SA" sz="2000" dirty="0"/>
                        <a:t>افقي تام المرونة لان المنشأة متلقية للسعر </a:t>
                      </a:r>
                    </a:p>
                    <a:p>
                      <a:pPr algn="r" rtl="1"/>
                      <a:r>
                        <a:rPr lang="ar-SA" sz="2000" b="1" dirty="0">
                          <a:solidFill>
                            <a:schemeClr val="bg2">
                              <a:lumMod val="50000"/>
                            </a:schemeClr>
                          </a:solidFill>
                          <a:effectLst>
                            <a:outerShdw blurRad="38100" dist="38100" dir="2700000" algn="tl">
                              <a:srgbClr val="000000">
                                <a:alpha val="43137"/>
                              </a:srgbClr>
                            </a:outerShdw>
                          </a:effectLst>
                        </a:rPr>
                        <a:t>منحنى طلب الصناعه </a:t>
                      </a:r>
                      <a:r>
                        <a:rPr lang="ar-SA" sz="2000" dirty="0"/>
                        <a:t>سالب الميل ينحدر من اعلى الى اسفل </a:t>
                      </a:r>
                      <a:endParaRPr lang="en-US" sz="2000" dirty="0"/>
                    </a:p>
                  </a:txBody>
                  <a:tcPr/>
                </a:tc>
                <a:tc>
                  <a:txBody>
                    <a:bodyPr/>
                    <a:lstStyle/>
                    <a:p>
                      <a:r>
                        <a:rPr lang="ar-SA" sz="2000" dirty="0"/>
                        <a:t>متجانسة </a:t>
                      </a:r>
                      <a:endParaRPr lang="en-US" sz="2000" dirty="0"/>
                    </a:p>
                  </a:txBody>
                  <a:tcPr/>
                </a:tc>
                <a:tc>
                  <a:txBody>
                    <a:bodyPr/>
                    <a:lstStyle/>
                    <a:p>
                      <a:r>
                        <a:rPr lang="ar-SA" sz="2000" dirty="0"/>
                        <a:t>كبير</a:t>
                      </a:r>
                      <a:endParaRPr lang="en-US" sz="2000" dirty="0"/>
                    </a:p>
                  </a:txBody>
                  <a:tcPr/>
                </a:tc>
                <a:tc>
                  <a:txBody>
                    <a:bodyPr/>
                    <a:lstStyle/>
                    <a:p>
                      <a:pPr algn="ctr"/>
                      <a:r>
                        <a:rPr lang="ar-SA" sz="2000" dirty="0"/>
                        <a:t>المنافسة الكاملة </a:t>
                      </a:r>
                      <a:endParaRPr lang="en-US" sz="2000" dirty="0"/>
                    </a:p>
                  </a:txBody>
                  <a:tcPr/>
                </a:tc>
                <a:extLst>
                  <a:ext uri="{0D108BD9-81ED-4DB2-BD59-A6C34878D82A}">
                    <a16:rowId xmlns:a16="http://schemas.microsoft.com/office/drawing/2014/main" xmlns="" val="2770321912"/>
                  </a:ext>
                </a:extLst>
              </a:tr>
              <a:tr h="817426">
                <a:tc>
                  <a:txBody>
                    <a:bodyPr/>
                    <a:lstStyle/>
                    <a:p>
                      <a:pPr algn="r" rtl="1"/>
                      <a:r>
                        <a:rPr lang="ar-SA" sz="2000" dirty="0"/>
                        <a:t>منحنى طلب المنشأة هو منحنى طلب </a:t>
                      </a:r>
                      <a:r>
                        <a:rPr lang="ar-SA" sz="2000" dirty="0" smtClean="0"/>
                        <a:t>الصناعة </a:t>
                      </a:r>
                      <a:r>
                        <a:rPr lang="ar-SA" sz="2000" dirty="0"/>
                        <a:t>لان المنشأة هي الصناعة </a:t>
                      </a:r>
                      <a:endParaRPr lang="en-US" sz="2000" dirty="0"/>
                    </a:p>
                  </a:txBody>
                  <a:tcPr/>
                </a:tc>
                <a:tc>
                  <a:txBody>
                    <a:bodyPr/>
                    <a:lstStyle/>
                    <a:p>
                      <a:r>
                        <a:rPr lang="ar-SA" sz="2000" dirty="0"/>
                        <a:t>لا يهم </a:t>
                      </a:r>
                      <a:endParaRPr lang="en-US" sz="2000" dirty="0"/>
                    </a:p>
                  </a:txBody>
                  <a:tcPr/>
                </a:tc>
                <a:tc>
                  <a:txBody>
                    <a:bodyPr/>
                    <a:lstStyle/>
                    <a:p>
                      <a:r>
                        <a:rPr lang="ar-SA" sz="2000" dirty="0"/>
                        <a:t>واحد فقط</a:t>
                      </a:r>
                      <a:endParaRPr lang="en-US" sz="2000" dirty="0"/>
                    </a:p>
                  </a:txBody>
                  <a:tcPr/>
                </a:tc>
                <a:tc>
                  <a:txBody>
                    <a:bodyPr/>
                    <a:lstStyle/>
                    <a:p>
                      <a:pPr algn="ctr"/>
                      <a:r>
                        <a:rPr lang="ar-SA" sz="2000" dirty="0"/>
                        <a:t>الاحتكار التام </a:t>
                      </a:r>
                      <a:endParaRPr lang="en-US" sz="2000" dirty="0"/>
                    </a:p>
                  </a:txBody>
                  <a:tcPr/>
                </a:tc>
                <a:extLst>
                  <a:ext uri="{0D108BD9-81ED-4DB2-BD59-A6C34878D82A}">
                    <a16:rowId xmlns:a16="http://schemas.microsoft.com/office/drawing/2014/main" xmlns="" val="4165453296"/>
                  </a:ext>
                </a:extLst>
              </a:tr>
              <a:tr h="817426">
                <a:tc>
                  <a:txBody>
                    <a:bodyPr/>
                    <a:lstStyle/>
                    <a:p>
                      <a:pPr algn="r" rtl="1"/>
                      <a:r>
                        <a:rPr lang="ar-SA" sz="2000" dirty="0"/>
                        <a:t>لا يمكن معرفته </a:t>
                      </a:r>
                      <a:endParaRPr lang="en-US" sz="2000" dirty="0"/>
                    </a:p>
                  </a:txBody>
                  <a:tcPr/>
                </a:tc>
                <a:tc>
                  <a:txBody>
                    <a:bodyPr/>
                    <a:lstStyle/>
                    <a:p>
                      <a:pPr algn="ctr"/>
                      <a:r>
                        <a:rPr lang="ar-SA" sz="2000" dirty="0"/>
                        <a:t>متجانس او غير متجانس </a:t>
                      </a:r>
                      <a:endParaRPr lang="en-US" sz="2000" dirty="0"/>
                    </a:p>
                  </a:txBody>
                  <a:tcPr/>
                </a:tc>
                <a:tc>
                  <a:txBody>
                    <a:bodyPr/>
                    <a:lstStyle/>
                    <a:p>
                      <a:pPr algn="ctr"/>
                      <a:r>
                        <a:rPr lang="ar-SA" sz="2000" dirty="0"/>
                        <a:t>قليل </a:t>
                      </a:r>
                      <a:endParaRPr lang="en-US" sz="2000" dirty="0"/>
                    </a:p>
                  </a:txBody>
                  <a:tcPr/>
                </a:tc>
                <a:tc>
                  <a:txBody>
                    <a:bodyPr/>
                    <a:lstStyle/>
                    <a:p>
                      <a:pPr algn="ctr"/>
                      <a:r>
                        <a:rPr lang="ar-SA" sz="2000" dirty="0"/>
                        <a:t>احتكار القلة </a:t>
                      </a:r>
                      <a:endParaRPr lang="en-US" sz="2000" dirty="0"/>
                    </a:p>
                  </a:txBody>
                  <a:tcPr/>
                </a:tc>
                <a:extLst>
                  <a:ext uri="{0D108BD9-81ED-4DB2-BD59-A6C34878D82A}">
                    <a16:rowId xmlns:a16="http://schemas.microsoft.com/office/drawing/2014/main" xmlns="" val="3903569138"/>
                  </a:ext>
                </a:extLst>
              </a:tr>
              <a:tr h="462024">
                <a:tc>
                  <a:txBody>
                    <a:bodyPr/>
                    <a:lstStyle/>
                    <a:p>
                      <a:pPr algn="r" rtl="1"/>
                      <a:r>
                        <a:rPr lang="ar-SA" sz="2000" dirty="0"/>
                        <a:t>سالب الميل</a:t>
                      </a:r>
                      <a:endParaRPr lang="en-US" sz="2000" dirty="0"/>
                    </a:p>
                  </a:txBody>
                  <a:tcPr/>
                </a:tc>
                <a:tc>
                  <a:txBody>
                    <a:bodyPr/>
                    <a:lstStyle/>
                    <a:p>
                      <a:r>
                        <a:rPr lang="ar-SA" sz="2000" dirty="0"/>
                        <a:t>غير متجانسة </a:t>
                      </a:r>
                      <a:endParaRPr lang="en-US" sz="2000" dirty="0"/>
                    </a:p>
                  </a:txBody>
                  <a:tcPr/>
                </a:tc>
                <a:tc>
                  <a:txBody>
                    <a:bodyPr/>
                    <a:lstStyle/>
                    <a:p>
                      <a:r>
                        <a:rPr lang="ar-SA" sz="2000" dirty="0"/>
                        <a:t>كبير </a:t>
                      </a:r>
                      <a:endParaRPr lang="en-US" sz="2000" dirty="0"/>
                    </a:p>
                  </a:txBody>
                  <a:tcPr/>
                </a:tc>
                <a:tc>
                  <a:txBody>
                    <a:bodyPr/>
                    <a:lstStyle/>
                    <a:p>
                      <a:pPr algn="ctr"/>
                      <a:r>
                        <a:rPr lang="ar-SA" sz="2000" dirty="0"/>
                        <a:t>المنافسة الاحتكارية </a:t>
                      </a:r>
                      <a:endParaRPr lang="en-US" sz="2000" dirty="0"/>
                    </a:p>
                  </a:txBody>
                  <a:tcPr/>
                </a:tc>
                <a:extLst>
                  <a:ext uri="{0D108BD9-81ED-4DB2-BD59-A6C34878D82A}">
                    <a16:rowId xmlns:a16="http://schemas.microsoft.com/office/drawing/2014/main" xmlns="" val="2614550264"/>
                  </a:ext>
                </a:extLst>
              </a:tr>
            </a:tbl>
          </a:graphicData>
        </a:graphic>
      </p:graphicFrame>
    </p:spTree>
    <p:extLst>
      <p:ext uri="{BB962C8B-B14F-4D97-AF65-F5344CB8AC3E}">
        <p14:creationId xmlns:p14="http://schemas.microsoft.com/office/powerpoint/2010/main" val="2601104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910148"/>
          </a:xfrm>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المحددات الرئيسة للأرباح</a:t>
            </a:r>
            <a:endParaRPr lang="en-US" sz="3600"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5496" y="1737361"/>
                <a:ext cx="9001000" cy="4643967"/>
              </a:xfrm>
            </p:spPr>
            <p:txBody>
              <a:bodyPr>
                <a:normAutofit fontScale="85000" lnSpcReduction="10000"/>
              </a:bodyPr>
              <a:lstStyle/>
              <a:p>
                <a:pPr marL="0" indent="0" algn="r" rtl="1">
                  <a:buNone/>
                </a:pPr>
                <a:r>
                  <a:rPr lang="ar-SA" sz="2800" b="1" dirty="0">
                    <a:solidFill>
                      <a:schemeClr val="bg2">
                        <a:lumMod val="50000"/>
                      </a:schemeClr>
                    </a:solidFill>
                    <a:effectLst>
                      <a:outerShdw blurRad="38100" dist="38100" dir="2700000" algn="tl">
                        <a:srgbClr val="000000">
                          <a:alpha val="43137"/>
                        </a:srgbClr>
                      </a:outerShdw>
                    </a:effectLst>
                  </a:rPr>
                  <a:t>   تعرف الارباح(</a:t>
                </a:r>
                <a14:m>
                  <m:oMath xmlns:m="http://schemas.openxmlformats.org/officeDocument/2006/math">
                    <m:r>
                      <a:rPr lang="el-GR" sz="2800" b="1" i="1" smtClean="0">
                        <a:solidFill>
                          <a:schemeClr val="bg2">
                            <a:lumMod val="50000"/>
                          </a:schemeClr>
                        </a:solidFill>
                        <a:effectLst>
                          <a:outerShdw blurRad="38100" dist="38100" dir="2700000" algn="tl">
                            <a:srgbClr val="000000">
                              <a:alpha val="43137"/>
                            </a:srgbClr>
                          </a:outerShdw>
                        </a:effectLst>
                        <a:latin typeface="Cambria Math" panose="02040503050406030204" pitchFamily="18" charset="0"/>
                      </a:rPr>
                      <m:t>𝝅</m:t>
                    </m:r>
                  </m:oMath>
                </a14:m>
                <a:r>
                  <a:rPr lang="ar-SA" sz="2800" b="1" dirty="0">
                    <a:solidFill>
                      <a:schemeClr val="bg2">
                        <a:lumMod val="50000"/>
                      </a:schemeClr>
                    </a:solidFill>
                    <a:effectLst>
                      <a:outerShdw blurRad="38100" dist="38100" dir="2700000" algn="tl">
                        <a:srgbClr val="000000">
                          <a:alpha val="43137"/>
                        </a:srgbClr>
                      </a:outerShdw>
                    </a:effectLst>
                  </a:rPr>
                  <a:t>): بانها الفرق بين الايراد الكلي(</a:t>
                </a:r>
                <a:r>
                  <a:rPr lang="en-US" sz="2800" b="1" dirty="0">
                    <a:solidFill>
                      <a:schemeClr val="bg2">
                        <a:lumMod val="50000"/>
                      </a:schemeClr>
                    </a:solidFill>
                    <a:effectLst>
                      <a:outerShdw blurRad="38100" dist="38100" dir="2700000" algn="tl">
                        <a:srgbClr val="000000">
                          <a:alpha val="43137"/>
                        </a:srgbClr>
                      </a:outerShdw>
                    </a:effectLst>
                    <a:cs typeface="+mj-cs"/>
                  </a:rPr>
                  <a:t>TR</a:t>
                </a:r>
                <a:r>
                  <a:rPr lang="ar-SA" sz="2800" b="1" dirty="0">
                    <a:solidFill>
                      <a:schemeClr val="bg2">
                        <a:lumMod val="50000"/>
                      </a:schemeClr>
                    </a:solidFill>
                    <a:effectLst>
                      <a:outerShdw blurRad="38100" dist="38100" dir="2700000" algn="tl">
                        <a:srgbClr val="000000">
                          <a:alpha val="43137"/>
                        </a:srgbClr>
                      </a:outerShdw>
                    </a:effectLst>
                    <a:cs typeface="+mj-cs"/>
                  </a:rPr>
                  <a:t>) </a:t>
                </a:r>
                <a:r>
                  <a:rPr lang="ar-SA" sz="2800" b="1" dirty="0">
                    <a:solidFill>
                      <a:schemeClr val="bg2">
                        <a:lumMod val="50000"/>
                      </a:schemeClr>
                    </a:solidFill>
                    <a:effectLst>
                      <a:outerShdw blurRad="38100" dist="38100" dir="2700000" algn="tl">
                        <a:srgbClr val="000000">
                          <a:alpha val="43137"/>
                        </a:srgbClr>
                      </a:outerShdw>
                    </a:effectLst>
                  </a:rPr>
                  <a:t>والتكاليف الكلية (</a:t>
                </a:r>
                <a:r>
                  <a:rPr lang="en-US" sz="2800" b="1" dirty="0">
                    <a:solidFill>
                      <a:schemeClr val="bg2">
                        <a:lumMod val="50000"/>
                      </a:schemeClr>
                    </a:solidFill>
                    <a:effectLst>
                      <a:outerShdw blurRad="38100" dist="38100" dir="2700000" algn="tl">
                        <a:srgbClr val="000000">
                          <a:alpha val="43137"/>
                        </a:srgbClr>
                      </a:outerShdw>
                    </a:effectLst>
                  </a:rPr>
                  <a:t>TC</a:t>
                </a:r>
                <a:r>
                  <a:rPr lang="ar-SA" sz="2800" b="1" dirty="0">
                    <a:solidFill>
                      <a:schemeClr val="bg2">
                        <a:lumMod val="50000"/>
                      </a:schemeClr>
                    </a:solidFill>
                    <a:effectLst>
                      <a:outerShdw blurRad="38100" dist="38100" dir="2700000" algn="tl">
                        <a:srgbClr val="000000">
                          <a:alpha val="43137"/>
                        </a:srgbClr>
                      </a:outerShdw>
                    </a:effectLst>
                  </a:rPr>
                  <a:t>)</a:t>
                </a:r>
              </a:p>
              <a:p>
                <a:pPr marL="0" indent="0" algn="r" rtl="1">
                  <a:buNone/>
                </a:pPr>
                <a:r>
                  <a:rPr lang="ar-SA" sz="2800" b="1" dirty="0">
                    <a:solidFill>
                      <a:schemeClr val="bg2">
                        <a:lumMod val="50000"/>
                      </a:schemeClr>
                    </a:solidFill>
                    <a:effectLst>
                      <a:outerShdw blurRad="38100" dist="38100" dir="2700000" algn="tl">
                        <a:srgbClr val="000000">
                          <a:alpha val="43137"/>
                        </a:srgbClr>
                      </a:outerShdw>
                    </a:effectLst>
                  </a:rPr>
                  <a:t>                       </a:t>
                </a:r>
                <a:r>
                  <a:rPr lang="en-US" sz="2800" b="1" dirty="0">
                    <a:solidFill>
                      <a:schemeClr val="bg2">
                        <a:lumMod val="50000"/>
                      </a:schemeClr>
                    </a:solidFill>
                    <a:effectLst>
                      <a:outerShdw blurRad="38100" dist="38100" dir="2700000" algn="tl">
                        <a:srgbClr val="000000">
                          <a:alpha val="43137"/>
                        </a:srgbClr>
                      </a:outerShdw>
                    </a:effectLst>
                  </a:rPr>
                  <a:t>    </a:t>
                </a:r>
                <a:r>
                  <a:rPr lang="ar-SA" sz="2800" b="1" dirty="0">
                    <a:solidFill>
                      <a:schemeClr val="bg2">
                        <a:lumMod val="50000"/>
                      </a:schemeClr>
                    </a:solidFill>
                    <a:effectLst>
                      <a:outerShdw blurRad="38100" dist="38100" dir="2700000" algn="tl">
                        <a:srgbClr val="000000">
                          <a:alpha val="43137"/>
                        </a:srgbClr>
                      </a:outerShdw>
                    </a:effectLst>
                  </a:rPr>
                  <a:t>    </a:t>
                </a:r>
                <a14:m>
                  <m:oMath xmlns:m="http://schemas.openxmlformats.org/officeDocument/2006/math">
                    <m:r>
                      <a:rPr lang="el-GR" sz="2800" b="1" i="1" smtClean="0">
                        <a:solidFill>
                          <a:srgbClr val="C00000"/>
                        </a:solidFill>
                        <a:effectLst>
                          <a:outerShdw blurRad="38100" dist="38100" dir="2700000" algn="tl">
                            <a:srgbClr val="000000">
                              <a:alpha val="43137"/>
                            </a:srgbClr>
                          </a:outerShdw>
                        </a:effectLst>
                        <a:latin typeface="Cambria Math" panose="02040503050406030204" pitchFamily="18" charset="0"/>
                      </a:rPr>
                      <m:t>𝝅</m:t>
                    </m:r>
                    <m:r>
                      <a:rPr lang="ar-SA" sz="28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800" b="1" i="1" smtClean="0">
                        <a:solidFill>
                          <a:srgbClr val="C00000"/>
                        </a:solidFill>
                        <a:effectLst>
                          <a:outerShdw blurRad="38100" dist="38100" dir="2700000" algn="tl">
                            <a:srgbClr val="000000">
                              <a:alpha val="43137"/>
                            </a:srgbClr>
                          </a:outerShdw>
                        </a:effectLst>
                        <a:latin typeface="Cambria Math" panose="02040503050406030204" pitchFamily="18" charset="0"/>
                      </a:rPr>
                      <m:t>𝑻𝑹</m:t>
                    </m:r>
                    <m:r>
                      <a:rPr lang="en-US" sz="28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800" b="1" i="1" smtClean="0">
                        <a:solidFill>
                          <a:srgbClr val="C00000"/>
                        </a:solidFill>
                        <a:effectLst>
                          <a:outerShdw blurRad="38100" dist="38100" dir="2700000" algn="tl">
                            <a:srgbClr val="000000">
                              <a:alpha val="43137"/>
                            </a:srgbClr>
                          </a:outerShdw>
                        </a:effectLst>
                        <a:latin typeface="Cambria Math" panose="02040503050406030204" pitchFamily="18" charset="0"/>
                      </a:rPr>
                      <m:t>𝑻𝑪</m:t>
                    </m:r>
                  </m:oMath>
                </a14:m>
                <a:r>
                  <a:rPr lang="ar-SA" sz="2800" b="1" dirty="0">
                    <a:solidFill>
                      <a:schemeClr val="bg2">
                        <a:lumMod val="50000"/>
                      </a:schemeClr>
                    </a:solidFill>
                    <a:effectLst>
                      <a:outerShdw blurRad="38100" dist="38100" dir="2700000" algn="tl">
                        <a:srgbClr val="000000">
                          <a:alpha val="43137"/>
                        </a:srgbClr>
                      </a:outerShdw>
                    </a:effectLst>
                  </a:rPr>
                  <a:t> </a:t>
                </a:r>
              </a:p>
              <a:p>
                <a:pPr marL="0" indent="0" algn="r" rtl="1">
                  <a:buNone/>
                </a:pPr>
                <a:r>
                  <a:rPr lang="ar-SA" sz="2800" dirty="0">
                    <a:solidFill>
                      <a:srgbClr val="00B050"/>
                    </a:solidFill>
                  </a:rPr>
                  <a:t>المفهوم الاقتصادي للأرباح يختلف عن المحاسبي لوجود تكلفة الفرصة البديلة</a:t>
                </a:r>
              </a:p>
              <a:p>
                <a:pPr algn="r" rtl="1">
                  <a:buFont typeface="Wingdings" panose="05000000000000000000" pitchFamily="2" charset="2"/>
                  <a:buChar char="q"/>
                </a:pPr>
                <a:r>
                  <a:rPr lang="ar-SA" sz="2800" dirty="0">
                    <a:solidFill>
                      <a:srgbClr val="FF0000"/>
                    </a:solidFill>
                  </a:rPr>
                  <a:t>الارباح المحاسبية = الايراد الكلي –التكاليف الصريحة </a:t>
                </a:r>
              </a:p>
              <a:p>
                <a:pPr algn="r" rtl="1">
                  <a:buFont typeface="Wingdings" panose="05000000000000000000" pitchFamily="2" charset="2"/>
                  <a:buChar char="q"/>
                </a:pPr>
                <a:r>
                  <a:rPr lang="ar-SA" sz="2800" dirty="0">
                    <a:solidFill>
                      <a:srgbClr val="FF0000"/>
                    </a:solidFill>
                  </a:rPr>
                  <a:t>الارباح الاقتصادية = الايراد الكلي – (التكاليف الصريحة +التكاليف الضمنية )</a:t>
                </a:r>
              </a:p>
              <a:p>
                <a:pPr marL="0" indent="0" algn="r" rtl="1">
                  <a:buNone/>
                </a:pPr>
                <a:r>
                  <a:rPr lang="ar-SA" sz="2800" b="1" dirty="0">
                    <a:solidFill>
                      <a:schemeClr val="bg2">
                        <a:lumMod val="50000"/>
                      </a:schemeClr>
                    </a:solidFill>
                    <a:effectLst>
                      <a:outerShdw blurRad="38100" dist="38100" dir="2700000" algn="tl">
                        <a:srgbClr val="000000">
                          <a:alpha val="43137"/>
                        </a:srgbClr>
                      </a:outerShdw>
                    </a:effectLst>
                  </a:rPr>
                  <a:t>لتحقق المنشأة الاقتصادية ارباحأ لابد ان يكون:</a:t>
                </a:r>
              </a:p>
              <a:p>
                <a:pPr marL="0" indent="0" algn="r" rtl="1">
                  <a:buNone/>
                </a:pPr>
                <a:r>
                  <a:rPr lang="ar-SA" sz="2800" dirty="0">
                    <a:solidFill>
                      <a:srgbClr val="FF0000"/>
                    </a:solidFill>
                  </a:rPr>
                  <a:t>             </a:t>
                </a:r>
                <a:r>
                  <a:rPr lang="ar-SA" sz="2800" b="1" dirty="0">
                    <a:solidFill>
                      <a:srgbClr val="00B050"/>
                    </a:solidFill>
                  </a:rPr>
                  <a:t>الايراد الكلي لها </a:t>
                </a:r>
                <a:r>
                  <a:rPr lang="ar-SA" sz="2800" b="1" dirty="0">
                    <a:solidFill>
                      <a:srgbClr val="00B050"/>
                    </a:solidFill>
                    <a:sym typeface="Symbol" panose="05050102010706020507" pitchFamily="18" charset="2"/>
                  </a:rPr>
                  <a:t></a:t>
                </a:r>
                <a:r>
                  <a:rPr lang="ar-SA" sz="2800" b="1" dirty="0">
                    <a:solidFill>
                      <a:srgbClr val="00B050"/>
                    </a:solidFill>
                  </a:rPr>
                  <a:t> مجموع التكاليف ( الصريحة والضمنية)</a:t>
                </a:r>
              </a:p>
              <a:p>
                <a:pPr marL="0" indent="0" algn="r" rtl="1">
                  <a:buNone/>
                </a:pPr>
                <a:r>
                  <a:rPr lang="ar-SA" sz="2800" dirty="0">
                    <a:solidFill>
                      <a:schemeClr val="bg2">
                        <a:lumMod val="50000"/>
                      </a:schemeClr>
                    </a:solidFill>
                  </a:rPr>
                  <a:t>الارباح العادية هي تكلفة الفرصة لعناصر الانتاج المملوكة للمنشأة او صاحب المشروع </a:t>
                </a:r>
              </a:p>
              <a:p>
                <a:pPr algn="r" rtl="1">
                  <a:buFont typeface="Wingdings" panose="05000000000000000000" pitchFamily="2" charset="2"/>
                  <a:buChar char="q"/>
                </a:pPr>
                <a:r>
                  <a:rPr lang="ar-SA" sz="2800" dirty="0">
                    <a:solidFill>
                      <a:srgbClr val="FF0000"/>
                    </a:solidFill>
                  </a:rPr>
                  <a:t>الارباح العادية = الربح الاقتصادي – الربح المحاسبي </a:t>
                </a:r>
              </a:p>
              <a:p>
                <a:pPr algn="r" rtl="1">
                  <a:buFont typeface="Wingdings" panose="05000000000000000000" pitchFamily="2" charset="2"/>
                  <a:buChar char="q"/>
                </a:pPr>
                <a:r>
                  <a:rPr lang="ar-SA" sz="2800" dirty="0">
                    <a:solidFill>
                      <a:schemeClr val="bg2">
                        <a:lumMod val="50000"/>
                      </a:schemeClr>
                    </a:solidFill>
                  </a:rPr>
                  <a:t>الربح العادي يساوي التكاليف الضمنية لهذا يعتبر نوع اخر من التكاليف الاقتصادية </a:t>
                </a:r>
                <a:endParaRPr lang="en-US" sz="2800" dirty="0">
                  <a:solidFill>
                    <a:schemeClr val="bg2">
                      <a:lumMod val="50000"/>
                    </a:schemeClr>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5496" y="1737361"/>
                <a:ext cx="9001000" cy="4643967"/>
              </a:xfrm>
              <a:blipFill>
                <a:blip r:embed="rId2"/>
                <a:stretch>
                  <a:fillRect t="-2756" r="-2439" b="-2493"/>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11</a:t>
            </a:fld>
            <a:endParaRPr lang="en-GB"/>
          </a:p>
        </p:txBody>
      </p:sp>
    </p:spTree>
    <p:extLst>
      <p:ext uri="{BB962C8B-B14F-4D97-AF65-F5344CB8AC3E}">
        <p14:creationId xmlns:p14="http://schemas.microsoft.com/office/powerpoint/2010/main" val="1447635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600" b="1" dirty="0">
                <a:solidFill>
                  <a:srgbClr val="C00000"/>
                </a:solidFill>
              </a:rPr>
              <a:t>دالة الارباح</a:t>
            </a:r>
            <a:endParaRPr lang="en-US" sz="3600" b="1" dirty="0">
              <a:solidFill>
                <a:srgbClr val="C0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9513" y="1845734"/>
                <a:ext cx="8568952" cy="4023360"/>
              </a:xfrm>
            </p:spPr>
            <p:txBody>
              <a:bodyPr>
                <a:normAutofit fontScale="32500" lnSpcReduction="20000"/>
              </a:bodyPr>
              <a:lstStyle/>
              <a:p>
                <a:pPr marL="0" indent="0" algn="r" rtl="1">
                  <a:lnSpc>
                    <a:spcPct val="120000"/>
                  </a:lnSpc>
                  <a:buNone/>
                </a:pPr>
                <a:r>
                  <a:rPr lang="ar-SA" sz="8600" b="1" dirty="0">
                    <a:solidFill>
                      <a:schemeClr val="bg2">
                        <a:lumMod val="50000"/>
                      </a:schemeClr>
                    </a:solidFill>
                    <a:effectLst>
                      <a:outerShdw blurRad="38100" dist="38100" dir="2700000" algn="tl">
                        <a:srgbClr val="000000">
                          <a:alpha val="43137"/>
                        </a:srgbClr>
                      </a:outerShdw>
                    </a:effectLst>
                  </a:rPr>
                  <a:t>الهدف الذي تسعى اليه كل منشاة وفي اي سوق هو الحصول علي اقصى ارباح  </a:t>
                </a:r>
                <a:r>
                  <a:rPr lang="ar-SA" sz="8600" dirty="0"/>
                  <a:t>وهذا ما يسمى تعظيم الارباح وتختار المنشاة مستوى الانتاج الذي يحقق لها ذلك الهدف سواء في الاجل القصير او الطويل  </a:t>
                </a:r>
              </a:p>
              <a:p>
                <a:pPr marL="0" indent="0" algn="r" rtl="1">
                  <a:lnSpc>
                    <a:spcPct val="120000"/>
                  </a:lnSpc>
                  <a:buNone/>
                </a:pPr>
                <a:r>
                  <a:rPr lang="ar-SA" sz="8600" dirty="0"/>
                  <a:t>ان تحديد مستوى الانتاج الذي يحقق للمنشاة اقصى ارباح يتطلب معرفة </a:t>
                </a:r>
                <a:r>
                  <a:rPr lang="ar-SA" sz="8600" b="1" dirty="0">
                    <a:solidFill>
                      <a:schemeClr val="bg2">
                        <a:lumMod val="50000"/>
                      </a:schemeClr>
                    </a:solidFill>
                    <a:effectLst>
                      <a:outerShdw blurRad="38100" dist="38100" dir="2700000" algn="tl">
                        <a:srgbClr val="000000">
                          <a:alpha val="43137"/>
                        </a:srgbClr>
                      </a:outerShdw>
                    </a:effectLst>
                  </a:rPr>
                  <a:t>المكونات الرئيسة لدالة الارباح(</a:t>
                </a:r>
                <a14:m>
                  <m:oMath xmlns:m="http://schemas.openxmlformats.org/officeDocument/2006/math">
                    <m:r>
                      <a:rPr lang="el-GR" sz="8600" b="1" i="1">
                        <a:solidFill>
                          <a:schemeClr val="bg2">
                            <a:lumMod val="50000"/>
                          </a:schemeClr>
                        </a:solidFill>
                        <a:effectLst>
                          <a:outerShdw blurRad="38100" dist="38100" dir="2700000" algn="tl">
                            <a:srgbClr val="000000">
                              <a:alpha val="43137"/>
                            </a:srgbClr>
                          </a:outerShdw>
                        </a:effectLst>
                        <a:latin typeface="Cambria Math" panose="02040503050406030204" pitchFamily="18" charset="0"/>
                      </a:rPr>
                      <m:t>𝝅</m:t>
                    </m:r>
                  </m:oMath>
                </a14:m>
                <a:r>
                  <a:rPr lang="ar-SA" sz="8600" b="1" dirty="0">
                    <a:solidFill>
                      <a:schemeClr val="bg2">
                        <a:lumMod val="50000"/>
                      </a:schemeClr>
                    </a:solidFill>
                    <a:effectLst>
                      <a:outerShdw blurRad="38100" dist="38100" dir="2700000" algn="tl">
                        <a:srgbClr val="000000">
                          <a:alpha val="43137"/>
                        </a:srgbClr>
                      </a:outerShdw>
                    </a:effectLst>
                  </a:rPr>
                  <a:t>) وهما الايراد الكلي(</a:t>
                </a:r>
                <a:r>
                  <a:rPr lang="en-US" sz="8600" b="1" dirty="0">
                    <a:solidFill>
                      <a:schemeClr val="bg2">
                        <a:lumMod val="50000"/>
                      </a:schemeClr>
                    </a:solidFill>
                    <a:effectLst>
                      <a:outerShdw blurRad="38100" dist="38100" dir="2700000" algn="tl">
                        <a:srgbClr val="000000">
                          <a:alpha val="43137"/>
                        </a:srgbClr>
                      </a:outerShdw>
                    </a:effectLst>
                  </a:rPr>
                  <a:t>TR</a:t>
                </a:r>
                <a:r>
                  <a:rPr lang="ar-SA" sz="8600" b="1" dirty="0">
                    <a:solidFill>
                      <a:schemeClr val="bg2">
                        <a:lumMod val="50000"/>
                      </a:schemeClr>
                    </a:solidFill>
                    <a:effectLst>
                      <a:outerShdw blurRad="38100" dist="38100" dir="2700000" algn="tl">
                        <a:srgbClr val="000000">
                          <a:alpha val="43137"/>
                        </a:srgbClr>
                      </a:outerShdw>
                    </a:effectLst>
                  </a:rPr>
                  <a:t>) والتكاليف الكلية (</a:t>
                </a:r>
                <a:r>
                  <a:rPr lang="en-US" sz="8600" b="1" dirty="0">
                    <a:solidFill>
                      <a:schemeClr val="bg2">
                        <a:lumMod val="50000"/>
                      </a:schemeClr>
                    </a:solidFill>
                    <a:effectLst>
                      <a:outerShdw blurRad="38100" dist="38100" dir="2700000" algn="tl">
                        <a:srgbClr val="000000">
                          <a:alpha val="43137"/>
                        </a:srgbClr>
                      </a:outerShdw>
                    </a:effectLst>
                  </a:rPr>
                  <a:t>TC</a:t>
                </a:r>
                <a:r>
                  <a:rPr lang="ar-SA" sz="8600" b="1" dirty="0">
                    <a:solidFill>
                      <a:schemeClr val="bg2">
                        <a:lumMod val="50000"/>
                      </a:schemeClr>
                    </a:solidFill>
                    <a:effectLst>
                      <a:outerShdw blurRad="38100" dist="38100" dir="2700000" algn="tl">
                        <a:srgbClr val="000000">
                          <a:alpha val="43137"/>
                        </a:srgbClr>
                      </a:outerShdw>
                    </a:effectLst>
                  </a:rPr>
                  <a:t>) </a:t>
                </a:r>
                <a:r>
                  <a:rPr lang="ar-SA" sz="8600" dirty="0"/>
                  <a:t>ويعبر عن دالة الارباح ومكوناتها كدوال في الانتاج </a:t>
                </a:r>
                <a:r>
                  <a:rPr lang="en-US" sz="8600" dirty="0"/>
                  <a:t> </a:t>
                </a:r>
                <a:r>
                  <a:rPr lang="ar-SA" sz="8600" dirty="0"/>
                  <a:t> كالتالي</a:t>
                </a:r>
              </a:p>
              <a:p>
                <a:pPr marL="0" indent="0" algn="r" rtl="1">
                  <a:buNone/>
                </a:pPr>
                <a:r>
                  <a:rPr lang="ar-SA" sz="5100" dirty="0"/>
                  <a:t> </a:t>
                </a:r>
                <a14:m>
                  <m:oMath xmlns:m="http://schemas.openxmlformats.org/officeDocument/2006/math">
                    <m:r>
                      <a:rPr lang="el-GR" sz="8600" b="1" i="1" smtClean="0">
                        <a:solidFill>
                          <a:srgbClr val="C00000"/>
                        </a:solidFill>
                        <a:effectLst>
                          <a:outerShdw blurRad="38100" dist="38100" dir="2700000" algn="tl">
                            <a:srgbClr val="000000">
                              <a:alpha val="43137"/>
                            </a:srgbClr>
                          </a:outerShdw>
                        </a:effectLst>
                        <a:latin typeface="Cambria Math" panose="02040503050406030204" pitchFamily="18" charset="0"/>
                      </a:rPr>
                      <m:t>𝝅</m:t>
                    </m:r>
                    <m:r>
                      <a:rPr lang="en-US" sz="86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86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r>
                      <a:rPr lang="en-US" sz="86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oMath>
                </a14:m>
                <a:r>
                  <a:rPr lang="en-US" sz="8600" b="1" dirty="0">
                    <a:solidFill>
                      <a:srgbClr val="C00000"/>
                    </a:solidFill>
                    <a:effectLst>
                      <a:outerShdw blurRad="38100" dist="38100" dir="2700000" algn="tl">
                        <a:srgbClr val="000000">
                          <a:alpha val="43137"/>
                        </a:srgbClr>
                      </a:outerShdw>
                    </a:effectLst>
                  </a:rPr>
                  <a:t>= TR(Q) –TC(Q)                                  </a:t>
                </a:r>
                <a:endParaRPr lang="ar-SA" sz="8600" b="1" dirty="0">
                  <a:solidFill>
                    <a:srgbClr val="C00000"/>
                  </a:solidFill>
                  <a:effectLst>
                    <a:outerShdw blurRad="38100" dist="38100" dir="2700000" algn="tl">
                      <a:srgbClr val="000000">
                        <a:alpha val="43137"/>
                      </a:srgbClr>
                    </a:outerShdw>
                  </a:effectLst>
                </a:endParaRPr>
              </a:p>
              <a:p>
                <a:pPr marL="0" indent="0" algn="r" rtl="1">
                  <a:buNone/>
                </a:pPr>
                <a:endParaRPr lang="ar-SA"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9513" y="1845734"/>
                <a:ext cx="8568952" cy="4023360"/>
              </a:xfrm>
              <a:blipFill>
                <a:blip r:embed="rId2"/>
                <a:stretch>
                  <a:fillRect t="-1818" r="-291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12</a:t>
            </a:fld>
            <a:endParaRPr lang="en-GB"/>
          </a:p>
        </p:txBody>
      </p:sp>
    </p:spTree>
    <p:extLst>
      <p:ext uri="{BB962C8B-B14F-4D97-AF65-F5344CB8AC3E}">
        <p14:creationId xmlns:p14="http://schemas.microsoft.com/office/powerpoint/2010/main" val="479490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214596"/>
            <a:ext cx="7543800" cy="838140"/>
          </a:xfrm>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الايراد الكلي وايراد الوحدة </a:t>
            </a:r>
            <a:endParaRPr lang="en-US" sz="3600"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22959" y="1052736"/>
                <a:ext cx="7709481" cy="5256584"/>
              </a:xfrm>
            </p:spPr>
            <p:txBody>
              <a:bodyPr>
                <a:normAutofit fontScale="62500" lnSpcReduction="20000"/>
              </a:bodyPr>
              <a:lstStyle/>
              <a:p>
                <a:pPr marL="0" indent="0" algn="r" rtl="1">
                  <a:buNone/>
                </a:pPr>
                <a:r>
                  <a:rPr lang="ar-SA" sz="3800" b="1" dirty="0">
                    <a:solidFill>
                      <a:srgbClr val="7030A0"/>
                    </a:solidFill>
                    <a:effectLst>
                      <a:outerShdw blurRad="38100" dist="38100" dir="2700000" algn="tl">
                        <a:srgbClr val="000000">
                          <a:alpha val="43137"/>
                        </a:srgbClr>
                      </a:outerShdw>
                    </a:effectLst>
                  </a:rPr>
                  <a:t>الايراد الكلي (</a:t>
                </a:r>
                <a:r>
                  <a:rPr lang="en-US" sz="3800" b="1" dirty="0">
                    <a:solidFill>
                      <a:srgbClr val="7030A0"/>
                    </a:solidFill>
                    <a:effectLst>
                      <a:outerShdw blurRad="38100" dist="38100" dir="2700000" algn="tl">
                        <a:srgbClr val="000000">
                          <a:alpha val="43137"/>
                        </a:srgbClr>
                      </a:outerShdw>
                    </a:effectLst>
                  </a:rPr>
                  <a:t>TR</a:t>
                </a:r>
                <a:r>
                  <a:rPr lang="ar-SA" sz="3800" b="1" dirty="0">
                    <a:solidFill>
                      <a:srgbClr val="7030A0"/>
                    </a:solidFill>
                    <a:effectLst>
                      <a:outerShdw blurRad="38100" dist="38100" dir="2700000" algn="tl">
                        <a:srgbClr val="000000">
                          <a:alpha val="43137"/>
                        </a:srgbClr>
                      </a:outerShdw>
                    </a:effectLst>
                  </a:rPr>
                  <a:t>)</a:t>
                </a:r>
              </a:p>
              <a:p>
                <a:pPr marL="0" indent="0" algn="r" rtl="1">
                  <a:buNone/>
                </a:pPr>
                <a:r>
                  <a:rPr lang="ar-SA" sz="3800" dirty="0">
                    <a:solidFill>
                      <a:srgbClr val="7030A0"/>
                    </a:solidFill>
                  </a:rPr>
                  <a:t>هو اجمالي المبالغ التي تحصل عليها المنشاة عند بيعها للسلعة التي تقوم بانتاجها</a:t>
                </a:r>
              </a:p>
              <a:p>
                <a:pPr marL="0" indent="0" algn="r" rtl="1">
                  <a:buNone/>
                </a:pPr>
                <a:r>
                  <a:rPr lang="ar-SA" sz="3400" dirty="0"/>
                  <a:t>            </a:t>
                </a:r>
                <a:r>
                  <a:rPr lang="ar-SA" sz="3400" b="1" dirty="0">
                    <a:solidFill>
                      <a:srgbClr val="C00000"/>
                    </a:solidFill>
                    <a:effectLst>
                      <a:outerShdw blurRad="38100" dist="38100" dir="2700000" algn="tl">
                        <a:srgbClr val="000000">
                          <a:alpha val="43137"/>
                        </a:srgbClr>
                      </a:outerShdw>
                    </a:effectLst>
                  </a:rPr>
                  <a:t>الايراد = السعر </a:t>
                </a:r>
                <a:r>
                  <a:rPr lang="en-US" sz="3400" b="1" dirty="0">
                    <a:solidFill>
                      <a:srgbClr val="C00000"/>
                    </a:solidFill>
                    <a:effectLst>
                      <a:outerShdw blurRad="38100" dist="38100" dir="2700000" algn="tl">
                        <a:srgbClr val="000000">
                          <a:alpha val="43137"/>
                        </a:srgbClr>
                      </a:outerShdw>
                    </a:effectLst>
                  </a:rPr>
                  <a:t>X</a:t>
                </a:r>
                <a:r>
                  <a:rPr lang="ar-SA" sz="3400" b="1" dirty="0">
                    <a:solidFill>
                      <a:srgbClr val="C00000"/>
                    </a:solidFill>
                    <a:effectLst>
                      <a:outerShdw blurRad="38100" dist="38100" dir="2700000" algn="tl">
                        <a:srgbClr val="000000">
                          <a:alpha val="43137"/>
                        </a:srgbClr>
                      </a:outerShdw>
                    </a:effectLst>
                  </a:rPr>
                  <a:t> الكمية المباعة </a:t>
                </a:r>
              </a:p>
              <a:p>
                <a:pPr marL="0" indent="0" algn="r" rtl="1">
                  <a:buNone/>
                </a:pPr>
                <a14:m>
                  <m:oMath xmlns:m="http://schemas.openxmlformats.org/officeDocument/2006/math">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𝑻𝑹</m:t>
                    </m:r>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𝑷</m:t>
                    </m:r>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 . </m:t>
                    </m:r>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                                      </m:t>
                    </m:r>
                  </m:oMath>
                </a14:m>
                <a:r>
                  <a:rPr lang="en-US" sz="3400" b="1" dirty="0">
                    <a:solidFill>
                      <a:srgbClr val="C00000"/>
                    </a:solidFill>
                    <a:effectLst>
                      <a:outerShdw blurRad="38100" dist="38100" dir="2700000" algn="tl">
                        <a:srgbClr val="000000">
                          <a:alpha val="43137"/>
                        </a:srgbClr>
                      </a:outerShdw>
                    </a:effectLst>
                  </a:rPr>
                  <a:t>                      </a:t>
                </a:r>
                <a:endParaRPr lang="ar-SA" sz="3400" b="1" dirty="0">
                  <a:solidFill>
                    <a:srgbClr val="C00000"/>
                  </a:solidFill>
                  <a:effectLst>
                    <a:outerShdw blurRad="38100" dist="38100" dir="2700000" algn="tl">
                      <a:srgbClr val="000000">
                        <a:alpha val="43137"/>
                      </a:srgbClr>
                    </a:outerShdw>
                  </a:effectLst>
                </a:endParaRPr>
              </a:p>
              <a:p>
                <a:pPr marL="0" indent="0" algn="r" rtl="1">
                  <a:buNone/>
                </a:pPr>
                <a:r>
                  <a:rPr lang="ar-SA" sz="3400" dirty="0">
                    <a:solidFill>
                      <a:srgbClr val="FF0000"/>
                    </a:solidFill>
                  </a:rPr>
                  <a:t>  </a:t>
                </a:r>
                <a:r>
                  <a:rPr lang="ar-SA" sz="3400" b="1" dirty="0">
                    <a:solidFill>
                      <a:srgbClr val="7030A0"/>
                    </a:solidFill>
                    <a:effectLst>
                      <a:outerShdw blurRad="38100" dist="38100" dir="2700000" algn="tl">
                        <a:srgbClr val="000000">
                          <a:alpha val="43137"/>
                        </a:srgbClr>
                      </a:outerShdw>
                    </a:effectLst>
                  </a:rPr>
                  <a:t>الايراد الحدي </a:t>
                </a:r>
                <a:r>
                  <a:rPr lang="en-US" sz="3400" b="1" dirty="0">
                    <a:solidFill>
                      <a:srgbClr val="7030A0"/>
                    </a:solidFill>
                    <a:effectLst>
                      <a:outerShdw blurRad="38100" dist="38100" dir="2700000" algn="tl">
                        <a:srgbClr val="000000">
                          <a:alpha val="43137"/>
                        </a:srgbClr>
                      </a:outerShdw>
                    </a:effectLst>
                  </a:rPr>
                  <a:t>MR)</a:t>
                </a:r>
                <a:r>
                  <a:rPr lang="ar-SA" sz="3400" b="1" dirty="0">
                    <a:solidFill>
                      <a:srgbClr val="7030A0"/>
                    </a:solidFill>
                    <a:effectLst>
                      <a:outerShdw blurRad="38100" dist="38100" dir="2700000" algn="tl">
                        <a:srgbClr val="000000">
                          <a:alpha val="43137"/>
                        </a:srgbClr>
                      </a:outerShdw>
                    </a:effectLst>
                  </a:rPr>
                  <a:t> ) </a:t>
                </a:r>
              </a:p>
              <a:p>
                <a:pPr algn="r" rtl="1">
                  <a:buFont typeface="Wingdings" panose="05000000000000000000" pitchFamily="2" charset="2"/>
                  <a:buChar char="v"/>
                </a:pPr>
                <a:r>
                  <a:rPr lang="ar-SA" sz="3400" dirty="0"/>
                  <a:t> </a:t>
                </a:r>
                <a:r>
                  <a:rPr lang="ar-SA" sz="3400" dirty="0">
                    <a:solidFill>
                      <a:schemeClr val="bg2">
                        <a:lumMod val="50000"/>
                      </a:schemeClr>
                    </a:solidFill>
                    <a:effectLst>
                      <a:outerShdw blurRad="38100" dist="38100" dir="2700000" algn="tl">
                        <a:srgbClr val="000000">
                          <a:alpha val="43137"/>
                        </a:srgbClr>
                      </a:outerShdw>
                    </a:effectLst>
                  </a:rPr>
                  <a:t>هو التغير في الايراد الكلي نتيجة  تغير الانتاج بوحدة واحدة </a:t>
                </a:r>
              </a:p>
              <a:p>
                <a:pPr algn="r" rtl="1">
                  <a:buFont typeface="Wingdings" panose="05000000000000000000" pitchFamily="2" charset="2"/>
                  <a:buChar char="v"/>
                </a:pPr>
                <a:r>
                  <a:rPr lang="ar-SA" sz="3400" dirty="0">
                    <a:solidFill>
                      <a:schemeClr val="bg2">
                        <a:lumMod val="50000"/>
                      </a:schemeClr>
                    </a:solidFill>
                    <a:effectLst>
                      <a:outerShdw blurRad="38100" dist="38100" dir="2700000" algn="tl">
                        <a:srgbClr val="000000">
                          <a:alpha val="43137"/>
                        </a:srgbClr>
                      </a:outerShdw>
                    </a:effectLst>
                  </a:rPr>
                  <a:t> ميل منحنى الايراد الكلي </a:t>
                </a:r>
                <a:endParaRPr lang="ar-SA" sz="3400" b="1" i="1" dirty="0">
                  <a:solidFill>
                    <a:schemeClr val="bg2">
                      <a:lumMod val="50000"/>
                    </a:schemeClr>
                  </a:solidFill>
                  <a:effectLst>
                    <a:outerShdw blurRad="38100" dist="38100" dir="2700000" algn="tl">
                      <a:srgbClr val="000000">
                        <a:alpha val="43137"/>
                      </a:srgbClr>
                    </a:outerShdw>
                  </a:effectLst>
                  <a:latin typeface="Cambria Math" panose="02040503050406030204" pitchFamily="18" charset="0"/>
                </a:endParaRPr>
              </a:p>
              <a:p>
                <a:pPr marL="0" indent="0" algn="ctr" rtl="1">
                  <a:buNone/>
                </a:pPr>
                <a14:m>
                  <m:oMath xmlns:m="http://schemas.openxmlformats.org/officeDocument/2006/math">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𝑴𝑹</m:t>
                    </m:r>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 </m:t>
                    </m:r>
                    <m:f>
                      <m:fPr>
                        <m:ctrlP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l-GR" sz="3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𝑻𝑹</m:t>
                        </m:r>
                      </m:num>
                      <m:den>
                        <m:r>
                          <a:rPr lang="el-GR" sz="3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oMath>
                </a14:m>
                <a:r>
                  <a:rPr lang="en-US" sz="3400" b="1" dirty="0">
                    <a:solidFill>
                      <a:srgbClr val="C00000"/>
                    </a:solidFill>
                    <a:effectLst>
                      <a:outerShdw blurRad="38100" dist="38100" dir="2700000" algn="tl">
                        <a:srgbClr val="000000">
                          <a:alpha val="43137"/>
                        </a:srgbClr>
                      </a:outerShdw>
                    </a:effectLst>
                  </a:rPr>
                  <a:t>=</a:t>
                </a:r>
                <a14:m>
                  <m:oMath xmlns:m="http://schemas.openxmlformats.org/officeDocument/2006/math">
                    <m:f>
                      <m:fPr>
                        <m:ctrlP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l-GR" sz="3400" b="1" i="0" dirty="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𝑷</m:t>
                        </m:r>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 .</m:t>
                        </m:r>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𝑸</m:t>
                        </m:r>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m:t>
                        </m:r>
                      </m:num>
                      <m:den>
                        <m:r>
                          <a:rPr lang="el-GR" sz="3400" b="1" i="0" dirty="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oMath>
                </a14:m>
                <a:endParaRPr lang="ar-SA" sz="3400" b="1" dirty="0">
                  <a:solidFill>
                    <a:srgbClr val="C00000"/>
                  </a:solidFill>
                  <a:effectLst>
                    <a:outerShdw blurRad="38100" dist="38100" dir="2700000" algn="tl">
                      <a:srgbClr val="000000">
                        <a:alpha val="43137"/>
                      </a:srgbClr>
                    </a:outerShdw>
                  </a:effectLst>
                </a:endParaRPr>
              </a:p>
              <a:p>
                <a:pPr marL="0" indent="0" algn="r" rtl="1">
                  <a:buNone/>
                </a:pPr>
                <a:r>
                  <a:rPr lang="ar-SA" sz="3400" dirty="0">
                    <a:solidFill>
                      <a:schemeClr val="bg2">
                        <a:lumMod val="50000"/>
                      </a:schemeClr>
                    </a:solidFill>
                    <a:effectLst>
                      <a:outerShdw blurRad="38100" dist="38100" dir="2700000" algn="tl">
                        <a:srgbClr val="000000">
                          <a:alpha val="43137"/>
                        </a:srgbClr>
                      </a:outerShdw>
                    </a:effectLst>
                  </a:rPr>
                  <a:t>وفي المنافسة الكاملة     </a:t>
                </a:r>
                <a:r>
                  <a:rPr lang="en-US" sz="3400" b="1" dirty="0">
                    <a:solidFill>
                      <a:srgbClr val="C00000"/>
                    </a:solidFill>
                    <a:effectLst>
                      <a:outerShdw blurRad="38100" dist="38100" dir="2700000" algn="tl">
                        <a:srgbClr val="000000">
                          <a:alpha val="43137"/>
                        </a:srgbClr>
                      </a:outerShdw>
                    </a:effectLst>
                  </a:rPr>
                  <a:t>MR=P                                     </a:t>
                </a:r>
              </a:p>
              <a:p>
                <a:pPr marL="0" indent="0" algn="r" rtl="1">
                  <a:buNone/>
                </a:pPr>
                <a:r>
                  <a:rPr lang="ar-SA" sz="3400" b="1" dirty="0">
                    <a:solidFill>
                      <a:srgbClr val="C00000"/>
                    </a:solidFill>
                    <a:effectLst>
                      <a:outerShdw blurRad="38100" dist="38100" dir="2700000" algn="tl">
                        <a:srgbClr val="000000">
                          <a:alpha val="43137"/>
                        </a:srgbClr>
                      </a:outerShdw>
                    </a:effectLst>
                  </a:rPr>
                  <a:t>الايراد المتوسط : </a:t>
                </a:r>
                <a:r>
                  <a:rPr lang="ar-SA" sz="3400" dirty="0">
                    <a:solidFill>
                      <a:schemeClr val="bg2">
                        <a:lumMod val="50000"/>
                      </a:schemeClr>
                    </a:solidFill>
                    <a:effectLst>
                      <a:outerShdw blurRad="38100" dist="38100" dir="2700000" algn="tl">
                        <a:srgbClr val="000000">
                          <a:alpha val="43137"/>
                        </a:srgbClr>
                      </a:outerShdw>
                    </a:effectLst>
                  </a:rPr>
                  <a:t>ايراد الوحدة الواحدة </a:t>
                </a:r>
              </a:p>
              <a:p>
                <a:pPr marL="0" indent="0" algn="ctr" rtl="1">
                  <a:buNone/>
                </a:pPr>
                <a14:m>
                  <m:oMath xmlns:m="http://schemas.openxmlformats.org/officeDocument/2006/math">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𝑨𝑹</m:t>
                    </m:r>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 </m:t>
                    </m:r>
                    <m:f>
                      <m:fPr>
                        <m:ctrlP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𝑻𝑹</m:t>
                        </m:r>
                      </m:num>
                      <m:den>
                        <m:r>
                          <a:rPr lang="en-US" sz="3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oMath>
                </a14:m>
                <a:r>
                  <a:rPr lang="en-US" sz="3400" b="1" dirty="0">
                    <a:solidFill>
                      <a:srgbClr val="C00000"/>
                    </a:solidFill>
                    <a:effectLst>
                      <a:outerShdw blurRad="38100" dist="38100" dir="2700000" algn="tl">
                        <a:srgbClr val="000000">
                          <a:alpha val="43137"/>
                        </a:srgbClr>
                      </a:outerShdw>
                    </a:effectLst>
                  </a:rPr>
                  <a:t> = </a:t>
                </a:r>
                <a14:m>
                  <m:oMath xmlns:m="http://schemas.openxmlformats.org/officeDocument/2006/math">
                    <m:f>
                      <m:fPr>
                        <m:ctrlP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𝑷</m:t>
                        </m:r>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𝑸</m:t>
                        </m:r>
                      </m:num>
                      <m:den>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3400" b="1" i="1" dirty="0" smtClean="0">
                        <a:solidFill>
                          <a:srgbClr val="C00000"/>
                        </a:solidFill>
                        <a:effectLst>
                          <a:outerShdw blurRad="38100" dist="38100" dir="2700000" algn="tl">
                            <a:srgbClr val="000000">
                              <a:alpha val="43137"/>
                            </a:srgbClr>
                          </a:outerShdw>
                        </a:effectLst>
                        <a:latin typeface="Cambria Math" panose="02040503050406030204" pitchFamily="18" charset="0"/>
                      </a:rPr>
                      <m:t>𝑷</m:t>
                    </m:r>
                  </m:oMath>
                </a14:m>
                <a:endParaRPr lang="en-US" sz="3400" b="1" dirty="0">
                  <a:solidFill>
                    <a:srgbClr val="C00000"/>
                  </a:solidFill>
                  <a:effectLst>
                    <a:outerShdw blurRad="38100" dist="38100" dir="2700000" algn="tl">
                      <a:srgbClr val="000000">
                        <a:alpha val="43137"/>
                      </a:srgbClr>
                    </a:outerShdw>
                  </a:effectLst>
                </a:endParaRPr>
              </a:p>
              <a:p>
                <a:pPr marL="0" indent="0" algn="r" rtl="1">
                  <a:buNone/>
                </a:pPr>
                <a:r>
                  <a:rPr lang="ar-SA" sz="3400" b="1" dirty="0">
                    <a:solidFill>
                      <a:srgbClr val="00B050"/>
                    </a:solidFill>
                    <a:effectLst>
                      <a:outerShdw blurRad="38100" dist="38100" dir="2700000" algn="tl">
                        <a:srgbClr val="000000">
                          <a:alpha val="43137"/>
                        </a:srgbClr>
                      </a:outerShdw>
                    </a:effectLst>
                  </a:rPr>
                  <a:t>الايراد المتوسط دائما يساوي السعر مهما اختلف شكل  السوق </a:t>
                </a:r>
                <a:endParaRPr lang="en-US" sz="3400" b="1" dirty="0">
                  <a:solidFill>
                    <a:srgbClr val="00B050"/>
                  </a:solidFill>
                  <a:effectLst>
                    <a:outerShdw blurRad="38100" dist="38100" dir="2700000" algn="tl">
                      <a:srgbClr val="000000">
                        <a:alpha val="43137"/>
                      </a:srgbClr>
                    </a:outerShdw>
                  </a:effectLst>
                </a:endParaRPr>
              </a:p>
              <a:p>
                <a:pPr marL="0" indent="0" algn="ctr" rtl="1">
                  <a:buNone/>
                </a:pPr>
                <a:endParaRPr lang="ar-SA" sz="2800" b="1" dirty="0">
                  <a:solidFill>
                    <a:srgbClr val="C00000"/>
                  </a:solidFill>
                  <a:effectLst>
                    <a:outerShdw blurRad="38100" dist="38100" dir="2700000" algn="tl">
                      <a:srgbClr val="000000">
                        <a:alpha val="43137"/>
                      </a:srgbClr>
                    </a:outerShdw>
                  </a:effectLs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22959" y="1052736"/>
                <a:ext cx="7709481" cy="5256584"/>
              </a:xfrm>
              <a:blipFill>
                <a:blip r:embed="rId2"/>
                <a:stretch>
                  <a:fillRect l="-158" t="-2900" r="-284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13</a:t>
            </a:fld>
            <a:endParaRPr lang="en-GB"/>
          </a:p>
        </p:txBody>
      </p:sp>
    </p:spTree>
    <p:extLst>
      <p:ext uri="{BB962C8B-B14F-4D97-AF65-F5344CB8AC3E}">
        <p14:creationId xmlns:p14="http://schemas.microsoft.com/office/powerpoint/2010/main" val="295585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8069520" cy="1054164"/>
          </a:xfrm>
        </p:spPr>
        <p:txBody>
          <a:bodyPr/>
          <a:lstStyle/>
          <a:p>
            <a:pPr algn="ctr" rtl="1"/>
            <a:r>
              <a:rPr lang="ar-SA" b="1" dirty="0">
                <a:solidFill>
                  <a:srgbClr val="C00000"/>
                </a:solidFill>
                <a:effectLst>
                  <a:outerShdw blurRad="38100" dist="38100" dir="2700000" algn="tl">
                    <a:srgbClr val="000000">
                      <a:alpha val="43137"/>
                    </a:srgbClr>
                  </a:outerShdw>
                </a:effectLst>
              </a:rPr>
              <a:t>مقدمة</a:t>
            </a:r>
          </a:p>
        </p:txBody>
      </p:sp>
      <p:sp>
        <p:nvSpPr>
          <p:cNvPr id="3" name="Content Placeholder 2"/>
          <p:cNvSpPr>
            <a:spLocks noGrp="1"/>
          </p:cNvSpPr>
          <p:nvPr>
            <p:ph idx="1"/>
          </p:nvPr>
        </p:nvSpPr>
        <p:spPr>
          <a:xfrm>
            <a:off x="35496" y="1844824"/>
            <a:ext cx="9001000" cy="4938964"/>
          </a:xfrm>
        </p:spPr>
        <p:txBody>
          <a:bodyPr>
            <a:noAutofit/>
          </a:bodyPr>
          <a:lstStyle/>
          <a:p>
            <a:pPr algn="r" rtl="1">
              <a:buFont typeface="Wingdings" panose="05000000000000000000" pitchFamily="2" charset="2"/>
              <a:buChar char="q"/>
            </a:pPr>
            <a:r>
              <a:rPr lang="ar-SA" sz="3200" dirty="0"/>
              <a:t>تعتبر  </a:t>
            </a:r>
            <a:r>
              <a:rPr lang="ar-SA" sz="2800" b="1" dirty="0">
                <a:solidFill>
                  <a:srgbClr val="00B050"/>
                </a:solidFill>
              </a:rPr>
              <a:t>نظرية المنشاة من اهم المواضيع في النظرية الاقتصادية الجزئية </a:t>
            </a:r>
            <a:r>
              <a:rPr lang="ar-SA" sz="3200" dirty="0"/>
              <a:t>حيث تهتم بمعرفة سلوك وتفسير قرارات المنشاة المختلفة وخاصة ما يتعلق بمستوى الاسعار وحجم الانتاج في كل نوع من انواع السوق. </a:t>
            </a:r>
            <a:r>
              <a:rPr lang="ar-SA" sz="3200" b="1" dirty="0">
                <a:solidFill>
                  <a:srgbClr val="C00000"/>
                </a:solidFill>
              </a:rPr>
              <a:t>تسمى نظرية المنشأة احيانا نظرية الاسعار . </a:t>
            </a:r>
          </a:p>
          <a:p>
            <a:pPr algn="r" rtl="1">
              <a:buFont typeface="Wingdings" panose="05000000000000000000" pitchFamily="2" charset="2"/>
              <a:buChar char="q"/>
            </a:pPr>
            <a:r>
              <a:rPr lang="ar-SA" sz="3200" b="1" dirty="0">
                <a:solidFill>
                  <a:srgbClr val="0070C0"/>
                </a:solidFill>
              </a:rPr>
              <a:t>تهدف نظرية المنشأة  </a:t>
            </a:r>
            <a:r>
              <a:rPr lang="ar-SA" sz="3200" dirty="0">
                <a:solidFill>
                  <a:srgbClr val="00B0F0"/>
                </a:solidFill>
              </a:rPr>
              <a:t>لتحديد مستوى الاسعار وحجم الانتاج </a:t>
            </a:r>
            <a:r>
              <a:rPr lang="ar-SA" sz="3200" dirty="0"/>
              <a:t>الذي يحقق التوازن للمنشاة في الاسواق المختلفة وحتي يمكن فهم النظرية لابد من امرين :-</a:t>
            </a:r>
          </a:p>
          <a:p>
            <a:pPr marL="0" indent="0" algn="r" rtl="1">
              <a:buNone/>
            </a:pPr>
            <a:r>
              <a:rPr lang="ar-SA" sz="3200" dirty="0"/>
              <a:t>1- معرفة المحيط الذي تعمل فيه المنشاة ( نوع السوق، شكل السوق) </a:t>
            </a:r>
          </a:p>
          <a:p>
            <a:pPr marL="0" indent="0" algn="r" rtl="1">
              <a:buNone/>
            </a:pPr>
            <a:r>
              <a:rPr lang="ar-SA" sz="3200" dirty="0"/>
              <a:t>2- الهدف الذي تسعى المنشاة لتحقيقه</a:t>
            </a: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2</a:t>
            </a:fld>
            <a:endParaRPr lang="en-GB"/>
          </a:p>
        </p:txBody>
      </p:sp>
    </p:spTree>
    <p:extLst>
      <p:ext uri="{BB962C8B-B14F-4D97-AF65-F5344CB8AC3E}">
        <p14:creationId xmlns:p14="http://schemas.microsoft.com/office/powerpoint/2010/main" val="218822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lgn="ctr" rtl="1"/>
            <a:r>
              <a:rPr lang="ar-SA" sz="3600" b="1" dirty="0">
                <a:solidFill>
                  <a:srgbClr val="C00000"/>
                </a:solidFill>
                <a:effectLst>
                  <a:outerShdw blurRad="38100" dist="38100" dir="2700000" algn="tl">
                    <a:srgbClr val="000000">
                      <a:alpha val="43137"/>
                    </a:srgbClr>
                  </a:outerShdw>
                </a:effectLst>
              </a:rPr>
              <a:t>اشكال السوق المختلفة</a:t>
            </a:r>
          </a:p>
        </p:txBody>
      </p:sp>
      <p:sp>
        <p:nvSpPr>
          <p:cNvPr id="3" name="Content Placeholder 2"/>
          <p:cNvSpPr>
            <a:spLocks noGrp="1"/>
          </p:cNvSpPr>
          <p:nvPr>
            <p:ph idx="1"/>
          </p:nvPr>
        </p:nvSpPr>
        <p:spPr>
          <a:xfrm>
            <a:off x="467545" y="1845734"/>
            <a:ext cx="7899216" cy="4023360"/>
          </a:xfrm>
        </p:spPr>
        <p:txBody>
          <a:bodyPr/>
          <a:lstStyle/>
          <a:p>
            <a:pPr marL="0" indent="0" algn="r" rtl="1">
              <a:buNone/>
            </a:pPr>
            <a:r>
              <a:rPr lang="ar-SA" sz="2800" dirty="0"/>
              <a:t>عملية  تحديد الاسعار للسلعة أو الخدمة تعتمد علي نوع وشكل السوق وعادة</a:t>
            </a:r>
            <a:r>
              <a:rPr lang="en-US" sz="2800" dirty="0"/>
              <a:t> </a:t>
            </a:r>
            <a:r>
              <a:rPr lang="ar-SA" sz="2800" dirty="0"/>
              <a:t>يتم التفرقة بين الاسواق بناء على: </a:t>
            </a:r>
          </a:p>
          <a:p>
            <a:pPr algn="r" rtl="1">
              <a:buFont typeface="Wingdings" panose="05000000000000000000" pitchFamily="2" charset="2"/>
              <a:buChar char="q"/>
            </a:pPr>
            <a:r>
              <a:rPr lang="ar-SA" sz="2800" b="1" dirty="0">
                <a:solidFill>
                  <a:schemeClr val="bg2">
                    <a:lumMod val="50000"/>
                  </a:schemeClr>
                </a:solidFill>
                <a:effectLst>
                  <a:outerShdw blurRad="38100" dist="38100" dir="2700000" algn="tl">
                    <a:srgbClr val="000000">
                      <a:alpha val="43137"/>
                    </a:srgbClr>
                  </a:outerShdw>
                </a:effectLst>
              </a:rPr>
              <a:t>عدد البائعين في كل سوق </a:t>
            </a:r>
          </a:p>
          <a:p>
            <a:pPr algn="r" rtl="1">
              <a:buFont typeface="Wingdings" panose="05000000000000000000" pitchFamily="2" charset="2"/>
              <a:buChar char="q"/>
            </a:pPr>
            <a:r>
              <a:rPr lang="ar-SA" sz="2800" b="1" dirty="0">
                <a:solidFill>
                  <a:schemeClr val="bg2">
                    <a:lumMod val="50000"/>
                  </a:schemeClr>
                </a:solidFill>
                <a:effectLst>
                  <a:outerShdw blurRad="38100" dist="38100" dir="2700000" algn="tl">
                    <a:srgbClr val="000000">
                      <a:alpha val="43137"/>
                    </a:srgbClr>
                  </a:outerShdw>
                </a:effectLst>
              </a:rPr>
              <a:t>تجانس السلعة </a:t>
            </a:r>
          </a:p>
          <a:p>
            <a:pPr marL="0" indent="0" algn="r" rtl="1">
              <a:buNone/>
            </a:pPr>
            <a:r>
              <a:rPr lang="ar-SA" sz="2800" dirty="0"/>
              <a:t>ويقصد بتجانس السلعة تماثلها عند البائعين وفي نظر المشترين</a:t>
            </a:r>
          </a:p>
          <a:p>
            <a:endParaRPr lang="en-US" dirty="0"/>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3</a:t>
            </a:fld>
            <a:endParaRPr lang="en-GB"/>
          </a:p>
        </p:txBody>
      </p:sp>
    </p:spTree>
    <p:extLst>
      <p:ext uri="{BB962C8B-B14F-4D97-AF65-F5344CB8AC3E}">
        <p14:creationId xmlns:p14="http://schemas.microsoft.com/office/powerpoint/2010/main" val="2757721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88640"/>
            <a:ext cx="7543800" cy="1450757"/>
          </a:xfrm>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المنافسة الكاملة</a:t>
            </a:r>
            <a:r>
              <a:rPr lang="en-US" sz="3600" b="1" dirty="0">
                <a:solidFill>
                  <a:srgbClr val="C00000"/>
                </a:solidFill>
                <a:effectLst>
                  <a:outerShdw blurRad="38100" dist="38100" dir="2700000" algn="tl">
                    <a:srgbClr val="000000">
                      <a:alpha val="43137"/>
                    </a:srgbClr>
                  </a:outerShdw>
                </a:effectLst>
              </a:rPr>
              <a:t/>
            </a:r>
            <a:br>
              <a:rPr lang="en-US" sz="3600" b="1" dirty="0">
                <a:solidFill>
                  <a:srgbClr val="C00000"/>
                </a:solidFill>
                <a:effectLst>
                  <a:outerShdw blurRad="38100" dist="38100" dir="2700000" algn="tl">
                    <a:srgbClr val="000000">
                      <a:alpha val="43137"/>
                    </a:srgbClr>
                  </a:outerShdw>
                </a:effectLst>
              </a:rPr>
            </a:br>
            <a:r>
              <a:rPr lang="en-US" sz="3600" b="1" dirty="0">
                <a:solidFill>
                  <a:srgbClr val="C00000"/>
                </a:solidFill>
                <a:effectLst>
                  <a:outerShdw blurRad="38100" dist="38100" dir="2700000" algn="tl">
                    <a:srgbClr val="000000">
                      <a:alpha val="43137"/>
                    </a:srgbClr>
                  </a:outerShdw>
                </a:effectLst>
              </a:rPr>
              <a:t>Perfect Competition</a:t>
            </a:r>
            <a:r>
              <a:rPr lang="ar-SA" sz="3600" b="1" dirty="0">
                <a:solidFill>
                  <a:srgbClr val="C00000"/>
                </a:solidFill>
                <a:effectLst>
                  <a:outerShdw blurRad="38100" dist="38100" dir="2700000" algn="tl">
                    <a:srgbClr val="000000">
                      <a:alpha val="43137"/>
                    </a:srgbClr>
                  </a:outerShdw>
                </a:effectLst>
              </a:rPr>
              <a:t> </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484784"/>
            <a:ext cx="8568952" cy="4896544"/>
          </a:xfrm>
        </p:spPr>
        <p:txBody>
          <a:bodyPr>
            <a:noAutofit/>
          </a:bodyPr>
          <a:lstStyle/>
          <a:p>
            <a:pPr algn="r" rtl="1">
              <a:lnSpc>
                <a:spcPct val="120000"/>
              </a:lnSpc>
            </a:pPr>
            <a:r>
              <a:rPr lang="ar-SA" sz="2400" b="1" dirty="0">
                <a:solidFill>
                  <a:schemeClr val="bg2">
                    <a:lumMod val="50000"/>
                  </a:schemeClr>
                </a:solidFill>
              </a:rPr>
              <a:t>تعرف بانها الوضع في السوق حيث يوجد عدد كبير من البائعين وعدد كبير من المشترين بحيث لا يستطيع أي منهم التأثير في سعر السلعة او الخدمة التي تتميز بانها متجانسة </a:t>
            </a:r>
          </a:p>
          <a:p>
            <a:pPr algn="r" rtl="1">
              <a:lnSpc>
                <a:spcPct val="120000"/>
              </a:lnSpc>
            </a:pPr>
            <a:r>
              <a:rPr lang="ar-SA" sz="2400" b="1" dirty="0">
                <a:solidFill>
                  <a:srgbClr val="C00000"/>
                </a:solidFill>
              </a:rPr>
              <a:t>خصائص المنافسة الكاملة</a:t>
            </a:r>
          </a:p>
          <a:p>
            <a:pPr algn="r" rtl="1">
              <a:lnSpc>
                <a:spcPct val="120000"/>
              </a:lnSpc>
              <a:buFont typeface="Wingdings" panose="05000000000000000000" pitchFamily="2" charset="2"/>
              <a:buChar char="v"/>
            </a:pPr>
            <a:r>
              <a:rPr lang="ar-SA" sz="2400" dirty="0"/>
              <a:t>وجود عدد كبير من البائعين والمشترين لا يستطيع أي بائع بمفرده التأثير في الاسعار السائدة في السوق وبالتالي المنشأة متلقية للسعر (</a:t>
            </a:r>
            <a:r>
              <a:rPr lang="en-US" sz="2400" dirty="0"/>
              <a:t>Price Taker</a:t>
            </a:r>
            <a:r>
              <a:rPr lang="ar-SA" sz="2400" dirty="0"/>
              <a:t>)ولا تستطيع التاثير فيه. </a:t>
            </a:r>
          </a:p>
          <a:p>
            <a:pPr algn="r" rtl="1">
              <a:lnSpc>
                <a:spcPct val="120000"/>
              </a:lnSpc>
              <a:buFont typeface="Wingdings" panose="05000000000000000000" pitchFamily="2" charset="2"/>
              <a:buChar char="v"/>
            </a:pPr>
            <a:r>
              <a:rPr lang="ar-SA" sz="2400" dirty="0"/>
              <a:t>توفر المعلومات الكاملة للبائعين والمشترين بظروف واحوال السوق من حيث الاسعار </a:t>
            </a:r>
          </a:p>
          <a:p>
            <a:pPr algn="r" rtl="1">
              <a:lnSpc>
                <a:spcPct val="120000"/>
              </a:lnSpc>
              <a:buFont typeface="Wingdings" panose="05000000000000000000" pitchFamily="2" charset="2"/>
              <a:buChar char="v"/>
            </a:pPr>
            <a:r>
              <a:rPr lang="ar-SA" sz="2400" dirty="0"/>
              <a:t>الحرية التامة في الدخول والخروج من الصناعه وليس قيود او تدخلات</a:t>
            </a:r>
          </a:p>
          <a:p>
            <a:pPr algn="r" rtl="1">
              <a:lnSpc>
                <a:spcPct val="120000"/>
              </a:lnSpc>
              <a:buFont typeface="Wingdings" panose="05000000000000000000" pitchFamily="2" charset="2"/>
              <a:buChar char="v"/>
            </a:pPr>
            <a:r>
              <a:rPr lang="ar-SA" sz="2400" dirty="0"/>
              <a:t>تجانس السلعة المباعة أي تماثلها عند جميع البائعين وفي نظرجميع المشترين </a:t>
            </a:r>
          </a:p>
          <a:p>
            <a:pPr algn="r" rtl="1"/>
            <a:r>
              <a:rPr lang="ar-SA" sz="2400" b="1" dirty="0">
                <a:solidFill>
                  <a:srgbClr val="C00000"/>
                </a:solidFill>
              </a:rPr>
              <a:t> </a:t>
            </a:r>
            <a:endParaRPr lang="en-US" sz="2400" b="1" dirty="0">
              <a:solidFill>
                <a:srgbClr val="C00000"/>
              </a:solidFill>
            </a:endParaRP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4</a:t>
            </a:fld>
            <a:endParaRPr lang="en-GB"/>
          </a:p>
        </p:txBody>
      </p:sp>
    </p:spTree>
    <p:extLst>
      <p:ext uri="{BB962C8B-B14F-4D97-AF65-F5344CB8AC3E}">
        <p14:creationId xmlns:p14="http://schemas.microsoft.com/office/powerpoint/2010/main" val="55836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600" b="1" dirty="0">
                <a:solidFill>
                  <a:srgbClr val="C00000"/>
                </a:solidFill>
              </a:rPr>
              <a:t>تابع: المنافسة الكاملة </a:t>
            </a:r>
            <a:endParaRPr lang="en-US" sz="3600" b="1" dirty="0">
              <a:solidFill>
                <a:srgbClr val="C00000"/>
              </a:solidFill>
            </a:endParaRPr>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ar-SA" sz="2800" b="1" dirty="0">
                <a:solidFill>
                  <a:srgbClr val="0070C0"/>
                </a:solidFill>
                <a:effectLst>
                  <a:outerShdw blurRad="38100" dist="38100" dir="2700000" algn="tl">
                    <a:srgbClr val="000000">
                      <a:alpha val="43137"/>
                    </a:srgbClr>
                  </a:outerShdw>
                </a:effectLst>
              </a:rPr>
              <a:t>منحنى طلب المنشأة في المنافسة الكاملة</a:t>
            </a:r>
          </a:p>
          <a:p>
            <a:pPr marL="0" indent="0" algn="r" rtl="1">
              <a:buNone/>
            </a:pPr>
            <a:r>
              <a:rPr lang="ar-SA" dirty="0"/>
              <a:t> افقي يوازي المحور السيني لان المنشأة متلقية للسعر </a:t>
            </a:r>
          </a:p>
          <a:p>
            <a:pPr marL="0" indent="0" algn="r" rtl="1">
              <a:buNone/>
            </a:pPr>
            <a:r>
              <a:rPr lang="ar-SA" dirty="0"/>
              <a:t>تام المرونة  </a:t>
            </a:r>
          </a:p>
          <a:p>
            <a:pPr marL="0" indent="0" algn="r" rtl="1">
              <a:buNone/>
            </a:pPr>
            <a:endParaRPr lang="ar-SA" dirty="0"/>
          </a:p>
          <a:p>
            <a:pPr algn="r" rtl="1">
              <a:buFont typeface="Wingdings" panose="05000000000000000000" pitchFamily="2" charset="2"/>
              <a:buChar char="v"/>
            </a:pPr>
            <a:r>
              <a:rPr lang="ar-SA" sz="2800" b="1" dirty="0">
                <a:solidFill>
                  <a:srgbClr val="0070C0"/>
                </a:solidFill>
                <a:effectLst>
                  <a:outerShdw blurRad="38100" dist="38100" dir="2700000" algn="tl">
                    <a:srgbClr val="000000">
                      <a:alpha val="43137"/>
                    </a:srgbClr>
                  </a:outerShdw>
                </a:effectLst>
              </a:rPr>
              <a:t>منحنى طلب الصناعة في المنافسة الكاملة</a:t>
            </a:r>
          </a:p>
          <a:p>
            <a:pPr marL="0" indent="0" algn="r" rtl="1">
              <a:buNone/>
            </a:pPr>
            <a:r>
              <a:rPr lang="ar-SA" dirty="0" smtClean="0">
                <a:solidFill>
                  <a:schemeClr val="tx1"/>
                </a:solidFill>
              </a:rPr>
              <a:t>منحنى</a:t>
            </a:r>
            <a:r>
              <a:rPr lang="en-US" dirty="0" smtClean="0">
                <a:solidFill>
                  <a:schemeClr val="tx1"/>
                </a:solidFill>
              </a:rPr>
              <a:t> </a:t>
            </a:r>
            <a:r>
              <a:rPr lang="ar-SA" smtClean="0">
                <a:solidFill>
                  <a:schemeClr val="tx1"/>
                </a:solidFill>
              </a:rPr>
              <a:t>طلب </a:t>
            </a:r>
            <a:r>
              <a:rPr lang="ar-SA" dirty="0">
                <a:solidFill>
                  <a:schemeClr val="tx1"/>
                </a:solidFill>
              </a:rPr>
              <a:t>السوق  سالب الميل</a:t>
            </a:r>
            <a:endParaRPr lang="ar-SA" dirty="0"/>
          </a:p>
          <a:p>
            <a:pPr marL="0" indent="0" algn="r" rtl="1">
              <a:buNone/>
            </a:pPr>
            <a:endParaRPr lang="ar-SA" dirty="0"/>
          </a:p>
          <a:p>
            <a:pPr marL="0" indent="0" algn="r" rtl="1">
              <a:buNone/>
            </a:pPr>
            <a:endParaRPr lang="en-US" dirty="0"/>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5</a:t>
            </a:fld>
            <a:endParaRPr lang="en-GB"/>
          </a:p>
        </p:txBody>
      </p:sp>
      <p:grpSp>
        <p:nvGrpSpPr>
          <p:cNvPr id="6" name="Group 5"/>
          <p:cNvGrpSpPr/>
          <p:nvPr/>
        </p:nvGrpSpPr>
        <p:grpSpPr>
          <a:xfrm>
            <a:off x="648812" y="1877323"/>
            <a:ext cx="2627907" cy="1476690"/>
            <a:chOff x="4957200" y="4488750"/>
            <a:chExt cx="2921502" cy="1313125"/>
          </a:xfrm>
        </p:grpSpPr>
        <p:cxnSp>
          <p:nvCxnSpPr>
            <p:cNvPr id="7" name="Straight Connector 6"/>
            <p:cNvCxnSpPr/>
            <p:nvPr/>
          </p:nvCxnSpPr>
          <p:spPr>
            <a:xfrm flipH="1">
              <a:off x="5364088" y="4598569"/>
              <a:ext cx="6423" cy="990671"/>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flipH="1">
              <a:off x="5358422" y="5570973"/>
              <a:ext cx="2204149" cy="8384"/>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7562571" y="5432543"/>
              <a:ext cx="316131" cy="369332"/>
            </a:xfrm>
            <a:prstGeom prst="rect">
              <a:avLst/>
            </a:prstGeom>
            <a:noFill/>
          </p:spPr>
          <p:txBody>
            <a:bodyPr wrap="square" rtlCol="1">
              <a:spAutoFit/>
            </a:bodyPr>
            <a:lstStyle/>
            <a:p>
              <a:r>
                <a:rPr lang="en-US" b="1" dirty="0"/>
                <a:t>Q</a:t>
              </a:r>
              <a:endParaRPr lang="ar-SA" b="1" dirty="0"/>
            </a:p>
          </p:txBody>
        </p:sp>
        <p:sp>
          <p:nvSpPr>
            <p:cNvPr id="10" name="TextBox 9"/>
            <p:cNvSpPr txBox="1"/>
            <p:nvPr/>
          </p:nvSpPr>
          <p:spPr>
            <a:xfrm>
              <a:off x="4957200" y="4488750"/>
              <a:ext cx="316132" cy="369332"/>
            </a:xfrm>
            <a:prstGeom prst="rect">
              <a:avLst/>
            </a:prstGeom>
            <a:noFill/>
          </p:spPr>
          <p:txBody>
            <a:bodyPr wrap="square" rtlCol="1">
              <a:spAutoFit/>
            </a:bodyPr>
            <a:lstStyle/>
            <a:p>
              <a:r>
                <a:rPr lang="en-US" b="1" dirty="0"/>
                <a:t>P</a:t>
              </a:r>
              <a:endParaRPr lang="ar-SA" b="1" dirty="0"/>
            </a:p>
          </p:txBody>
        </p:sp>
      </p:grpSp>
      <p:cxnSp>
        <p:nvCxnSpPr>
          <p:cNvPr id="12" name="Straight Connector 11"/>
          <p:cNvCxnSpPr/>
          <p:nvPr/>
        </p:nvCxnSpPr>
        <p:spPr>
          <a:xfrm flipV="1">
            <a:off x="1009713" y="2544899"/>
            <a:ext cx="2043588" cy="25914"/>
          </a:xfrm>
          <a:prstGeom prst="line">
            <a:avLst/>
          </a:prstGeom>
        </p:spPr>
        <p:style>
          <a:lnRef idx="3">
            <a:schemeClr val="accent3"/>
          </a:lnRef>
          <a:fillRef idx="0">
            <a:schemeClr val="accent3"/>
          </a:fillRef>
          <a:effectRef idx="2">
            <a:schemeClr val="accent3"/>
          </a:effectRef>
          <a:fontRef idx="minor">
            <a:schemeClr val="tx1"/>
          </a:fontRef>
        </p:style>
      </p:cxnSp>
      <p:grpSp>
        <p:nvGrpSpPr>
          <p:cNvPr id="14" name="Group 13"/>
          <p:cNvGrpSpPr/>
          <p:nvPr/>
        </p:nvGrpSpPr>
        <p:grpSpPr>
          <a:xfrm>
            <a:off x="611560" y="3573016"/>
            <a:ext cx="2627907" cy="1476690"/>
            <a:chOff x="4957200" y="4488750"/>
            <a:chExt cx="2921502" cy="1313125"/>
          </a:xfrm>
        </p:grpSpPr>
        <p:cxnSp>
          <p:nvCxnSpPr>
            <p:cNvPr id="15" name="Straight Connector 14"/>
            <p:cNvCxnSpPr/>
            <p:nvPr/>
          </p:nvCxnSpPr>
          <p:spPr>
            <a:xfrm flipH="1">
              <a:off x="5364088" y="4598569"/>
              <a:ext cx="6423" cy="990671"/>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flipH="1">
              <a:off x="5358422" y="5570973"/>
              <a:ext cx="2204149" cy="8384"/>
            </a:xfrm>
            <a:prstGeom prst="line">
              <a:avLst/>
            </a:prstGeom>
          </p:spPr>
          <p:style>
            <a:lnRef idx="2">
              <a:schemeClr val="dk1"/>
            </a:lnRef>
            <a:fillRef idx="0">
              <a:schemeClr val="dk1"/>
            </a:fillRef>
            <a:effectRef idx="1">
              <a:schemeClr val="dk1"/>
            </a:effectRef>
            <a:fontRef idx="minor">
              <a:schemeClr val="tx1"/>
            </a:fontRef>
          </p:style>
        </p:cxnSp>
        <p:sp>
          <p:nvSpPr>
            <p:cNvPr id="17" name="TextBox 16"/>
            <p:cNvSpPr txBox="1"/>
            <p:nvPr/>
          </p:nvSpPr>
          <p:spPr>
            <a:xfrm>
              <a:off x="7562571" y="5432543"/>
              <a:ext cx="316131" cy="369332"/>
            </a:xfrm>
            <a:prstGeom prst="rect">
              <a:avLst/>
            </a:prstGeom>
            <a:noFill/>
          </p:spPr>
          <p:txBody>
            <a:bodyPr wrap="square" rtlCol="1">
              <a:spAutoFit/>
            </a:bodyPr>
            <a:lstStyle/>
            <a:p>
              <a:r>
                <a:rPr lang="en-US" b="1" dirty="0"/>
                <a:t>Q</a:t>
              </a:r>
              <a:endParaRPr lang="ar-SA" b="1" dirty="0"/>
            </a:p>
          </p:txBody>
        </p:sp>
        <p:sp>
          <p:nvSpPr>
            <p:cNvPr id="18" name="TextBox 17"/>
            <p:cNvSpPr txBox="1"/>
            <p:nvPr/>
          </p:nvSpPr>
          <p:spPr>
            <a:xfrm>
              <a:off x="4957200" y="4488750"/>
              <a:ext cx="316132" cy="369332"/>
            </a:xfrm>
            <a:prstGeom prst="rect">
              <a:avLst/>
            </a:prstGeom>
            <a:noFill/>
          </p:spPr>
          <p:txBody>
            <a:bodyPr wrap="square" rtlCol="1">
              <a:spAutoFit/>
            </a:bodyPr>
            <a:lstStyle/>
            <a:p>
              <a:r>
                <a:rPr lang="en-US" b="1" dirty="0"/>
                <a:t>P</a:t>
              </a:r>
              <a:endParaRPr lang="ar-SA" b="1" dirty="0"/>
            </a:p>
          </p:txBody>
        </p:sp>
      </p:grpSp>
      <p:cxnSp>
        <p:nvCxnSpPr>
          <p:cNvPr id="19" name="Straight Connector 18"/>
          <p:cNvCxnSpPr/>
          <p:nvPr/>
        </p:nvCxnSpPr>
        <p:spPr>
          <a:xfrm flipH="1" flipV="1">
            <a:off x="1279054" y="3723330"/>
            <a:ext cx="1170273" cy="973387"/>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32901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4108"/>
            <a:ext cx="8229600" cy="1143000"/>
          </a:xfrm>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المنشأة والصناعة في المنافسة الكاملة:</a:t>
            </a:r>
            <a:endParaRPr lang="en-GB"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1845734"/>
            <a:ext cx="8784975" cy="4535594"/>
          </a:xfrm>
        </p:spPr>
        <p:txBody>
          <a:bodyPr/>
          <a:lstStyle/>
          <a:p>
            <a:pPr algn="r" rtl="1"/>
            <a:r>
              <a:rPr lang="ar-SA" sz="2800" dirty="0"/>
              <a:t>المنشأة هي واحدة من عدد كبير من المنشآت التي تعمل في مجال إنتاجي واحد (الصناعة)</a:t>
            </a:r>
          </a:p>
          <a:p>
            <a:pPr algn="r" rtl="1"/>
            <a:endParaRPr lang="ar-SA" dirty="0"/>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FBD2AA02-8608-4BF8-9A3B-42C5B9E91DD0}" type="slidenum">
              <a:rPr lang="en-GB" smtClean="0"/>
              <a:pPr/>
              <a:t>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267982606"/>
              </p:ext>
            </p:extLst>
          </p:nvPr>
        </p:nvGraphicFramePr>
        <p:xfrm>
          <a:off x="457200" y="2996952"/>
          <a:ext cx="8280920" cy="2926080"/>
        </p:xfrm>
        <a:graphic>
          <a:graphicData uri="http://schemas.openxmlformats.org/drawingml/2006/table">
            <a:tbl>
              <a:tblPr firstRow="1" bandRow="1">
                <a:tableStyleId>{5C22544A-7EE6-4342-B048-85BDC9FD1C3A}</a:tableStyleId>
              </a:tblPr>
              <a:tblGrid>
                <a:gridCol w="4140460">
                  <a:extLst>
                    <a:ext uri="{9D8B030D-6E8A-4147-A177-3AD203B41FA5}">
                      <a16:colId xmlns:a16="http://schemas.microsoft.com/office/drawing/2014/main" xmlns="" val="20000"/>
                    </a:ext>
                  </a:extLst>
                </a:gridCol>
                <a:gridCol w="4140460">
                  <a:extLst>
                    <a:ext uri="{9D8B030D-6E8A-4147-A177-3AD203B41FA5}">
                      <a16:colId xmlns:a16="http://schemas.microsoft.com/office/drawing/2014/main" xmlns="" val="20001"/>
                    </a:ext>
                  </a:extLst>
                </a:gridCol>
              </a:tblGrid>
              <a:tr h="457200">
                <a:tc>
                  <a:txBody>
                    <a:bodyPr/>
                    <a:lstStyle/>
                    <a:p>
                      <a:pPr algn="ctr" rtl="1"/>
                      <a:r>
                        <a:rPr lang="ar-SA" sz="2400" dirty="0"/>
                        <a:t>الصناعة</a:t>
                      </a:r>
                      <a:endParaRPr lang="en-GB" sz="2400" dirty="0"/>
                    </a:p>
                  </a:txBody>
                  <a:tcPr/>
                </a:tc>
                <a:tc>
                  <a:txBody>
                    <a:bodyPr/>
                    <a:lstStyle/>
                    <a:p>
                      <a:pPr algn="ctr" rtl="1"/>
                      <a:r>
                        <a:rPr lang="ar-SA" sz="2400" dirty="0"/>
                        <a:t>المنشأة</a:t>
                      </a:r>
                      <a:endParaRPr lang="en-GB" sz="2400" dirty="0"/>
                    </a:p>
                  </a:txBody>
                  <a:tcPr/>
                </a:tc>
                <a:extLst>
                  <a:ext uri="{0D108BD9-81ED-4DB2-BD59-A6C34878D82A}">
                    <a16:rowId xmlns:a16="http://schemas.microsoft.com/office/drawing/2014/main" xmlns="" val="10000"/>
                  </a:ext>
                </a:extLst>
              </a:tr>
              <a:tr h="822960">
                <a:tc>
                  <a:txBody>
                    <a:bodyPr/>
                    <a:lstStyle/>
                    <a:p>
                      <a:pPr algn="ctr" rtl="1"/>
                      <a:r>
                        <a:rPr lang="ar-SA" sz="2400" dirty="0"/>
                        <a:t>لها</a:t>
                      </a:r>
                      <a:r>
                        <a:rPr lang="ar-SA" sz="2400" baseline="0" dirty="0"/>
                        <a:t> تأثير على السعر في السوق من خلال قوى العرض والطلب</a:t>
                      </a:r>
                      <a:endParaRPr lang="en-GB" sz="2400" dirty="0"/>
                    </a:p>
                  </a:txBody>
                  <a:tcPr/>
                </a:tc>
                <a:tc>
                  <a:txBody>
                    <a:bodyPr/>
                    <a:lstStyle/>
                    <a:p>
                      <a:pPr algn="ctr" rtl="1"/>
                      <a:r>
                        <a:rPr lang="ar-SA" sz="2400" dirty="0"/>
                        <a:t>ليس لها أي قدرة على التأثير في الأسعار</a:t>
                      </a:r>
                      <a:endParaRPr lang="en-GB" sz="2400" dirty="0"/>
                    </a:p>
                  </a:txBody>
                  <a:tcPr/>
                </a:tc>
                <a:extLst>
                  <a:ext uri="{0D108BD9-81ED-4DB2-BD59-A6C34878D82A}">
                    <a16:rowId xmlns:a16="http://schemas.microsoft.com/office/drawing/2014/main" xmlns="" val="10001"/>
                  </a:ext>
                </a:extLst>
              </a:tr>
              <a:tr h="822960">
                <a:tc>
                  <a:txBody>
                    <a:bodyPr/>
                    <a:lstStyle/>
                    <a:p>
                      <a:pPr algn="ctr" rtl="1"/>
                      <a:r>
                        <a:rPr lang="ar-SA" sz="2400" dirty="0"/>
                        <a:t>منحنى الطلب ينحدر من أعلى إلى أسفل وذو ميل سالب</a:t>
                      </a:r>
                      <a:endParaRPr lang="en-GB" sz="2400" dirty="0"/>
                    </a:p>
                  </a:txBody>
                  <a:tcPr/>
                </a:tc>
                <a:tc>
                  <a:txBody>
                    <a:bodyPr/>
                    <a:lstStyle/>
                    <a:p>
                      <a:pPr algn="ctr" rtl="1"/>
                      <a:r>
                        <a:rPr lang="ar-SA" sz="2400" dirty="0"/>
                        <a:t>منحنى الطلب أفقي (سعر ثابت وكمية متغيرة)</a:t>
                      </a:r>
                      <a:endParaRPr lang="en-GB" sz="2400" dirty="0"/>
                    </a:p>
                  </a:txBody>
                  <a:tcPr/>
                </a:tc>
                <a:extLst>
                  <a:ext uri="{0D108BD9-81ED-4DB2-BD59-A6C34878D82A}">
                    <a16:rowId xmlns:a16="http://schemas.microsoft.com/office/drawing/2014/main" xmlns="" val="10002"/>
                  </a:ext>
                </a:extLst>
              </a:tr>
              <a:tr h="822960">
                <a:tc>
                  <a:txBody>
                    <a:bodyPr/>
                    <a:lstStyle/>
                    <a:p>
                      <a:pPr algn="ctr" rtl="1"/>
                      <a:r>
                        <a:rPr lang="ar-SA" sz="2400" dirty="0"/>
                        <a:t>تختلف</a:t>
                      </a:r>
                      <a:r>
                        <a:rPr lang="ar-SA" sz="2400" baseline="0" dirty="0"/>
                        <a:t> المرونة من نقطة لأخرى على منحنى طلب الصناعة</a:t>
                      </a:r>
                      <a:endParaRPr lang="en-GB" sz="2400" dirty="0"/>
                    </a:p>
                  </a:txBody>
                  <a:tcPr/>
                </a:tc>
                <a:tc>
                  <a:txBody>
                    <a:bodyPr/>
                    <a:lstStyle/>
                    <a:p>
                      <a:pPr algn="ctr" rtl="1"/>
                      <a:r>
                        <a:rPr lang="ar-SA" sz="2400" dirty="0"/>
                        <a:t>منحنى طلب المنشأة ذو</a:t>
                      </a:r>
                      <a:r>
                        <a:rPr lang="ar-SA" sz="2400" baseline="0" dirty="0"/>
                        <a:t> مرونة لا نهائية (تام المرونة)</a:t>
                      </a:r>
                      <a:endParaRPr lang="en-GB" sz="24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4082776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rgbClr val="C00000"/>
                </a:solidFill>
                <a:effectLst>
                  <a:outerShdw blurRad="38100" dist="38100" dir="2700000" algn="tl">
                    <a:srgbClr val="000000">
                      <a:alpha val="43137"/>
                    </a:srgbClr>
                  </a:outerShdw>
                </a:effectLst>
              </a:rPr>
              <a:t>الاحتكار التام</a:t>
            </a:r>
            <a:br>
              <a:rPr lang="ar-SA" b="1" dirty="0">
                <a:solidFill>
                  <a:srgbClr val="C00000"/>
                </a:solidFill>
                <a:effectLst>
                  <a:outerShdw blurRad="38100" dist="38100" dir="2700000" algn="tl">
                    <a:srgbClr val="000000">
                      <a:alpha val="43137"/>
                    </a:srgbClr>
                  </a:outerShdw>
                </a:effectLst>
              </a:rPr>
            </a:br>
            <a:r>
              <a:rPr lang="en-US" sz="4000" b="1" dirty="0">
                <a:solidFill>
                  <a:srgbClr val="C00000"/>
                </a:solidFill>
                <a:effectLst>
                  <a:outerShdw blurRad="38100" dist="38100" dir="2700000" algn="tl">
                    <a:srgbClr val="000000">
                      <a:alpha val="43137"/>
                    </a:srgbClr>
                  </a:outerShdw>
                </a:effectLst>
              </a:rPr>
              <a:t>Pure Monopoly</a:t>
            </a:r>
          </a:p>
        </p:txBody>
      </p:sp>
      <p:sp>
        <p:nvSpPr>
          <p:cNvPr id="3" name="Content Placeholder 2"/>
          <p:cNvSpPr>
            <a:spLocks noGrp="1"/>
          </p:cNvSpPr>
          <p:nvPr>
            <p:ph idx="1"/>
          </p:nvPr>
        </p:nvSpPr>
        <p:spPr>
          <a:xfrm>
            <a:off x="179512" y="1712209"/>
            <a:ext cx="8352927" cy="4463586"/>
          </a:xfrm>
        </p:spPr>
        <p:txBody>
          <a:bodyPr>
            <a:noAutofit/>
          </a:bodyPr>
          <a:lstStyle/>
          <a:p>
            <a:pPr marL="0" indent="0" algn="r" rtl="1">
              <a:buNone/>
            </a:pPr>
            <a:r>
              <a:rPr lang="ar-SA" sz="2800" b="1" dirty="0">
                <a:solidFill>
                  <a:schemeClr val="bg2">
                    <a:lumMod val="50000"/>
                  </a:schemeClr>
                </a:solidFill>
                <a:effectLst>
                  <a:outerShdw blurRad="38100" dist="38100" dir="2700000" algn="tl">
                    <a:srgbClr val="000000">
                      <a:alpha val="43137"/>
                    </a:srgbClr>
                  </a:outerShdw>
                </a:effectLst>
              </a:rPr>
              <a:t>هو الوضع في السوق الذي يكون فيه منتج واحد فقط للسلعة او الخدمة ويسيطر تماما على سعر السلعة او الخدمة وهذه السلعة او الخدمة ليس لها بدائل </a:t>
            </a:r>
          </a:p>
          <a:p>
            <a:pPr marL="0" indent="0" algn="r" rtl="1">
              <a:buNone/>
            </a:pPr>
            <a:r>
              <a:rPr lang="ar-SA" sz="2800" dirty="0"/>
              <a:t>مثل خدمات المنافع العامة كالكهرباء والمياه والتليفون والغاز وغيرها </a:t>
            </a:r>
          </a:p>
          <a:p>
            <a:pPr marL="0" indent="0" algn="r" rtl="1">
              <a:buNone/>
            </a:pPr>
            <a:r>
              <a:rPr lang="ar-SA" sz="2800" dirty="0"/>
              <a:t>منحنى الطلب الذي يواجه  المحتكر هو منحنى طلب السوق </a:t>
            </a:r>
          </a:p>
          <a:p>
            <a:pPr marL="0" indent="0" algn="r" rtl="1">
              <a:buNone/>
            </a:pPr>
            <a:r>
              <a:rPr lang="ar-SA" sz="2800" dirty="0"/>
              <a:t>وهو ينحدر من اعلي الي اسفل وبالتالي فالمنشاة الاحتكارية تخفض سعر السلعة لتزيد الكمية المباعة او تحدد الكميات من السلعة حتي ترفع السعر. لذلك المنشأة في الاحتكار التام تستطيع ان تختار </a:t>
            </a:r>
            <a:r>
              <a:rPr lang="ar-SA" sz="2800" dirty="0" smtClean="0"/>
              <a:t>السعر</a:t>
            </a:r>
            <a:endParaRPr lang="en-US" sz="2800" dirty="0" smtClean="0"/>
          </a:p>
          <a:p>
            <a:pPr marL="0" indent="0" algn="r" rtl="1">
              <a:buNone/>
            </a:pPr>
            <a:r>
              <a:rPr lang="ar-SA" sz="2800" dirty="0" smtClean="0"/>
              <a:t> </a:t>
            </a:r>
            <a:r>
              <a:rPr lang="ar-SA" sz="2800" dirty="0"/>
              <a:t>أو الكمية التى ترغبها (</a:t>
            </a:r>
            <a:r>
              <a:rPr lang="en-US" sz="2800" dirty="0"/>
              <a:t>Price Maker</a:t>
            </a:r>
            <a:r>
              <a:rPr lang="ar-SA" sz="2800" dirty="0"/>
              <a:t>) </a:t>
            </a:r>
            <a:endParaRPr lang="en-US" sz="2800" dirty="0"/>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7</a:t>
            </a:fld>
            <a:endParaRPr lang="en-GB"/>
          </a:p>
        </p:txBody>
      </p:sp>
      <p:grpSp>
        <p:nvGrpSpPr>
          <p:cNvPr id="6" name="Group 5"/>
          <p:cNvGrpSpPr/>
          <p:nvPr/>
        </p:nvGrpSpPr>
        <p:grpSpPr>
          <a:xfrm>
            <a:off x="467544" y="4869160"/>
            <a:ext cx="2627907" cy="1476690"/>
            <a:chOff x="4957200" y="4488750"/>
            <a:chExt cx="2921502" cy="1313125"/>
          </a:xfrm>
        </p:grpSpPr>
        <p:cxnSp>
          <p:nvCxnSpPr>
            <p:cNvPr id="7" name="Straight Connector 6"/>
            <p:cNvCxnSpPr/>
            <p:nvPr/>
          </p:nvCxnSpPr>
          <p:spPr>
            <a:xfrm flipH="1">
              <a:off x="5364088" y="4598569"/>
              <a:ext cx="6423" cy="990671"/>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flipH="1">
              <a:off x="5358422" y="5570973"/>
              <a:ext cx="2204149" cy="8384"/>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7562571" y="5432543"/>
              <a:ext cx="316131" cy="369332"/>
            </a:xfrm>
            <a:prstGeom prst="rect">
              <a:avLst/>
            </a:prstGeom>
            <a:noFill/>
          </p:spPr>
          <p:txBody>
            <a:bodyPr wrap="square" rtlCol="1">
              <a:spAutoFit/>
            </a:bodyPr>
            <a:lstStyle/>
            <a:p>
              <a:r>
                <a:rPr lang="en-US" b="1" dirty="0"/>
                <a:t>Q</a:t>
              </a:r>
              <a:endParaRPr lang="ar-SA" b="1" dirty="0"/>
            </a:p>
          </p:txBody>
        </p:sp>
        <p:sp>
          <p:nvSpPr>
            <p:cNvPr id="10" name="TextBox 9"/>
            <p:cNvSpPr txBox="1"/>
            <p:nvPr/>
          </p:nvSpPr>
          <p:spPr>
            <a:xfrm>
              <a:off x="4957200" y="4488750"/>
              <a:ext cx="316132" cy="369332"/>
            </a:xfrm>
            <a:prstGeom prst="rect">
              <a:avLst/>
            </a:prstGeom>
            <a:noFill/>
          </p:spPr>
          <p:txBody>
            <a:bodyPr wrap="square" rtlCol="1">
              <a:spAutoFit/>
            </a:bodyPr>
            <a:lstStyle/>
            <a:p>
              <a:r>
                <a:rPr lang="en-US" b="1" dirty="0"/>
                <a:t>P</a:t>
              </a:r>
              <a:endParaRPr lang="ar-SA" b="1" dirty="0"/>
            </a:p>
          </p:txBody>
        </p:sp>
      </p:grpSp>
      <p:cxnSp>
        <p:nvCxnSpPr>
          <p:cNvPr id="12" name="Straight Connector 11"/>
          <p:cNvCxnSpPr/>
          <p:nvPr/>
        </p:nvCxnSpPr>
        <p:spPr>
          <a:xfrm>
            <a:off x="1125722" y="5196051"/>
            <a:ext cx="1224136" cy="720080"/>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66004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احتكار القلة( </a:t>
            </a:r>
            <a:r>
              <a:rPr lang="en-US" sz="3600" b="1" dirty="0">
                <a:solidFill>
                  <a:srgbClr val="C00000"/>
                </a:solidFill>
                <a:effectLst>
                  <a:outerShdw blurRad="38100" dist="38100" dir="2700000" algn="tl">
                    <a:srgbClr val="000000">
                      <a:alpha val="43137"/>
                    </a:srgbClr>
                  </a:outerShdw>
                </a:effectLst>
              </a:rPr>
              <a:t>Oligopoly</a:t>
            </a:r>
            <a:r>
              <a:rPr lang="ar-SA" sz="3600" b="1" dirty="0">
                <a:solidFill>
                  <a:srgbClr val="C00000"/>
                </a:solidFill>
                <a:effectLst>
                  <a:outerShdw blurRad="38100" dist="38100" dir="2700000" algn="tl">
                    <a:srgbClr val="000000">
                      <a:alpha val="43137"/>
                    </a:srgbClr>
                  </a:outerShdw>
                </a:effectLst>
              </a:rPr>
              <a:t>)</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845734"/>
            <a:ext cx="8568951" cy="4463586"/>
          </a:xfrm>
        </p:spPr>
        <p:txBody>
          <a:bodyPr>
            <a:noAutofit/>
          </a:bodyPr>
          <a:lstStyle/>
          <a:p>
            <a:pPr marL="0" indent="0" algn="r" rtl="1">
              <a:buNone/>
            </a:pPr>
            <a:r>
              <a:rPr lang="ar-SA" sz="2800" b="1" dirty="0">
                <a:solidFill>
                  <a:schemeClr val="bg2">
                    <a:lumMod val="50000"/>
                  </a:schemeClr>
                </a:solidFill>
                <a:effectLst>
                  <a:outerShdw blurRad="38100" dist="38100" dir="2700000" algn="tl">
                    <a:srgbClr val="000000">
                      <a:alpha val="43137"/>
                    </a:srgbClr>
                  </a:outerShdw>
                </a:effectLst>
              </a:rPr>
              <a:t>هو الوضع في السوق الذي فيه عدد قليل من البائعين ينتجون سلعة معينة قد تكون متجانسة</a:t>
            </a:r>
            <a:r>
              <a:rPr lang="en-US" sz="2800" b="1" dirty="0">
                <a:solidFill>
                  <a:schemeClr val="bg2">
                    <a:lumMod val="50000"/>
                  </a:schemeClr>
                </a:solidFill>
                <a:effectLst>
                  <a:outerShdw blurRad="38100" dist="38100" dir="2700000" algn="tl">
                    <a:srgbClr val="000000">
                      <a:alpha val="43137"/>
                    </a:srgbClr>
                  </a:outerShdw>
                </a:effectLst>
              </a:rPr>
              <a:t> </a:t>
            </a:r>
            <a:r>
              <a:rPr lang="ar-SA" sz="2800" b="1" dirty="0">
                <a:solidFill>
                  <a:schemeClr val="bg2">
                    <a:lumMod val="50000"/>
                  </a:schemeClr>
                </a:solidFill>
                <a:effectLst>
                  <a:outerShdw blurRad="38100" dist="38100" dir="2700000" algn="tl">
                    <a:srgbClr val="000000">
                      <a:alpha val="43137"/>
                    </a:srgbClr>
                  </a:outerShdw>
                </a:effectLst>
              </a:rPr>
              <a:t>تماما او غير متجانسة </a:t>
            </a:r>
          </a:p>
          <a:p>
            <a:pPr marL="0" indent="0" algn="r" rtl="1">
              <a:buNone/>
            </a:pPr>
            <a:r>
              <a:rPr lang="ar-SA" sz="2800" dirty="0"/>
              <a:t>متجانسة تماما مثل  كالألمنيوم والزجاج والحديد والاسمنت </a:t>
            </a:r>
          </a:p>
          <a:p>
            <a:pPr marL="0" indent="0" algn="r" rtl="1">
              <a:buNone/>
            </a:pPr>
            <a:r>
              <a:rPr lang="ar-SA" sz="2800" dirty="0"/>
              <a:t>غير متجانسة مثل السيارات والمشروبات الغازية ومعجون الاسنان وغيرها </a:t>
            </a:r>
          </a:p>
          <a:p>
            <a:pPr marL="0" indent="0" algn="r" rtl="1">
              <a:buNone/>
            </a:pPr>
            <a:r>
              <a:rPr lang="ar-SA" sz="2800" dirty="0"/>
              <a:t> ولكون عدد المنشآت قليل وكل منهم يستحوذ على جزء كبير من السلعة في السوق لذا سيكون هناك تداخلا او تأثيرا متبادلا بينهم وخاصة فيما يتعلق بقرارات الانتاج والاسعار لذا </a:t>
            </a:r>
            <a:r>
              <a:rPr lang="ar-SA" sz="2800" dirty="0">
                <a:solidFill>
                  <a:schemeClr val="bg2">
                    <a:lumMod val="50000"/>
                  </a:schemeClr>
                </a:solidFill>
                <a:effectLst>
                  <a:outerShdw blurRad="38100" dist="38100" dir="2700000" algn="tl">
                    <a:srgbClr val="000000">
                      <a:alpha val="43137"/>
                    </a:srgbClr>
                  </a:outerShdw>
                </a:effectLst>
              </a:rPr>
              <a:t>من الصعب التعرف علي منحنى الطلب الذي تواجهه أي منشاة </a:t>
            </a: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8</a:t>
            </a:fld>
            <a:endParaRPr lang="en-GB"/>
          </a:p>
        </p:txBody>
      </p:sp>
    </p:spTree>
    <p:extLst>
      <p:ext uri="{BB962C8B-B14F-4D97-AF65-F5344CB8AC3E}">
        <p14:creationId xmlns:p14="http://schemas.microsoft.com/office/powerpoint/2010/main" val="2863134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المنافسة الاحتكارية</a:t>
            </a:r>
            <a:br>
              <a:rPr lang="ar-SA" sz="3600" b="1" dirty="0">
                <a:solidFill>
                  <a:srgbClr val="C00000"/>
                </a:solidFill>
                <a:effectLst>
                  <a:outerShdw blurRad="38100" dist="38100" dir="2700000" algn="tl">
                    <a:srgbClr val="000000">
                      <a:alpha val="43137"/>
                    </a:srgbClr>
                  </a:outerShdw>
                </a:effectLst>
              </a:rPr>
            </a:br>
            <a:r>
              <a:rPr lang="en-US" sz="3600" b="1" dirty="0">
                <a:solidFill>
                  <a:srgbClr val="C00000"/>
                </a:solidFill>
                <a:effectLst>
                  <a:outerShdw blurRad="38100" dist="38100" dir="2700000" algn="tl">
                    <a:srgbClr val="000000">
                      <a:alpha val="43137"/>
                    </a:srgbClr>
                  </a:outerShdw>
                </a:effectLst>
              </a:rPr>
              <a:t>Monopolistic </a:t>
            </a:r>
            <a:r>
              <a:rPr lang="en-US" sz="3600" b="1" dirty="0" err="1">
                <a:solidFill>
                  <a:srgbClr val="C00000"/>
                </a:solidFill>
                <a:effectLst>
                  <a:outerShdw blurRad="38100" dist="38100" dir="2700000" algn="tl">
                    <a:srgbClr val="000000">
                      <a:alpha val="43137"/>
                    </a:srgbClr>
                  </a:outerShdw>
                </a:effectLst>
              </a:rPr>
              <a:t>Comptition</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r" rtl="1">
              <a:buNone/>
            </a:pPr>
            <a:r>
              <a:rPr lang="ar-SA" sz="2800" dirty="0">
                <a:solidFill>
                  <a:srgbClr val="FF0000"/>
                </a:solidFill>
              </a:rPr>
              <a:t> </a:t>
            </a:r>
            <a:r>
              <a:rPr lang="ar-SA" sz="2800" dirty="0"/>
              <a:t> </a:t>
            </a:r>
            <a:r>
              <a:rPr lang="ar-SA" sz="3200" b="1" dirty="0">
                <a:solidFill>
                  <a:schemeClr val="bg2">
                    <a:lumMod val="50000"/>
                  </a:schemeClr>
                </a:solidFill>
                <a:effectLst>
                  <a:outerShdw blurRad="38100" dist="38100" dir="2700000" algn="tl">
                    <a:srgbClr val="000000">
                      <a:alpha val="43137"/>
                    </a:srgbClr>
                  </a:outerShdw>
                </a:effectLst>
              </a:rPr>
              <a:t>هي الوضع في السوق الذي يكون عدد كبير من المنشآت التي تبيع سلعا غير متجانسة تماما. </a:t>
            </a:r>
            <a:endParaRPr lang="en-US" sz="3200" b="1" dirty="0">
              <a:solidFill>
                <a:schemeClr val="bg2">
                  <a:lumMod val="50000"/>
                </a:schemeClr>
              </a:solidFill>
              <a:effectLst>
                <a:outerShdw blurRad="38100" dist="38100" dir="2700000" algn="tl">
                  <a:srgbClr val="000000">
                    <a:alpha val="43137"/>
                  </a:srgbClr>
                </a:outerShdw>
              </a:effectLst>
            </a:endParaRPr>
          </a:p>
          <a:p>
            <a:pPr marL="0" indent="0" algn="r" rtl="1">
              <a:buNone/>
            </a:pPr>
            <a:r>
              <a:rPr lang="ar-SA" sz="3200" dirty="0"/>
              <a:t>مثل الملابس والعطور وادوات التجميل وغيرها أي ان كل منتج يعرض تقريبا سلعا مختلفة عن السلع التي يعرضها المنتج الاخر. مما يعطي البائع قدرة على التحكم في السعر </a:t>
            </a:r>
          </a:p>
          <a:p>
            <a:pPr marL="0" indent="0" algn="r" rtl="1">
              <a:buNone/>
            </a:pPr>
            <a:r>
              <a:rPr lang="ar-SA" sz="3200" dirty="0"/>
              <a:t>تواجه المنشأة منحنى طلب سالب الميل أي ينحدر </a:t>
            </a:r>
            <a:r>
              <a:rPr lang="ar-SA" sz="3200"/>
              <a:t>من </a:t>
            </a:r>
            <a:r>
              <a:rPr lang="ar-SA" sz="3200" smtClean="0"/>
              <a:t>أعلى الي </a:t>
            </a:r>
            <a:r>
              <a:rPr lang="ar-SA" sz="3200" dirty="0"/>
              <a:t>اسفل تجاه اليمين .</a:t>
            </a:r>
          </a:p>
        </p:txBody>
      </p:sp>
      <p:sp>
        <p:nvSpPr>
          <p:cNvPr id="4" name="Footer Placeholder 3"/>
          <p:cNvSpPr>
            <a:spLocks noGrp="1"/>
          </p:cNvSpPr>
          <p:nvPr>
            <p:ph type="ftr" sz="quarter" idx="11"/>
          </p:nvPr>
        </p:nvSpPr>
        <p:spPr/>
        <p:txBody>
          <a:bodyPr/>
          <a:lstStyle/>
          <a:p>
            <a:r>
              <a:rPr lang="ar-SA"/>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9</a:t>
            </a:fld>
            <a:endParaRPr lang="en-GB"/>
          </a:p>
        </p:txBody>
      </p:sp>
    </p:spTree>
    <p:extLst>
      <p:ext uri="{BB962C8B-B14F-4D97-AF65-F5344CB8AC3E}">
        <p14:creationId xmlns:p14="http://schemas.microsoft.com/office/powerpoint/2010/main" val="3460142059"/>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2509</TotalTime>
  <Words>941</Words>
  <Application>Microsoft Office PowerPoint</Application>
  <PresentationFormat>On-screen Show (4:3)</PresentationFormat>
  <Paragraphs>135</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Cambria Math</vt:lpstr>
      <vt:lpstr>Symbol</vt:lpstr>
      <vt:lpstr>Times New Roman</vt:lpstr>
      <vt:lpstr>Wingdings</vt:lpstr>
      <vt:lpstr>Retrospect</vt:lpstr>
      <vt:lpstr>PowerPoint Presentation</vt:lpstr>
      <vt:lpstr>مقدمة</vt:lpstr>
      <vt:lpstr>اشكال السوق المختلفة</vt:lpstr>
      <vt:lpstr>المنافسة الكاملة Perfect Competition </vt:lpstr>
      <vt:lpstr>تابع: المنافسة الكاملة </vt:lpstr>
      <vt:lpstr>المنشأة والصناعة في المنافسة الكاملة:</vt:lpstr>
      <vt:lpstr>الاحتكار التام Pure Monopoly</vt:lpstr>
      <vt:lpstr>احتكار القلة( Oligopoly)</vt:lpstr>
      <vt:lpstr>المنافسة الاحتكارية Monopolistic Comptition</vt:lpstr>
      <vt:lpstr>الاشكال المختلفة لاسواق السلع والخدمات </vt:lpstr>
      <vt:lpstr>المحددات الرئيسة للأرباح</vt:lpstr>
      <vt:lpstr>دالة الارباح</vt:lpstr>
      <vt:lpstr>الايراد الكلي وايراد الوحدة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تكاليف الإنتاج في الأجل القصير</dc:title>
  <dc:creator>Bodour</dc:creator>
  <cp:lastModifiedBy>Fawziah Alkelabi</cp:lastModifiedBy>
  <cp:revision>230</cp:revision>
  <dcterms:created xsi:type="dcterms:W3CDTF">2013-03-10T13:57:49Z</dcterms:created>
  <dcterms:modified xsi:type="dcterms:W3CDTF">2020-11-18T07:55:33Z</dcterms:modified>
</cp:coreProperties>
</file>