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56" r:id="rId2"/>
    <p:sldId id="330" r:id="rId3"/>
    <p:sldId id="333" r:id="rId4"/>
    <p:sldId id="331" r:id="rId5"/>
    <p:sldId id="334" r:id="rId6"/>
    <p:sldId id="336" r:id="rId7"/>
    <p:sldId id="312" r:id="rId8"/>
    <p:sldId id="319" r:id="rId9"/>
    <p:sldId id="335" r:id="rId10"/>
    <p:sldId id="289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2AFB99-78E5-49BE-97DB-48BC8D1F1239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E7335C-52FB-4C16-957D-6459B3453F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3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54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https://www.nagwa.com/en/explainers/947179145028/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5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13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99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0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1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25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378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61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89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7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3E2320-3D43-4E74-92A1-F01402A97621}" type="datetimeFigureOut">
              <a:rPr lang="ar-SA" smtClean="0"/>
              <a:t>23/04/45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notes.com/restriction-enzyme-restriction-endonuclea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gwa.com/en/explainers/94717914502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2211874-8B0E-7099-399F-C388E2F9DDA8}"/>
              </a:ext>
            </a:extLst>
          </p:cNvPr>
          <p:cNvSpPr txBox="1"/>
          <p:nvPr/>
        </p:nvSpPr>
        <p:spPr>
          <a:xfrm>
            <a:off x="630315" y="3246553"/>
            <a:ext cx="10564427" cy="61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rtl="1">
              <a:lnSpc>
                <a:spcPct val="85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2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Digestion of DNA with Restriction Enzyme</a:t>
            </a:r>
            <a:endParaRPr lang="ar-SA" sz="4000" b="1" dirty="0">
              <a:solidFill>
                <a:schemeClr val="accent2"/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4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61" y="32067"/>
            <a:ext cx="10178322" cy="680544"/>
          </a:xfrm>
        </p:spPr>
        <p:txBody>
          <a:bodyPr>
            <a:normAutofit/>
          </a:bodyPr>
          <a:lstStyle/>
          <a:p>
            <a:r>
              <a:rPr lang="en-GB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Example: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519" y="1081943"/>
            <a:ext cx="10972801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7661" y="816631"/>
            <a:ext cx="10614825" cy="4525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en-GB" dirty="0">
                <a:cs typeface="Times New Roman" panose="02020603050405020304" pitchFamily="18" charset="0"/>
              </a:rPr>
              <a:t>You want to study a </a:t>
            </a:r>
            <a:r>
              <a:rPr lang="en-GB" dirty="0">
                <a:solidFill>
                  <a:schemeClr val="accent2"/>
                </a:solidFill>
                <a:cs typeface="Times New Roman" panose="02020603050405020304" pitchFamily="18" charset="0"/>
              </a:rPr>
              <a:t>mutation in a DLG3 gene </a:t>
            </a:r>
            <a:r>
              <a:rPr lang="en-GB" dirty="0">
                <a:cs typeface="Times New Roman" panose="02020603050405020304" pitchFamily="18" charset="0"/>
              </a:rPr>
              <a:t>and how it relate to memory:</a:t>
            </a: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cs typeface="Times New Roman" panose="02020603050405020304" pitchFamily="18" charset="0"/>
              </a:rPr>
              <a:t>Find the sequence of the gene from any website, </a:t>
            </a:r>
            <a:r>
              <a:rPr lang="en-GB" dirty="0" err="1">
                <a:cs typeface="Times New Roman" panose="02020603050405020304" pitchFamily="18" charset="0"/>
              </a:rPr>
              <a:t>eg.Ensebmle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cs typeface="Times New Roman" panose="02020603050405020304" pitchFamily="18" charset="0"/>
              </a:rPr>
              <a:t>Determine your </a:t>
            </a:r>
            <a:r>
              <a:rPr lang="en-GB" b="1" dirty="0">
                <a:cs typeface="Times New Roman" panose="02020603050405020304" pitchFamily="18" charset="0"/>
              </a:rPr>
              <a:t>target region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447675" indent="0" defTabSz="720725">
              <a:buClr>
                <a:schemeClr val="accent2"/>
              </a:buClr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720725" indent="-273050" defTabSz="7207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457200" indent="-9525">
              <a:buClr>
                <a:schemeClr val="accent2"/>
              </a:buClr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1941" y="37047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The segment that you want to amplified is in the red square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65D6E6E-B63E-CE59-A170-AC4913FBE34C}"/>
              </a:ext>
            </a:extLst>
          </p:cNvPr>
          <p:cNvGrpSpPr/>
          <p:nvPr/>
        </p:nvGrpSpPr>
        <p:grpSpPr>
          <a:xfrm>
            <a:off x="1319088" y="4385352"/>
            <a:ext cx="10744528" cy="809066"/>
            <a:chOff x="1319088" y="4385352"/>
            <a:chExt cx="10744528" cy="809066"/>
          </a:xfrm>
        </p:grpSpPr>
        <p:grpSp>
          <p:nvGrpSpPr>
            <p:cNvPr id="17" name="Group 16"/>
            <p:cNvGrpSpPr/>
            <p:nvPr/>
          </p:nvGrpSpPr>
          <p:grpSpPr>
            <a:xfrm>
              <a:off x="1639485" y="4490221"/>
              <a:ext cx="9971692" cy="627941"/>
              <a:chOff x="8351" y="2133600"/>
              <a:chExt cx="9135649" cy="49258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2" t="51370" r="9576" b="12886"/>
              <a:stretch/>
            </p:blipFill>
            <p:spPr bwMode="auto">
              <a:xfrm>
                <a:off x="8351" y="2133600"/>
                <a:ext cx="2281825" cy="49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2209800" y="2133600"/>
                <a:ext cx="6934200" cy="492584"/>
                <a:chOff x="228600" y="914400"/>
                <a:chExt cx="6934200" cy="492584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41" t="51370" r="9576" b="12886"/>
                <a:stretch/>
              </p:blipFill>
              <p:spPr bwMode="auto">
                <a:xfrm>
                  <a:off x="228600" y="914400"/>
                  <a:ext cx="3505200" cy="492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41" t="51370" r="9576" b="12886"/>
                <a:stretch/>
              </p:blipFill>
              <p:spPr bwMode="auto">
                <a:xfrm>
                  <a:off x="3657600" y="914400"/>
                  <a:ext cx="3505200" cy="492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2" name="TextBox 21"/>
            <p:cNvSpPr txBox="1"/>
            <p:nvPr/>
          </p:nvSpPr>
          <p:spPr>
            <a:xfrm>
              <a:off x="1319088" y="4385352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5’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9088" y="4825086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3’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555616" y="4791975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5’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55616" y="442264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3’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2558" y="4420928"/>
              <a:ext cx="6142675" cy="697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7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934511E-8E3D-E6EB-042F-C5A55701ED5E}"/>
              </a:ext>
            </a:extLst>
          </p:cNvPr>
          <p:cNvSpPr txBox="1"/>
          <p:nvPr/>
        </p:nvSpPr>
        <p:spPr>
          <a:xfrm>
            <a:off x="1136342" y="267200"/>
            <a:ext cx="9365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GB" sz="1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How will you know that you reached to the optimum conditions?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F524D-09FC-69B1-AD7C-4292148EBD63}"/>
              </a:ext>
            </a:extLst>
          </p:cNvPr>
          <p:cNvSpPr txBox="1">
            <a:spLocks/>
          </p:cNvSpPr>
          <p:nvPr/>
        </p:nvSpPr>
        <p:spPr>
          <a:xfrm>
            <a:off x="712519" y="1504949"/>
            <a:ext cx="10972801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C5DA0B47-8095-CE7F-AC0C-750714E0D3FF}"/>
              </a:ext>
            </a:extLst>
          </p:cNvPr>
          <p:cNvGrpSpPr/>
          <p:nvPr/>
        </p:nvGrpSpPr>
        <p:grpSpPr>
          <a:xfrm>
            <a:off x="974202" y="1308166"/>
            <a:ext cx="2689225" cy="1260954"/>
            <a:chOff x="2505075" y="2414584"/>
            <a:chExt cx="4876800" cy="1979616"/>
          </a:xfrm>
        </p:grpSpPr>
        <p:pic>
          <p:nvPicPr>
            <p:cNvPr id="7" name="Picture 2" descr="صورة ذات صلة">
              <a:extLst>
                <a:ext uri="{FF2B5EF4-FFF2-40B4-BE49-F238E27FC236}">
                  <a16:creationId xmlns:a16="http://schemas.microsoft.com/office/drawing/2014/main" id="{AE01C0F4-588C-FE1A-0E0A-8F84F61B3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42"/>
            <a:stretch/>
          </p:blipFill>
          <p:spPr bwMode="auto">
            <a:xfrm>
              <a:off x="2505075" y="2414584"/>
              <a:ext cx="4876800" cy="19796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378C926-E3A1-6899-A2AE-20661E6CC73B}"/>
                </a:ext>
              </a:extLst>
            </p:cNvPr>
            <p:cNvSpPr/>
            <p:nvPr/>
          </p:nvSpPr>
          <p:spPr>
            <a:xfrm>
              <a:off x="6299200" y="3594100"/>
              <a:ext cx="108267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6" descr="صورة ذات صلة">
            <a:extLst>
              <a:ext uri="{FF2B5EF4-FFF2-40B4-BE49-F238E27FC236}">
                <a16:creationId xmlns:a16="http://schemas.microsoft.com/office/drawing/2014/main" id="{016CC031-7718-18A0-6C76-22DADF00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5" y="736517"/>
            <a:ext cx="4338531" cy="248571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">
            <a:extLst>
              <a:ext uri="{FF2B5EF4-FFF2-40B4-BE49-F238E27FC236}">
                <a16:creationId xmlns:a16="http://schemas.microsoft.com/office/drawing/2014/main" id="{8E331256-9B89-595C-9FE6-389F0D037643}"/>
              </a:ext>
            </a:extLst>
          </p:cNvPr>
          <p:cNvGrpSpPr/>
          <p:nvPr/>
        </p:nvGrpSpPr>
        <p:grpSpPr>
          <a:xfrm>
            <a:off x="712519" y="3337552"/>
            <a:ext cx="3456724" cy="2759509"/>
            <a:chOff x="1171576" y="3599234"/>
            <a:chExt cx="3556068" cy="2834058"/>
          </a:xfrm>
        </p:grpSpPr>
        <p:pic>
          <p:nvPicPr>
            <p:cNvPr id="11" name="Picture 8" descr="صورة ذات صلة">
              <a:extLst>
                <a:ext uri="{FF2B5EF4-FFF2-40B4-BE49-F238E27FC236}">
                  <a16:creationId xmlns:a16="http://schemas.microsoft.com/office/drawing/2014/main" id="{8781B9D9-BDDD-DA9D-8240-B59345A61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" r="32024"/>
            <a:stretch/>
          </p:blipFill>
          <p:spPr bwMode="auto">
            <a:xfrm>
              <a:off x="1171576" y="3599234"/>
              <a:ext cx="3556068" cy="2834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صورة ذات صلة">
              <a:extLst>
                <a:ext uri="{FF2B5EF4-FFF2-40B4-BE49-F238E27FC236}">
                  <a16:creationId xmlns:a16="http://schemas.microsoft.com/office/drawing/2014/main" id="{CA86EA6F-9324-BF27-C935-841F6F3511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1" t="5666"/>
            <a:stretch/>
          </p:blipFill>
          <p:spPr bwMode="auto">
            <a:xfrm>
              <a:off x="1849191" y="3599234"/>
              <a:ext cx="2878273" cy="2834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نتيجة بحث الصور عن ‪optimization of annealing temperature‬‏">
            <a:extLst>
              <a:ext uri="{FF2B5EF4-FFF2-40B4-BE49-F238E27FC236}">
                <a16:creationId xmlns:a16="http://schemas.microsoft.com/office/drawing/2014/main" id="{1E83955E-38AB-A7B5-44A3-4DD787F4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51" y="3464737"/>
            <a:ext cx="3721233" cy="340034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صورة ذات صلة">
            <a:extLst>
              <a:ext uri="{FF2B5EF4-FFF2-40B4-BE49-F238E27FC236}">
                <a16:creationId xmlns:a16="http://schemas.microsoft.com/office/drawing/2014/main" id="{1C61E4B3-D6EE-91A9-274A-A29B0A6DC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5" t="214" r="819" b="80415"/>
          <a:stretch/>
        </p:blipFill>
        <p:spPr bwMode="auto">
          <a:xfrm>
            <a:off x="4143448" y="903003"/>
            <a:ext cx="3203341" cy="195978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4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7063D0A-F4EF-B39F-1B96-54807D85B3F3}"/>
              </a:ext>
            </a:extLst>
          </p:cNvPr>
          <p:cNvSpPr txBox="1"/>
          <p:nvPr/>
        </p:nvSpPr>
        <p:spPr>
          <a:xfrm>
            <a:off x="195309" y="701337"/>
            <a:ext cx="11354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Restriction endonucleases (RE) are enzymes, produced by bacterial cells that have the ability to cleave the sugar phosphate backbones in double stranded DNA at specific restriction sites.</a:t>
            </a:r>
          </a:p>
          <a:p>
            <a:endParaRPr lang="en-US" dirty="0"/>
          </a:p>
          <a:p>
            <a:r>
              <a:rPr lang="en-US" dirty="0"/>
              <a:t>Each RE recognizes a specific sequence of 4-6 nucleotides in length. </a:t>
            </a:r>
          </a:p>
          <a:p>
            <a:endParaRPr lang="en-US" dirty="0"/>
          </a:p>
          <a:p>
            <a:r>
              <a:rPr lang="en-US" dirty="0"/>
              <a:t>Defense strategy </a:t>
            </a:r>
            <a:endParaRPr lang="ar-SA" dirty="0"/>
          </a:p>
        </p:txBody>
      </p:sp>
      <p:pic>
        <p:nvPicPr>
          <p:cNvPr id="6" name="Picture 2" descr="Restriction Enzyme (Restriction Endonuclease)">
            <a:hlinkClick r:id="rId3"/>
            <a:extLst>
              <a:ext uri="{FF2B5EF4-FFF2-40B4-BE49-F238E27FC236}">
                <a16:creationId xmlns:a16="http://schemas.microsoft.com/office/drawing/2014/main" id="{2E210A3C-A4C2-A089-1EEF-DD979245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63" y="2898393"/>
            <a:ext cx="5441722" cy="26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8B7396A-B9F5-A613-0311-19A10A316D0B}"/>
              </a:ext>
            </a:extLst>
          </p:cNvPr>
          <p:cNvSpPr txBox="1"/>
          <p:nvPr/>
        </p:nvSpPr>
        <p:spPr>
          <a:xfrm rot="10800000" flipV="1">
            <a:off x="2929631" y="5971997"/>
            <a:ext cx="8851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3"/>
              </a:rPr>
              <a:t>https://microbenotes.com/restriction-enzyme-restriction-endonuclease/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22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14057D5-3D7E-00D0-E190-4ABBEE71D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97" t="28750" r="35078" b="45670"/>
          <a:stretch/>
        </p:blipFill>
        <p:spPr>
          <a:xfrm>
            <a:off x="2912401" y="1168429"/>
            <a:ext cx="6367197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6AB19F7-F7BF-1AD2-434F-19AD3B16E2B0}"/>
              </a:ext>
            </a:extLst>
          </p:cNvPr>
          <p:cNvSpPr txBox="1"/>
          <p:nvPr/>
        </p:nvSpPr>
        <p:spPr>
          <a:xfrm>
            <a:off x="159798" y="426127"/>
            <a:ext cx="11461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/>
            <a:r>
              <a:rPr lang="en-US" b="0" i="0" dirty="0">
                <a:effectLst/>
                <a:cs typeface="Helvetica Neue"/>
              </a:rPr>
              <a:t>The restriction enzymes generate two different types of cuts:</a:t>
            </a:r>
          </a:p>
          <a:p>
            <a:pPr algn="l" rtl="1"/>
            <a:r>
              <a:rPr lang="en-US" dirty="0">
                <a:cs typeface="Helvetica Neue"/>
              </a:rPr>
              <a:t>1-</a:t>
            </a:r>
            <a:r>
              <a:rPr lang="en-US" b="0" i="0" dirty="0">
                <a:effectLst/>
                <a:cs typeface="Helvetica Neue"/>
              </a:rPr>
              <a:t> Blunt ends are produced when they cut the DNA at the center of the recognition sequence</a:t>
            </a:r>
          </a:p>
          <a:p>
            <a:pPr algn="l" rtl="1"/>
            <a:r>
              <a:rPr lang="en-US" dirty="0">
                <a:cs typeface="Helvetica Neue"/>
              </a:rPr>
              <a:t>2-</a:t>
            </a:r>
            <a:r>
              <a:rPr lang="en-US" b="0" i="0" dirty="0">
                <a:effectLst/>
                <a:cs typeface="Helvetica Neue"/>
              </a:rPr>
              <a:t> Sticky ends produce an overhang.</a:t>
            </a:r>
          </a:p>
          <a:p>
            <a:pPr algn="r" rtl="1"/>
            <a:br>
              <a:rPr lang="en-US" b="0" i="0" dirty="0">
                <a:effectLst/>
                <a:latin typeface="Helvetica Neue"/>
              </a:rPr>
            </a:b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D316FE9-F9CE-C5B7-61FE-DDCB939C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8" t="14498" r="44223" b="55987"/>
          <a:stretch/>
        </p:blipFill>
        <p:spPr>
          <a:xfrm>
            <a:off x="493571" y="2281562"/>
            <a:ext cx="5241248" cy="317820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1C2053-E63F-BDC0-08E8-1B2756A27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9" t="55405" r="43859" b="15469"/>
          <a:stretch/>
        </p:blipFill>
        <p:spPr>
          <a:xfrm>
            <a:off x="6563149" y="2304558"/>
            <a:ext cx="5384889" cy="31552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9247331-65E1-85EB-4901-110A332F8690}"/>
              </a:ext>
            </a:extLst>
          </p:cNvPr>
          <p:cNvSpPr txBox="1"/>
          <p:nvPr/>
        </p:nvSpPr>
        <p:spPr>
          <a:xfrm>
            <a:off x="3650942" y="602243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https://www.nagwa.com/en/explainers/947179145028/</a:t>
            </a:r>
            <a:endParaRPr lang="en-US" sz="1400" dirty="0"/>
          </a:p>
          <a:p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195905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8381457-456F-0372-99A5-3166D0A5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7" y="1070314"/>
            <a:ext cx="3801400" cy="44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1F2DBE-4CE4-27E4-C827-9BE2C8B8FBF0}"/>
              </a:ext>
            </a:extLst>
          </p:cNvPr>
          <p:cNvSpPr txBox="1"/>
          <p:nvPr/>
        </p:nvSpPr>
        <p:spPr>
          <a:xfrm>
            <a:off x="7193132" y="6431873"/>
            <a:ext cx="3880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200" dirty="0"/>
              <a:t>https://www.biology-pages.info/R/RestrictionEnzymes.html</a:t>
            </a:r>
          </a:p>
        </p:txBody>
      </p:sp>
    </p:spTree>
    <p:extLst>
      <p:ext uri="{BB962C8B-B14F-4D97-AF65-F5344CB8AC3E}">
        <p14:creationId xmlns:p14="http://schemas.microsoft.com/office/powerpoint/2010/main" val="273958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B6B643-0BDF-FF88-6147-F0683C8E1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9600" b="1" dirty="0">
                <a:solidFill>
                  <a:schemeClr val="accent2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مراجعة</a:t>
            </a:r>
          </a:p>
        </p:txBody>
      </p:sp>
    </p:spTree>
    <p:extLst>
      <p:ext uri="{BB962C8B-B14F-4D97-AF65-F5344CB8AC3E}">
        <p14:creationId xmlns:p14="http://schemas.microsoft.com/office/powerpoint/2010/main" val="214653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16E622C-FEEA-FF00-E118-E14030B964E9}"/>
              </a:ext>
            </a:extLst>
          </p:cNvPr>
          <p:cNvSpPr txBox="1"/>
          <p:nvPr/>
        </p:nvSpPr>
        <p:spPr>
          <a:xfrm>
            <a:off x="157949" y="272533"/>
            <a:ext cx="118761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Primers: </a:t>
            </a:r>
            <a:r>
              <a:rPr lang="en-US" dirty="0"/>
              <a:t>Two synthetic oligonucleotides are </a:t>
            </a:r>
            <a:r>
              <a:rPr lang="en-US" b="1" dirty="0">
                <a:solidFill>
                  <a:srgbClr val="FF0000"/>
                </a:solidFill>
              </a:rPr>
              <a:t>synthesized</a:t>
            </a:r>
            <a:r>
              <a:rPr lang="en-US" dirty="0"/>
              <a:t>, called primers each complementary to a stretch of DNA to the 3’ side of the target DNA, one oligonucleotide for each of the two DNA strands (DNA polymerase can add a nucleotide only onto a preexisting 3'-OH group). 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111D86C-4D51-2B8A-647D-C374E661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5" t="55405" r="34466" b="31650"/>
          <a:stretch/>
        </p:blipFill>
        <p:spPr>
          <a:xfrm>
            <a:off x="1773763" y="3515558"/>
            <a:ext cx="8400047" cy="20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F3195F9-5EB0-BA71-6EAF-7F07708B1D00}"/>
              </a:ext>
            </a:extLst>
          </p:cNvPr>
          <p:cNvSpPr txBox="1"/>
          <p:nvPr/>
        </p:nvSpPr>
        <p:spPr>
          <a:xfrm>
            <a:off x="310718" y="450087"/>
            <a:ext cx="118161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Primer length: </a:t>
            </a:r>
            <a:r>
              <a:rPr lang="en-US" dirty="0"/>
              <a:t>long enough for adequate specificity and short enough for primers to bind easily to the template at the annealing temperature. It prefers that the two primers have a similar length.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GC content:</a:t>
            </a:r>
            <a:r>
              <a:rPr lang="fr-FR" dirty="0"/>
              <a:t>GC% = [(G + C) / (G + C + A + T)] x 100</a:t>
            </a:r>
            <a:endParaRPr lang="en-US" dirty="0"/>
          </a:p>
          <a:p>
            <a:endParaRPr lang="en-US" dirty="0"/>
          </a:p>
          <a:p>
            <a:r>
              <a:rPr lang="en-US" dirty="0"/>
              <a:t>Melting temperature (Tm):</a:t>
            </a:r>
            <a:r>
              <a:rPr lang="fr-FR" dirty="0"/>
              <a:t>Tm = [(G + C) x 4] + [(A + T) x 2]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42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A9776-5CEA-4B8E-2B6C-61AFB1A3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275" y="1915186"/>
            <a:ext cx="8824404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ar-SA" sz="1600" dirty="0">
                <a:solidFill>
                  <a:srgbClr val="FF0000"/>
                </a:solidFill>
              </a:rPr>
              <a:t>5’</a:t>
            </a:r>
            <a:r>
              <a:rPr lang="ar-SA" altLang="ar-SA" sz="1600" dirty="0">
                <a:solidFill>
                  <a:srgbClr val="FF0000"/>
                </a:solidFill>
              </a:rPr>
              <a:t>-</a:t>
            </a:r>
            <a:r>
              <a:rPr kumimoji="0" lang="ar-SA" altLang="ar-S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CTCCTTCCCCTAGTCCCCAGAAACAGGAGGTCCCTACTCCCGCCCGAGATCCCGACCCGGACCCCTAGGT GGGGGACGCTTTCTTTCCTTTCGCGCTCTGCGGGGTCACGTGTCGCAGAGGAGCCCCTCCCCCACGGCCT CCGGCACCGCAGGCCCCGGGATGCTAGTGCGCAGCGGGTGCATCCCTGTCCGGATGCTGCGCCTGCGGTA GAGCGGCCGCCATGTTGCAACCGGGAAGGAAATGAATGGGCAGCCGTTAGGAAAGCCTGCCGGTGACTAA CCCTGCGCTCCTGCCTCGATGGGTGGAGTCGCGTGTGGCGGGGAAGTCAGGTGGAGCGAGGCTAGCTGGC CCGATTTCTCCTCCGGGTGATGCTTTTCCTAGATTATTCTCTGGTAAATCAAAGAAGTGGGTTTATGGAG GTCCTCTTGTGTCCCCTCCCCGCAGAGGTGTGGTGGCTGTGGCATGGTGCCAAGCCGGGAGAAGCTGAGT</a:t>
            </a:r>
            <a:r>
              <a:rPr kumimoji="0" lang="en-US" altLang="ar-SA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-</a:t>
            </a:r>
            <a:r>
              <a:rPr lang="en-US" altLang="ar-SA" sz="1600" dirty="0">
                <a:solidFill>
                  <a:srgbClr val="FF0000"/>
                </a:solidFill>
              </a:rPr>
              <a:t>3’</a:t>
            </a:r>
            <a:r>
              <a:rPr kumimoji="0" lang="ar-SA" altLang="ar-SA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ar-SA" altLang="ar-SA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85996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1074</TotalTime>
  <Words>355</Words>
  <Application>Microsoft Office PowerPoint</Application>
  <PresentationFormat>شاشة عريضة</PresentationFormat>
  <Paragraphs>47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مراجعة</vt:lpstr>
      <vt:lpstr>عرض تقديمي في PowerPoint</vt:lpstr>
      <vt:lpstr>عرض تقديمي في PowerPoint</vt:lpstr>
      <vt:lpstr>عرض تقديمي في PowerPoint</vt:lpstr>
      <vt:lpstr> Example: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Design</dc:title>
  <dc:creator>ls s</dc:creator>
  <cp:lastModifiedBy>ls s</cp:lastModifiedBy>
  <cp:revision>41</cp:revision>
  <dcterms:created xsi:type="dcterms:W3CDTF">2023-09-23T18:28:03Z</dcterms:created>
  <dcterms:modified xsi:type="dcterms:W3CDTF">2023-11-05T22:27:16Z</dcterms:modified>
</cp:coreProperties>
</file>