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6" r:id="rId3"/>
    <p:sldId id="258" r:id="rId4"/>
    <p:sldId id="259" r:id="rId5"/>
    <p:sldId id="269" r:id="rId6"/>
    <p:sldId id="270" r:id="rId7"/>
    <p:sldId id="260"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138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CC2638CD-3E4D-4CD9-904B-A92D1EEBF807}" type="datetimeFigureOut">
              <a:rPr lang="ar-SA" smtClean="0"/>
              <a:pPr/>
              <a:t>09/07/45</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9577F8CD-8BE5-466E-A016-8BEF5D673F58}"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2638CD-3E4D-4CD9-904B-A92D1EEBF807}" type="datetimeFigureOut">
              <a:rPr lang="ar-SA" smtClean="0"/>
              <a:pPr/>
              <a:t>09/07/45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577F8CD-8BE5-466E-A016-8BEF5D673F58}" type="slidenum">
              <a:rPr lang="ar-SA" smtClean="0"/>
              <a:pPr/>
              <a:t>‹#›</a:t>
            </a:fld>
            <a:endParaRPr lang="ar-SA"/>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2638CD-3E4D-4CD9-904B-A92D1EEBF807}" type="datetimeFigureOut">
              <a:rPr lang="ar-SA" smtClean="0"/>
              <a:pPr/>
              <a:t>09/07/45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577F8CD-8BE5-466E-A016-8BEF5D673F58}" type="slidenum">
              <a:rPr lang="ar-SA" smtClean="0"/>
              <a:pPr/>
              <a:t>‹#›</a:t>
            </a:fld>
            <a:endParaRPr lang="ar-SA"/>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CC2638CD-3E4D-4CD9-904B-A92D1EEBF807}" type="datetimeFigureOut">
              <a:rPr lang="ar-SA" smtClean="0"/>
              <a:pPr/>
              <a:t>09/07/45</a:t>
            </a:fld>
            <a:endParaRPr lang="ar-SA"/>
          </a:p>
        </p:txBody>
      </p:sp>
      <p:sp>
        <p:nvSpPr>
          <p:cNvPr id="9" name="عنصر نائب لرقم الشريحة 8"/>
          <p:cNvSpPr>
            <a:spLocks noGrp="1"/>
          </p:cNvSpPr>
          <p:nvPr>
            <p:ph type="sldNum" sz="quarter" idx="15"/>
          </p:nvPr>
        </p:nvSpPr>
        <p:spPr/>
        <p:txBody>
          <a:bodyPr rtlCol="0"/>
          <a:lstStyle/>
          <a:p>
            <a:fld id="{9577F8CD-8BE5-466E-A016-8BEF5D673F58}"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CC2638CD-3E4D-4CD9-904B-A92D1EEBF807}" type="datetimeFigureOut">
              <a:rPr lang="ar-SA" smtClean="0"/>
              <a:pPr/>
              <a:t>09/07/45</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9577F8CD-8BE5-466E-A016-8BEF5D673F58}"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CC2638CD-3E4D-4CD9-904B-A92D1EEBF807}" type="datetimeFigureOut">
              <a:rPr lang="ar-SA" smtClean="0"/>
              <a:pPr/>
              <a:t>09/07/45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577F8CD-8BE5-466E-A016-8BEF5D673F58}"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CC2638CD-3E4D-4CD9-904B-A92D1EEBF807}" type="datetimeFigureOut">
              <a:rPr lang="ar-SA" smtClean="0"/>
              <a:pPr/>
              <a:t>09/07/45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577F8CD-8BE5-466E-A016-8BEF5D673F58}"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CC2638CD-3E4D-4CD9-904B-A92D1EEBF807}" type="datetimeFigureOut">
              <a:rPr lang="ar-SA" smtClean="0"/>
              <a:pPr/>
              <a:t>09/07/45</a:t>
            </a:fld>
            <a:endParaRPr lang="ar-SA"/>
          </a:p>
        </p:txBody>
      </p:sp>
      <p:sp>
        <p:nvSpPr>
          <p:cNvPr id="7" name="عنصر نائب لرقم الشريحة 6"/>
          <p:cNvSpPr>
            <a:spLocks noGrp="1"/>
          </p:cNvSpPr>
          <p:nvPr>
            <p:ph type="sldNum" sz="quarter" idx="11"/>
          </p:nvPr>
        </p:nvSpPr>
        <p:spPr/>
        <p:txBody>
          <a:bodyPr rtlCol="0"/>
          <a:lstStyle/>
          <a:p>
            <a:fld id="{9577F8CD-8BE5-466E-A016-8BEF5D673F58}"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C2638CD-3E4D-4CD9-904B-A92D1EEBF807}" type="datetimeFigureOut">
              <a:rPr lang="ar-SA" smtClean="0"/>
              <a:pPr/>
              <a:t>09/07/45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577F8CD-8BE5-466E-A016-8BEF5D673F58}" type="slidenum">
              <a:rPr lang="ar-SA" smtClean="0"/>
              <a:pPr/>
              <a:t>‹#›</a:t>
            </a:fld>
            <a:endParaRPr lang="ar-SA"/>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CC2638CD-3E4D-4CD9-904B-A92D1EEBF807}" type="datetimeFigureOut">
              <a:rPr lang="ar-SA" smtClean="0"/>
              <a:pPr/>
              <a:t>09/07/45</a:t>
            </a:fld>
            <a:endParaRPr lang="ar-SA"/>
          </a:p>
        </p:txBody>
      </p:sp>
      <p:sp>
        <p:nvSpPr>
          <p:cNvPr id="22" name="عنصر نائب لرقم الشريحة 21"/>
          <p:cNvSpPr>
            <a:spLocks noGrp="1"/>
          </p:cNvSpPr>
          <p:nvPr>
            <p:ph type="sldNum" sz="quarter" idx="15"/>
          </p:nvPr>
        </p:nvSpPr>
        <p:spPr/>
        <p:txBody>
          <a:bodyPr rtlCol="0"/>
          <a:lstStyle/>
          <a:p>
            <a:fld id="{9577F8CD-8BE5-466E-A016-8BEF5D673F58}"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CC2638CD-3E4D-4CD9-904B-A92D1EEBF807}" type="datetimeFigureOut">
              <a:rPr lang="ar-SA" smtClean="0"/>
              <a:pPr/>
              <a:t>09/07/45</a:t>
            </a:fld>
            <a:endParaRPr lang="ar-SA"/>
          </a:p>
        </p:txBody>
      </p:sp>
      <p:sp>
        <p:nvSpPr>
          <p:cNvPr id="18" name="عنصر نائب لرقم الشريحة 17"/>
          <p:cNvSpPr>
            <a:spLocks noGrp="1"/>
          </p:cNvSpPr>
          <p:nvPr>
            <p:ph type="sldNum" sz="quarter" idx="11"/>
          </p:nvPr>
        </p:nvSpPr>
        <p:spPr/>
        <p:txBody>
          <a:bodyPr rtlCol="0"/>
          <a:lstStyle/>
          <a:p>
            <a:fld id="{9577F8CD-8BE5-466E-A016-8BEF5D673F58}"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C2638CD-3E4D-4CD9-904B-A92D1EEBF807}" type="datetimeFigureOut">
              <a:rPr lang="ar-SA" smtClean="0"/>
              <a:pPr/>
              <a:t>09/07/45</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577F8CD-8BE5-466E-A016-8BEF5D673F5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0" y="0"/>
            <a:ext cx="9819201" cy="7196138"/>
          </a:xfrm>
          <a:prstGeom prst="rect">
            <a:avLst/>
          </a:prstGeom>
          <a:noFill/>
          <a:ln w="9525">
            <a:noFill/>
            <a:miter lim="800000"/>
            <a:headEnd/>
            <a:tailEnd/>
          </a:ln>
        </p:spPr>
      </p:pic>
      <p:sp>
        <p:nvSpPr>
          <p:cNvPr id="3" name="مربع نص 4"/>
          <p:cNvSpPr txBox="1">
            <a:spLocks noChangeArrowheads="1"/>
          </p:cNvSpPr>
          <p:nvPr/>
        </p:nvSpPr>
        <p:spPr bwMode="auto">
          <a:xfrm>
            <a:off x="0" y="260648"/>
            <a:ext cx="7498080" cy="3724096"/>
          </a:xfrm>
          <a:prstGeom prst="rect">
            <a:avLst/>
          </a:prstGeom>
          <a:noFill/>
          <a:ln w="9525">
            <a:noFill/>
            <a:miter lim="800000"/>
            <a:headEnd/>
            <a:tailEnd/>
          </a:ln>
        </p:spPr>
        <p:txBody>
          <a:bodyPr>
            <a:spAutoFit/>
          </a:bodyPr>
          <a:lstStyle/>
          <a:p>
            <a:pPr marL="365760" marR="0" lvl="0" indent="-283464" algn="ctr" defTabSz="914400" rtl="1" eaLnBrk="1" fontAlgn="auto" latinLnBrk="0" hangingPunct="1">
              <a:lnSpc>
                <a:spcPct val="100000"/>
              </a:lnSpc>
              <a:spcBef>
                <a:spcPts val="600"/>
              </a:spcBef>
              <a:spcAft>
                <a:spcPts val="0"/>
              </a:spcAft>
              <a:buClr>
                <a:schemeClr val="accent1"/>
              </a:buClr>
              <a:buSzPct val="80000"/>
              <a:buFont typeface="Wingdings 2"/>
              <a:buChar char=""/>
              <a:tabLst/>
              <a:defRPr/>
            </a:pPr>
            <a:r>
              <a:rPr kumimoji="0" lang="ar-SA" sz="6600" b="1" i="0" u="none" strike="noStrike" kern="1200" cap="none" spc="0" normalizeH="0" baseline="0" noProof="0" dirty="0" smtClean="0">
                <a:ln>
                  <a:noFill/>
                </a:ln>
                <a:solidFill>
                  <a:schemeClr val="tx1"/>
                </a:solidFill>
                <a:effectLst/>
                <a:uLnTx/>
                <a:uFillTx/>
                <a:latin typeface="Arabic Typesetting" pitchFamily="66" charset="-78"/>
                <a:ea typeface="+mn-ea"/>
                <a:cs typeface="Hesham Bold" pitchFamily="2" charset="-78"/>
              </a:rPr>
              <a:t>مقرر </a:t>
            </a:r>
            <a:r>
              <a:rPr kumimoji="0" lang="ar-SA" sz="6600" b="1" i="0" u="none" strike="noStrike" kern="1200" cap="none" spc="0" normalizeH="0" baseline="0" noProof="0" dirty="0" err="1" smtClean="0">
                <a:ln>
                  <a:noFill/>
                </a:ln>
                <a:solidFill>
                  <a:schemeClr val="tx1"/>
                </a:solidFill>
                <a:effectLst/>
                <a:uLnTx/>
                <a:uFillTx/>
                <a:latin typeface="Arabic Typesetting" pitchFamily="66" charset="-78"/>
                <a:ea typeface="+mn-ea"/>
                <a:cs typeface="Hesham Bold" pitchFamily="2" charset="-78"/>
              </a:rPr>
              <a:t>نموالنبات</a:t>
            </a:r>
            <a:r>
              <a:rPr kumimoji="0" lang="ar-SA" sz="6600" b="1" i="0" u="none" strike="noStrike" kern="1200" cap="none" spc="0" normalizeH="0" baseline="0" noProof="0" dirty="0" smtClean="0">
                <a:ln>
                  <a:noFill/>
                </a:ln>
                <a:solidFill>
                  <a:schemeClr val="tx1"/>
                </a:solidFill>
                <a:effectLst/>
                <a:uLnTx/>
                <a:uFillTx/>
                <a:latin typeface="Arabic Typesetting" pitchFamily="66" charset="-78"/>
                <a:ea typeface="+mn-ea"/>
                <a:cs typeface="Hesham Bold" pitchFamily="2" charset="-78"/>
              </a:rPr>
              <a:t> ومنظماته 373 نبت</a:t>
            </a:r>
          </a:p>
          <a:p>
            <a:pPr marL="365760" marR="0" lvl="0" indent="-283464" algn="ctr" defTabSz="914400" rtl="1" eaLnBrk="1" fontAlgn="auto" latinLnBrk="0" hangingPunct="1">
              <a:lnSpc>
                <a:spcPct val="100000"/>
              </a:lnSpc>
              <a:spcBef>
                <a:spcPts val="600"/>
              </a:spcBef>
              <a:spcAft>
                <a:spcPts val="0"/>
              </a:spcAft>
              <a:buClr>
                <a:schemeClr val="accent1"/>
              </a:buClr>
              <a:buSzPct val="80000"/>
              <a:buFont typeface="Wingdings 2"/>
              <a:buChar char=""/>
              <a:tabLst/>
              <a:defRPr/>
            </a:pPr>
            <a:r>
              <a:rPr kumimoji="0" lang="ar-SA" sz="8000" b="1" i="0" u="none" strike="noStrike" kern="1200" cap="none" spc="0" normalizeH="0" baseline="0" noProof="0" dirty="0" smtClean="0">
                <a:ln>
                  <a:noFill/>
                </a:ln>
                <a:solidFill>
                  <a:srgbClr val="006600"/>
                </a:solidFill>
                <a:effectLst/>
                <a:uLnTx/>
                <a:uFillTx/>
                <a:latin typeface="Arabic Typesetting" pitchFamily="66" charset="-78"/>
                <a:ea typeface="+mn-ea"/>
                <a:cs typeface="Andalus" pitchFamily="2" charset="-78"/>
              </a:rPr>
              <a:t> محاضره 2 </a:t>
            </a:r>
          </a:p>
          <a:p>
            <a:pPr marL="365760" marR="0" lvl="0" indent="-283464" algn="ctr" defTabSz="914400" rtl="1" eaLnBrk="1" fontAlgn="auto" latinLnBrk="0" hangingPunct="1">
              <a:lnSpc>
                <a:spcPct val="100000"/>
              </a:lnSpc>
              <a:spcBef>
                <a:spcPts val="600"/>
              </a:spcBef>
              <a:spcAft>
                <a:spcPts val="0"/>
              </a:spcAft>
              <a:buClr>
                <a:schemeClr val="accent1"/>
              </a:buClr>
              <a:buSzPct val="80000"/>
              <a:buFont typeface="Wingdings 2"/>
              <a:buChar char=""/>
              <a:tabLst/>
              <a:defRPr/>
            </a:pPr>
            <a:r>
              <a:rPr lang="ar-SA" sz="8000" b="1" dirty="0" smtClean="0">
                <a:solidFill>
                  <a:srgbClr val="006600"/>
                </a:solidFill>
                <a:latin typeface="Arabic Typesetting" pitchFamily="66" charset="-78"/>
                <a:cs typeface="Andalus" pitchFamily="2" charset="-78"/>
              </a:rPr>
              <a:t>2024</a:t>
            </a:r>
            <a:r>
              <a:rPr kumimoji="0" lang="ar-SA" sz="8000" b="1" i="0" u="none" strike="noStrike" kern="1200" cap="none" spc="0" normalizeH="0" baseline="0" noProof="0" dirty="0" smtClean="0">
                <a:ln>
                  <a:noFill/>
                </a:ln>
                <a:solidFill>
                  <a:srgbClr val="006600"/>
                </a:solidFill>
                <a:effectLst/>
                <a:uLnTx/>
                <a:uFillTx/>
                <a:latin typeface="Arabic Typesetting" pitchFamily="66" charset="-78"/>
                <a:ea typeface="+mn-ea"/>
                <a:cs typeface="Andalus" pitchFamily="2" charset="-78"/>
              </a:rPr>
              <a:t>                                           </a:t>
            </a:r>
            <a:endParaRPr kumimoji="0" lang="ar-SA" sz="8000" b="1" i="0" u="none" strike="noStrike" kern="1200" cap="none" spc="0" normalizeH="0" baseline="0" noProof="0" dirty="0">
              <a:ln>
                <a:noFill/>
              </a:ln>
              <a:solidFill>
                <a:srgbClr val="006600"/>
              </a:solidFill>
              <a:effectLst/>
              <a:uLnTx/>
              <a:uFillTx/>
              <a:latin typeface="Arabic Typesetting" pitchFamily="66" charset="-78"/>
              <a:ea typeface="+mn-ea"/>
              <a:cs typeface="Arabic Typesetting" pitchFamily="66"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57200" y="457200"/>
            <a:ext cx="8458200" cy="5668963"/>
          </a:xfrm>
          <a:prstGeom prst="rect">
            <a:avLst/>
          </a:prstGeom>
        </p:spPr>
        <p:txBody>
          <a:bodyPr>
            <a:normAutofit/>
          </a:bodyPr>
          <a:lstStyle/>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400" b="1" i="0" u="none" strike="noStrike" kern="1200" cap="none" spc="0" normalizeH="0" baseline="0" noProof="0" smtClean="0">
                <a:ln>
                  <a:noFill/>
                </a:ln>
                <a:solidFill>
                  <a:srgbClr val="FF0000"/>
                </a:solidFill>
                <a:effectLst/>
                <a:uLnTx/>
                <a:uFillTx/>
                <a:latin typeface="+mn-lt"/>
                <a:ea typeface="+mn-ea"/>
                <a:cs typeface="+mn-cs"/>
              </a:rPr>
              <a:t>تقدير منحنى النمو اثناء اطوار نمو النبات:</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عند تقدير النمو اثناء مراحل نمو النبات المختلفة وذلك بتقدير الوزن الجاف ورسم ذلك في صورة منحنى يكون على صورة حرف </a:t>
            </a:r>
            <a:r>
              <a:rPr kumimoji="0" lang="en-US" sz="2400" b="0" i="0" u="none" strike="noStrike" kern="1200" cap="none" spc="0" normalizeH="0" baseline="0" noProof="0" smtClean="0">
                <a:ln>
                  <a:noFill/>
                </a:ln>
                <a:solidFill>
                  <a:schemeClr val="tx1"/>
                </a:solidFill>
                <a:effectLst/>
                <a:uLnTx/>
                <a:uFillTx/>
                <a:latin typeface="+mn-lt"/>
                <a:ea typeface="+mn-ea"/>
                <a:cs typeface="+mn-cs"/>
              </a:rPr>
              <a:t>S</a:t>
            </a:r>
            <a:r>
              <a:rPr kumimoji="0" lang="ar-SA" sz="2400" b="0" i="0" u="none" strike="noStrike" kern="1200" cap="none" spc="0" normalizeH="0" baseline="0" noProof="0" smtClean="0">
                <a:ln>
                  <a:noFill/>
                </a:ln>
                <a:solidFill>
                  <a:schemeClr val="tx1"/>
                </a:solidFill>
                <a:effectLst/>
                <a:uLnTx/>
                <a:uFillTx/>
                <a:latin typeface="+mn-lt"/>
                <a:ea typeface="+mn-ea"/>
                <a:cs typeface="+mn-cs"/>
              </a:rPr>
              <a:t> </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حيث تزداد سرعة النمو كثيرا وبسرعة ثابتة تقريبا اثناء مرحلة النمو الخضري ثم تقل اثناء مرحلة الازهار والاثمار وقد يقل الوزن الجاف اثناء مرحلة  الشيخوخة.</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 تسمى مرحلة النمو الخضري </a:t>
            </a:r>
            <a:r>
              <a:rPr kumimoji="0" lang="ar-SA" sz="2400" b="1" i="0" u="none" strike="noStrike" kern="1200" cap="none" spc="0" normalizeH="0" baseline="0" noProof="0" smtClean="0">
                <a:ln>
                  <a:noFill/>
                </a:ln>
                <a:solidFill>
                  <a:schemeClr val="tx1"/>
                </a:solidFill>
                <a:effectLst/>
                <a:uLnTx/>
                <a:uFillTx/>
                <a:latin typeface="+mn-lt"/>
                <a:ea typeface="+mn-ea"/>
                <a:cs typeface="+mn-cs"/>
              </a:rPr>
              <a:t>بفترة النمو الكبرى </a:t>
            </a:r>
            <a:r>
              <a:rPr kumimoji="0" lang="en-US" sz="2400" b="0" i="0" u="none" strike="noStrike" kern="1200" cap="none" spc="0" normalizeH="0" baseline="0" noProof="0" smtClean="0">
                <a:ln>
                  <a:noFill/>
                </a:ln>
                <a:solidFill>
                  <a:schemeClr val="tx1"/>
                </a:solidFill>
                <a:effectLst/>
                <a:uLnTx/>
                <a:uFillTx/>
                <a:latin typeface="+mn-lt"/>
                <a:ea typeface="+mn-ea"/>
                <a:cs typeface="+mn-cs"/>
              </a:rPr>
              <a:t>Grand period  of growth</a:t>
            </a:r>
            <a:r>
              <a:rPr kumimoji="0" lang="ar-SA" sz="2400" b="0" i="0" u="none" strike="noStrike" kern="1200" cap="none" spc="0" normalizeH="0" baseline="0" noProof="0" smtClean="0">
                <a:ln>
                  <a:noFill/>
                </a:ln>
                <a:solidFill>
                  <a:schemeClr val="tx1"/>
                </a:solidFill>
                <a:effectLst/>
                <a:uLnTx/>
                <a:uFillTx/>
                <a:latin typeface="+mn-lt"/>
                <a:ea typeface="+mn-ea"/>
                <a:cs typeface="+mn-cs"/>
              </a:rPr>
              <a:t> وتختلف باختلاف نوع النبات فقد تستمر عدة اسابيع في بعض النباتات الحولية كالشعير، وتمتد الى عدة اشهر في نباتات اخرى كالبرتقال.</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لوحظ ان ازالة الازهار والثمار حديثة التكوين يساعد على استمرار النمو الخضري في نباتات كثيرة. ففي الطاطم مثلا تقل سرعة النمو الخضري بعد تكوين الثمار اما اذا ازيلت الثمار ينمو النبات خضريا لفترة اطول.</a:t>
            </a:r>
            <a:endParaRPr kumimoji="0" lang="ar-SA"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rowth-fig-3"/>
          <p:cNvPicPr>
            <a:picLocks noChangeAspect="1" noChangeArrowheads="1"/>
          </p:cNvPicPr>
          <p:nvPr/>
        </p:nvPicPr>
        <p:blipFill>
          <a:blip r:embed="rId2" cstate="print"/>
          <a:srcRect/>
          <a:stretch>
            <a:fillRect/>
          </a:stretch>
        </p:blipFill>
        <p:spPr bwMode="auto">
          <a:xfrm>
            <a:off x="611560" y="620688"/>
            <a:ext cx="7172584" cy="5475312"/>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9512" y="836712"/>
            <a:ext cx="8537659" cy="5262979"/>
          </a:xfrm>
          <a:prstGeom prst="rect">
            <a:avLst/>
          </a:prstGeom>
          <a:noFill/>
        </p:spPr>
        <p:txBody>
          <a:bodyPr wrap="square" rtlCol="1">
            <a:spAutoFit/>
          </a:bodyPr>
          <a:lstStyle/>
          <a:p>
            <a:r>
              <a:rPr lang="ar-SA" sz="2400" u="sng" dirty="0" smtClean="0">
                <a:solidFill>
                  <a:srgbClr val="FF0000"/>
                </a:solidFill>
              </a:rPr>
              <a:t>ملاحظ </a:t>
            </a:r>
            <a:r>
              <a:rPr lang="ar-SA" sz="2400" u="sng" dirty="0" err="1" smtClean="0">
                <a:solidFill>
                  <a:srgbClr val="FF0000"/>
                </a:solidFill>
              </a:rPr>
              <a:t>هامه :</a:t>
            </a:r>
            <a:endParaRPr lang="ar-SA" sz="2400" u="sng" dirty="0" smtClean="0">
              <a:solidFill>
                <a:srgbClr val="FF0000"/>
              </a:solidFill>
            </a:endParaRPr>
          </a:p>
          <a:p>
            <a:r>
              <a:rPr lang="ar-SA" sz="2400" dirty="0" smtClean="0"/>
              <a:t>1- في بداية هذه الفتره تتزايد المساحه الورقيه تزايدا سريعا مما يسفر عن زيادة المقدره البنائيه الضوئيه وزيادة </a:t>
            </a:r>
            <a:r>
              <a:rPr lang="ar-SA" sz="2400" dirty="0"/>
              <a:t>الوزن الجاف  للنبات كله . </a:t>
            </a:r>
            <a:endParaRPr lang="ar-SA" sz="2400" dirty="0" smtClean="0"/>
          </a:p>
          <a:p>
            <a:r>
              <a:rPr lang="ar-SA" sz="2400" dirty="0" smtClean="0"/>
              <a:t>وفي </a:t>
            </a:r>
            <a:r>
              <a:rPr lang="ar-SA" sz="2400" dirty="0" smtClean="0"/>
              <a:t>النهايه تتناقص المقدره البنائه للاوراق وتتحول معظم الاغذيه المجهزه الى بذور وثمار ، فيضعف  النمو الخضري ويدخل النبات في طور الشيخوخه </a:t>
            </a:r>
            <a:r>
              <a:rPr lang="ar-SA" sz="2400" dirty="0"/>
              <a:t> </a:t>
            </a:r>
            <a:r>
              <a:rPr lang="ar-SA" sz="2400" dirty="0" smtClean="0"/>
              <a:t>وينقص وزنه الجاف .</a:t>
            </a:r>
          </a:p>
          <a:p>
            <a:r>
              <a:rPr lang="ar-SA" sz="2400" dirty="0" smtClean="0"/>
              <a:t>2- ان عمليه البناء الضوئي هي المسئوله عن تكوين 90% او اكثر من </a:t>
            </a:r>
            <a:r>
              <a:rPr lang="ar-SA" sz="2400" dirty="0" err="1" smtClean="0"/>
              <a:t>الزياده</a:t>
            </a:r>
            <a:r>
              <a:rPr lang="ar-SA" sz="2400" dirty="0" smtClean="0"/>
              <a:t> التى تطرأ على الوزن الجاف للنبات </a:t>
            </a:r>
          </a:p>
          <a:p>
            <a:r>
              <a:rPr lang="ar-SA" sz="2400" dirty="0" smtClean="0"/>
              <a:t>اما الجزء الباقي فمصدره الاملاح </a:t>
            </a:r>
            <a:r>
              <a:rPr lang="ar-SA" sz="2400" dirty="0" err="1" smtClean="0"/>
              <a:t>الممتصه</a:t>
            </a:r>
            <a:r>
              <a:rPr lang="ar-SA" sz="2400" dirty="0" smtClean="0"/>
              <a:t> وبعض التغيرات  </a:t>
            </a:r>
            <a:r>
              <a:rPr lang="ar-SA" sz="2400" dirty="0" err="1" smtClean="0"/>
              <a:t>الايضيه</a:t>
            </a:r>
            <a:r>
              <a:rPr lang="ar-SA" sz="2400" dirty="0" smtClean="0"/>
              <a:t> التى تتم داخل </a:t>
            </a:r>
            <a:r>
              <a:rPr lang="ar-SA" sz="2400" dirty="0" err="1" smtClean="0"/>
              <a:t>النبات .</a:t>
            </a:r>
            <a:endParaRPr lang="ar-SA" sz="2400" dirty="0" smtClean="0"/>
          </a:p>
          <a:p>
            <a:r>
              <a:rPr lang="ar-SA" sz="2400" dirty="0" smtClean="0"/>
              <a:t>3- لو زاد معدل البناء عن معدل التنفس زاد الوزن الجاف  والعكس </a:t>
            </a:r>
            <a:r>
              <a:rPr lang="ar-SA" sz="2400" dirty="0" err="1" smtClean="0"/>
              <a:t>صحيح .</a:t>
            </a:r>
            <a:r>
              <a:rPr lang="ar-SA" sz="2400" dirty="0" smtClean="0"/>
              <a:t> والفرق بين معدل البناء الضوئي من </a:t>
            </a:r>
            <a:r>
              <a:rPr lang="ar-SA" sz="2400" dirty="0" err="1" smtClean="0"/>
              <a:t>جهه</a:t>
            </a:r>
            <a:r>
              <a:rPr lang="ar-SA" sz="2400" dirty="0" smtClean="0"/>
              <a:t> ومعدل التنفس  من </a:t>
            </a:r>
            <a:r>
              <a:rPr lang="ar-SA" sz="2400" dirty="0" err="1" smtClean="0"/>
              <a:t>جهه</a:t>
            </a:r>
            <a:r>
              <a:rPr lang="ar-SA" sz="2400" dirty="0" smtClean="0"/>
              <a:t> اخرى هو العامل الرئيسي  الذي يتحكم فيما يطرأ على وزن النبات </a:t>
            </a:r>
            <a:r>
              <a:rPr lang="ar-SA" sz="2400" dirty="0" err="1" smtClean="0"/>
              <a:t>الجاف .</a:t>
            </a:r>
            <a:endParaRPr lang="ar-SA" sz="2400" dirty="0" smtClean="0"/>
          </a:p>
          <a:p>
            <a:endParaRPr lang="ar-SA" sz="24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381000" y="381000"/>
            <a:ext cx="8458200" cy="6096000"/>
          </a:xfrm>
          <a:prstGeom prst="rect">
            <a:avLst/>
          </a:prstGeom>
        </p:spPr>
        <p:txBody>
          <a:bodyPr>
            <a:normAutofit/>
          </a:bodyPr>
          <a:lstStyle/>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400" b="1" i="0" u="none" strike="noStrike" kern="1200" cap="none" spc="0" normalizeH="0" baseline="0" noProof="0" dirty="0" smtClean="0">
                <a:ln>
                  <a:noFill/>
                </a:ln>
                <a:solidFill>
                  <a:srgbClr val="FF0000"/>
                </a:solidFill>
                <a:effectLst/>
                <a:uLnTx/>
                <a:uFillTx/>
                <a:latin typeface="+mn-lt"/>
                <a:ea typeface="+mn-ea"/>
                <a:cs typeface="+mn-cs"/>
              </a:rPr>
              <a:t>العوامل التي تؤثر على نمو </a:t>
            </a:r>
            <a:r>
              <a:rPr kumimoji="0" lang="ar-SA" sz="2400" b="1" i="0" u="none" strike="noStrike" kern="1200" cap="none" spc="0" normalizeH="0" baseline="0" noProof="0" dirty="0" err="1" smtClean="0">
                <a:ln>
                  <a:noFill/>
                </a:ln>
                <a:solidFill>
                  <a:srgbClr val="FF0000"/>
                </a:solidFill>
                <a:effectLst/>
                <a:uLnTx/>
                <a:uFillTx/>
                <a:latin typeface="+mn-lt"/>
                <a:ea typeface="+mn-ea"/>
                <a:cs typeface="+mn-cs"/>
              </a:rPr>
              <a:t>النبات:</a:t>
            </a:r>
            <a:endParaRPr kumimoji="0" lang="ar-SA" sz="2400" b="1" i="0" u="none" strike="noStrike" kern="1200" cap="none" spc="0" normalizeH="0" baseline="0" noProof="0" dirty="0" smtClean="0">
              <a:ln>
                <a:noFill/>
              </a:ln>
              <a:solidFill>
                <a:srgbClr val="FF0000"/>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1" i="0" u="none" strike="noStrike" kern="1200" cap="none" spc="0" normalizeH="0" baseline="0" noProof="0" dirty="0" smtClean="0">
                <a:ln>
                  <a:noFill/>
                </a:ln>
                <a:solidFill>
                  <a:schemeClr val="tx1"/>
                </a:solidFill>
                <a:effectLst/>
                <a:uLnTx/>
                <a:uFillTx/>
                <a:latin typeface="+mn-lt"/>
                <a:ea typeface="+mn-ea"/>
                <a:cs typeface="+mn-cs"/>
              </a:rPr>
              <a:t>يتحكم في نمو </a:t>
            </a:r>
            <a:r>
              <a:rPr kumimoji="0" lang="ar-SA" sz="2400" b="1" i="0" u="none" strike="noStrike" kern="1200" cap="none" spc="0" normalizeH="0" baseline="0" noProof="0" dirty="0" err="1" smtClean="0">
                <a:ln>
                  <a:noFill/>
                </a:ln>
                <a:solidFill>
                  <a:schemeClr val="tx1"/>
                </a:solidFill>
                <a:effectLst/>
                <a:uLnTx/>
                <a:uFillTx/>
                <a:latin typeface="+mn-lt"/>
                <a:ea typeface="+mn-ea"/>
                <a:cs typeface="+mn-cs"/>
              </a:rPr>
              <a:t>النبات :</a:t>
            </a:r>
            <a:endParaRPr kumimoji="0" lang="ar-SA" sz="24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1" i="0" u="sng" strike="noStrike" kern="1200" cap="none" spc="0" normalizeH="0" baseline="0" noProof="0" dirty="0" smtClean="0">
                <a:ln>
                  <a:noFill/>
                </a:ln>
                <a:solidFill>
                  <a:srgbClr val="00B050"/>
                </a:solidFill>
                <a:effectLst/>
                <a:uLnTx/>
                <a:uFillTx/>
                <a:latin typeface="+mn-lt"/>
                <a:ea typeface="+mn-ea"/>
                <a:cs typeface="+mn-cs"/>
              </a:rPr>
              <a:t>عوامل </a:t>
            </a:r>
            <a:r>
              <a:rPr kumimoji="0" lang="ar-SA" sz="2400" b="1" i="0" u="sng" strike="noStrike" kern="1200" cap="none" spc="0" normalizeH="0" baseline="0" noProof="0" dirty="0" err="1" smtClean="0">
                <a:ln>
                  <a:noFill/>
                </a:ln>
                <a:solidFill>
                  <a:srgbClr val="00B050"/>
                </a:solidFill>
                <a:effectLst/>
                <a:uLnTx/>
                <a:uFillTx/>
                <a:latin typeface="+mn-lt"/>
                <a:ea typeface="+mn-ea"/>
                <a:cs typeface="+mn-cs"/>
              </a:rPr>
              <a:t>وراثية:</a:t>
            </a:r>
            <a:endParaRPr kumimoji="0" lang="ar-SA" sz="2400" b="1" i="0" u="sng" strike="noStrike" kern="1200" cap="none" spc="0" normalizeH="0" baseline="0" noProof="0" dirty="0" smtClean="0">
              <a:ln>
                <a:noFill/>
              </a:ln>
              <a:solidFill>
                <a:srgbClr val="00B050"/>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ومثال لذلك انه توجد سلالات في نبات الذرة قصيرة جدا وسلالات اخرى طويلة وذلك راجع للاختلاف </a:t>
            </a:r>
            <a:r>
              <a:rPr kumimoji="0" lang="ar-SA" sz="2400" b="1" i="0" u="none" strike="noStrike" kern="1200" cap="none" spc="0" normalizeH="0" baseline="0" noProof="0" dirty="0" smtClean="0">
                <a:ln>
                  <a:noFill/>
                </a:ln>
                <a:solidFill>
                  <a:schemeClr val="tx1"/>
                </a:solidFill>
                <a:effectLst/>
                <a:uLnTx/>
                <a:uFillTx/>
                <a:latin typeface="+mn-lt"/>
                <a:ea typeface="+mn-ea"/>
                <a:cs typeface="+mn-cs"/>
              </a:rPr>
              <a:t>في التركيب الوراثي</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ايضا في نبات الفاصوليا والبسلة وغيرة.</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1" i="0" u="sng" strike="noStrike" kern="1200" cap="none" spc="0" normalizeH="0" baseline="0" noProof="0" dirty="0" smtClean="0">
                <a:ln>
                  <a:noFill/>
                </a:ln>
                <a:solidFill>
                  <a:srgbClr val="00B050"/>
                </a:solidFill>
                <a:effectLst/>
                <a:uLnTx/>
                <a:uFillTx/>
                <a:latin typeface="+mn-lt"/>
                <a:ea typeface="+mn-ea"/>
                <a:cs typeface="+mn-cs"/>
              </a:rPr>
              <a:t>عوامل </a:t>
            </a:r>
            <a:r>
              <a:rPr kumimoji="0" lang="ar-SA" sz="2400" b="1" i="0" u="sng" strike="noStrike" kern="1200" cap="none" spc="0" normalizeH="0" baseline="0" noProof="0" dirty="0" err="1" smtClean="0">
                <a:ln>
                  <a:noFill/>
                </a:ln>
                <a:solidFill>
                  <a:srgbClr val="00B050"/>
                </a:solidFill>
                <a:effectLst/>
                <a:uLnTx/>
                <a:uFillTx/>
                <a:latin typeface="+mn-lt"/>
                <a:ea typeface="+mn-ea"/>
                <a:cs typeface="+mn-cs"/>
              </a:rPr>
              <a:t>بيئية :</a:t>
            </a:r>
            <a:endParaRPr kumimoji="0" lang="ar-SA" sz="2400" b="1" i="0" u="sng" strike="noStrike" kern="1200" cap="none" spc="0" normalizeH="0" baseline="0" noProof="0" dirty="0" smtClean="0">
              <a:ln>
                <a:noFill/>
              </a:ln>
              <a:solidFill>
                <a:srgbClr val="00B050"/>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400" b="1" i="0" u="none" strike="noStrike" kern="1200" cap="none" spc="0" normalizeH="0" baseline="0" noProof="0" dirty="0" smtClean="0">
                <a:ln>
                  <a:noFill/>
                </a:ln>
                <a:solidFill>
                  <a:schemeClr val="tx1"/>
                </a:solidFill>
                <a:effectLst/>
                <a:uLnTx/>
                <a:uFillTx/>
                <a:latin typeface="+mn-lt"/>
                <a:ea typeface="+mn-ea"/>
                <a:cs typeface="+mn-cs"/>
              </a:rPr>
              <a:t>ومن العوامل </a:t>
            </a:r>
            <a:r>
              <a:rPr kumimoji="0" lang="ar-SA" sz="2400" b="1" i="0" u="none" strike="noStrike" kern="1200" cap="none" spc="0" normalizeH="0" baseline="0" noProof="0" dirty="0" err="1" smtClean="0">
                <a:ln>
                  <a:noFill/>
                </a:ln>
                <a:solidFill>
                  <a:schemeClr val="tx1"/>
                </a:solidFill>
                <a:effectLst/>
                <a:uLnTx/>
                <a:uFillTx/>
                <a:latin typeface="+mn-lt"/>
                <a:ea typeface="+mn-ea"/>
                <a:cs typeface="+mn-cs"/>
              </a:rPr>
              <a:t>البيئية:</a:t>
            </a:r>
            <a:endParaRPr kumimoji="0" lang="ar-SA" sz="24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lang="ar-SA" sz="2400" dirty="0" smtClean="0"/>
              <a:t>1- </a:t>
            </a:r>
            <a:r>
              <a:rPr lang="ar-SA" sz="2400" b="1" dirty="0" smtClean="0"/>
              <a:t>عوامل مناخيه</a:t>
            </a:r>
            <a:r>
              <a:rPr lang="ar-SA" sz="2400" dirty="0" smtClean="0"/>
              <a:t>:مثل الضوء ودرجة </a:t>
            </a:r>
            <a:r>
              <a:rPr lang="ar-SA" sz="2400" dirty="0" err="1" smtClean="0"/>
              <a:t>الحراره</a:t>
            </a:r>
            <a:r>
              <a:rPr lang="ar-SA" sz="2400" dirty="0" smtClean="0"/>
              <a:t> والماء والغازات </a:t>
            </a:r>
            <a:r>
              <a:rPr lang="ar-SA" sz="2400" dirty="0" err="1" smtClean="0"/>
              <a:t>الضاره</a:t>
            </a:r>
            <a:r>
              <a:rPr lang="ar-SA" sz="2400" dirty="0" smtClean="0"/>
              <a:t> او </a:t>
            </a:r>
            <a:r>
              <a:rPr lang="ar-SA" sz="2400" dirty="0" err="1" smtClean="0"/>
              <a:t>المهمه</a:t>
            </a:r>
            <a:r>
              <a:rPr lang="ar-SA" sz="2400" dirty="0" smtClean="0"/>
              <a:t> </a:t>
            </a:r>
            <a:r>
              <a:rPr lang="ar-SA" sz="2400" dirty="0" err="1" smtClean="0"/>
              <a:t>والرياح .</a:t>
            </a:r>
            <a:endParaRPr lang="ar-SA" sz="2400" dirty="0" smtClean="0"/>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2- </a:t>
            </a:r>
            <a:r>
              <a:rPr kumimoji="0" lang="ar-SA" sz="2400" b="1" i="0" u="none" strike="noStrike" kern="1200" cap="none" spc="0" normalizeH="0" baseline="0" noProof="0" dirty="0" smtClean="0">
                <a:ln>
                  <a:noFill/>
                </a:ln>
                <a:solidFill>
                  <a:schemeClr val="tx1"/>
                </a:solidFill>
                <a:effectLst/>
                <a:uLnTx/>
                <a:uFillTx/>
                <a:latin typeface="+mn-lt"/>
                <a:ea typeface="+mn-ea"/>
                <a:cs typeface="+mn-cs"/>
              </a:rPr>
              <a:t>عوامل ارضيه</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قوام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التربه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الماده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العضويه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رقم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الحموضه</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 العناصر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المعدنيه.</a:t>
            </a: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lang="ar-SA" sz="2400" dirty="0" smtClean="0"/>
              <a:t>3- </a:t>
            </a:r>
            <a:r>
              <a:rPr lang="ar-SA" sz="2400" b="1" dirty="0" smtClean="0"/>
              <a:t>العوامل </a:t>
            </a:r>
            <a:r>
              <a:rPr lang="ar-SA" sz="2400" b="1" dirty="0" err="1" smtClean="0"/>
              <a:t>البيولوجيه </a:t>
            </a:r>
            <a:r>
              <a:rPr lang="ar-SA" sz="2400" dirty="0" smtClean="0"/>
              <a:t>: </a:t>
            </a:r>
            <a:r>
              <a:rPr lang="ar-SA" sz="2400" dirty="0" err="1" smtClean="0"/>
              <a:t>الحشائش </a:t>
            </a:r>
            <a:r>
              <a:rPr lang="ar-SA" sz="2400" dirty="0" smtClean="0"/>
              <a:t>، </a:t>
            </a:r>
            <a:r>
              <a:rPr lang="ar-SA" sz="2400" dirty="0" err="1" smtClean="0"/>
              <a:t>الحشرات </a:t>
            </a:r>
            <a:r>
              <a:rPr lang="ar-SA" sz="2400" dirty="0" smtClean="0"/>
              <a:t>، الكائنات الحيه </a:t>
            </a:r>
            <a:r>
              <a:rPr lang="ar-SA" sz="2400" dirty="0" err="1" smtClean="0"/>
              <a:t>الارضيه</a:t>
            </a:r>
            <a:r>
              <a:rPr lang="ar-SA" sz="2400" dirty="0" smtClean="0"/>
              <a:t> (بكتيريا العقد الجذريه) التي تقوم بتثبيت </a:t>
            </a:r>
            <a:r>
              <a:rPr lang="ar-SA" sz="2400" dirty="0" err="1" smtClean="0"/>
              <a:t>الاوزوت</a:t>
            </a:r>
            <a:r>
              <a:rPr lang="ar-SA" sz="2400" dirty="0" smtClean="0"/>
              <a:t> </a:t>
            </a:r>
            <a:r>
              <a:rPr lang="ar-SA" sz="2400" dirty="0" err="1" smtClean="0"/>
              <a:t>الجوي .</a:t>
            </a: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ar-SA"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95536" y="260648"/>
            <a:ext cx="8330723" cy="6740307"/>
          </a:xfrm>
          <a:prstGeom prst="rect">
            <a:avLst/>
          </a:prstGeom>
          <a:noFill/>
        </p:spPr>
        <p:txBody>
          <a:bodyPr wrap="square" rtlCol="1">
            <a:spAutoFit/>
          </a:bodyPr>
          <a:lstStyle/>
          <a:p>
            <a:pPr>
              <a:buFont typeface="Courier New" pitchFamily="49" charset="0"/>
              <a:buChar char="o"/>
            </a:pPr>
            <a:r>
              <a:rPr lang="ar-SA" b="1" u="sng" dirty="0" smtClean="0">
                <a:solidFill>
                  <a:srgbClr val="00B050"/>
                </a:solidFill>
              </a:rPr>
              <a:t> </a:t>
            </a:r>
            <a:r>
              <a:rPr lang="ar-SA" sz="2400" b="1" u="sng" dirty="0" smtClean="0">
                <a:solidFill>
                  <a:srgbClr val="00B050"/>
                </a:solidFill>
              </a:rPr>
              <a:t>عوامل </a:t>
            </a:r>
            <a:r>
              <a:rPr lang="ar-SA" sz="2400" b="1" u="sng" dirty="0" err="1" smtClean="0">
                <a:solidFill>
                  <a:srgbClr val="00B050"/>
                </a:solidFill>
              </a:rPr>
              <a:t>داخليه :</a:t>
            </a:r>
            <a:endParaRPr lang="ar-SA" sz="2400" b="1" u="sng" dirty="0" smtClean="0">
              <a:solidFill>
                <a:srgbClr val="00B050"/>
              </a:solidFill>
            </a:endParaRPr>
          </a:p>
          <a:p>
            <a:pPr>
              <a:buFont typeface="Courier New" pitchFamily="49" charset="0"/>
              <a:buChar char="o"/>
            </a:pPr>
            <a:r>
              <a:rPr lang="ar-SA" sz="2400" dirty="0" smtClean="0"/>
              <a:t>1- معدل التمثيل الضوئي </a:t>
            </a:r>
          </a:p>
          <a:p>
            <a:pPr>
              <a:buFont typeface="Courier New" pitchFamily="49" charset="0"/>
              <a:buChar char="o"/>
            </a:pPr>
            <a:r>
              <a:rPr lang="ar-SA" sz="2400" dirty="0" smtClean="0"/>
              <a:t>2- التنفس </a:t>
            </a:r>
          </a:p>
          <a:p>
            <a:pPr>
              <a:buFont typeface="Courier New" pitchFamily="49" charset="0"/>
              <a:buChar char="o"/>
            </a:pPr>
            <a:r>
              <a:rPr lang="ar-SA" sz="2400" dirty="0" smtClean="0"/>
              <a:t>3- محتوى النبات من </a:t>
            </a:r>
            <a:r>
              <a:rPr lang="ar-SA" sz="2400" dirty="0" err="1" smtClean="0"/>
              <a:t>الصبغات</a:t>
            </a:r>
            <a:r>
              <a:rPr lang="ar-SA" sz="2400" dirty="0" smtClean="0"/>
              <a:t> سواء كلوروفيل او </a:t>
            </a:r>
            <a:r>
              <a:rPr lang="ar-SA" sz="2400" dirty="0" err="1" smtClean="0"/>
              <a:t>الصبغات</a:t>
            </a:r>
            <a:r>
              <a:rPr lang="ar-SA" sz="2400" dirty="0" smtClean="0"/>
              <a:t> </a:t>
            </a:r>
            <a:r>
              <a:rPr lang="ar-SA" sz="2400" dirty="0" err="1" smtClean="0"/>
              <a:t>الاخرى .</a:t>
            </a:r>
            <a:endParaRPr lang="ar-SA" sz="2400" dirty="0" smtClean="0"/>
          </a:p>
          <a:p>
            <a:pPr>
              <a:buFont typeface="Courier New" pitchFamily="49" charset="0"/>
              <a:buChar char="o"/>
            </a:pPr>
            <a:r>
              <a:rPr lang="ar-SA" sz="2400" dirty="0" smtClean="0"/>
              <a:t>4- </a:t>
            </a:r>
            <a:r>
              <a:rPr lang="ar-SA" sz="2400" dirty="0" err="1" smtClean="0"/>
              <a:t>التاثيرات</a:t>
            </a:r>
            <a:r>
              <a:rPr lang="ar-SA" sz="2400" dirty="0" smtClean="0"/>
              <a:t> المباشره </a:t>
            </a:r>
            <a:r>
              <a:rPr lang="ar-SA" sz="2400" dirty="0" err="1" smtClean="0"/>
              <a:t>للجين .</a:t>
            </a:r>
            <a:endParaRPr lang="ar-SA" sz="2400" dirty="0" smtClean="0"/>
          </a:p>
          <a:p>
            <a:pPr>
              <a:buFont typeface="Courier New" pitchFamily="49" charset="0"/>
              <a:buChar char="o"/>
            </a:pPr>
            <a:r>
              <a:rPr lang="ar-SA" sz="2400" dirty="0" smtClean="0"/>
              <a:t>5-  توزيع ناتج البناء الضوئي </a:t>
            </a:r>
            <a:r>
              <a:rPr lang="ar-SA" sz="2400" dirty="0" err="1" smtClean="0"/>
              <a:t>والنتيروجين</a:t>
            </a:r>
            <a:r>
              <a:rPr lang="ar-SA" sz="2400" dirty="0" smtClean="0"/>
              <a:t> على اعضاء </a:t>
            </a:r>
            <a:r>
              <a:rPr lang="ar-SA" sz="2400" dirty="0" err="1" smtClean="0"/>
              <a:t>النبات .</a:t>
            </a:r>
            <a:endParaRPr lang="ar-SA" sz="2400" dirty="0" smtClean="0"/>
          </a:p>
          <a:p>
            <a:pPr>
              <a:buFont typeface="Courier New" pitchFamily="49" charset="0"/>
              <a:buChar char="o"/>
            </a:pPr>
            <a:r>
              <a:rPr lang="ar-SA" sz="2400" b="1" u="sng" dirty="0" smtClean="0">
                <a:solidFill>
                  <a:srgbClr val="C00000"/>
                </a:solidFill>
              </a:rPr>
              <a:t>ونخص بعض العوامل </a:t>
            </a:r>
            <a:r>
              <a:rPr lang="ar-SA" sz="2400" b="1" u="sng" dirty="0" err="1" smtClean="0">
                <a:solidFill>
                  <a:srgbClr val="C00000"/>
                </a:solidFill>
              </a:rPr>
              <a:t>بالشرح :</a:t>
            </a:r>
            <a:endParaRPr lang="ar-SA" sz="2400" b="1" u="sng" dirty="0" smtClean="0">
              <a:solidFill>
                <a:srgbClr val="C00000"/>
              </a:solidFill>
            </a:endParaRPr>
          </a:p>
          <a:p>
            <a:pPr>
              <a:buFont typeface="Courier New" pitchFamily="49" charset="0"/>
              <a:buChar char="o"/>
            </a:pPr>
            <a:r>
              <a:rPr lang="ar-SA" sz="2400" b="1" dirty="0" smtClean="0">
                <a:solidFill>
                  <a:srgbClr val="00B050"/>
                </a:solidFill>
              </a:rPr>
              <a:t>1- درجة </a:t>
            </a:r>
            <a:r>
              <a:rPr lang="ar-SA" sz="2400" b="1" dirty="0" err="1" smtClean="0">
                <a:solidFill>
                  <a:srgbClr val="00B050"/>
                </a:solidFill>
              </a:rPr>
              <a:t>الحراره</a:t>
            </a:r>
            <a:r>
              <a:rPr lang="ar-SA" sz="2400" b="1" dirty="0" smtClean="0">
                <a:solidFill>
                  <a:srgbClr val="00B050"/>
                </a:solidFill>
              </a:rPr>
              <a:t> </a:t>
            </a:r>
            <a:r>
              <a:rPr lang="ar-SA" sz="2400" b="1" dirty="0" err="1" smtClean="0">
                <a:solidFill>
                  <a:srgbClr val="00B050"/>
                </a:solidFill>
              </a:rPr>
              <a:t>:</a:t>
            </a:r>
            <a:r>
              <a:rPr lang="ar-SA" sz="2400" b="1" dirty="0" smtClean="0">
                <a:solidFill>
                  <a:srgbClr val="00B050"/>
                </a:solidFill>
              </a:rPr>
              <a:t> </a:t>
            </a:r>
          </a:p>
          <a:p>
            <a:pPr>
              <a:buFont typeface="Courier New" pitchFamily="49" charset="0"/>
              <a:buChar char="o"/>
            </a:pPr>
            <a:r>
              <a:rPr lang="ar-SA" sz="2400" dirty="0" smtClean="0"/>
              <a:t>درجات </a:t>
            </a:r>
            <a:r>
              <a:rPr lang="ar-SA" sz="2400" dirty="0" err="1" smtClean="0"/>
              <a:t>الحراره</a:t>
            </a:r>
            <a:r>
              <a:rPr lang="ar-SA" sz="2400" dirty="0" smtClean="0"/>
              <a:t> المثلى للنمو الخضري تختلف باختلاف النبات  </a:t>
            </a:r>
            <a:r>
              <a:rPr lang="ar-SA" sz="2400" dirty="0" err="1" smtClean="0"/>
              <a:t>وبيئته </a:t>
            </a:r>
            <a:r>
              <a:rPr lang="ar-SA" sz="2400" dirty="0" smtClean="0"/>
              <a:t>، فتبلغ </a:t>
            </a:r>
            <a:r>
              <a:rPr lang="ar-SA" sz="2400" dirty="0" err="1" smtClean="0"/>
              <a:t>بالنسبه</a:t>
            </a:r>
            <a:r>
              <a:rPr lang="ar-SA" sz="2400" dirty="0" smtClean="0"/>
              <a:t> للنبات القطبي </a:t>
            </a:r>
            <a:r>
              <a:rPr lang="ar-SA" sz="2400" dirty="0" err="1" smtClean="0"/>
              <a:t>10م</a:t>
            </a:r>
            <a:r>
              <a:rPr lang="ar-SA" sz="2400" dirty="0" smtClean="0"/>
              <a:t> بينما تتراوح من 25-</a:t>
            </a:r>
            <a:r>
              <a:rPr lang="ar-SA" sz="2400" dirty="0" err="1" smtClean="0"/>
              <a:t>30م</a:t>
            </a:r>
            <a:r>
              <a:rPr lang="ar-SA" sz="2400" dirty="0" smtClean="0"/>
              <a:t> لنباتات المناطق </a:t>
            </a:r>
            <a:r>
              <a:rPr lang="ar-SA" sz="2400" dirty="0" err="1" smtClean="0"/>
              <a:t>المعتدله</a:t>
            </a:r>
            <a:r>
              <a:rPr lang="ar-SA" sz="2400" dirty="0" smtClean="0"/>
              <a:t> وتزيد من ذلك لنباتات المناطق </a:t>
            </a:r>
            <a:r>
              <a:rPr lang="ar-SA" sz="2400" dirty="0" err="1" smtClean="0"/>
              <a:t>الاستوائيه</a:t>
            </a:r>
            <a:r>
              <a:rPr lang="ar-SA" sz="2400" dirty="0" smtClean="0"/>
              <a:t> </a:t>
            </a:r>
            <a:r>
              <a:rPr lang="ar-SA" sz="2400" dirty="0" err="1" smtClean="0"/>
              <a:t>.</a:t>
            </a:r>
            <a:endParaRPr lang="ar-SA" sz="2400" dirty="0" smtClean="0"/>
          </a:p>
          <a:p>
            <a:pPr>
              <a:buFont typeface="Courier New" pitchFamily="49" charset="0"/>
              <a:buChar char="o"/>
            </a:pPr>
            <a:r>
              <a:rPr lang="ar-SA" sz="2400" b="1" dirty="0" smtClean="0">
                <a:solidFill>
                  <a:srgbClr val="00B050"/>
                </a:solidFill>
              </a:rPr>
              <a:t>2- </a:t>
            </a:r>
            <a:r>
              <a:rPr lang="ar-SA" sz="2400" b="1" dirty="0" err="1" smtClean="0">
                <a:solidFill>
                  <a:srgbClr val="00B050"/>
                </a:solidFill>
              </a:rPr>
              <a:t>الضوء :</a:t>
            </a:r>
            <a:endParaRPr lang="ar-SA" sz="2400" b="1" dirty="0" smtClean="0">
              <a:solidFill>
                <a:srgbClr val="00B050"/>
              </a:solidFill>
            </a:endParaRPr>
          </a:p>
          <a:p>
            <a:pPr>
              <a:buFont typeface="Courier New" pitchFamily="49" charset="0"/>
              <a:buChar char="o"/>
            </a:pPr>
            <a:r>
              <a:rPr lang="ar-SA" sz="2400" dirty="0" smtClean="0"/>
              <a:t>الضوء له </a:t>
            </a:r>
            <a:r>
              <a:rPr lang="ar-SA" sz="2400" dirty="0" err="1" smtClean="0"/>
              <a:t>تاثير</a:t>
            </a:r>
            <a:r>
              <a:rPr lang="ar-SA" sz="2400" dirty="0" smtClean="0"/>
              <a:t> مباشر على مراحل النمو </a:t>
            </a:r>
            <a:r>
              <a:rPr lang="ar-SA" sz="2400" dirty="0" err="1" smtClean="0"/>
              <a:t>المختلفه</a:t>
            </a:r>
            <a:r>
              <a:rPr lang="ar-SA" sz="2400" dirty="0" smtClean="0"/>
              <a:t> ، </a:t>
            </a:r>
            <a:r>
              <a:rPr lang="ar-SA" sz="2400" dirty="0" err="1" smtClean="0"/>
              <a:t>فاذا</a:t>
            </a:r>
            <a:r>
              <a:rPr lang="ar-SA" sz="2400" dirty="0" smtClean="0"/>
              <a:t> نبتت </a:t>
            </a:r>
            <a:r>
              <a:rPr lang="ar-SA" sz="2400" dirty="0" err="1" smtClean="0"/>
              <a:t>البادرات</a:t>
            </a:r>
            <a:r>
              <a:rPr lang="ar-SA" sz="2400" dirty="0" smtClean="0"/>
              <a:t> بعيدة عن الضوء </a:t>
            </a:r>
            <a:r>
              <a:rPr lang="ar-SA" sz="2400" dirty="0" err="1" smtClean="0"/>
              <a:t>فانها</a:t>
            </a:r>
            <a:r>
              <a:rPr lang="ar-SA" sz="2400" dirty="0" smtClean="0"/>
              <a:t> تبدو بيضاء او صفراء وتكون سيقانها </a:t>
            </a:r>
            <a:r>
              <a:rPr lang="ar-SA" sz="2400" dirty="0" err="1" smtClean="0"/>
              <a:t>طويله</a:t>
            </a:r>
            <a:r>
              <a:rPr lang="ar-SA" sz="2400" dirty="0" smtClean="0"/>
              <a:t> وتحمل اوراق  صغيره النصل وهذه تحتوي على نسبه </a:t>
            </a:r>
            <a:r>
              <a:rPr lang="ar-SA" sz="2400" dirty="0" err="1" smtClean="0"/>
              <a:t>ضئيله</a:t>
            </a:r>
            <a:r>
              <a:rPr lang="ar-SA" sz="2400" dirty="0" smtClean="0"/>
              <a:t> من </a:t>
            </a:r>
            <a:r>
              <a:rPr lang="ar-SA" sz="2400" dirty="0" err="1" smtClean="0"/>
              <a:t>الانسجه</a:t>
            </a:r>
            <a:r>
              <a:rPr lang="ar-SA" sz="2400" dirty="0" smtClean="0"/>
              <a:t> الميكانيكيه لذلك تبدوا </a:t>
            </a:r>
            <a:r>
              <a:rPr lang="ar-SA" sz="2400" dirty="0" err="1" smtClean="0"/>
              <a:t>ضعيفه</a:t>
            </a:r>
            <a:r>
              <a:rPr lang="ar-SA" sz="2400" dirty="0" smtClean="0"/>
              <a:t> </a:t>
            </a:r>
            <a:r>
              <a:rPr lang="ar-SA" sz="2400" dirty="0" err="1" smtClean="0"/>
              <a:t>ومتهالكه</a:t>
            </a:r>
            <a:r>
              <a:rPr lang="ar-SA" sz="2400" dirty="0" smtClean="0"/>
              <a:t>  وتعرف بالشحوب </a:t>
            </a:r>
            <a:r>
              <a:rPr lang="ar-SA" sz="2400" dirty="0" err="1" smtClean="0"/>
              <a:t>الظلامي .</a:t>
            </a:r>
            <a:r>
              <a:rPr lang="ar-SA" sz="2400" dirty="0" smtClean="0"/>
              <a:t> اما </a:t>
            </a:r>
            <a:r>
              <a:rPr lang="ar-SA" sz="2400" dirty="0" err="1" smtClean="0"/>
              <a:t>بالنسبه</a:t>
            </a:r>
            <a:r>
              <a:rPr lang="ar-SA" sz="2400" dirty="0" smtClean="0"/>
              <a:t> </a:t>
            </a:r>
            <a:r>
              <a:rPr lang="ar-SA" sz="2400" dirty="0" err="1" smtClean="0"/>
              <a:t>لتاثير</a:t>
            </a:r>
            <a:r>
              <a:rPr lang="ar-SA" sz="2400" dirty="0" smtClean="0"/>
              <a:t> نوع الضوء على النمو فان النمو الكلي للنبات يكون في الطيف الكامل </a:t>
            </a:r>
            <a:r>
              <a:rPr lang="ar-SA" sz="2400" dirty="0" err="1" smtClean="0"/>
              <a:t>للضوء .</a:t>
            </a:r>
            <a:endParaRPr lang="ar-SA" sz="2400" dirty="0" smtClean="0"/>
          </a:p>
          <a:p>
            <a:pPr>
              <a:buFont typeface="Courier New" pitchFamily="49" charset="0"/>
              <a:buChar char="o"/>
            </a:pPr>
            <a:endParaRPr lang="ar-SA" sz="24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 y="692696"/>
            <a:ext cx="8717171" cy="1569660"/>
          </a:xfrm>
          <a:prstGeom prst="rect">
            <a:avLst/>
          </a:prstGeom>
          <a:noFill/>
        </p:spPr>
        <p:txBody>
          <a:bodyPr wrap="square" rtlCol="1">
            <a:spAutoFit/>
          </a:bodyPr>
          <a:lstStyle/>
          <a:p>
            <a:r>
              <a:rPr lang="ar-SA" sz="2400" b="1" dirty="0" smtClean="0">
                <a:solidFill>
                  <a:srgbClr val="00B050"/>
                </a:solidFill>
              </a:rPr>
              <a:t>3- </a:t>
            </a:r>
            <a:r>
              <a:rPr lang="ar-SA" sz="2400" b="1" dirty="0" err="1" smtClean="0">
                <a:solidFill>
                  <a:srgbClr val="00B050"/>
                </a:solidFill>
              </a:rPr>
              <a:t>الماء :</a:t>
            </a:r>
            <a:endParaRPr lang="ar-SA" sz="2400" b="1" dirty="0" smtClean="0">
              <a:solidFill>
                <a:srgbClr val="00B050"/>
              </a:solidFill>
            </a:endParaRPr>
          </a:p>
          <a:p>
            <a:r>
              <a:rPr lang="ar-SA" sz="2400" dirty="0" smtClean="0"/>
              <a:t>ان نقص الماء يؤدي الى تعطيل النمو او </a:t>
            </a:r>
            <a:r>
              <a:rPr lang="ar-SA" sz="2400" dirty="0" err="1" smtClean="0"/>
              <a:t>توقفه </a:t>
            </a:r>
            <a:r>
              <a:rPr lang="ar-SA" sz="2400" dirty="0" smtClean="0"/>
              <a:t>، وعلى النقيض قد يؤدي زيادة نسبة الماء الى تمدد الجدر </a:t>
            </a:r>
            <a:r>
              <a:rPr lang="ar-SA" sz="2400" dirty="0" err="1" smtClean="0"/>
              <a:t>الخلويه</a:t>
            </a:r>
            <a:r>
              <a:rPr lang="ar-SA" sz="2400" dirty="0" smtClean="0"/>
              <a:t> بدرجه كبيره نتيجة لارتفاع ضغط الامتلاء  ارتفاعا غير عادي فيكون نمو الاوراق ضعيفا </a:t>
            </a:r>
            <a:r>
              <a:rPr lang="ar-SA" sz="2400" dirty="0" err="1" smtClean="0"/>
              <a:t>وتتاخر</a:t>
            </a:r>
            <a:r>
              <a:rPr lang="ar-SA" sz="2400" dirty="0" smtClean="0"/>
              <a:t> مرحلة </a:t>
            </a:r>
            <a:r>
              <a:rPr lang="ar-SA" sz="2400" dirty="0" err="1" smtClean="0"/>
              <a:t>التميو</a:t>
            </a:r>
            <a:r>
              <a:rPr lang="ar-SA" sz="2400" dirty="0" smtClean="0"/>
              <a:t> في </a:t>
            </a:r>
            <a:r>
              <a:rPr lang="ar-SA" sz="2400" dirty="0" err="1" smtClean="0"/>
              <a:t>الانسجه</a:t>
            </a:r>
            <a:r>
              <a:rPr lang="ar-SA" sz="2400" dirty="0" smtClean="0"/>
              <a:t> </a:t>
            </a:r>
            <a:r>
              <a:rPr lang="ar-SA" sz="2400" dirty="0" err="1" smtClean="0"/>
              <a:t>.</a:t>
            </a:r>
            <a:endParaRPr lang="ar-SA" sz="24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457200" y="381000"/>
            <a:ext cx="8305800" cy="5745163"/>
          </a:xfrm>
          <a:prstGeom prst="rect">
            <a:avLst/>
          </a:prstGeom>
        </p:spPr>
        <p:txBody>
          <a:bodyPr>
            <a:normAutofit/>
          </a:bodyPr>
          <a:lstStyle/>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400" b="1" i="0" u="none" strike="noStrike" kern="1200" cap="none" spc="0" normalizeH="0" baseline="0" noProof="0" dirty="0" smtClean="0">
                <a:ln>
                  <a:noFill/>
                </a:ln>
                <a:solidFill>
                  <a:srgbClr val="FF0000"/>
                </a:solidFill>
                <a:effectLst/>
                <a:uLnTx/>
                <a:uFillTx/>
                <a:latin typeface="+mn-lt"/>
                <a:ea typeface="+mn-ea"/>
                <a:cs typeface="+mn-cs"/>
              </a:rPr>
              <a:t>قياس النمو </a:t>
            </a:r>
            <a:r>
              <a:rPr kumimoji="0" lang="en-US" sz="2400" b="1" i="0" u="none" strike="noStrike" kern="1200" cap="none" spc="0" normalizeH="0" baseline="0" noProof="0" dirty="0" smtClean="0">
                <a:ln>
                  <a:noFill/>
                </a:ln>
                <a:solidFill>
                  <a:srgbClr val="FF0000"/>
                </a:solidFill>
                <a:effectLst/>
                <a:uLnTx/>
                <a:uFillTx/>
                <a:latin typeface="+mn-lt"/>
                <a:ea typeface="+mn-ea"/>
                <a:cs typeface="+mn-cs"/>
              </a:rPr>
              <a:t>The Measurement of Growth</a:t>
            </a:r>
            <a:endParaRPr kumimoji="0" lang="ar-SA" sz="2400" b="1" i="0" u="none" strike="noStrike" kern="1200" cap="none" spc="0" normalizeH="0" baseline="0" noProof="0" dirty="0" smtClean="0">
              <a:ln>
                <a:noFill/>
              </a:ln>
              <a:solidFill>
                <a:srgbClr val="FF0000"/>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النمو هو الزيادة غير عكسية في الحجم، ويمكن قياس النمو نظريا باستعمال احد مظاهر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النمو:</a:t>
            </a: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1" i="0" u="none" strike="noStrike" kern="1200" cap="none" spc="0" normalizeH="0" baseline="0" noProof="0" dirty="0" smtClean="0">
                <a:ln>
                  <a:noFill/>
                </a:ln>
                <a:solidFill>
                  <a:schemeClr val="tx1"/>
                </a:solidFill>
                <a:effectLst/>
                <a:uLnTx/>
                <a:uFillTx/>
                <a:latin typeface="+mn-lt"/>
                <a:ea typeface="+mn-ea"/>
                <a:cs typeface="+mn-cs"/>
              </a:rPr>
              <a:t> الطول او المساحة او الوزن.</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يتم تقدير </a:t>
            </a:r>
            <a:r>
              <a:rPr kumimoji="0" lang="ar-SA" sz="2400" b="1" i="0" u="none" strike="noStrike" kern="1200" cap="none" spc="0" normalizeH="0" baseline="0" noProof="0" dirty="0" smtClean="0">
                <a:ln>
                  <a:noFill/>
                </a:ln>
                <a:solidFill>
                  <a:schemeClr val="tx1"/>
                </a:solidFill>
                <a:effectLst/>
                <a:uLnTx/>
                <a:uFillTx/>
                <a:latin typeface="+mn-lt"/>
                <a:ea typeface="+mn-ea"/>
                <a:cs typeface="+mn-cs"/>
              </a:rPr>
              <a:t>الزيادة في الحجم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بواسطة قياس التمدد في اتجاه او اتجاهين مثل طول الساق او قطرها او مساحة الورقة.</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يتم تقدير </a:t>
            </a:r>
            <a:r>
              <a:rPr kumimoji="0" lang="ar-SA" sz="2400" b="1" i="0" u="none" strike="noStrike" kern="1200" cap="none" spc="0" normalizeH="0" baseline="0" noProof="0" dirty="0" smtClean="0">
                <a:ln>
                  <a:noFill/>
                </a:ln>
                <a:solidFill>
                  <a:schemeClr val="tx1"/>
                </a:solidFill>
                <a:effectLst/>
                <a:uLnTx/>
                <a:uFillTx/>
                <a:latin typeface="+mn-lt"/>
                <a:ea typeface="+mn-ea"/>
                <a:cs typeface="+mn-cs"/>
              </a:rPr>
              <a:t>الزيادة في الكتلة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بواسطة حصاد كل النبات او الجزء المراد وزنه سريعا لتلافي تبخر ما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به</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من ماء للحصول على الكتلة </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fresh mass</a:t>
            </a:r>
            <a:r>
              <a:rPr kumimoji="0" lang="ar-SA" sz="2400" b="1" i="0" u="none" strike="noStrike" kern="1200" cap="none" spc="0" normalizeH="0" baseline="0" noProof="0" dirty="0" smtClean="0">
                <a:ln>
                  <a:noFill/>
                </a:ln>
                <a:solidFill>
                  <a:schemeClr val="tx1"/>
                </a:solidFill>
                <a:effectLst/>
                <a:uLnTx/>
                <a:uFillTx/>
                <a:latin typeface="+mn-lt"/>
                <a:ea typeface="+mn-ea"/>
                <a:cs typeface="+mn-cs"/>
              </a:rPr>
              <a:t>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التي تعد متغيرة مثال: الورقة يكون لها كتلة اكبر في الصباح من بعد الظهر بسبب فقدها لجزء من مائها خلال عملية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النتح.</a:t>
            </a: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ar-SA"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57200" y="304800"/>
            <a:ext cx="8458200" cy="5821363"/>
          </a:xfrm>
          <a:prstGeom prst="rect">
            <a:avLst/>
          </a:prstGeom>
        </p:spPr>
        <p:txBody>
          <a:bodyPr>
            <a:normAutofit/>
          </a:bodyPr>
          <a:lstStyle/>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ويمكن استخدام </a:t>
            </a:r>
            <a:r>
              <a:rPr kumimoji="0" lang="ar-SA" sz="2400" b="1" i="0" u="none" strike="noStrike" kern="1200" cap="none" spc="0" normalizeH="0" baseline="0" noProof="0" smtClean="0">
                <a:ln>
                  <a:noFill/>
                </a:ln>
                <a:solidFill>
                  <a:schemeClr val="tx1"/>
                </a:solidFill>
                <a:effectLst/>
                <a:uLnTx/>
                <a:uFillTx/>
                <a:latin typeface="+mn-lt"/>
                <a:ea typeface="+mn-ea"/>
                <a:cs typeface="+mn-cs"/>
              </a:rPr>
              <a:t>الكتلة الجافة </a:t>
            </a:r>
            <a:r>
              <a:rPr kumimoji="0" lang="en-US" sz="2400" b="1" i="0" u="none" strike="noStrike" kern="1200" cap="none" spc="0" normalizeH="0" baseline="0" noProof="0" smtClean="0">
                <a:ln>
                  <a:noFill/>
                </a:ln>
                <a:solidFill>
                  <a:schemeClr val="tx1"/>
                </a:solidFill>
                <a:effectLst/>
                <a:uLnTx/>
                <a:uFillTx/>
                <a:latin typeface="+mn-lt"/>
                <a:ea typeface="+mn-ea"/>
                <a:cs typeface="+mn-cs"/>
              </a:rPr>
              <a:t>Dry mass</a:t>
            </a:r>
            <a:r>
              <a:rPr kumimoji="0" lang="ar-SA" sz="2400" b="1" i="0" u="none" strike="noStrike" kern="1200" cap="none" spc="0" normalizeH="0" baseline="0" noProof="0" smtClean="0">
                <a:ln>
                  <a:noFill/>
                </a:ln>
                <a:solidFill>
                  <a:schemeClr val="tx1"/>
                </a:solidFill>
                <a:effectLst/>
                <a:uLnTx/>
                <a:uFillTx/>
                <a:latin typeface="+mn-lt"/>
                <a:ea typeface="+mn-ea"/>
                <a:cs typeface="+mn-cs"/>
              </a:rPr>
              <a:t> </a:t>
            </a:r>
            <a:r>
              <a:rPr kumimoji="0" lang="ar-SA" sz="2400" b="0" i="0" u="none" strike="noStrike" kern="1200" cap="none" spc="0" normalizeH="0" baseline="0" noProof="0" smtClean="0">
                <a:ln>
                  <a:noFill/>
                </a:ln>
                <a:solidFill>
                  <a:schemeClr val="tx1"/>
                </a:solidFill>
                <a:effectLst/>
                <a:uLnTx/>
                <a:uFillTx/>
                <a:latin typeface="+mn-lt"/>
                <a:ea typeface="+mn-ea"/>
                <a:cs typeface="+mn-cs"/>
              </a:rPr>
              <a:t>للنبات مقياسا للنمو. ويتم الحصول عليها بواسطة </a:t>
            </a:r>
            <a:r>
              <a:rPr kumimoji="0" lang="ar-SA" sz="2400" b="1" i="0" u="none" strike="noStrike" kern="1200" cap="none" spc="0" normalizeH="0" baseline="0" noProof="0" smtClean="0">
                <a:ln>
                  <a:noFill/>
                </a:ln>
                <a:solidFill>
                  <a:schemeClr val="tx1"/>
                </a:solidFill>
                <a:effectLst/>
                <a:uLnTx/>
                <a:uFillTx/>
                <a:latin typeface="+mn-lt"/>
                <a:ea typeface="+mn-ea"/>
                <a:cs typeface="+mn-cs"/>
              </a:rPr>
              <a:t>تجفيف النبات لمدة 24 و48 ساعة في درجة حرارة بين 70 و80 درجة مئوية وتعتبر هي ادق طريقة لتقدير النمو.</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 فالورقة التي لها كتلة طازجة اقل في منتصف ما بعد الظهر من المحتمل ان يكون لها كتلة جافة اكبر في نفس الاونة بسبب حدوث عملية البناء الضوئي وامتصاص الاملاح من التربة في الصباح. لذلك استعمال الكتلة الجافة افضل في تقدير النمو. </a:t>
            </a:r>
            <a:endParaRPr kumimoji="0" lang="ar-SA"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عنصر نائب للمحتوى 2"/>
          <p:cNvSpPr txBox="1">
            <a:spLocks/>
          </p:cNvSpPr>
          <p:nvPr/>
        </p:nvSpPr>
        <p:spPr>
          <a:xfrm>
            <a:off x="323528" y="2204864"/>
            <a:ext cx="8458200" cy="6096000"/>
          </a:xfrm>
          <a:prstGeom prst="rect">
            <a:avLst/>
          </a:prstGeom>
        </p:spPr>
        <p:txBody>
          <a:bodyPr/>
          <a:lstStyle/>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ar-SA" sz="24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400" b="1" i="0" u="none" strike="noStrike" kern="1200" cap="none" spc="0" normalizeH="0" baseline="0" noProof="0" dirty="0" smtClean="0">
                <a:ln>
                  <a:noFill/>
                </a:ln>
                <a:solidFill>
                  <a:srgbClr val="FF0000"/>
                </a:solidFill>
                <a:effectLst/>
                <a:uLnTx/>
                <a:uFillTx/>
                <a:latin typeface="+mn-lt"/>
                <a:ea typeface="+mn-ea"/>
                <a:cs typeface="+mn-cs"/>
              </a:rPr>
              <a:t>يمكن قياس الزيادة في الطول بعدة </a:t>
            </a:r>
            <a:r>
              <a:rPr kumimoji="0" lang="ar-SA" sz="2400" b="1" i="0" u="none" strike="noStrike" kern="1200" cap="none" spc="0" normalizeH="0" baseline="0" noProof="0" dirty="0" err="1" smtClean="0">
                <a:ln>
                  <a:noFill/>
                </a:ln>
                <a:solidFill>
                  <a:srgbClr val="FF0000"/>
                </a:solidFill>
                <a:effectLst/>
                <a:uLnTx/>
                <a:uFillTx/>
                <a:latin typeface="+mn-lt"/>
                <a:ea typeface="+mn-ea"/>
                <a:cs typeface="+mn-cs"/>
              </a:rPr>
              <a:t>طرق:</a:t>
            </a:r>
            <a:endParaRPr kumimoji="0" lang="ar-SA" sz="2400" b="1" i="0" u="none" strike="noStrike" kern="1200" cap="none" spc="0" normalizeH="0" baseline="0" noProof="0" dirty="0" smtClean="0">
              <a:ln>
                <a:noFill/>
              </a:ln>
              <a:solidFill>
                <a:srgbClr val="FF0000"/>
              </a:solidFill>
              <a:effectLst/>
              <a:uLnTx/>
              <a:uFillTx/>
              <a:latin typeface="+mn-lt"/>
              <a:ea typeface="+mn-ea"/>
              <a:cs typeface="+mn-cs"/>
            </a:endParaRP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kumimoji="0" lang="ar-SA" sz="2400" b="1" i="0" u="none" strike="noStrike" kern="1200" cap="none" spc="0" normalizeH="0" baseline="0" noProof="0" dirty="0" smtClean="0">
                <a:ln>
                  <a:noFill/>
                </a:ln>
                <a:solidFill>
                  <a:schemeClr val="tx1"/>
                </a:solidFill>
                <a:effectLst/>
                <a:uLnTx/>
                <a:uFillTx/>
                <a:latin typeface="+mn-lt"/>
                <a:ea typeface="+mn-ea"/>
                <a:cs typeface="+mn-cs"/>
              </a:rPr>
              <a:t>قياس الطول بالعين المجردة او المسطرة</a:t>
            </a: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kumimoji="0" lang="ar-SA" sz="2400" b="1" i="0" u="none" strike="noStrike" kern="1200" cap="none" spc="0" normalizeH="0" baseline="0" noProof="0" dirty="0" smtClean="0">
                <a:ln>
                  <a:noFill/>
                </a:ln>
                <a:solidFill>
                  <a:schemeClr val="tx1"/>
                </a:solidFill>
                <a:effectLst/>
                <a:uLnTx/>
                <a:uFillTx/>
                <a:latin typeface="+mn-lt"/>
                <a:ea typeface="+mn-ea"/>
                <a:cs typeface="+mn-cs"/>
              </a:rPr>
              <a:t>استعمال المجهر الافقي </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Horizontal microscope</a:t>
            </a:r>
            <a:endParaRPr kumimoji="0" lang="ar-SA" sz="24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kumimoji="0" lang="ar-SA" sz="2400" b="1" i="0" u="none" strike="noStrike" kern="1200" cap="none" spc="0" normalizeH="0" baseline="0" noProof="0" dirty="0" smtClean="0">
                <a:ln>
                  <a:noFill/>
                </a:ln>
                <a:solidFill>
                  <a:schemeClr val="tx1"/>
                </a:solidFill>
                <a:effectLst/>
                <a:uLnTx/>
                <a:uFillTx/>
                <a:latin typeface="+mn-lt"/>
                <a:ea typeface="+mn-ea"/>
                <a:cs typeface="+mn-cs"/>
              </a:rPr>
              <a:t>استعمال </a:t>
            </a:r>
            <a:r>
              <a:rPr kumimoji="0" lang="ar-SA" sz="2400" b="1" i="0" u="none" strike="noStrike" kern="1200" cap="none" spc="0" normalizeH="0" baseline="0" noProof="0" dirty="0" err="1" smtClean="0">
                <a:ln>
                  <a:noFill/>
                </a:ln>
                <a:solidFill>
                  <a:schemeClr val="tx1"/>
                </a:solidFill>
                <a:effectLst/>
                <a:uLnTx/>
                <a:uFillTx/>
                <a:latin typeface="+mn-lt"/>
                <a:ea typeface="+mn-ea"/>
                <a:cs typeface="+mn-cs"/>
              </a:rPr>
              <a:t>الأوكسانوميتر</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 Auxanometer</a:t>
            </a: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ar-SA" sz="24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uxanometer measures growth rate"/>
          <p:cNvPicPr>
            <a:picLocks noChangeAspect="1" noChangeArrowheads="1"/>
          </p:cNvPicPr>
          <p:nvPr/>
        </p:nvPicPr>
        <p:blipFill>
          <a:blip r:embed="rId2" cstate="print"/>
          <a:srcRect/>
          <a:stretch>
            <a:fillRect/>
          </a:stretch>
        </p:blipFill>
        <p:spPr bwMode="auto">
          <a:xfrm>
            <a:off x="611561" y="836712"/>
            <a:ext cx="6912767" cy="4752528"/>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09334" y="404664"/>
            <a:ext cx="7928838" cy="830997"/>
          </a:xfrm>
          <a:prstGeom prst="rect">
            <a:avLst/>
          </a:prstGeom>
        </p:spPr>
        <p:txBody>
          <a:bodyPr wrap="none">
            <a:spAutoFit/>
          </a:bodyPr>
          <a:lstStyle/>
          <a:p>
            <a:r>
              <a:rPr lang="ar-SA" sz="2400" b="1" u="sng" dirty="0">
                <a:solidFill>
                  <a:srgbClr val="FF0000"/>
                </a:solidFill>
              </a:rPr>
              <a:t>یعبر العلماء عن النمو بطرق مختلفة تعرف بمعادلات </a:t>
            </a:r>
            <a:r>
              <a:rPr lang="ar-SA" sz="2400" b="1" u="sng" dirty="0" smtClean="0">
                <a:solidFill>
                  <a:srgbClr val="FF0000"/>
                </a:solidFill>
              </a:rPr>
              <a:t>النمو او دلائل النمو </a:t>
            </a:r>
            <a:r>
              <a:rPr lang="ar-SA" sz="2400" b="1" u="sng" dirty="0" err="1" smtClean="0">
                <a:solidFill>
                  <a:srgbClr val="FF0000"/>
                </a:solidFill>
              </a:rPr>
              <a:t>منها :</a:t>
            </a:r>
            <a:endParaRPr lang="ar-SA" sz="2400" b="1" u="sng" dirty="0" smtClean="0">
              <a:solidFill>
                <a:srgbClr val="FF0000"/>
              </a:solidFill>
            </a:endParaRPr>
          </a:p>
          <a:p>
            <a:endParaRPr lang="ar-SA" sz="2400" dirty="0">
              <a:solidFill>
                <a:srgbClr val="FF0000"/>
              </a:solidFill>
            </a:endParaRPr>
          </a:p>
        </p:txBody>
      </p:sp>
      <p:sp>
        <p:nvSpPr>
          <p:cNvPr id="3" name="مستطيل 2"/>
          <p:cNvSpPr/>
          <p:nvPr/>
        </p:nvSpPr>
        <p:spPr>
          <a:xfrm>
            <a:off x="179512" y="1196752"/>
            <a:ext cx="8314621" cy="6370975"/>
          </a:xfrm>
          <a:prstGeom prst="rect">
            <a:avLst/>
          </a:prstGeom>
        </p:spPr>
        <p:txBody>
          <a:bodyPr wrap="square">
            <a:spAutoFit/>
          </a:bodyPr>
          <a:lstStyle/>
          <a:p>
            <a:r>
              <a:rPr lang="ar-SA" sz="2400" b="1" dirty="0" smtClean="0">
                <a:solidFill>
                  <a:srgbClr val="00B050"/>
                </a:solidFill>
              </a:rPr>
              <a:t>1- المحصول </a:t>
            </a:r>
            <a:r>
              <a:rPr lang="ar-SA" sz="2400" b="1" dirty="0" err="1" smtClean="0">
                <a:solidFill>
                  <a:srgbClr val="00B050"/>
                </a:solidFill>
              </a:rPr>
              <a:t>البیولوجى:</a:t>
            </a:r>
            <a:endParaRPr lang="ar-SA" sz="2400" b="1" dirty="0" smtClean="0">
              <a:solidFill>
                <a:srgbClr val="00B050"/>
              </a:solidFill>
            </a:endParaRPr>
          </a:p>
          <a:p>
            <a:r>
              <a:rPr lang="ar-SA" sz="2400" b="1" dirty="0" smtClean="0"/>
              <a:t> </a:t>
            </a:r>
            <a:r>
              <a:rPr lang="ar-SA" sz="2400" b="1" dirty="0"/>
              <a:t>ھو الوزن الجاف لكل الأعضاء النباتیة وھو ناتج من المحصلة النھ</a:t>
            </a:r>
            <a:r>
              <a:rPr lang="ar-SA" sz="2400" b="1" dirty="0" err="1"/>
              <a:t>ائیة</a:t>
            </a:r>
            <a:r>
              <a:rPr lang="ar-SA" sz="2400" b="1" dirty="0"/>
              <a:t> لعملیات البناء </a:t>
            </a:r>
            <a:r>
              <a:rPr lang="ar-SA" sz="2400" b="1" dirty="0" smtClean="0"/>
              <a:t>الضوئى والتنفس وامتصاص الماء والعناصر الغذائیة وقد یھمل </a:t>
            </a:r>
            <a:endParaRPr lang="ar-SA" sz="2400" b="1" dirty="0"/>
          </a:p>
          <a:p>
            <a:r>
              <a:rPr lang="ar-SA" sz="2400" b="1" dirty="0" smtClean="0"/>
              <a:t>المجموع </a:t>
            </a:r>
            <a:r>
              <a:rPr lang="ar-SA" sz="2400" b="1" dirty="0"/>
              <a:t>الجذرى لصعوبة تقدیره </a:t>
            </a:r>
            <a:r>
              <a:rPr lang="ar-SA" sz="2400" b="1" dirty="0" err="1"/>
              <a:t>بدقة </a:t>
            </a:r>
            <a:r>
              <a:rPr lang="ar-SA" sz="2400" b="1" dirty="0" err="1" smtClean="0"/>
              <a:t>.</a:t>
            </a:r>
            <a:endParaRPr lang="ar-SA" sz="2400" b="1" dirty="0" smtClean="0"/>
          </a:p>
          <a:p>
            <a:r>
              <a:rPr lang="ar-SA" sz="2400" b="1" dirty="0" smtClean="0">
                <a:solidFill>
                  <a:srgbClr val="00B050"/>
                </a:solidFill>
              </a:rPr>
              <a:t>2-  </a:t>
            </a:r>
            <a:r>
              <a:rPr lang="ar-SA" sz="2400" b="1" dirty="0">
                <a:solidFill>
                  <a:srgbClr val="00B050"/>
                </a:solidFill>
              </a:rPr>
              <a:t>الوزن </a:t>
            </a:r>
            <a:r>
              <a:rPr lang="ar-SA" sz="2400" b="1" dirty="0" err="1" smtClean="0">
                <a:solidFill>
                  <a:srgbClr val="00B050"/>
                </a:solidFill>
              </a:rPr>
              <a:t>الجاف :</a:t>
            </a:r>
            <a:r>
              <a:rPr lang="ar-SA" sz="2400" b="1" dirty="0">
                <a:solidFill>
                  <a:srgbClr val="00B050"/>
                </a:solidFill>
              </a:rPr>
              <a:t> </a:t>
            </a:r>
            <a:endParaRPr lang="ar-SA" sz="2400" b="1" dirty="0" smtClean="0">
              <a:solidFill>
                <a:srgbClr val="00B050"/>
              </a:solidFill>
            </a:endParaRPr>
          </a:p>
          <a:p>
            <a:r>
              <a:rPr lang="ar-SA" sz="2400" b="1" dirty="0" smtClean="0"/>
              <a:t>الوزن </a:t>
            </a:r>
            <a:r>
              <a:rPr lang="ar-SA" sz="2400" b="1" dirty="0"/>
              <a:t>الجاف لكل الأعضاء النباتیة المتراكمة خلال فترة زمنیة </a:t>
            </a:r>
            <a:r>
              <a:rPr lang="ar-SA" sz="2400" b="1" dirty="0" err="1"/>
              <a:t>محددة </a:t>
            </a:r>
            <a:r>
              <a:rPr lang="ar-SA" sz="2400" b="1" dirty="0"/>
              <a:t>( الفترة الزمنیة قد </a:t>
            </a:r>
            <a:r>
              <a:rPr lang="ar-SA" sz="2400" b="1" dirty="0" smtClean="0"/>
              <a:t>تكون </a:t>
            </a:r>
            <a:r>
              <a:rPr lang="ar-SA" sz="2400" b="1" dirty="0"/>
              <a:t>یوما او </a:t>
            </a:r>
            <a:r>
              <a:rPr lang="ar-SA" sz="2400" b="1" dirty="0" err="1"/>
              <a:t>أسبوعا </a:t>
            </a:r>
            <a:r>
              <a:rPr lang="ar-SA" sz="2400" b="1" dirty="0"/>
              <a:t>) ویرمز </a:t>
            </a:r>
            <a:r>
              <a:rPr lang="ar-SA" sz="2400" b="1" dirty="0" smtClean="0"/>
              <a:t>لھا </a:t>
            </a:r>
            <a:r>
              <a:rPr lang="en-US" sz="2400" b="1" dirty="0" smtClean="0"/>
              <a:t>W</a:t>
            </a:r>
            <a:r>
              <a:rPr lang="ar-SA" sz="2400" b="1" dirty="0" smtClean="0"/>
              <a:t> </a:t>
            </a:r>
            <a:r>
              <a:rPr lang="ar-SA" sz="2400" b="1" dirty="0"/>
              <a:t>اى التغیر فى الوزن الجاف فى مدة </a:t>
            </a:r>
            <a:r>
              <a:rPr lang="ar-SA" sz="2400" b="1" dirty="0" err="1"/>
              <a:t>معینة </a:t>
            </a:r>
            <a:r>
              <a:rPr lang="ar-SA" sz="2400" b="1" dirty="0"/>
              <a:t>( یعبر عنھ </a:t>
            </a:r>
            <a:r>
              <a:rPr lang="ar-SA" sz="2400" b="1" dirty="0" err="1"/>
              <a:t>بالجرام </a:t>
            </a:r>
            <a:r>
              <a:rPr lang="ar-SA" sz="2400" b="1" dirty="0"/>
              <a:t>/ </a:t>
            </a:r>
            <a:r>
              <a:rPr lang="ar-SA" sz="2400" b="1" dirty="0" smtClean="0"/>
              <a:t>یوما او </a:t>
            </a:r>
            <a:r>
              <a:rPr lang="ar-SA" sz="2400" b="1" dirty="0" err="1" smtClean="0"/>
              <a:t>جرام </a:t>
            </a:r>
            <a:r>
              <a:rPr lang="ar-SA" sz="2400" b="1" dirty="0" smtClean="0"/>
              <a:t>/ أسبوع او </a:t>
            </a:r>
            <a:r>
              <a:rPr lang="ar-SA" sz="2400" b="1" dirty="0" err="1" smtClean="0"/>
              <a:t>جرام </a:t>
            </a:r>
            <a:r>
              <a:rPr lang="ar-SA" sz="2400" b="1" dirty="0" smtClean="0"/>
              <a:t>/ </a:t>
            </a:r>
            <a:r>
              <a:rPr lang="ar-SA" sz="2400" b="1" dirty="0" err="1" smtClean="0"/>
              <a:t>موسم )</a:t>
            </a:r>
            <a:r>
              <a:rPr lang="ar-SA" sz="2400" b="1" dirty="0" smtClean="0"/>
              <a:t> </a:t>
            </a:r>
            <a:endParaRPr lang="ar-SA" sz="2400" b="1" dirty="0"/>
          </a:p>
          <a:p>
            <a:r>
              <a:rPr lang="ar-SA" sz="2400" b="1" dirty="0" smtClean="0">
                <a:solidFill>
                  <a:srgbClr val="00B050"/>
                </a:solidFill>
              </a:rPr>
              <a:t>3- كفاءة </a:t>
            </a:r>
            <a:r>
              <a:rPr lang="ar-SA" sz="2400" b="1" dirty="0">
                <a:solidFill>
                  <a:srgbClr val="00B050"/>
                </a:solidFill>
              </a:rPr>
              <a:t>استخدام الضوء فى التمثیل </a:t>
            </a:r>
            <a:r>
              <a:rPr lang="ar-SA" sz="2400" b="1" dirty="0" smtClean="0">
                <a:solidFill>
                  <a:srgbClr val="00B050"/>
                </a:solidFill>
              </a:rPr>
              <a:t>الضوئى.</a:t>
            </a:r>
          </a:p>
          <a:p>
            <a:r>
              <a:rPr lang="ar-SA" sz="2400" b="1" dirty="0" smtClean="0">
                <a:solidFill>
                  <a:srgbClr val="00B050"/>
                </a:solidFill>
              </a:rPr>
              <a:t>4- </a:t>
            </a:r>
            <a:r>
              <a:rPr lang="ar-SA" sz="2400" b="1" dirty="0">
                <a:solidFill>
                  <a:srgbClr val="00B050"/>
                </a:solidFill>
              </a:rPr>
              <a:t>المساحة الورقیة </a:t>
            </a:r>
            <a:r>
              <a:rPr lang="ar-SA" sz="2400" b="1" dirty="0" err="1" smtClean="0">
                <a:solidFill>
                  <a:srgbClr val="00B050"/>
                </a:solidFill>
              </a:rPr>
              <a:t>الكلیة:</a:t>
            </a:r>
            <a:r>
              <a:rPr lang="ar-SA" sz="2400" b="1" dirty="0" smtClean="0">
                <a:solidFill>
                  <a:srgbClr val="00B050"/>
                </a:solidFill>
              </a:rPr>
              <a:t> </a:t>
            </a:r>
          </a:p>
          <a:p>
            <a:r>
              <a:rPr lang="ar-SA" sz="2400" b="1" dirty="0" smtClean="0"/>
              <a:t> </a:t>
            </a:r>
            <a:r>
              <a:rPr lang="ar-SA" sz="2400" b="1" dirty="0"/>
              <a:t>وھو محصلة ضرب عدد الأوراق الكلیة بالنبات فى متوسط مساحة الورقة وھو مقیاس </a:t>
            </a:r>
            <a:r>
              <a:rPr lang="ar-SA" sz="2400" b="1" dirty="0" err="1" smtClean="0"/>
              <a:t>لقدرةالنبات</a:t>
            </a:r>
            <a:r>
              <a:rPr lang="ar-SA" sz="2400" b="1" dirty="0" smtClean="0"/>
              <a:t> على البناء </a:t>
            </a:r>
            <a:r>
              <a:rPr lang="ar-SA" sz="2400" b="1" dirty="0" err="1" smtClean="0"/>
              <a:t>الضوئى .</a:t>
            </a:r>
            <a:endParaRPr lang="ar-SA" sz="2400" b="1" dirty="0" smtClean="0">
              <a:solidFill>
                <a:srgbClr val="00B050"/>
              </a:solidFill>
            </a:endParaRPr>
          </a:p>
          <a:p>
            <a:r>
              <a:rPr lang="ar-SA" sz="2400" b="1" dirty="0" smtClean="0">
                <a:solidFill>
                  <a:srgbClr val="00B050"/>
                </a:solidFill>
              </a:rPr>
              <a:t>5- </a:t>
            </a:r>
            <a:r>
              <a:rPr lang="ar-SA" sz="2400" b="1" dirty="0">
                <a:solidFill>
                  <a:srgbClr val="00B050"/>
                </a:solidFill>
              </a:rPr>
              <a:t>الوزن النوعى </a:t>
            </a:r>
            <a:r>
              <a:rPr lang="ar-SA" sz="2400" b="1" dirty="0" err="1" smtClean="0">
                <a:solidFill>
                  <a:srgbClr val="00B050"/>
                </a:solidFill>
              </a:rPr>
              <a:t>للورقة </a:t>
            </a:r>
            <a:r>
              <a:rPr lang="ar-SA" sz="2400" b="1" dirty="0" smtClean="0">
                <a:solidFill>
                  <a:srgbClr val="00B050"/>
                </a:solidFill>
              </a:rPr>
              <a:t>:</a:t>
            </a:r>
            <a:r>
              <a:rPr lang="ar-SA" sz="2400" b="1" dirty="0"/>
              <a:t>ھو الوزن الجاف لوحدة المساحة من الورقة وتقدر بالسم ٢/ </a:t>
            </a:r>
            <a:r>
              <a:rPr lang="ar-SA" sz="2400" b="1" dirty="0" smtClean="0"/>
              <a:t>جرام </a:t>
            </a:r>
            <a:r>
              <a:rPr lang="ar-SA" sz="2400" b="1" dirty="0"/>
              <a:t>وھى تعكس </a:t>
            </a:r>
            <a:r>
              <a:rPr lang="ar-SA" sz="2400" b="1" dirty="0" smtClean="0"/>
              <a:t>سمك </a:t>
            </a:r>
            <a:r>
              <a:rPr lang="ar-SA" sz="2400" b="1" dirty="0"/>
              <a:t>الورقة حیث تزداد كفاءة الورقة فى القیام بالتمثیل الغذائى والضوئى بزیادة سمك </a:t>
            </a:r>
            <a:r>
              <a:rPr lang="ar-SA" sz="2400" b="1" dirty="0" err="1"/>
              <a:t>الورقة .</a:t>
            </a:r>
            <a:endParaRPr lang="ar-SA" sz="2400" b="1" dirty="0">
              <a:solidFill>
                <a:srgbClr val="00B050"/>
              </a:solidFill>
            </a:endParaRPr>
          </a:p>
          <a:p>
            <a:endParaRPr lang="ar-SA" sz="2400" b="1" dirty="0" smtClean="0"/>
          </a:p>
          <a:p>
            <a:endParaRPr lang="ar-SA" sz="24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30765" y="404664"/>
            <a:ext cx="7899983" cy="1200329"/>
          </a:xfrm>
          <a:prstGeom prst="rect">
            <a:avLst/>
          </a:prstGeom>
        </p:spPr>
        <p:txBody>
          <a:bodyPr wrap="none">
            <a:spAutoFit/>
          </a:bodyPr>
          <a:lstStyle/>
          <a:p>
            <a:r>
              <a:rPr lang="ar-SA" sz="2400" b="1" dirty="0" smtClean="0">
                <a:solidFill>
                  <a:srgbClr val="00B050"/>
                </a:solidFill>
              </a:rPr>
              <a:t>6- دلیل </a:t>
            </a:r>
            <a:r>
              <a:rPr lang="ar-SA" sz="2400" b="1" dirty="0">
                <a:solidFill>
                  <a:srgbClr val="00B050"/>
                </a:solidFill>
              </a:rPr>
              <a:t>مساحة </a:t>
            </a:r>
            <a:r>
              <a:rPr lang="ar-SA" sz="2400" b="1" dirty="0" err="1" smtClean="0">
                <a:solidFill>
                  <a:srgbClr val="00B050"/>
                </a:solidFill>
              </a:rPr>
              <a:t>الورقة :</a:t>
            </a:r>
            <a:endParaRPr lang="ar-SA" sz="2400" b="1" dirty="0" smtClean="0">
              <a:solidFill>
                <a:srgbClr val="00B050"/>
              </a:solidFill>
            </a:endParaRPr>
          </a:p>
          <a:p>
            <a:r>
              <a:rPr lang="ar-SA" sz="2400" dirty="0" smtClean="0"/>
              <a:t>ھو </a:t>
            </a:r>
            <a:r>
              <a:rPr lang="ar-SA" sz="2400" dirty="0"/>
              <a:t>مساحة المسطح الورقى بالنسبة لوحدة المساحة من </a:t>
            </a:r>
            <a:r>
              <a:rPr lang="ar-SA" sz="2400" dirty="0" err="1" smtClean="0"/>
              <a:t>الأرضا</a:t>
            </a:r>
            <a:r>
              <a:rPr lang="ar-SA" sz="2400" smtClean="0"/>
              <a:t> لتى </a:t>
            </a:r>
            <a:r>
              <a:rPr lang="ar-SA" sz="2400" dirty="0"/>
              <a:t>یشغلھا </a:t>
            </a:r>
            <a:r>
              <a:rPr lang="ar-SA" sz="2400" dirty="0" err="1"/>
              <a:t>النبات</a:t>
            </a:r>
            <a:r>
              <a:rPr lang="ar-SA" sz="2400" dirty="0" err="1" smtClean="0">
                <a:solidFill>
                  <a:srgbClr val="00B050"/>
                </a:solidFill>
              </a:rPr>
              <a:t> .</a:t>
            </a:r>
            <a:endParaRPr lang="ar-SA" sz="2400" dirty="0" smtClean="0">
              <a:solidFill>
                <a:srgbClr val="00B050"/>
              </a:solidFill>
            </a:endParaRPr>
          </a:p>
          <a:p>
            <a:endParaRPr lang="ar-SA" sz="2400" dirty="0">
              <a:solidFill>
                <a:srgbClr val="00B050"/>
              </a:solidFill>
            </a:endParaRPr>
          </a:p>
        </p:txBody>
      </p:sp>
      <p:sp>
        <p:nvSpPr>
          <p:cNvPr id="3" name="مستطيل 2"/>
          <p:cNvSpPr/>
          <p:nvPr/>
        </p:nvSpPr>
        <p:spPr>
          <a:xfrm>
            <a:off x="5818209" y="1412776"/>
            <a:ext cx="2586029" cy="830997"/>
          </a:xfrm>
          <a:prstGeom prst="rect">
            <a:avLst/>
          </a:prstGeom>
        </p:spPr>
        <p:txBody>
          <a:bodyPr wrap="none">
            <a:spAutoFit/>
          </a:bodyPr>
          <a:lstStyle/>
          <a:p>
            <a:r>
              <a:rPr lang="ar-SA" sz="2400" b="1" dirty="0" smtClean="0">
                <a:solidFill>
                  <a:srgbClr val="00B050"/>
                </a:solidFill>
              </a:rPr>
              <a:t>7- معدل </a:t>
            </a:r>
            <a:r>
              <a:rPr lang="ar-SA" sz="2400" b="1" dirty="0">
                <a:solidFill>
                  <a:srgbClr val="00B050"/>
                </a:solidFill>
              </a:rPr>
              <a:t>النمو </a:t>
            </a:r>
            <a:r>
              <a:rPr lang="ar-SA" sz="2400" b="1" dirty="0" err="1" smtClean="0">
                <a:solidFill>
                  <a:srgbClr val="00B050"/>
                </a:solidFill>
              </a:rPr>
              <a:t>النسبى :</a:t>
            </a:r>
            <a:r>
              <a:rPr lang="ar-SA" sz="2400" b="1" dirty="0" smtClean="0">
                <a:solidFill>
                  <a:srgbClr val="00B050"/>
                </a:solidFill>
              </a:rPr>
              <a:t> </a:t>
            </a:r>
          </a:p>
          <a:p>
            <a:endParaRPr lang="ar-SA" sz="2400" dirty="0">
              <a:solidFill>
                <a:srgbClr val="00B050"/>
              </a:solidFill>
            </a:endParaRPr>
          </a:p>
        </p:txBody>
      </p:sp>
      <p:sp>
        <p:nvSpPr>
          <p:cNvPr id="4" name="مستطيل 3"/>
          <p:cNvSpPr/>
          <p:nvPr/>
        </p:nvSpPr>
        <p:spPr>
          <a:xfrm>
            <a:off x="539552" y="1916832"/>
            <a:ext cx="8028384" cy="1200329"/>
          </a:xfrm>
          <a:prstGeom prst="rect">
            <a:avLst/>
          </a:prstGeom>
        </p:spPr>
        <p:txBody>
          <a:bodyPr wrap="square">
            <a:spAutoFit/>
          </a:bodyPr>
          <a:lstStyle/>
          <a:p>
            <a:r>
              <a:rPr lang="ar-SA" sz="2400" b="1" dirty="0"/>
              <a:t>ھو الوزن الجاف المتراكم للنبات لكل وحدة من الوزن الأصلي خلال وحدة زمنیة </a:t>
            </a:r>
            <a:r>
              <a:rPr lang="ar-SA" sz="2400" b="1" dirty="0" err="1" smtClean="0"/>
              <a:t>معینة .</a:t>
            </a:r>
            <a:endParaRPr lang="ar-SA" sz="2400" b="1" dirty="0" smtClean="0"/>
          </a:p>
          <a:p>
            <a:endParaRPr lang="ar-SA" sz="2400" dirty="0"/>
          </a:p>
        </p:txBody>
      </p:sp>
      <p:sp>
        <p:nvSpPr>
          <p:cNvPr id="5" name="مستطيل 4"/>
          <p:cNvSpPr/>
          <p:nvPr/>
        </p:nvSpPr>
        <p:spPr>
          <a:xfrm>
            <a:off x="251520" y="3068960"/>
            <a:ext cx="8189206" cy="2677656"/>
          </a:xfrm>
          <a:prstGeom prst="rect">
            <a:avLst/>
          </a:prstGeom>
        </p:spPr>
        <p:txBody>
          <a:bodyPr wrap="square">
            <a:spAutoFit/>
          </a:bodyPr>
          <a:lstStyle/>
          <a:p>
            <a:r>
              <a:rPr lang="ar-SA" sz="2400" b="1" dirty="0" smtClean="0">
                <a:solidFill>
                  <a:srgbClr val="00B050"/>
                </a:solidFill>
              </a:rPr>
              <a:t>8- الكفاءة </a:t>
            </a:r>
            <a:r>
              <a:rPr lang="ar-SA" sz="2400" b="1" dirty="0" err="1" smtClean="0">
                <a:solidFill>
                  <a:srgbClr val="00B050"/>
                </a:solidFill>
              </a:rPr>
              <a:t>التمثیلیة :</a:t>
            </a:r>
            <a:endParaRPr lang="ar-SA" sz="2400" b="1" dirty="0" smtClean="0">
              <a:solidFill>
                <a:srgbClr val="00B050"/>
              </a:solidFill>
            </a:endParaRPr>
          </a:p>
          <a:p>
            <a:r>
              <a:rPr lang="ar-SA" sz="2400" b="1" dirty="0" smtClean="0"/>
              <a:t>ھى </a:t>
            </a:r>
            <a:r>
              <a:rPr lang="ar-SA" sz="2400" b="1" dirty="0"/>
              <a:t>الوزن الجاف المتراكم لكل وحدة مساحة ورقیة فى وحدة الزمن وھى لیست مقیاس دقیق </a:t>
            </a:r>
            <a:r>
              <a:rPr lang="ar-SA" sz="2400" b="1" dirty="0" smtClean="0"/>
              <a:t>لمدى كفاءة عملیة البناء الضوئى ولكنھا </a:t>
            </a:r>
            <a:endParaRPr lang="ar-SA" sz="2400" b="1" dirty="0"/>
          </a:p>
          <a:p>
            <a:r>
              <a:rPr lang="ar-SA" sz="2400" b="1" dirty="0" smtClean="0"/>
              <a:t>مقیاس </a:t>
            </a:r>
            <a:r>
              <a:rPr lang="ar-SA" sz="2400" b="1" dirty="0"/>
              <a:t>للزیادة فى الوزن الجاف للنبات </a:t>
            </a:r>
            <a:r>
              <a:rPr lang="ar-SA" sz="2400" b="1" dirty="0" err="1"/>
              <a:t>والتى </a:t>
            </a:r>
            <a:r>
              <a:rPr lang="ar-SA" sz="2400" b="1" dirty="0"/>
              <a:t>ھى </a:t>
            </a:r>
            <a:r>
              <a:rPr lang="ar-SA" sz="2400" b="1" dirty="0" smtClean="0"/>
              <a:t>محصلة للفرق بین البناء الضوئى </a:t>
            </a:r>
            <a:r>
              <a:rPr lang="ar-SA" sz="2400" b="1" dirty="0" err="1" smtClean="0"/>
              <a:t>والتنفس .</a:t>
            </a:r>
            <a:endParaRPr lang="ar-SA" sz="2400" b="1" dirty="0" smtClean="0">
              <a:solidFill>
                <a:srgbClr val="00B050"/>
              </a:solidFill>
            </a:endParaRPr>
          </a:p>
          <a:p>
            <a:endParaRPr lang="ar-SA" sz="2400" b="1" dirty="0"/>
          </a:p>
          <a:p>
            <a:endParaRPr lang="ar-SA" sz="2400" dirty="0">
              <a:solidFill>
                <a:srgbClr val="00B050"/>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381000" y="381000"/>
            <a:ext cx="8458200" cy="6096000"/>
          </a:xfrm>
          <a:prstGeom prst="rect">
            <a:avLst/>
          </a:prstGeom>
        </p:spPr>
        <p:txBody>
          <a:bodyPr>
            <a:normAutofit/>
          </a:bodyPr>
          <a:lstStyle/>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400" b="1" i="0" u="none" strike="noStrike" kern="1200" cap="none" spc="0" normalizeH="0" baseline="0" noProof="0" smtClean="0">
                <a:ln>
                  <a:noFill/>
                </a:ln>
                <a:solidFill>
                  <a:srgbClr val="00B050"/>
                </a:solidFill>
                <a:effectLst/>
                <a:uLnTx/>
                <a:uFillTx/>
                <a:latin typeface="+mn-lt"/>
                <a:ea typeface="+mn-ea"/>
                <a:cs typeface="+mn-cs"/>
              </a:rPr>
              <a:t>حركيات النمو:الأعضاء الكاملة ومنحنى النمو</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منحنى النمو يمثل برسم</a:t>
            </a:r>
            <a:r>
              <a:rPr kumimoji="0" lang="ar-SA" sz="2400" b="1" i="0" u="none" strike="noStrike" kern="1200" cap="none" spc="0" normalizeH="0" baseline="0" noProof="0" smtClean="0">
                <a:ln>
                  <a:noFill/>
                </a:ln>
                <a:solidFill>
                  <a:schemeClr val="tx1"/>
                </a:solidFill>
                <a:effectLst/>
                <a:uLnTx/>
                <a:uFillTx/>
                <a:latin typeface="+mn-lt"/>
                <a:ea typeface="+mn-ea"/>
                <a:cs typeface="+mn-cs"/>
              </a:rPr>
              <a:t> العلاقة بين حجم العضو او وزنه مقابل الوقت، </a:t>
            </a:r>
            <a:r>
              <a:rPr kumimoji="0" lang="ar-SA" sz="2400" b="0" i="0" u="none" strike="noStrike" kern="1200" cap="none" spc="0" normalizeH="0" baseline="0" noProof="0" smtClean="0">
                <a:ln>
                  <a:noFill/>
                </a:ln>
                <a:solidFill>
                  <a:schemeClr val="tx1"/>
                </a:solidFill>
                <a:effectLst/>
                <a:uLnTx/>
                <a:uFillTx/>
                <a:latin typeface="+mn-lt"/>
                <a:ea typeface="+mn-ea"/>
                <a:cs typeface="+mn-cs"/>
              </a:rPr>
              <a:t>ويوضح الشكل التالي المنحنى النموذجي ذو شكل </a:t>
            </a:r>
            <a:r>
              <a:rPr kumimoji="0" lang="en-US" sz="2400" b="1" i="0" u="none" strike="noStrike" kern="1200" cap="none" spc="0" normalizeH="0" baseline="0" noProof="0" smtClean="0">
                <a:ln>
                  <a:noFill/>
                </a:ln>
                <a:solidFill>
                  <a:schemeClr val="tx1"/>
                </a:solidFill>
                <a:effectLst/>
                <a:uLnTx/>
                <a:uFillTx/>
                <a:latin typeface="+mn-lt"/>
                <a:ea typeface="+mn-ea"/>
                <a:cs typeface="+mn-cs"/>
              </a:rPr>
              <a:t>sigmoid curve </a:t>
            </a:r>
            <a:r>
              <a:rPr kumimoji="0" lang="ar-SA" sz="2400" b="1" i="0" u="none" strike="noStrike" kern="1200" cap="none" spc="0" normalizeH="0" baseline="0" noProof="0" smtClean="0">
                <a:ln>
                  <a:noFill/>
                </a:ln>
                <a:solidFill>
                  <a:schemeClr val="tx1"/>
                </a:solidFill>
                <a:effectLst/>
                <a:uLnTx/>
                <a:uFillTx/>
                <a:latin typeface="+mn-lt"/>
                <a:ea typeface="+mn-ea"/>
                <a:cs typeface="+mn-cs"/>
              </a:rPr>
              <a:t> </a:t>
            </a:r>
            <a:r>
              <a:rPr kumimoji="0" lang="ar-SA" sz="2400" b="0" i="0" u="none" strike="noStrike" kern="1200" cap="none" spc="0" normalizeH="0" baseline="0" noProof="0" smtClean="0">
                <a:ln>
                  <a:noFill/>
                </a:ln>
                <a:solidFill>
                  <a:schemeClr val="tx1"/>
                </a:solidFill>
                <a:effectLst/>
                <a:uLnTx/>
                <a:uFillTx/>
                <a:latin typeface="+mn-lt"/>
                <a:ea typeface="+mn-ea"/>
                <a:cs typeface="+mn-cs"/>
              </a:rPr>
              <a:t>أي على هيئة حرف </a:t>
            </a:r>
            <a:r>
              <a:rPr kumimoji="0" lang="en-US" sz="2400" b="0" i="0" u="none" strike="noStrike" kern="1200" cap="none" spc="0" normalizeH="0" baseline="0" noProof="0" smtClean="0">
                <a:ln>
                  <a:noFill/>
                </a:ln>
                <a:solidFill>
                  <a:schemeClr val="tx1"/>
                </a:solidFill>
                <a:effectLst/>
                <a:uLnTx/>
                <a:uFillTx/>
                <a:latin typeface="+mn-lt"/>
                <a:ea typeface="+mn-ea"/>
                <a:cs typeface="+mn-cs"/>
              </a:rPr>
              <a:t>S</a:t>
            </a:r>
            <a:r>
              <a:rPr kumimoji="0" lang="ar-SA" sz="2400" b="0" i="0" u="none" strike="noStrike" kern="1200" cap="none" spc="0" normalizeH="0" baseline="0" noProof="0" smtClean="0">
                <a:ln>
                  <a:noFill/>
                </a:ln>
                <a:solidFill>
                  <a:schemeClr val="tx1"/>
                </a:solidFill>
                <a:effectLst/>
                <a:uLnTx/>
                <a:uFillTx/>
                <a:latin typeface="+mn-lt"/>
                <a:ea typeface="+mn-ea"/>
                <a:cs typeface="+mn-cs"/>
              </a:rPr>
              <a:t> </a:t>
            </a:r>
            <a:r>
              <a:rPr kumimoji="0" lang="ar-SA" sz="2400" b="1" i="0" u="none" strike="noStrike" kern="1200" cap="none" spc="0" normalizeH="0" baseline="0" noProof="0" smtClean="0">
                <a:ln>
                  <a:noFill/>
                </a:ln>
                <a:solidFill>
                  <a:schemeClr val="tx1"/>
                </a:solidFill>
                <a:effectLst/>
                <a:uLnTx/>
                <a:uFillTx/>
                <a:latin typeface="+mn-lt"/>
                <a:ea typeface="+mn-ea"/>
                <a:cs typeface="+mn-cs"/>
              </a:rPr>
              <a:t>ونلاحظ من المنحنى انه يوجد 3 مراحل للنمو:</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1" i="0" u="none" strike="noStrike" kern="1200" cap="none" spc="0" normalizeH="0" baseline="0" noProof="0" smtClean="0">
                <a:ln>
                  <a:noFill/>
                </a:ln>
                <a:solidFill>
                  <a:schemeClr val="tx1"/>
                </a:solidFill>
                <a:effectLst/>
                <a:uLnTx/>
                <a:uFillTx/>
                <a:latin typeface="+mn-lt"/>
                <a:ea typeface="+mn-ea"/>
                <a:cs typeface="+mn-cs"/>
              </a:rPr>
              <a:t>المرحلةالأولى ابتدائية وهي الطور اللوغاريتمي </a:t>
            </a:r>
            <a:r>
              <a:rPr kumimoji="0" lang="en-US" sz="2400" b="1" i="0" u="none" strike="noStrike" kern="1200" cap="none" spc="0" normalizeH="0" baseline="0" noProof="0" smtClean="0">
                <a:ln>
                  <a:noFill/>
                </a:ln>
                <a:solidFill>
                  <a:schemeClr val="tx1"/>
                </a:solidFill>
                <a:effectLst/>
                <a:uLnTx/>
                <a:uFillTx/>
                <a:latin typeface="+mn-lt"/>
                <a:ea typeface="+mn-ea"/>
                <a:cs typeface="+mn-cs"/>
              </a:rPr>
              <a:t>Logarithmic phase</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حيث يزداد الحجم </a:t>
            </a:r>
            <a:r>
              <a:rPr kumimoji="0" lang="en-US" sz="2400" b="0" i="0" u="none" strike="noStrike" kern="1200" cap="none" spc="0" normalizeH="0" baseline="0" noProof="0" smtClean="0">
                <a:ln>
                  <a:noFill/>
                </a:ln>
                <a:solidFill>
                  <a:schemeClr val="tx1"/>
                </a:solidFill>
                <a:effectLst/>
                <a:uLnTx/>
                <a:uFillTx/>
                <a:latin typeface="+mn-lt"/>
                <a:ea typeface="+mn-ea"/>
                <a:cs typeface="+mn-cs"/>
              </a:rPr>
              <a:t>v</a:t>
            </a:r>
            <a:r>
              <a:rPr kumimoji="0" lang="ar-SA" sz="2400" b="0" i="0" u="none" strike="noStrike" kern="1200" cap="none" spc="0" normalizeH="0" baseline="0" noProof="0" smtClean="0">
                <a:ln>
                  <a:noFill/>
                </a:ln>
                <a:solidFill>
                  <a:schemeClr val="tx1"/>
                </a:solidFill>
                <a:effectLst/>
                <a:uLnTx/>
                <a:uFillTx/>
                <a:latin typeface="+mn-lt"/>
                <a:ea typeface="+mn-ea"/>
                <a:cs typeface="+mn-cs"/>
              </a:rPr>
              <a:t> مع الزمن </a:t>
            </a:r>
            <a:r>
              <a:rPr kumimoji="0" lang="en-US" sz="2400" b="0" i="0" u="none" strike="noStrike" kern="1200" cap="none" spc="0" normalizeH="0" baseline="0" noProof="0" smtClean="0">
                <a:ln>
                  <a:noFill/>
                </a:ln>
                <a:solidFill>
                  <a:schemeClr val="tx1"/>
                </a:solidFill>
                <a:effectLst/>
                <a:uLnTx/>
                <a:uFillTx/>
                <a:latin typeface="+mn-lt"/>
                <a:ea typeface="+mn-ea"/>
                <a:cs typeface="+mn-cs"/>
              </a:rPr>
              <a:t>t</a:t>
            </a:r>
            <a:r>
              <a:rPr kumimoji="0" lang="ar-SA" sz="2400" b="0" i="0" u="none" strike="noStrike" kern="1200" cap="none" spc="0" normalizeH="0" baseline="0" noProof="0" smtClean="0">
                <a:ln>
                  <a:noFill/>
                </a:ln>
                <a:solidFill>
                  <a:schemeClr val="tx1"/>
                </a:solidFill>
                <a:effectLst/>
                <a:uLnTx/>
                <a:uFillTx/>
                <a:latin typeface="+mn-lt"/>
                <a:ea typeface="+mn-ea"/>
                <a:cs typeface="+mn-cs"/>
              </a:rPr>
              <a:t> أي ان معدل النمو يكون بطئ في البداية لكن المعدل يزداد باستمرار ويصبح المعدل متناسب مع حجم العضو الحي. وكلما كان العضو الحي كبيرا كان النمو اسرع.</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1" i="0" u="none" strike="noStrike" kern="1200" cap="none" spc="0" normalizeH="0" baseline="0" noProof="0" smtClean="0">
                <a:ln>
                  <a:noFill/>
                </a:ln>
                <a:solidFill>
                  <a:schemeClr val="tx1"/>
                </a:solidFill>
                <a:effectLst/>
                <a:uLnTx/>
                <a:uFillTx/>
                <a:latin typeface="+mn-lt"/>
                <a:ea typeface="+mn-ea"/>
                <a:cs typeface="+mn-cs"/>
              </a:rPr>
              <a:t>المرحلة الثانية الطور المستقيم </a:t>
            </a:r>
            <a:r>
              <a:rPr kumimoji="0" lang="en-US" sz="2400" b="1" i="0" u="none" strike="noStrike" kern="1200" cap="none" spc="0" normalizeH="0" baseline="0" noProof="0" smtClean="0">
                <a:ln>
                  <a:noFill/>
                </a:ln>
                <a:solidFill>
                  <a:schemeClr val="tx1"/>
                </a:solidFill>
                <a:effectLst/>
                <a:uLnTx/>
                <a:uFillTx/>
                <a:latin typeface="+mn-lt"/>
                <a:ea typeface="+mn-ea"/>
                <a:cs typeface="+mn-cs"/>
              </a:rPr>
              <a:t>Linear phase</a:t>
            </a:r>
            <a:r>
              <a:rPr kumimoji="0" lang="ar-SA" sz="2400" b="0" i="0" u="none" strike="noStrike" kern="1200" cap="none" spc="0" normalizeH="0" baseline="0" noProof="0" smtClean="0">
                <a:ln>
                  <a:noFill/>
                </a:ln>
                <a:solidFill>
                  <a:schemeClr val="tx1"/>
                </a:solidFill>
                <a:effectLst/>
                <a:uLnTx/>
                <a:uFillTx/>
                <a:latin typeface="+mn-lt"/>
                <a:ea typeface="+mn-ea"/>
                <a:cs typeface="+mn-cs"/>
              </a:rPr>
              <a:t> يستمر نمو الحجم بمعدل ثابت وعادة يكون بأقصى سرعة لبعض الوقت</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1" i="0" u="none" strike="noStrike" kern="1200" cap="none" spc="0" normalizeH="0" baseline="0" noProof="0" smtClean="0">
                <a:ln>
                  <a:noFill/>
                </a:ln>
                <a:solidFill>
                  <a:schemeClr val="tx1"/>
                </a:solidFill>
                <a:effectLst/>
                <a:uLnTx/>
                <a:uFillTx/>
                <a:latin typeface="+mn-lt"/>
                <a:ea typeface="+mn-ea"/>
                <a:cs typeface="+mn-cs"/>
              </a:rPr>
              <a:t>المرحلة الثالثة طور الشيخوخة </a:t>
            </a:r>
            <a:r>
              <a:rPr kumimoji="0" lang="en-US" sz="2400" b="1" i="0" u="none" strike="noStrike" kern="1200" cap="none" spc="0" normalizeH="0" baseline="0" noProof="0" smtClean="0">
                <a:ln>
                  <a:noFill/>
                </a:ln>
                <a:solidFill>
                  <a:schemeClr val="tx1"/>
                </a:solidFill>
                <a:effectLst/>
                <a:uLnTx/>
                <a:uFillTx/>
                <a:latin typeface="+mn-lt"/>
                <a:ea typeface="+mn-ea"/>
                <a:cs typeface="+mn-cs"/>
              </a:rPr>
              <a:t>Sensence phase</a:t>
            </a:r>
            <a:r>
              <a:rPr kumimoji="0" lang="ar-SA" sz="2400" b="0" i="0" u="none" strike="noStrike" kern="1200" cap="none" spc="0" normalizeH="0" baseline="0" noProof="0" smtClean="0">
                <a:ln>
                  <a:noFill/>
                </a:ln>
                <a:solidFill>
                  <a:schemeClr val="tx1"/>
                </a:solidFill>
                <a:effectLst/>
                <a:uLnTx/>
                <a:uFillTx/>
                <a:latin typeface="+mn-lt"/>
                <a:ea typeface="+mn-ea"/>
                <a:cs typeface="+mn-cs"/>
              </a:rPr>
              <a:t> يتميز بمعدل النمو المنخفض نلاحظ هبوط في المنحنى عندما يبلغ النبات مرحلة نضجة ويدخل في طور الشيخوخة، حيث ان </a:t>
            </a:r>
            <a:r>
              <a:rPr kumimoji="0" lang="ar-SA" sz="2400" b="1" i="0" u="none" strike="noStrike" kern="1200" cap="none" spc="0" normalizeH="0" baseline="0" noProof="0" smtClean="0">
                <a:ln>
                  <a:noFill/>
                </a:ln>
                <a:solidFill>
                  <a:schemeClr val="tx1"/>
                </a:solidFill>
                <a:effectLst/>
                <a:uLnTx/>
                <a:uFillTx/>
                <a:latin typeface="+mn-lt"/>
                <a:ea typeface="+mn-ea"/>
                <a:cs typeface="+mn-cs"/>
              </a:rPr>
              <a:t>معدلات تفاعلات الهدم تفوق معدلات البناء.</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400" b="1" i="0" u="none" strike="noStrike" kern="1200" cap="none" spc="0" normalizeH="0" baseline="0" noProof="0" smtClean="0">
                <a:ln>
                  <a:noFill/>
                </a:ln>
                <a:solidFill>
                  <a:schemeClr val="tx1"/>
                </a:solidFill>
                <a:effectLst/>
                <a:uLnTx/>
                <a:uFillTx/>
                <a:latin typeface="+mn-lt"/>
                <a:ea typeface="+mn-ea"/>
                <a:cs typeface="+mn-cs"/>
              </a:rPr>
              <a:t> </a:t>
            </a:r>
            <a:endParaRPr kumimoji="0" lang="ar-SA"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57200" y="381000"/>
            <a:ext cx="8305800" cy="5745163"/>
          </a:xfrm>
          <a:prstGeom prst="rect">
            <a:avLst/>
          </a:prstGeom>
        </p:spPr>
        <p:txBody>
          <a:bodyPr>
            <a:normAutofit/>
          </a:bodyPr>
          <a:lstStyle/>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وبشكل ادق نجد ان منحنى </a:t>
            </a:r>
            <a:r>
              <a:rPr kumimoji="0" lang="en-US" sz="2400" b="0" i="0" u="none" strike="noStrike" kern="1200" cap="none" spc="0" normalizeH="0" baseline="0" noProof="0" smtClean="0">
                <a:ln>
                  <a:noFill/>
                </a:ln>
                <a:solidFill>
                  <a:schemeClr val="tx1"/>
                </a:solidFill>
                <a:effectLst/>
                <a:uLnTx/>
                <a:uFillTx/>
                <a:latin typeface="+mn-lt"/>
                <a:ea typeface="+mn-ea"/>
                <a:cs typeface="+mn-cs"/>
              </a:rPr>
              <a:t>Sigmoid</a:t>
            </a:r>
            <a:r>
              <a:rPr kumimoji="0" lang="ar-SA" sz="2400" b="0" i="0" u="none" strike="noStrike" kern="1200" cap="none" spc="0" normalizeH="0" baseline="0" noProof="0" smtClean="0">
                <a:ln>
                  <a:noFill/>
                </a:ln>
                <a:solidFill>
                  <a:schemeClr val="tx1"/>
                </a:solidFill>
                <a:effectLst/>
                <a:uLnTx/>
                <a:uFillTx/>
                <a:latin typeface="+mn-lt"/>
                <a:ea typeface="+mn-ea"/>
                <a:cs typeface="+mn-cs"/>
              </a:rPr>
              <a:t> يبدأ </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1" i="0" u="none" strike="noStrike" kern="1200" cap="none" spc="0" normalizeH="0" baseline="0" noProof="0" smtClean="0">
                <a:ln>
                  <a:noFill/>
                </a:ln>
                <a:solidFill>
                  <a:schemeClr val="tx1"/>
                </a:solidFill>
                <a:effectLst/>
                <a:uLnTx/>
                <a:uFillTx/>
                <a:latin typeface="+mn-lt"/>
                <a:ea typeface="+mn-ea"/>
                <a:cs typeface="+mn-cs"/>
              </a:rPr>
              <a:t>بمرحلة </a:t>
            </a:r>
            <a:r>
              <a:rPr kumimoji="0" lang="en-US" sz="2400" b="1" i="0" u="none" strike="noStrike" kern="1200" cap="none" spc="0" normalizeH="0" baseline="0" noProof="0" smtClean="0">
                <a:ln>
                  <a:noFill/>
                </a:ln>
                <a:solidFill>
                  <a:schemeClr val="tx1"/>
                </a:solidFill>
                <a:effectLst/>
                <a:uLnTx/>
                <a:uFillTx/>
                <a:latin typeface="+mn-lt"/>
                <a:ea typeface="+mn-ea"/>
                <a:cs typeface="+mn-cs"/>
              </a:rPr>
              <a:t>lag phase</a:t>
            </a:r>
            <a:r>
              <a:rPr kumimoji="0" lang="ar-SA" sz="2400" b="1" i="0" u="none" strike="noStrike" kern="1200" cap="none" spc="0" normalizeH="0" baseline="0" noProof="0" smtClean="0">
                <a:ln>
                  <a:noFill/>
                </a:ln>
                <a:solidFill>
                  <a:schemeClr val="tx1"/>
                </a:solidFill>
                <a:effectLst/>
                <a:uLnTx/>
                <a:uFillTx/>
                <a:latin typeface="+mn-lt"/>
                <a:ea typeface="+mn-ea"/>
                <a:cs typeface="+mn-cs"/>
              </a:rPr>
              <a:t> أي مرحلة الركود </a:t>
            </a:r>
            <a:r>
              <a:rPr kumimoji="0" lang="ar-SA" sz="2400" b="0" i="0" u="none" strike="noStrike" kern="1200" cap="none" spc="0" normalizeH="0" baseline="0" noProof="0" smtClean="0">
                <a:ln>
                  <a:noFill/>
                </a:ln>
                <a:solidFill>
                  <a:srgbClr val="FF0000"/>
                </a:solidFill>
                <a:effectLst/>
                <a:uLnTx/>
                <a:uFillTx/>
                <a:latin typeface="+mn-lt"/>
                <a:ea typeface="+mn-ea"/>
                <a:cs typeface="+mn-cs"/>
              </a:rPr>
              <a:t>او بطء النمو </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ثم يليها </a:t>
            </a:r>
            <a:r>
              <a:rPr kumimoji="0" lang="ar-SA" sz="2400" b="1" i="0" u="none" strike="noStrike" kern="1200" cap="none" spc="0" normalizeH="0" baseline="0" noProof="0" smtClean="0">
                <a:ln>
                  <a:noFill/>
                </a:ln>
                <a:solidFill>
                  <a:schemeClr val="tx1"/>
                </a:solidFill>
                <a:effectLst/>
                <a:uLnTx/>
                <a:uFillTx/>
                <a:latin typeface="+mn-lt"/>
                <a:ea typeface="+mn-ea"/>
                <a:cs typeface="+mn-cs"/>
              </a:rPr>
              <a:t>مرحلة </a:t>
            </a:r>
            <a:r>
              <a:rPr kumimoji="0" lang="en-US" sz="2400" b="1" i="0" u="none" strike="noStrike" kern="1200" cap="none" spc="0" normalizeH="0" baseline="0" noProof="0" smtClean="0">
                <a:ln>
                  <a:noFill/>
                </a:ln>
                <a:solidFill>
                  <a:schemeClr val="tx1"/>
                </a:solidFill>
                <a:effectLst/>
                <a:uLnTx/>
                <a:uFillTx/>
                <a:latin typeface="+mn-lt"/>
                <a:ea typeface="+mn-ea"/>
                <a:cs typeface="+mn-cs"/>
              </a:rPr>
              <a:t>log phase</a:t>
            </a:r>
            <a:r>
              <a:rPr kumimoji="0" lang="ar-SA" sz="2400" b="1" i="0" u="none" strike="noStrike" kern="1200" cap="none" spc="0" normalizeH="0" baseline="0" noProof="0" smtClean="0">
                <a:ln>
                  <a:noFill/>
                </a:ln>
                <a:solidFill>
                  <a:schemeClr val="tx1"/>
                </a:solidFill>
                <a:effectLst/>
                <a:uLnTx/>
                <a:uFillTx/>
                <a:latin typeface="+mn-lt"/>
                <a:ea typeface="+mn-ea"/>
                <a:cs typeface="+mn-cs"/>
              </a:rPr>
              <a:t> أي مرحلة النمو اللوغاريتمي </a:t>
            </a:r>
            <a:r>
              <a:rPr kumimoji="0" lang="ar-SA" sz="2400" b="0" i="0" u="none" strike="noStrike" kern="1200" cap="none" spc="0" normalizeH="0" baseline="0" noProof="0" smtClean="0">
                <a:ln>
                  <a:noFill/>
                </a:ln>
                <a:solidFill>
                  <a:srgbClr val="FF0000"/>
                </a:solidFill>
                <a:effectLst/>
                <a:uLnTx/>
                <a:uFillTx/>
                <a:latin typeface="+mn-lt"/>
                <a:ea typeface="+mn-ea"/>
                <a:cs typeface="+mn-cs"/>
              </a:rPr>
              <a:t>أي النمو السريع.</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ثم تنتهي </a:t>
            </a:r>
            <a:r>
              <a:rPr kumimoji="0" lang="ar-SA" sz="2400" b="1" i="0" u="none" strike="noStrike" kern="1200" cap="none" spc="0" normalizeH="0" baseline="0" noProof="0" smtClean="0">
                <a:ln>
                  <a:noFill/>
                </a:ln>
                <a:solidFill>
                  <a:schemeClr val="tx1"/>
                </a:solidFill>
                <a:effectLst/>
                <a:uLnTx/>
                <a:uFillTx/>
                <a:latin typeface="+mn-lt"/>
                <a:ea typeface="+mn-ea"/>
                <a:cs typeface="+mn-cs"/>
              </a:rPr>
              <a:t>بمرحلة ثالثة هي مرحلة الثبات </a:t>
            </a:r>
            <a:r>
              <a:rPr kumimoji="0" lang="en-US" sz="2400" b="1" i="0" u="none" strike="noStrike" kern="1200" cap="none" spc="0" normalizeH="0" baseline="0" noProof="0" smtClean="0">
                <a:ln>
                  <a:noFill/>
                </a:ln>
                <a:solidFill>
                  <a:schemeClr val="tx1"/>
                </a:solidFill>
                <a:effectLst/>
                <a:uLnTx/>
                <a:uFillTx/>
                <a:latin typeface="+mn-lt"/>
                <a:ea typeface="+mn-ea"/>
                <a:cs typeface="+mn-cs"/>
              </a:rPr>
              <a:t>stationary phase</a:t>
            </a:r>
            <a:r>
              <a:rPr kumimoji="0" lang="ar-SA" sz="2400" b="1" i="0" u="none" strike="noStrike" kern="1200" cap="none" spc="0" normalizeH="0" baseline="0" noProof="0" smtClean="0">
                <a:ln>
                  <a:noFill/>
                </a:ln>
                <a:solidFill>
                  <a:schemeClr val="tx1"/>
                </a:solidFill>
                <a:effectLst/>
                <a:uLnTx/>
                <a:uFillTx/>
                <a:latin typeface="+mn-lt"/>
                <a:ea typeface="+mn-ea"/>
                <a:cs typeface="+mn-cs"/>
              </a:rPr>
              <a:t> </a:t>
            </a:r>
            <a:r>
              <a:rPr kumimoji="0" lang="ar-SA" sz="2400" b="0" i="0" u="none" strike="noStrike" kern="1200" cap="none" spc="0" normalizeH="0" baseline="0" noProof="0" smtClean="0">
                <a:ln>
                  <a:noFill/>
                </a:ln>
                <a:solidFill>
                  <a:schemeClr val="tx1"/>
                </a:solidFill>
                <a:effectLst/>
                <a:uLnTx/>
                <a:uFillTx/>
                <a:latin typeface="+mn-lt"/>
                <a:ea typeface="+mn-ea"/>
                <a:cs typeface="+mn-cs"/>
              </a:rPr>
              <a:t>حيث يوجد توازن بين عدد من الخلايا المنقسمة وعدد الخلايا الميتة. </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واخيرا </a:t>
            </a:r>
            <a:r>
              <a:rPr kumimoji="0" lang="ar-SA" sz="2400" b="1" i="0" u="none" strike="noStrike" kern="1200" cap="none" spc="0" normalizeH="0" baseline="0" noProof="0" smtClean="0">
                <a:ln>
                  <a:noFill/>
                </a:ln>
                <a:solidFill>
                  <a:schemeClr val="tx1"/>
                </a:solidFill>
                <a:effectLst/>
                <a:uLnTx/>
                <a:uFillTx/>
                <a:latin typeface="+mn-lt"/>
                <a:ea typeface="+mn-ea"/>
                <a:cs typeface="+mn-cs"/>
              </a:rPr>
              <a:t>الشيخوخة </a:t>
            </a:r>
            <a:r>
              <a:rPr kumimoji="0" lang="en-US" sz="2400" b="1" i="0" u="none" strike="noStrike" kern="1200" cap="none" spc="0" normalizeH="0" baseline="0" noProof="0" smtClean="0">
                <a:ln>
                  <a:noFill/>
                </a:ln>
                <a:solidFill>
                  <a:schemeClr val="tx1"/>
                </a:solidFill>
                <a:effectLst/>
                <a:uLnTx/>
                <a:uFillTx/>
                <a:latin typeface="+mn-lt"/>
                <a:ea typeface="+mn-ea"/>
                <a:cs typeface="+mn-cs"/>
              </a:rPr>
              <a:t>senescence</a:t>
            </a:r>
            <a:r>
              <a:rPr kumimoji="0" lang="ar-SA" sz="2400" b="1" i="0" u="none" strike="noStrike" kern="1200" cap="none" spc="0" normalizeH="0" baseline="0" noProof="0" smtClean="0">
                <a:ln>
                  <a:noFill/>
                </a:ln>
                <a:solidFill>
                  <a:schemeClr val="tx1"/>
                </a:solidFill>
                <a:effectLst/>
                <a:uLnTx/>
                <a:uFillTx/>
                <a:latin typeface="+mn-lt"/>
                <a:ea typeface="+mn-ea"/>
                <a:cs typeface="+mn-cs"/>
              </a:rPr>
              <a:t> </a:t>
            </a:r>
            <a:r>
              <a:rPr kumimoji="0" lang="ar-SA" sz="2400" b="0" i="0" u="none" strike="noStrike" kern="1200" cap="none" spc="0" normalizeH="0" baseline="0" noProof="0" smtClean="0">
                <a:ln>
                  <a:noFill/>
                </a:ln>
                <a:solidFill>
                  <a:schemeClr val="tx1"/>
                </a:solidFill>
                <a:effectLst/>
                <a:uLnTx/>
                <a:uFillTx/>
                <a:latin typeface="+mn-lt"/>
                <a:ea typeface="+mn-ea"/>
                <a:cs typeface="+mn-cs"/>
              </a:rPr>
              <a:t>حيث يختل التوازن ويزداد عدد الخلايا الميتة عن عدد الخلايا المنقسمة.</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كما ان اجزاء النبات الواحد تنمو بسرعات مختلفة حيث ان السيقان تنمو بسرعات مختلفة عن الجذور وكلاهما ينمو بسرعات مختلفة عن الأوراق وذلك في النبات الواحد. </a:t>
            </a:r>
            <a:endParaRPr kumimoji="0" lang="ar-SA"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 growth curve is a typical sigmoid curve"/>
          <p:cNvPicPr>
            <a:picLocks noChangeAspect="1" noChangeArrowheads="1"/>
          </p:cNvPicPr>
          <p:nvPr/>
        </p:nvPicPr>
        <p:blipFill>
          <a:blip r:embed="rId2" cstate="print"/>
          <a:srcRect/>
          <a:stretch>
            <a:fillRect/>
          </a:stretch>
        </p:blipFill>
        <p:spPr bwMode="auto">
          <a:xfrm>
            <a:off x="381000" y="1219200"/>
            <a:ext cx="8001000" cy="4828422"/>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158</TotalTime>
  <Words>1209</Words>
  <Application>Microsoft Office PowerPoint</Application>
  <PresentationFormat>On-screen Show (4:3)</PresentationFormat>
  <Paragraphs>80</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Andalus</vt:lpstr>
      <vt:lpstr>Arabic Typesetting</vt:lpstr>
      <vt:lpstr>Century Schoolbook</vt:lpstr>
      <vt:lpstr>Courier New</vt:lpstr>
      <vt:lpstr>Hesham Bold</vt:lpstr>
      <vt:lpstr>Times New Roman</vt:lpstr>
      <vt:lpstr>Wingdings</vt:lpstr>
      <vt:lpstr>Wingdings 2</vt:lpstr>
      <vt:lpstr>مشربية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c:creator>
  <cp:lastModifiedBy>maha abanomai</cp:lastModifiedBy>
  <cp:revision>16</cp:revision>
  <dcterms:created xsi:type="dcterms:W3CDTF">2017-02-10T12:48:16Z</dcterms:created>
  <dcterms:modified xsi:type="dcterms:W3CDTF">2024-01-19T11:27:05Z</dcterms:modified>
</cp:coreProperties>
</file>