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4"/>
  </p:notesMasterIdLst>
  <p:sldIdLst>
    <p:sldId id="257" r:id="rId2"/>
    <p:sldId id="256" r:id="rId3"/>
    <p:sldId id="258" r:id="rId4"/>
    <p:sldId id="260" r:id="rId5"/>
    <p:sldId id="259" r:id="rId6"/>
    <p:sldId id="261" r:id="rId7"/>
    <p:sldId id="265" r:id="rId8"/>
    <p:sldId id="267" r:id="rId9"/>
    <p:sldId id="268" r:id="rId10"/>
    <p:sldId id="266" r:id="rId11"/>
    <p:sldId id="269" r:id="rId12"/>
    <p:sldId id="270" r:id="rId13"/>
    <p:sldId id="271" r:id="rId14"/>
    <p:sldId id="273" r:id="rId15"/>
    <p:sldId id="272" r:id="rId16"/>
    <p:sldId id="276" r:id="rId17"/>
    <p:sldId id="277" r:id="rId18"/>
    <p:sldId id="278" r:id="rId19"/>
    <p:sldId id="279" r:id="rId20"/>
    <p:sldId id="280" r:id="rId21"/>
    <p:sldId id="262" r:id="rId22"/>
    <p:sldId id="274"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B003CDD-54E4-42BE-8D94-AC69C3512A10}" type="datetimeFigureOut">
              <a:rPr lang="ar-SA" smtClean="0"/>
              <a:pPr/>
              <a:t>06/07/45</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AE4B8E8-05F4-46B1-850E-DB4C2D5C80AD}" type="slidenum">
              <a:rPr lang="ar-SA" smtClean="0"/>
              <a:pPr/>
              <a:t>‹#›</a:t>
            </a:fld>
            <a:endParaRPr lang="ar-SA"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3643FCE-8463-40FA-A7D2-408060BC29FE}" type="slidenum">
              <a:rPr lang="ar-SA"/>
              <a:pPr/>
              <a:t>1</a:t>
            </a:fld>
            <a:endParaRPr lang="en-US"/>
          </a:p>
        </p:txBody>
      </p:sp>
      <p:sp>
        <p:nvSpPr>
          <p:cNvPr id="231426" name="عنصر نائب لصورة الشريحة 1"/>
          <p:cNvSpPr>
            <a:spLocks noGrp="1" noRot="1" noChangeAspect="1" noTextEdit="1"/>
          </p:cNvSpPr>
          <p:nvPr>
            <p:ph type="sldImg"/>
          </p:nvPr>
        </p:nvSpPr>
        <p:spPr>
          <a:ln/>
        </p:spPr>
      </p:sp>
      <p:sp>
        <p:nvSpPr>
          <p:cNvPr id="231427" name="عنصر نائب للملاحظات 2"/>
          <p:cNvSpPr>
            <a:spLocks noGrp="1"/>
          </p:cNvSpPr>
          <p:nvPr>
            <p:ph type="body" idx="1"/>
          </p:nvPr>
        </p:nvSpPr>
        <p:spPr/>
        <p:txBody>
          <a:bodyPr/>
          <a:lstStyle/>
          <a:p>
            <a:pPr>
              <a:spcBef>
                <a:spcPct val="0"/>
              </a:spcBef>
            </a:pPr>
            <a:endParaRPr lang="ar-SA"/>
          </a:p>
        </p:txBody>
      </p:sp>
      <p:sp>
        <p:nvSpPr>
          <p:cNvPr id="231428" name="عنصر نائب لرقم الشريحة 3"/>
          <p:cNvSpPr txBox="1">
            <a:spLocks noGrp="1"/>
          </p:cNvSpPr>
          <p:nvPr/>
        </p:nvSpPr>
        <p:spPr bwMode="auto">
          <a:xfrm>
            <a:off x="1589" y="8685213"/>
            <a:ext cx="2971800" cy="457200"/>
          </a:xfrm>
          <a:prstGeom prst="rect">
            <a:avLst/>
          </a:prstGeom>
          <a:noFill/>
          <a:ln w="9525">
            <a:noFill/>
            <a:miter lim="800000"/>
            <a:headEnd/>
            <a:tailEnd/>
          </a:ln>
        </p:spPr>
        <p:txBody>
          <a:bodyPr anchor="b"/>
          <a:lstStyle/>
          <a:p>
            <a:pPr algn="l"/>
            <a:fld id="{790C594D-E5BF-40BC-947D-45A78FA730EC}" type="slidenum">
              <a:rPr lang="ar-SA" sz="1200">
                <a:latin typeface="Arial Black" pitchFamily="34" charset="0"/>
              </a:rPr>
              <a:pPr algn="l"/>
              <a:t>1</a:t>
            </a:fld>
            <a:endParaRPr lang="ar-SA" sz="1200">
              <a:latin typeface="Arial Black"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E3C01D86-8016-4A3D-A620-099BB9C30971}" type="datetimeFigureOut">
              <a:rPr lang="ar-SA" smtClean="0"/>
              <a:pPr/>
              <a:t>06/07/45</a:t>
            </a:fld>
            <a:endParaRPr lang="ar-SA" dirty="0"/>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31BE56E-CC4D-40B1-AEEC-31DC25E178D7}"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3C01D86-8016-4A3D-A620-099BB9C30971}" type="datetimeFigureOut">
              <a:rPr lang="ar-SA" smtClean="0"/>
              <a:pPr/>
              <a:t>06/07/45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31BE56E-CC4D-40B1-AEEC-31DC25E178D7}" type="slidenum">
              <a:rPr lang="ar-SA" smtClean="0"/>
              <a:pPr/>
              <a:t>‹#›</a:t>
            </a:fld>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3C01D86-8016-4A3D-A620-099BB9C30971}" type="datetimeFigureOut">
              <a:rPr lang="ar-SA" smtClean="0"/>
              <a:pPr/>
              <a:t>06/07/45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31BE56E-CC4D-40B1-AEEC-31DC25E178D7}" type="slidenum">
              <a:rPr lang="ar-SA" smtClean="0"/>
              <a:pPr/>
              <a:t>‹#›</a:t>
            </a:fld>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E3C01D86-8016-4A3D-A620-099BB9C30971}" type="datetimeFigureOut">
              <a:rPr lang="ar-SA" smtClean="0"/>
              <a:pPr/>
              <a:t>06/07/45</a:t>
            </a:fld>
            <a:endParaRPr lang="ar-SA" dirty="0"/>
          </a:p>
        </p:txBody>
      </p:sp>
      <p:sp>
        <p:nvSpPr>
          <p:cNvPr id="9" name="عنصر نائب لرقم الشريحة 8"/>
          <p:cNvSpPr>
            <a:spLocks noGrp="1"/>
          </p:cNvSpPr>
          <p:nvPr>
            <p:ph type="sldNum" sz="quarter" idx="15"/>
          </p:nvPr>
        </p:nvSpPr>
        <p:spPr/>
        <p:txBody>
          <a:bodyPr rtlCol="0"/>
          <a:lstStyle/>
          <a:p>
            <a:fld id="{031BE56E-CC4D-40B1-AEEC-31DC25E178D7}" type="slidenum">
              <a:rPr lang="ar-SA" smtClean="0"/>
              <a:pPr/>
              <a:t>‹#›</a:t>
            </a:fld>
            <a:endParaRPr lang="ar-SA" dirty="0"/>
          </a:p>
        </p:txBody>
      </p:sp>
      <p:sp>
        <p:nvSpPr>
          <p:cNvPr id="10" name="عنصر نائب للتذييل 9"/>
          <p:cNvSpPr>
            <a:spLocks noGrp="1"/>
          </p:cNvSpPr>
          <p:nvPr>
            <p:ph type="ftr" sz="quarter" idx="16"/>
          </p:nvPr>
        </p:nvSpPr>
        <p:spPr/>
        <p:txBody>
          <a:bodyPr rtlCol="0"/>
          <a:lstStyle/>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E3C01D86-8016-4A3D-A620-099BB9C30971}" type="datetimeFigureOut">
              <a:rPr lang="ar-SA" smtClean="0"/>
              <a:pPr/>
              <a:t>06/07/45</a:t>
            </a:fld>
            <a:endParaRPr lang="ar-SA" dirty="0"/>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31BE56E-CC4D-40B1-AEEC-31DC25E178D7}"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3C01D86-8016-4A3D-A620-099BB9C30971}" type="datetimeFigureOut">
              <a:rPr lang="ar-SA" smtClean="0"/>
              <a:pPr/>
              <a:t>06/07/45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31BE56E-CC4D-40B1-AEEC-31DC25E178D7}" type="slidenum">
              <a:rPr lang="ar-SA" smtClean="0"/>
              <a:pPr/>
              <a:t>‹#›</a:t>
            </a:fld>
            <a:endParaRPr lang="ar-SA"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E3C01D86-8016-4A3D-A620-099BB9C30971}" type="datetimeFigureOut">
              <a:rPr lang="ar-SA" smtClean="0"/>
              <a:pPr/>
              <a:t>06/07/45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31BE56E-CC4D-40B1-AEEC-31DC25E178D7}" type="slidenum">
              <a:rPr lang="ar-SA" smtClean="0"/>
              <a:pPr/>
              <a:t>‹#›</a:t>
            </a:fld>
            <a:endParaRPr lang="ar-SA"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E3C01D86-8016-4A3D-A620-099BB9C30971}" type="datetimeFigureOut">
              <a:rPr lang="ar-SA" smtClean="0"/>
              <a:pPr/>
              <a:t>06/07/45</a:t>
            </a:fld>
            <a:endParaRPr lang="ar-SA" dirty="0"/>
          </a:p>
        </p:txBody>
      </p:sp>
      <p:sp>
        <p:nvSpPr>
          <p:cNvPr id="7" name="عنصر نائب لرقم الشريحة 6"/>
          <p:cNvSpPr>
            <a:spLocks noGrp="1"/>
          </p:cNvSpPr>
          <p:nvPr>
            <p:ph type="sldNum" sz="quarter" idx="11"/>
          </p:nvPr>
        </p:nvSpPr>
        <p:spPr/>
        <p:txBody>
          <a:bodyPr rtlCol="0"/>
          <a:lstStyle/>
          <a:p>
            <a:fld id="{031BE56E-CC4D-40B1-AEEC-31DC25E178D7}" type="slidenum">
              <a:rPr lang="ar-SA" smtClean="0"/>
              <a:pPr/>
              <a:t>‹#›</a:t>
            </a:fld>
            <a:endParaRPr lang="ar-SA" dirty="0"/>
          </a:p>
        </p:txBody>
      </p:sp>
      <p:sp>
        <p:nvSpPr>
          <p:cNvPr id="8" name="عنصر نائب للتذييل 7"/>
          <p:cNvSpPr>
            <a:spLocks noGrp="1"/>
          </p:cNvSpPr>
          <p:nvPr>
            <p:ph type="ftr" sz="quarter" idx="12"/>
          </p:nvPr>
        </p:nvSpPr>
        <p:spPr/>
        <p:txBody>
          <a:bodyPr rtlCol="0"/>
          <a:lstStyle/>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C01D86-8016-4A3D-A620-099BB9C30971}" type="datetimeFigureOut">
              <a:rPr lang="ar-SA" smtClean="0"/>
              <a:pPr/>
              <a:t>06/07/45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31BE56E-CC4D-40B1-AEEC-31DC25E178D7}" type="slidenum">
              <a:rPr lang="ar-SA" smtClean="0"/>
              <a:pPr/>
              <a:t>‹#›</a:t>
            </a:fld>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E3C01D86-8016-4A3D-A620-099BB9C30971}" type="datetimeFigureOut">
              <a:rPr lang="ar-SA" smtClean="0"/>
              <a:pPr/>
              <a:t>06/07/45</a:t>
            </a:fld>
            <a:endParaRPr lang="ar-SA" dirty="0"/>
          </a:p>
        </p:txBody>
      </p:sp>
      <p:sp>
        <p:nvSpPr>
          <p:cNvPr id="22" name="عنصر نائب لرقم الشريحة 21"/>
          <p:cNvSpPr>
            <a:spLocks noGrp="1"/>
          </p:cNvSpPr>
          <p:nvPr>
            <p:ph type="sldNum" sz="quarter" idx="15"/>
          </p:nvPr>
        </p:nvSpPr>
        <p:spPr/>
        <p:txBody>
          <a:bodyPr rtlCol="0"/>
          <a:lstStyle/>
          <a:p>
            <a:fld id="{031BE56E-CC4D-40B1-AEEC-31DC25E178D7}" type="slidenum">
              <a:rPr lang="ar-SA" smtClean="0"/>
              <a:pPr/>
              <a:t>‹#›</a:t>
            </a:fld>
            <a:endParaRPr lang="ar-SA" dirty="0"/>
          </a:p>
        </p:txBody>
      </p:sp>
      <p:sp>
        <p:nvSpPr>
          <p:cNvPr id="23" name="عنصر نائب للتذييل 22"/>
          <p:cNvSpPr>
            <a:spLocks noGrp="1"/>
          </p:cNvSpPr>
          <p:nvPr>
            <p:ph type="ftr" sz="quarter" idx="16"/>
          </p:nvPr>
        </p:nvSpPr>
        <p:spPr/>
        <p:txBody>
          <a:bodyPr rtlCol="0"/>
          <a:lstStyle/>
          <a:p>
            <a:endParaRPr lang="ar-SA"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E3C01D86-8016-4A3D-A620-099BB9C30971}" type="datetimeFigureOut">
              <a:rPr lang="ar-SA" smtClean="0"/>
              <a:pPr/>
              <a:t>06/07/45</a:t>
            </a:fld>
            <a:endParaRPr lang="ar-SA" dirty="0"/>
          </a:p>
        </p:txBody>
      </p:sp>
      <p:sp>
        <p:nvSpPr>
          <p:cNvPr id="18" name="عنصر نائب لرقم الشريحة 17"/>
          <p:cNvSpPr>
            <a:spLocks noGrp="1"/>
          </p:cNvSpPr>
          <p:nvPr>
            <p:ph type="sldNum" sz="quarter" idx="11"/>
          </p:nvPr>
        </p:nvSpPr>
        <p:spPr/>
        <p:txBody>
          <a:bodyPr rtlCol="0"/>
          <a:lstStyle/>
          <a:p>
            <a:fld id="{031BE56E-CC4D-40B1-AEEC-31DC25E178D7}" type="slidenum">
              <a:rPr lang="ar-SA" smtClean="0"/>
              <a:pPr/>
              <a:t>‹#›</a:t>
            </a:fld>
            <a:endParaRPr lang="ar-SA" dirty="0"/>
          </a:p>
        </p:txBody>
      </p:sp>
      <p:sp>
        <p:nvSpPr>
          <p:cNvPr id="21" name="عنصر نائب للتذييل 20"/>
          <p:cNvSpPr>
            <a:spLocks noGrp="1"/>
          </p:cNvSpPr>
          <p:nvPr>
            <p:ph type="ftr" sz="quarter" idx="12"/>
          </p:nvPr>
        </p:nvSpPr>
        <p:spPr/>
        <p:txBody>
          <a:bodyPr rtlCol="0"/>
          <a:lstStyle/>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3C01D86-8016-4A3D-A620-099BB9C30971}" type="datetimeFigureOut">
              <a:rPr lang="ar-SA" smtClean="0"/>
              <a:pPr/>
              <a:t>06/07/45</a:t>
            </a:fld>
            <a:endParaRPr lang="ar-SA" dirty="0"/>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1BE56E-CC4D-40B1-AEEC-31DC25E178D7}"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4" name="Picture 4"/>
          <p:cNvPicPr>
            <a:picLocks noChangeAspect="1" noChangeArrowheads="1"/>
          </p:cNvPicPr>
          <p:nvPr/>
        </p:nvPicPr>
        <p:blipFill>
          <a:blip r:embed="rId3" cstate="print"/>
          <a:srcRect/>
          <a:stretch>
            <a:fillRect/>
          </a:stretch>
        </p:blipFill>
        <p:spPr bwMode="auto">
          <a:xfrm>
            <a:off x="0" y="0"/>
            <a:ext cx="9819201" cy="7196138"/>
          </a:xfrm>
          <a:prstGeom prst="rect">
            <a:avLst/>
          </a:prstGeom>
          <a:noFill/>
          <a:ln w="9525">
            <a:noFill/>
            <a:miter lim="800000"/>
            <a:headEnd/>
            <a:tailEnd/>
          </a:ln>
        </p:spPr>
      </p:pic>
      <p:sp>
        <p:nvSpPr>
          <p:cNvPr id="230405" name="مربع نص 4"/>
          <p:cNvSpPr txBox="1">
            <a:spLocks noChangeArrowheads="1"/>
          </p:cNvSpPr>
          <p:nvPr/>
        </p:nvSpPr>
        <p:spPr bwMode="auto">
          <a:xfrm flipH="1">
            <a:off x="0" y="1143000"/>
            <a:ext cx="5976937" cy="4585871"/>
          </a:xfrm>
          <a:prstGeom prst="rect">
            <a:avLst/>
          </a:prstGeom>
          <a:noFill/>
          <a:ln w="9525">
            <a:noFill/>
            <a:miter lim="800000"/>
            <a:headEnd/>
            <a:tailEnd/>
          </a:ln>
        </p:spPr>
        <p:txBody>
          <a:bodyPr>
            <a:spAutoFit/>
          </a:bodyPr>
          <a:lstStyle/>
          <a:p>
            <a:pPr algn="ctr"/>
            <a:r>
              <a:rPr lang="ar-SA" sz="6600" b="1" dirty="0" smtClean="0">
                <a:latin typeface="Arabic Typesetting" pitchFamily="66" charset="-78"/>
                <a:cs typeface="Hesham Bold" pitchFamily="2" charset="-78"/>
              </a:rPr>
              <a:t>مقرر </a:t>
            </a:r>
            <a:r>
              <a:rPr lang="ar-SA" sz="6600" b="1" dirty="0" err="1" smtClean="0">
                <a:latin typeface="Arabic Typesetting" pitchFamily="66" charset="-78"/>
                <a:cs typeface="Hesham Bold" pitchFamily="2" charset="-78"/>
              </a:rPr>
              <a:t>نموالنبات</a:t>
            </a:r>
            <a:r>
              <a:rPr lang="ar-SA" sz="6600" b="1" dirty="0" smtClean="0">
                <a:latin typeface="Arabic Typesetting" pitchFamily="66" charset="-78"/>
                <a:cs typeface="Hesham Bold" pitchFamily="2" charset="-78"/>
              </a:rPr>
              <a:t> ومنظماته 373 نبت</a:t>
            </a:r>
          </a:p>
          <a:p>
            <a:pPr algn="ctr"/>
            <a:r>
              <a:rPr lang="ar-SA" sz="8000" b="1" dirty="0" smtClean="0">
                <a:solidFill>
                  <a:srgbClr val="006600"/>
                </a:solidFill>
                <a:latin typeface="Arabic Typesetting" pitchFamily="66" charset="-78"/>
                <a:cs typeface="Andalus" pitchFamily="2" charset="-78"/>
              </a:rPr>
              <a:t> </a:t>
            </a:r>
            <a:r>
              <a:rPr lang="ar-SA" sz="8000" b="1" dirty="0" err="1" smtClean="0">
                <a:solidFill>
                  <a:srgbClr val="006600"/>
                </a:solidFill>
                <a:latin typeface="Arabic Typesetting" pitchFamily="66" charset="-78"/>
                <a:cs typeface="Andalus" pitchFamily="2" charset="-78"/>
              </a:rPr>
              <a:t>محاضره1</a:t>
            </a:r>
            <a:r>
              <a:rPr lang="ar-SA" sz="8000" b="1" dirty="0" smtClean="0">
                <a:solidFill>
                  <a:srgbClr val="006600"/>
                </a:solidFill>
                <a:latin typeface="Arabic Typesetting" pitchFamily="66" charset="-78"/>
                <a:cs typeface="Andalus" pitchFamily="2" charset="-78"/>
              </a:rPr>
              <a:t>  </a:t>
            </a:r>
          </a:p>
          <a:p>
            <a:pPr algn="ctr"/>
            <a:r>
              <a:rPr lang="ar-SA" sz="8000" b="1" dirty="0" smtClean="0">
                <a:solidFill>
                  <a:srgbClr val="006600"/>
                </a:solidFill>
                <a:latin typeface="Arabic Typesetting" pitchFamily="66" charset="-78"/>
                <a:cs typeface="Andalus" pitchFamily="2" charset="-78"/>
              </a:rPr>
              <a:t>2024                                          </a:t>
            </a:r>
            <a:endParaRPr lang="ar-SA" sz="8000" b="1" dirty="0">
              <a:solidFill>
                <a:srgbClr val="006600"/>
              </a:solidFill>
              <a:latin typeface="Arabic Typesetting" pitchFamily="66" charset="-78"/>
              <a:cs typeface="Arabic Typesetting" pitchFamily="66" charset="-78"/>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48680"/>
            <a:ext cx="8639944" cy="3046988"/>
          </a:xfrm>
          <a:prstGeom prst="rect">
            <a:avLst/>
          </a:prstGeom>
        </p:spPr>
        <p:txBody>
          <a:bodyPr wrap="square">
            <a:spAutoFit/>
          </a:bodyPr>
          <a:lstStyle/>
          <a:p>
            <a:r>
              <a:rPr lang="ar-SA" sz="2400" b="1" u="sng" dirty="0" smtClean="0">
                <a:solidFill>
                  <a:srgbClr val="00B050"/>
                </a:solidFill>
              </a:rPr>
              <a:t>ویتم النمو فى </a:t>
            </a:r>
            <a:r>
              <a:rPr lang="ar-SA" sz="2400" b="1" u="sng" dirty="0" err="1" smtClean="0">
                <a:solidFill>
                  <a:srgbClr val="00B050"/>
                </a:solidFill>
              </a:rPr>
              <a:t>المرستیمات</a:t>
            </a:r>
            <a:r>
              <a:rPr lang="ar-SA" sz="2400" b="1" u="sng" dirty="0" smtClean="0">
                <a:solidFill>
                  <a:srgbClr val="00B050"/>
                </a:solidFill>
              </a:rPr>
              <a:t> على ثلاث مراحل تعرف بمراحل النمو</a:t>
            </a:r>
            <a:r>
              <a:rPr lang="en-US" sz="2400" b="1" u="sng" dirty="0" smtClean="0">
                <a:solidFill>
                  <a:srgbClr val="00B050"/>
                </a:solidFill>
              </a:rPr>
              <a:t> Growth Stages</a:t>
            </a:r>
            <a:r>
              <a:rPr lang="ar-SA" sz="2400" b="1" u="sng" dirty="0" err="1" smtClean="0">
                <a:solidFill>
                  <a:srgbClr val="00B050"/>
                </a:solidFill>
              </a:rPr>
              <a:t>.</a:t>
            </a:r>
            <a:endParaRPr lang="ar-SA" sz="2400" b="1" u="sng" dirty="0" smtClean="0">
              <a:solidFill>
                <a:srgbClr val="00B050"/>
              </a:solidFill>
            </a:endParaRPr>
          </a:p>
          <a:p>
            <a:endParaRPr lang="ar-SA" sz="2400" b="1" u="sng" dirty="0" smtClean="0">
              <a:solidFill>
                <a:srgbClr val="00B050"/>
              </a:solidFill>
            </a:endParaRPr>
          </a:p>
          <a:p>
            <a:r>
              <a:rPr lang="ar-SA" sz="2400" b="1" u="sng" dirty="0" smtClean="0">
                <a:solidFill>
                  <a:srgbClr val="FF0000"/>
                </a:solidFill>
              </a:rPr>
              <a:t>1- مرحلة الانقسام </a:t>
            </a:r>
            <a:r>
              <a:rPr lang="ar-SA" sz="2400" b="1" u="sng" dirty="0" err="1" smtClean="0">
                <a:solidFill>
                  <a:srgbClr val="FF0000"/>
                </a:solidFill>
              </a:rPr>
              <a:t>الخلوي :</a:t>
            </a:r>
            <a:endParaRPr lang="ar-SA" sz="2400" b="1" u="sng" dirty="0" smtClean="0">
              <a:solidFill>
                <a:srgbClr val="FF0000"/>
              </a:solidFill>
            </a:endParaRPr>
          </a:p>
          <a:p>
            <a:endParaRPr lang="ar-SA" sz="2400" b="1" u="sng" dirty="0" smtClean="0">
              <a:solidFill>
                <a:srgbClr val="FF0000"/>
              </a:solidFill>
            </a:endParaRPr>
          </a:p>
          <a:p>
            <a:endParaRPr lang="ar-SA" sz="2400" b="1" u="sng" dirty="0">
              <a:solidFill>
                <a:srgbClr val="FF0000"/>
              </a:solidFill>
            </a:endParaRPr>
          </a:p>
          <a:p>
            <a:endParaRPr lang="ar-SA" sz="2400" dirty="0" smtClean="0"/>
          </a:p>
          <a:p>
            <a:endParaRPr lang="ar-SA" sz="2400" dirty="0"/>
          </a:p>
        </p:txBody>
      </p:sp>
      <p:sp>
        <p:nvSpPr>
          <p:cNvPr id="3" name="عنصر نائب للمحتوى 2"/>
          <p:cNvSpPr txBox="1">
            <a:spLocks/>
          </p:cNvSpPr>
          <p:nvPr/>
        </p:nvSpPr>
        <p:spPr>
          <a:xfrm>
            <a:off x="323528" y="2420888"/>
            <a:ext cx="8458200" cy="54403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dirty="0" smtClean="0">
                <a:ln>
                  <a:noFill/>
                </a:ln>
                <a:solidFill>
                  <a:srgbClr val="00B050"/>
                </a:solidFill>
                <a:effectLst/>
                <a:uLnTx/>
                <a:uFillTx/>
                <a:latin typeface="+mn-lt"/>
                <a:ea typeface="+mn-ea"/>
                <a:cs typeface="+mn-cs"/>
              </a:rPr>
              <a:t>انقسام الخلية </a:t>
            </a:r>
            <a:r>
              <a:rPr kumimoji="0" lang="en-US" sz="2400" b="1" i="0" u="none" strike="noStrike" kern="1200" cap="none" spc="0" normalizeH="0" baseline="0" noProof="0" dirty="0" smtClean="0">
                <a:ln>
                  <a:noFill/>
                </a:ln>
                <a:solidFill>
                  <a:srgbClr val="00B050"/>
                </a:solidFill>
                <a:effectLst/>
                <a:uLnTx/>
                <a:uFillTx/>
                <a:latin typeface="+mn-lt"/>
                <a:ea typeface="+mn-ea"/>
                <a:cs typeface="+mn-cs"/>
              </a:rPr>
              <a:t>Cell division</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تنمو النباتات وتزداد رأسیا تبعا لعملیة الانقسام الحادثة فى القمم الطرفیة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المرستیمیة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للنباتات عن طریق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الانقسام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المیتوزى</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وكذلك فى الخلایا الإنشائیة فى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الكمبیوم</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بسیقان النباتات ثنائیة الفلقة، وفى الخلایا الإنشائیة فى الأوراق الحدیثة.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تنقسم الخلایا فى القمم النامیة حيث تحدث الاستطالة على بعد عدة مللیمترات اسفل منطقة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القمة النامیة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وتعرف المنطقة اسفل منطقة الانقسام او منطقة القمة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بمنطقة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الاستطالة.</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 </a:t>
            </a:r>
            <a:endParaRPr kumimoji="0" lang="ar-SA"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304800"/>
            <a:ext cx="8382000" cy="5821363"/>
          </a:xfrm>
          <a:prstGeom prst="rect">
            <a:avLst/>
          </a:prstGeom>
        </p:spPr>
        <p:txBody>
          <a:bodyPr>
            <a:normAutofit/>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dirty="0" smtClean="0">
                <a:ln>
                  <a:noFill/>
                </a:ln>
                <a:solidFill>
                  <a:srgbClr val="00B050"/>
                </a:solidFill>
                <a:effectLst/>
                <a:uLnTx/>
                <a:uFillTx/>
                <a:latin typeface="+mn-lt"/>
                <a:ea typeface="+mn-ea"/>
                <a:cs typeface="+mj-cs"/>
              </a:rPr>
              <a:t>تكوين الجدار الخلوي </a:t>
            </a:r>
            <a:r>
              <a:rPr kumimoji="0" lang="en-US" sz="2400" b="1" i="0" u="none" strike="noStrike" kern="1200" cap="none" spc="0" normalizeH="0" baseline="0" noProof="0" dirty="0" smtClean="0">
                <a:ln>
                  <a:noFill/>
                </a:ln>
                <a:solidFill>
                  <a:srgbClr val="00B050"/>
                </a:solidFill>
                <a:effectLst/>
                <a:uLnTx/>
                <a:uFillTx/>
                <a:latin typeface="+mn-lt"/>
                <a:ea typeface="+mn-ea"/>
                <a:cs typeface="+mj-cs"/>
              </a:rPr>
              <a:t>Cell Wall</a:t>
            </a:r>
            <a:endParaRPr kumimoji="0" lang="ar-SA" sz="2400" b="1" i="0" u="none" strike="noStrike" kern="1200" cap="none" spc="0" normalizeH="0" baseline="0" noProof="0" dirty="0" smtClean="0">
              <a:ln>
                <a:noFill/>
              </a:ln>
              <a:solidFill>
                <a:srgbClr val="00B050"/>
              </a:solidFill>
              <a:effectLst/>
              <a:uLnTx/>
              <a:uFillTx/>
              <a:latin typeface="+mn-lt"/>
              <a:ea typeface="+mn-ea"/>
              <a:cs typeface="+mj-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الانقسام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السيتوبلازمي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Cytokinesis</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يبدأ بتكوين صفيحة خلوية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cell plate</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تنشأ باندماج مئات الحويصلات الدقيقة المتحررة من نهايات حويصلات جهاز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جولجي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المحتوية على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سكريات عديدة غير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سيليولوزية</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 مثل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البكتينات</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تندمج هذه الحويصلات لتكون الصفيحة الوسطى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middle lamella</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الغنية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بالبكتين</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والتي تكون محاطة بالأغشية يلي ذلك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تكوين الجدار الابتدائي </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لكل خلية جديدة وذلك عن طريق اندماج حويصلات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جولجي</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اخرى.</a:t>
            </a:r>
            <a:endParaRPr kumimoji="0" lang="ar-SA" sz="2400" b="0" i="0" u="none" strike="noStrike" kern="1200" cap="none" spc="0" normalizeH="0" baseline="0" noProof="0" dirty="0" smtClean="0">
              <a:ln>
                <a:noFill/>
              </a:ln>
              <a:solidFill>
                <a:schemeClr val="tx1"/>
              </a:solidFill>
              <a:effectLst/>
              <a:uLnTx/>
              <a:uFillTx/>
              <a:latin typeface="+mn-lt"/>
              <a:ea typeface="+mn-ea"/>
              <a:cs typeface="+mj-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j-cs"/>
              </a:rPr>
              <a:t>فخلال تمدد الخلایا تزداد جدر الخلایا وتتمدد لاستیعاب زیادة حجم الخلیة وزیادة محتویاتھا ویتم بإضافة مكونات الجدار ولا تسبب تلك الإضافة زیادة فى السمك ولكن تستخدم فى تمدد الجدر وذلك بإضافة ألیاف </a:t>
            </a:r>
            <a:r>
              <a:rPr kumimoji="0" lang="ar-SA" sz="2400" b="0" i="0" u="none" strike="noStrike" kern="1200" cap="none" spc="0" normalizeH="0" baseline="0" noProof="0" dirty="0" err="1" smtClean="0">
                <a:ln>
                  <a:noFill/>
                </a:ln>
                <a:solidFill>
                  <a:schemeClr val="tx1"/>
                </a:solidFill>
                <a:effectLst/>
                <a:uLnTx/>
                <a:uFillTx/>
                <a:latin typeface="+mn-lt"/>
                <a:ea typeface="+mn-ea"/>
                <a:cs typeface="+mj-cs"/>
              </a:rPr>
              <a:t>السيليولوز.</a:t>
            </a:r>
            <a:endParaRPr kumimoji="0" lang="ar-SA" sz="2400" b="0" i="0" u="none" strike="noStrike" kern="1200" cap="none" spc="0" normalizeH="0" baseline="0" noProof="0" dirty="0">
              <a:ln>
                <a:noFill/>
              </a:ln>
              <a:solidFill>
                <a:schemeClr val="tx1"/>
              </a:solidFill>
              <a:effectLst/>
              <a:uLnTx/>
              <a:uFillTx/>
              <a:latin typeface="+mn-lt"/>
              <a:ea typeface="+mn-ea"/>
              <a:cs typeface="+mj-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srcRect/>
          <a:stretch>
            <a:fillRect/>
          </a:stretch>
        </p:blipFill>
        <p:spPr bwMode="auto">
          <a:xfrm>
            <a:off x="-916258" y="0"/>
            <a:ext cx="10060258" cy="7365547"/>
          </a:xfrm>
          <a:prstGeom prst="rect">
            <a:avLst/>
          </a:prstGeom>
          <a:noFill/>
          <a:ln w="9525">
            <a:noFill/>
            <a:miter lim="800000"/>
            <a:headEnd/>
            <a:tailEnd/>
          </a:ln>
          <a:effec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micro.magnet.fsu.edu/cells/plants/images/cellwallfigure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67544" y="188640"/>
            <a:ext cx="8382000" cy="5668963"/>
          </a:xfrm>
          <a:prstGeom prst="rect">
            <a:avLst/>
          </a:prstGeom>
        </p:spPr>
        <p:txBody>
          <a:bodyPr>
            <a:norm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dirty="0" smtClean="0">
                <a:ln>
                  <a:noFill/>
                </a:ln>
                <a:solidFill>
                  <a:srgbClr val="00B050"/>
                </a:solidFill>
                <a:effectLst/>
                <a:uLnTx/>
                <a:uFillTx/>
                <a:latin typeface="+mn-lt"/>
                <a:ea typeface="+mn-ea"/>
                <a:cs typeface="+mj-cs"/>
              </a:rPr>
              <a:t>وظیفة الجدار </a:t>
            </a:r>
            <a:r>
              <a:rPr kumimoji="0" lang="ar-SA" sz="2400" b="1" i="0" u="none" strike="noStrike" kern="1200" cap="none" spc="0" normalizeH="0" baseline="0" noProof="0" dirty="0" err="1" smtClean="0">
                <a:ln>
                  <a:noFill/>
                </a:ln>
                <a:solidFill>
                  <a:srgbClr val="00B050"/>
                </a:solidFill>
                <a:effectLst/>
                <a:uLnTx/>
                <a:uFillTx/>
                <a:latin typeface="+mn-lt"/>
                <a:ea typeface="+mn-ea"/>
                <a:cs typeface="+mj-cs"/>
              </a:rPr>
              <a:t>الخلوى:</a:t>
            </a:r>
            <a:endParaRPr kumimoji="0" lang="ar-SA" sz="2400" b="1" i="0" u="none" strike="noStrike" kern="1200" cap="none" spc="0" normalizeH="0" baseline="0" noProof="0" dirty="0" smtClean="0">
              <a:ln>
                <a:noFill/>
              </a:ln>
              <a:solidFill>
                <a:srgbClr val="00B050"/>
              </a:solidFill>
              <a:effectLst/>
              <a:uLnTx/>
              <a:uFillTx/>
              <a:latin typeface="+mn-lt"/>
              <a:ea typeface="+mn-ea"/>
              <a:cs typeface="+mj-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dirty="0" smtClean="0">
                <a:ln>
                  <a:noFill/>
                </a:ln>
                <a:solidFill>
                  <a:srgbClr val="00B050"/>
                </a:solidFill>
                <a:effectLst/>
                <a:uLnTx/>
                <a:uFillTx/>
                <a:latin typeface="+mn-lt"/>
                <a:ea typeface="+mn-ea"/>
                <a:cs typeface="+mj-cs"/>
              </a:rPr>
              <a:t> </a:t>
            </a:r>
            <a:r>
              <a:rPr kumimoji="0" lang="ar-SA" sz="2400" b="0" i="0" u="none" strike="noStrike" kern="1200" cap="none" spc="0" normalizeH="0" baseline="0" noProof="0" dirty="0" smtClean="0">
                <a:ln>
                  <a:noFill/>
                </a:ln>
                <a:solidFill>
                  <a:schemeClr val="tx1"/>
                </a:solidFill>
                <a:effectLst/>
                <a:uLnTx/>
                <a:uFillTx/>
                <a:latin typeface="+mn-lt"/>
                <a:ea typeface="+mn-ea"/>
                <a:cs typeface="+mj-cs"/>
              </a:rPr>
              <a:t>التدعیم المیكانیكى للخلیة من ثم النبات فھو مع الضغط المائى یعطى للخلیة شكلھا ویحافظ على تراكیبھا، كما ان للجدار دور فى امتصاص الماء والذائبات من خارج الى داخل الخلیة </a:t>
            </a:r>
            <a:r>
              <a:rPr kumimoji="0" lang="ar-SA" sz="2400" b="0" i="0" u="none" strike="noStrike" kern="1200" cap="none" spc="0" normalizeH="0" baseline="0" noProof="0" dirty="0" err="1" smtClean="0">
                <a:ln>
                  <a:noFill/>
                </a:ln>
                <a:solidFill>
                  <a:schemeClr val="tx1"/>
                </a:solidFill>
                <a:effectLst/>
                <a:uLnTx/>
                <a:uFillTx/>
                <a:latin typeface="+mn-lt"/>
                <a:ea typeface="+mn-ea"/>
                <a:cs typeface="+mj-cs"/>
              </a:rPr>
              <a:t>والافراز.</a:t>
            </a:r>
            <a:r>
              <a:rPr kumimoji="0" lang="ar-SA" sz="2400" b="0" i="0" u="none" strike="noStrike" kern="1200" cap="none" spc="0" normalizeH="0" baseline="0" noProof="0" dirty="0" smtClean="0">
                <a:ln>
                  <a:noFill/>
                </a:ln>
                <a:solidFill>
                  <a:schemeClr val="tx1"/>
                </a:solidFill>
                <a:effectLst/>
                <a:uLnTx/>
                <a:uFillTx/>
                <a:latin typeface="+mn-lt"/>
                <a:ea typeface="+mn-ea"/>
                <a:cs typeface="+mj-cs"/>
              </a:rPr>
              <a:t> والمركب الرئیسي </a:t>
            </a:r>
            <a:r>
              <a:rPr kumimoji="0" lang="ar-SA" sz="2400" b="0" i="0" u="none" strike="noStrike" kern="1200" cap="none" spc="0" normalizeH="0" baseline="0" noProof="0" dirty="0" err="1" smtClean="0">
                <a:ln>
                  <a:noFill/>
                </a:ln>
                <a:solidFill>
                  <a:schemeClr val="tx1"/>
                </a:solidFill>
                <a:effectLst/>
                <a:uLnTx/>
                <a:uFillTx/>
                <a:latin typeface="+mn-lt"/>
                <a:ea typeface="+mn-ea"/>
                <a:cs typeface="+mj-cs"/>
              </a:rPr>
              <a:t>للجدار </a:t>
            </a:r>
            <a:r>
              <a:rPr kumimoji="0" lang="ar-SA" sz="2400" b="0" i="0" u="none" strike="noStrike" kern="1200" cap="none" spc="0" normalizeH="0" baseline="0" noProof="0" dirty="0" smtClean="0">
                <a:ln>
                  <a:noFill/>
                </a:ln>
                <a:solidFill>
                  <a:schemeClr val="tx1"/>
                </a:solidFill>
                <a:effectLst/>
                <a:uLnTx/>
                <a:uFillTx/>
                <a:latin typeface="+mn-lt"/>
                <a:ea typeface="+mn-ea"/>
                <a:cs typeface="+mj-cs"/>
              </a:rPr>
              <a:t>ھو </a:t>
            </a:r>
            <a:r>
              <a:rPr kumimoji="0" lang="ar-SA" sz="2400" b="1" i="0" u="none" strike="noStrike" kern="1200" cap="none" spc="0" normalizeH="0" baseline="0" noProof="0" dirty="0" err="1" smtClean="0">
                <a:ln>
                  <a:noFill/>
                </a:ln>
                <a:solidFill>
                  <a:schemeClr val="tx1"/>
                </a:solidFill>
                <a:effectLst/>
                <a:uLnTx/>
                <a:uFillTx/>
                <a:latin typeface="+mn-lt"/>
                <a:ea typeface="+mn-ea"/>
                <a:cs typeface="+mj-cs"/>
              </a:rPr>
              <a:t>السلیولوز</a:t>
            </a:r>
            <a:r>
              <a:rPr kumimoji="0" lang="ar-SA" sz="2400" b="1" i="0" u="none" strike="noStrike" kern="1200" cap="none" spc="0" normalizeH="0" baseline="0" noProof="0" dirty="0" smtClean="0">
                <a:ln>
                  <a:noFill/>
                </a:ln>
                <a:solidFill>
                  <a:schemeClr val="tx1"/>
                </a:solidFill>
                <a:effectLst/>
                <a:uLnTx/>
                <a:uFillTx/>
                <a:latin typeface="+mn-lt"/>
                <a:ea typeface="+mn-ea"/>
                <a:cs typeface="+mj-cs"/>
              </a:rPr>
              <a:t> والھ</a:t>
            </a:r>
            <a:r>
              <a:rPr kumimoji="0" lang="ar-SA" sz="2400" b="1" i="0" u="none" strike="noStrike" kern="1200" cap="none" spc="0" normalizeH="0" baseline="0" noProof="0" dirty="0" err="1" smtClean="0">
                <a:ln>
                  <a:noFill/>
                </a:ln>
                <a:solidFill>
                  <a:schemeClr val="tx1"/>
                </a:solidFill>
                <a:effectLst/>
                <a:uLnTx/>
                <a:uFillTx/>
                <a:latin typeface="+mn-lt"/>
                <a:ea typeface="+mn-ea"/>
                <a:cs typeface="+mj-cs"/>
              </a:rPr>
              <a:t>یمیسلیولوز</a:t>
            </a:r>
            <a:r>
              <a:rPr kumimoji="0" lang="ar-SA" sz="2400" b="1" i="0" u="none" strike="noStrike" kern="1200" cap="none" spc="0" normalizeH="0" baseline="0" noProof="0" dirty="0" smtClean="0">
                <a:ln>
                  <a:noFill/>
                </a:ln>
                <a:solidFill>
                  <a:schemeClr val="tx1"/>
                </a:solidFill>
                <a:effectLst/>
                <a:uLnTx/>
                <a:uFillTx/>
                <a:latin typeface="+mn-lt"/>
                <a:ea typeface="+mn-ea"/>
                <a:cs typeface="+mj-cs"/>
              </a:rPr>
              <a:t> والمواد </a:t>
            </a:r>
            <a:r>
              <a:rPr kumimoji="0" lang="ar-SA" sz="2400" b="1" i="0" u="none" strike="noStrike" kern="1200" cap="none" spc="0" normalizeH="0" baseline="0" noProof="0" dirty="0" err="1" smtClean="0">
                <a:ln>
                  <a:noFill/>
                </a:ln>
                <a:solidFill>
                  <a:schemeClr val="tx1"/>
                </a:solidFill>
                <a:effectLst/>
                <a:uLnTx/>
                <a:uFillTx/>
                <a:latin typeface="+mn-lt"/>
                <a:ea typeface="+mn-ea"/>
                <a:cs typeface="+mj-cs"/>
              </a:rPr>
              <a:t>البكتینیة</a:t>
            </a:r>
            <a:r>
              <a:rPr kumimoji="0" lang="ar-SA" sz="2400" b="1" i="0" u="none" strike="noStrike" kern="1200" cap="none" spc="0" normalizeH="0" baseline="0" noProof="0" dirty="0" smtClean="0">
                <a:ln>
                  <a:noFill/>
                </a:ln>
                <a:solidFill>
                  <a:schemeClr val="tx1"/>
                </a:solidFill>
                <a:effectLst/>
                <a:uLnTx/>
                <a:uFillTx/>
                <a:latin typeface="+mn-lt"/>
                <a:ea typeface="+mn-ea"/>
                <a:cs typeface="+mj-cs"/>
              </a:rPr>
              <a:t> </a:t>
            </a:r>
            <a:r>
              <a:rPr kumimoji="0" lang="ar-SA" sz="2400" b="1" i="0" u="none" strike="noStrike" kern="1200" cap="none" spc="0" normalizeH="0" baseline="0" noProof="0" dirty="0" err="1" smtClean="0">
                <a:ln>
                  <a:noFill/>
                </a:ln>
                <a:solidFill>
                  <a:schemeClr val="tx1"/>
                </a:solidFill>
                <a:effectLst/>
                <a:uLnTx/>
                <a:uFillTx/>
                <a:latin typeface="+mn-lt"/>
                <a:ea typeface="+mn-ea"/>
                <a:cs typeface="+mj-cs"/>
              </a:rPr>
              <a:t>واللجنين</a:t>
            </a:r>
            <a:r>
              <a:rPr kumimoji="0" lang="ar-SA" sz="2400" b="1" i="0" u="none" strike="noStrike" kern="1200" cap="none" spc="0" normalizeH="0" baseline="0" noProof="0" dirty="0" smtClean="0">
                <a:ln>
                  <a:noFill/>
                </a:ln>
                <a:solidFill>
                  <a:schemeClr val="tx1"/>
                </a:solidFill>
                <a:effectLst/>
                <a:uLnTx/>
                <a:uFillTx/>
                <a:latin typeface="+mn-lt"/>
                <a:ea typeface="+mn-ea"/>
                <a:cs typeface="+mj-cs"/>
              </a:rPr>
              <a:t> </a:t>
            </a:r>
            <a:r>
              <a:rPr kumimoji="0" lang="ar-SA" sz="2400" b="1" i="0" u="none" strike="noStrike" kern="1200" cap="none" spc="0" normalizeH="0" baseline="0" noProof="0" dirty="0" err="1" smtClean="0">
                <a:ln>
                  <a:noFill/>
                </a:ln>
                <a:solidFill>
                  <a:schemeClr val="tx1"/>
                </a:solidFill>
                <a:effectLst/>
                <a:uLnTx/>
                <a:uFillTx/>
                <a:latin typeface="+mn-lt"/>
                <a:ea typeface="+mn-ea"/>
                <a:cs typeface="+mj-cs"/>
              </a:rPr>
              <a:t>والسوبرين.</a:t>
            </a:r>
            <a:endParaRPr kumimoji="0" lang="ar-SA" sz="2400" b="1" i="0" u="none" strike="noStrike" kern="1200" cap="none" spc="0" normalizeH="0" baseline="0" noProof="0" dirty="0" smtClean="0">
              <a:ln>
                <a:noFill/>
              </a:ln>
              <a:solidFill>
                <a:schemeClr val="tx1"/>
              </a:solidFill>
              <a:effectLst/>
              <a:uLnTx/>
              <a:uFillTx/>
              <a:latin typeface="+mn-lt"/>
              <a:ea typeface="+mn-ea"/>
              <a:cs typeface="+mj-cs"/>
            </a:endParaRPr>
          </a:p>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ar-SA"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4" name="عنصر نائب للمحتوى 2"/>
          <p:cNvSpPr txBox="1">
            <a:spLocks/>
          </p:cNvSpPr>
          <p:nvPr/>
        </p:nvSpPr>
        <p:spPr>
          <a:xfrm>
            <a:off x="251520" y="2276872"/>
            <a:ext cx="8567936" cy="5897563"/>
          </a:xfrm>
          <a:prstGeom prst="rect">
            <a:avLst/>
          </a:prstGeom>
        </p:spPr>
        <p:txBody>
          <a:bodyPr>
            <a:normAutofit/>
          </a:bodyPr>
          <a:lstStyle/>
          <a:p>
            <a:pPr marL="274320" lvl="0" indent="-274320">
              <a:spcBef>
                <a:spcPts val="600"/>
              </a:spcBef>
              <a:buClr>
                <a:schemeClr val="accent1"/>
              </a:buClr>
              <a:buSzPct val="70000"/>
            </a:pPr>
            <a:r>
              <a:rPr kumimoji="0" lang="ar-SA" sz="2800" b="1" i="0" u="none" strike="noStrike" kern="1200" cap="none" spc="0" normalizeH="0" baseline="0" noProof="0" dirty="0" smtClean="0">
                <a:ln>
                  <a:noFill/>
                </a:ln>
                <a:solidFill>
                  <a:srgbClr val="FF0000"/>
                </a:solidFill>
                <a:effectLst/>
                <a:uLnTx/>
                <a:uFillTx/>
                <a:latin typeface="+mn-lt"/>
                <a:ea typeface="+mn-ea"/>
                <a:cs typeface="+mj-cs"/>
              </a:rPr>
              <a:t>2</a:t>
            </a:r>
            <a:r>
              <a:rPr kumimoji="0" lang="ar-SA" sz="2400" b="1" i="0" u="none" strike="noStrike" kern="1200" cap="none" spc="0" normalizeH="0" baseline="0" noProof="0" dirty="0" smtClean="0">
                <a:ln>
                  <a:noFill/>
                </a:ln>
                <a:solidFill>
                  <a:srgbClr val="FF0000"/>
                </a:solidFill>
                <a:effectLst/>
                <a:uLnTx/>
                <a:uFillTx/>
                <a:latin typeface="+mn-lt"/>
                <a:ea typeface="+mn-ea"/>
                <a:cs typeface="+mj-cs"/>
              </a:rPr>
              <a:t>- مرحلة الاستطالة والزيادة في حجم الخلية </a:t>
            </a:r>
            <a:r>
              <a:rPr kumimoji="0" lang="en-US" sz="2400" b="1" i="0" u="none" strike="noStrike" kern="1200" cap="none" spc="0" normalizeH="0" baseline="0" noProof="0" dirty="0" smtClean="0">
                <a:ln>
                  <a:noFill/>
                </a:ln>
                <a:solidFill>
                  <a:srgbClr val="FF0000"/>
                </a:solidFill>
                <a:effectLst/>
                <a:uLnTx/>
                <a:uFillTx/>
                <a:latin typeface="+mn-lt"/>
                <a:ea typeface="+mn-ea"/>
                <a:cs typeface="+mj-cs"/>
              </a:rPr>
              <a:t>Cell Enlargement </a:t>
            </a:r>
            <a:r>
              <a:rPr lang="en-US" sz="2400" b="1" dirty="0" smtClean="0">
                <a:solidFill>
                  <a:srgbClr val="FF0000"/>
                </a:solidFill>
              </a:rPr>
              <a:t>Elongation</a:t>
            </a:r>
            <a:r>
              <a:rPr kumimoji="0" lang="en-US" sz="2400" b="1" i="0" u="none" strike="noStrike" kern="1200" cap="none" spc="0" normalizeH="0" baseline="0" noProof="0" dirty="0" smtClean="0">
                <a:ln>
                  <a:noFill/>
                </a:ln>
                <a:solidFill>
                  <a:srgbClr val="FF0000"/>
                </a:solidFill>
                <a:effectLst/>
                <a:uLnTx/>
                <a:uFillTx/>
                <a:latin typeface="+mn-lt"/>
                <a:ea typeface="+mn-ea"/>
                <a:cs typeface="+mj-cs"/>
              </a:rPr>
              <a:t>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یزداد حجم الخلیة زیادة غیر رجعیة نتیجة الضغط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الاسموزى</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وضغط الامتلاء المرتفع وقلة الضغط الجدارى ثم زیادة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محتوا</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ھا العصیرى ومكوناتھا العضویة وتكوین الفجوات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العصاریة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بھا متحولة بذلك من الحالة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المرستیمیة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الى </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الحالة </a:t>
            </a:r>
            <a:r>
              <a:rPr kumimoji="0" lang="ar-SA" sz="2400" b="1" i="0" u="none" strike="noStrike" kern="1200" cap="none" spc="0" normalizeH="0" baseline="0" noProof="0" dirty="0" err="1" smtClean="0">
                <a:ln>
                  <a:noFill/>
                </a:ln>
                <a:solidFill>
                  <a:schemeClr val="tx1"/>
                </a:solidFill>
                <a:effectLst/>
                <a:uLnTx/>
                <a:uFillTx/>
                <a:latin typeface="+mn-lt"/>
                <a:ea typeface="+mn-ea"/>
                <a:cs typeface="+mn-cs"/>
              </a:rPr>
              <a:t>البارنشیمیة</a:t>
            </a:r>
            <a:r>
              <a:rPr kumimoji="0" lang="ar-SA" sz="2400" b="1" i="0" u="none" strike="noStrike" kern="1200" cap="none" spc="0" normalizeH="0" baseline="0" noProof="0" dirty="0" smtClean="0">
                <a:ln>
                  <a:noFill/>
                </a:ln>
                <a:solidFill>
                  <a:schemeClr val="tx1"/>
                </a:solidFill>
                <a:effectLst/>
                <a:uLnTx/>
                <a:uFillTx/>
                <a:latin typeface="+mn-lt"/>
                <a:ea typeface="+mn-ea"/>
                <a:cs typeface="+mn-cs"/>
              </a:rPr>
              <a:t> البالغة.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n-cs"/>
              </a:rPr>
              <a:t> أي انه تزداد الخلایا فى الحجم حیث تزداد قدرتھا على امتصاص الخلایا للماء وانتقال المواد الغذائیة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والأیضیة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التى تتكون فى الأوراق الى مناطق النمو حیث الخلایا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المرستیمیة</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 التى انتھت من الانقسام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فتظ</a:t>
            </a:r>
            <a:r>
              <a:rPr kumimoji="0" lang="ar-SA" sz="2400" b="0" i="0" u="none" strike="noStrike" kern="1200" cap="none" spc="0" normalizeH="0" baseline="0" noProof="0" dirty="0" smtClean="0">
                <a:ln>
                  <a:noFill/>
                </a:ln>
                <a:solidFill>
                  <a:schemeClr val="tx1"/>
                </a:solidFill>
                <a:effectLst/>
                <a:uLnTx/>
                <a:uFillTx/>
                <a:latin typeface="+mn-lt"/>
                <a:ea typeface="+mn-ea"/>
                <a:cs typeface="+mn-cs"/>
              </a:rPr>
              <a:t>ھر الفجوات </a:t>
            </a:r>
            <a:r>
              <a:rPr kumimoji="0" lang="ar-SA" sz="2400" b="0" i="0" u="none" strike="noStrike" kern="1200" cap="none" spc="0" normalizeH="0" baseline="0" noProof="0" dirty="0" err="1" smtClean="0">
                <a:ln>
                  <a:noFill/>
                </a:ln>
                <a:solidFill>
                  <a:schemeClr val="tx1"/>
                </a:solidFill>
                <a:effectLst/>
                <a:uLnTx/>
                <a:uFillTx/>
                <a:latin typeface="+mn-lt"/>
                <a:ea typeface="+mn-ea"/>
                <a:cs typeface="+mn-cs"/>
              </a:rPr>
              <a:t>العصاریة.</a:t>
            </a:r>
            <a:endParaRPr kumimoji="0" lang="ar-SA"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txBox="1">
            <a:spLocks/>
          </p:cNvSpPr>
          <p:nvPr/>
        </p:nvSpPr>
        <p:spPr>
          <a:xfrm>
            <a:off x="395536" y="332656"/>
            <a:ext cx="8458200" cy="5440363"/>
          </a:xfrm>
          <a:prstGeom prst="rect">
            <a:avLst/>
          </a:prstGeom>
        </p:spPr>
        <p:txBody>
          <a:bodyPr>
            <a:normAutofit fontScale="92500"/>
          </a:bodyPr>
          <a:lstStyle/>
          <a:p>
            <a:pPr marL="274320" marR="0" lvl="0" indent="-274320" algn="just" defTabSz="914400" rtl="1" eaLnBrk="1" fontAlgn="auto" latinLnBrk="0" hangingPunct="1">
              <a:lnSpc>
                <a:spcPct val="150000"/>
              </a:lnSpc>
              <a:spcBef>
                <a:spcPts val="600"/>
              </a:spcBef>
              <a:spcAft>
                <a:spcPts val="0"/>
              </a:spcAft>
              <a:buClr>
                <a:schemeClr val="accent1"/>
              </a:buClr>
              <a:buSzPct val="70000"/>
              <a:buFont typeface="Wingdings"/>
              <a:buChar char=""/>
              <a:tabLst/>
              <a:defRPr/>
            </a:pPr>
            <a:r>
              <a:rPr kumimoji="0" lang="ar-SA" sz="2400" i="0" u="none" strike="noStrike" kern="1200" cap="none" spc="0" normalizeH="0" baseline="0" noProof="0" dirty="0" smtClean="0">
                <a:ln>
                  <a:noFill/>
                </a:ln>
                <a:solidFill>
                  <a:schemeClr val="tx1"/>
                </a:solidFill>
                <a:effectLst/>
                <a:uLnTx/>
                <a:uFillTx/>
                <a:latin typeface="+mn-lt"/>
                <a:ea typeface="+mn-ea"/>
                <a:cs typeface="+mj-cs"/>
              </a:rPr>
              <a:t>اذ تعمل القوة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الازموزیة</a:t>
            </a:r>
            <a:r>
              <a:rPr kumimoji="0" lang="ar-SA" sz="2400" i="0" u="none" strike="noStrike" kern="1200" cap="none" spc="0" normalizeH="0" baseline="0" noProof="0" dirty="0" smtClean="0">
                <a:ln>
                  <a:noFill/>
                </a:ln>
                <a:solidFill>
                  <a:schemeClr val="tx1"/>
                </a:solidFill>
                <a:effectLst/>
                <a:uLnTx/>
                <a:uFillTx/>
                <a:latin typeface="+mn-lt"/>
                <a:ea typeface="+mn-ea"/>
                <a:cs typeface="+mj-cs"/>
              </a:rPr>
              <a:t> على امتصاص قدر كبیر من الماء مما یتسبب فى تمدد الخلیة حتى یتساوى ضغط الامتلاء مع الضغط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الاسموزى</a:t>
            </a:r>
            <a:r>
              <a:rPr kumimoji="0" lang="ar-SA" sz="2400" i="0" u="none" strike="noStrike" kern="1200" cap="none" spc="0" normalizeH="0" baseline="0" noProof="0" dirty="0" smtClean="0">
                <a:ln>
                  <a:noFill/>
                </a:ln>
                <a:solidFill>
                  <a:schemeClr val="tx1"/>
                </a:solidFill>
                <a:effectLst/>
                <a:uLnTx/>
                <a:uFillTx/>
                <a:latin typeface="+mn-lt"/>
                <a:ea typeface="+mn-ea"/>
                <a:cs typeface="+mj-cs"/>
              </a:rPr>
              <a:t> للخلیة والذى یسببھا تكون السكریات وامتصاص الأملاح وتكوین الأحماض العضویة بالخلیة ویتكون الجدید من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البروتوبلازم</a:t>
            </a:r>
            <a:r>
              <a:rPr kumimoji="0" lang="ar-SA" sz="2400" i="0" u="none" strike="noStrike" kern="1200" cap="none" spc="0" normalizeH="0" baseline="0" noProof="0" dirty="0" smtClean="0">
                <a:ln>
                  <a:noFill/>
                </a:ln>
                <a:solidFill>
                  <a:schemeClr val="tx1"/>
                </a:solidFill>
                <a:effectLst/>
                <a:uLnTx/>
                <a:uFillTx/>
                <a:latin typeface="+mn-lt"/>
                <a:ea typeface="+mn-ea"/>
                <a:cs typeface="+mj-cs"/>
              </a:rPr>
              <a:t>، لذلك فالمحصلة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الكلیة </a:t>
            </a:r>
            <a:r>
              <a:rPr kumimoji="0" lang="ar-SA" sz="2400" i="0" u="none" strike="noStrike" kern="1200" cap="none" spc="0" normalizeH="0" baseline="0" noProof="0" dirty="0" smtClean="0">
                <a:ln>
                  <a:noFill/>
                </a:ln>
                <a:solidFill>
                  <a:schemeClr val="tx1"/>
                </a:solidFill>
                <a:effectLst/>
                <a:uLnTx/>
                <a:uFillTx/>
                <a:latin typeface="+mn-lt"/>
                <a:ea typeface="+mn-ea"/>
                <a:cs typeface="+mj-cs"/>
              </a:rPr>
              <a:t>ھى زیادة المادة الجافة.</a:t>
            </a:r>
          </a:p>
          <a:p>
            <a:pPr marL="274320" marR="0" lvl="0" indent="-274320" algn="just" defTabSz="914400" rtl="1" eaLnBrk="1" fontAlgn="auto" latinLnBrk="0" hangingPunct="1">
              <a:lnSpc>
                <a:spcPct val="150000"/>
              </a:lnSpc>
              <a:spcBef>
                <a:spcPts val="600"/>
              </a:spcBef>
              <a:spcAft>
                <a:spcPts val="0"/>
              </a:spcAft>
              <a:buClr>
                <a:schemeClr val="accent1"/>
              </a:buClr>
              <a:buSzPct val="70000"/>
              <a:buFont typeface="Wingdings"/>
              <a:buChar char=""/>
              <a:tabLst/>
              <a:defRPr/>
            </a:pPr>
            <a:r>
              <a:rPr kumimoji="0" lang="ar-SA" sz="2400" i="0" u="none" strike="noStrike" kern="1200" cap="none" spc="0" normalizeH="0" baseline="0" noProof="0" dirty="0" smtClean="0">
                <a:ln>
                  <a:noFill/>
                </a:ln>
                <a:solidFill>
                  <a:schemeClr val="tx1"/>
                </a:solidFill>
                <a:effectLst/>
                <a:uLnTx/>
                <a:uFillTx/>
                <a:latin typeface="+mn-lt"/>
                <a:ea typeface="+mn-ea"/>
                <a:cs typeface="+mj-cs"/>
              </a:rPr>
              <a:t> وعملیة تكوین الجدید من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البروتوبلازم</a:t>
            </a:r>
            <a:r>
              <a:rPr kumimoji="0" lang="ar-SA" sz="2400" i="0" u="none" strike="noStrike" kern="1200" cap="none" spc="0" normalizeH="0" baseline="0" noProof="0" dirty="0" smtClean="0">
                <a:ln>
                  <a:noFill/>
                </a:ln>
                <a:solidFill>
                  <a:schemeClr val="tx1"/>
                </a:solidFill>
                <a:effectLst/>
                <a:uLnTx/>
                <a:uFillTx/>
                <a:latin typeface="+mn-lt"/>
                <a:ea typeface="+mn-ea"/>
                <a:cs typeface="+mj-cs"/>
              </a:rPr>
              <a:t> یلزمھا زیادة العملیات المنتجة للطاقة وإنتاج البروتینات لذا عملیات النمو تتطلب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ظروف </a:t>
            </a:r>
            <a:r>
              <a:rPr kumimoji="0" lang="ar-SA" sz="2400" i="0" u="none" strike="noStrike" kern="1200" cap="none" spc="0" normalizeH="0" baseline="0" noProof="0" dirty="0" smtClean="0">
                <a:ln>
                  <a:noFill/>
                </a:ln>
                <a:solidFill>
                  <a:schemeClr val="tx1"/>
                </a:solidFill>
                <a:effectLst/>
                <a:uLnTx/>
                <a:uFillTx/>
                <a:latin typeface="+mn-lt"/>
                <a:ea typeface="+mn-ea"/>
                <a:cs typeface="+mj-cs"/>
              </a:rPr>
              <a:t>ھ</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وائیة</a:t>
            </a:r>
            <a:r>
              <a:rPr kumimoji="0" lang="ar-SA" sz="2400" i="0" u="none" strike="noStrike" kern="1200" cap="none" spc="0" normalizeH="0" baseline="0" noProof="0" dirty="0" smtClean="0">
                <a:ln>
                  <a:noFill/>
                </a:ln>
                <a:solidFill>
                  <a:schemeClr val="tx1"/>
                </a:solidFill>
                <a:effectLst/>
                <a:uLnTx/>
                <a:uFillTx/>
                <a:latin typeface="+mn-lt"/>
                <a:ea typeface="+mn-ea"/>
                <a:cs typeface="+mj-cs"/>
              </a:rPr>
              <a:t>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وامداد</a:t>
            </a:r>
            <a:r>
              <a:rPr kumimoji="0" lang="ar-SA" sz="2400" i="0" u="none" strike="noStrike" kern="1200" cap="none" spc="0" normalizeH="0" baseline="0" noProof="0" dirty="0" smtClean="0">
                <a:ln>
                  <a:noFill/>
                </a:ln>
                <a:solidFill>
                  <a:schemeClr val="tx1"/>
                </a:solidFill>
                <a:effectLst/>
                <a:uLnTx/>
                <a:uFillTx/>
                <a:latin typeface="+mn-lt"/>
                <a:ea typeface="+mn-ea"/>
                <a:cs typeface="+mj-cs"/>
              </a:rPr>
              <a:t>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بالكربو</a:t>
            </a:r>
            <a:r>
              <a:rPr kumimoji="0" lang="ar-SA" sz="2400" i="0" u="none" strike="noStrike" kern="1200" cap="none" spc="0" normalizeH="0" baseline="0" noProof="0" dirty="0" smtClean="0">
                <a:ln>
                  <a:noFill/>
                </a:ln>
                <a:solidFill>
                  <a:schemeClr val="tx1"/>
                </a:solidFill>
                <a:effectLst/>
                <a:uLnTx/>
                <a:uFillTx/>
                <a:latin typeface="+mn-lt"/>
                <a:ea typeface="+mn-ea"/>
                <a:cs typeface="+mj-cs"/>
              </a:rPr>
              <a:t>ھ</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یدرات</a:t>
            </a:r>
            <a:r>
              <a:rPr kumimoji="0" lang="ar-SA" sz="2400" i="0" u="none" strike="noStrike" kern="1200" cap="none" spc="0" normalizeH="0" baseline="0" noProof="0" dirty="0" smtClean="0">
                <a:ln>
                  <a:noFill/>
                </a:ln>
                <a:solidFill>
                  <a:schemeClr val="tx1"/>
                </a:solidFill>
                <a:effectLst/>
                <a:uLnTx/>
                <a:uFillTx/>
                <a:latin typeface="+mn-lt"/>
                <a:ea typeface="+mn-ea"/>
                <a:cs typeface="+mj-cs"/>
              </a:rPr>
              <a:t> كمصدر للطاقة ومواد أساسیة للبناء فضلا </a:t>
            </a:r>
            <a:r>
              <a:rPr kumimoji="0" lang="ar-SA" sz="2400" i="0" u="none" strike="noStrike" kern="1200" cap="none" spc="0" normalizeH="0" baseline="0" noProof="0" dirty="0" smtClean="0">
                <a:ln>
                  <a:noFill/>
                </a:ln>
                <a:solidFill>
                  <a:srgbClr val="FF0000"/>
                </a:solidFill>
                <a:effectLst/>
                <a:uLnTx/>
                <a:uFillTx/>
                <a:latin typeface="+mn-lt"/>
                <a:ea typeface="+mn-ea"/>
                <a:cs typeface="+mj-cs"/>
              </a:rPr>
              <a:t>على الھ</a:t>
            </a:r>
            <a:r>
              <a:rPr kumimoji="0" lang="ar-SA" sz="2400" i="0" u="none" strike="noStrike" kern="1200" cap="none" spc="0" normalizeH="0" baseline="0" noProof="0" dirty="0" err="1" smtClean="0">
                <a:ln>
                  <a:noFill/>
                </a:ln>
                <a:solidFill>
                  <a:srgbClr val="FF0000"/>
                </a:solidFill>
                <a:effectLst/>
                <a:uLnTx/>
                <a:uFillTx/>
                <a:latin typeface="+mn-lt"/>
                <a:ea typeface="+mn-ea"/>
                <a:cs typeface="+mj-cs"/>
              </a:rPr>
              <a:t>رمونات</a:t>
            </a:r>
            <a:r>
              <a:rPr kumimoji="0" lang="ar-SA" sz="2400" i="0" u="none" strike="noStrike" kern="1200" cap="none" spc="0" normalizeH="0" baseline="0" noProof="0" dirty="0" smtClean="0">
                <a:ln>
                  <a:noFill/>
                </a:ln>
                <a:solidFill>
                  <a:srgbClr val="FF0000"/>
                </a:solidFill>
                <a:effectLst/>
                <a:uLnTx/>
                <a:uFillTx/>
                <a:latin typeface="+mn-lt"/>
                <a:ea typeface="+mn-ea"/>
                <a:cs typeface="+mj-cs"/>
              </a:rPr>
              <a:t> النباتیة </a:t>
            </a:r>
            <a:r>
              <a:rPr kumimoji="0" lang="ar-SA" sz="2400" i="0" u="none" strike="noStrike" kern="1200" cap="none" spc="0" normalizeH="0" baseline="0" noProof="0" dirty="0" smtClean="0">
                <a:ln>
                  <a:noFill/>
                </a:ln>
                <a:solidFill>
                  <a:schemeClr val="tx1"/>
                </a:solidFill>
                <a:effectLst/>
                <a:uLnTx/>
                <a:uFillTx/>
                <a:latin typeface="+mn-lt"/>
                <a:ea typeface="+mn-ea"/>
                <a:cs typeface="+mj-cs"/>
              </a:rPr>
              <a:t>والتى لھا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دور </a:t>
            </a:r>
            <a:r>
              <a:rPr kumimoji="0" lang="ar-SA" sz="2400" i="0" u="none" strike="noStrike" kern="1200" cap="none" spc="0" normalizeH="0" baseline="0" noProof="0" dirty="0" smtClean="0">
                <a:ln>
                  <a:noFill/>
                </a:ln>
                <a:solidFill>
                  <a:schemeClr val="tx1"/>
                </a:solidFill>
                <a:effectLst/>
                <a:uLnTx/>
                <a:uFillTx/>
                <a:latin typeface="+mn-lt"/>
                <a:ea typeface="+mn-ea"/>
                <a:cs typeface="+mj-cs"/>
              </a:rPr>
              <a:t>ھام فى عملیات الانقسام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والاستطالة.</a:t>
            </a:r>
            <a:r>
              <a:rPr kumimoji="0" lang="ar-SA" sz="2400" i="0" u="none" strike="noStrike" kern="1200" cap="none" spc="0" normalizeH="0" baseline="0" noProof="0" dirty="0" smtClean="0">
                <a:ln>
                  <a:noFill/>
                </a:ln>
                <a:solidFill>
                  <a:schemeClr val="tx1"/>
                </a:solidFill>
                <a:effectLst/>
                <a:uLnTx/>
                <a:uFillTx/>
                <a:latin typeface="+mn-lt"/>
                <a:ea typeface="+mn-ea"/>
                <a:cs typeface="+mj-cs"/>
              </a:rPr>
              <a:t> </a:t>
            </a:r>
          </a:p>
          <a:p>
            <a:pPr marL="274320" marR="0" lvl="0" indent="-274320" algn="just" defTabSz="914400" rtl="1" eaLnBrk="1" fontAlgn="auto" latinLnBrk="0" hangingPunct="1">
              <a:lnSpc>
                <a:spcPct val="150000"/>
              </a:lnSpc>
              <a:spcBef>
                <a:spcPts val="600"/>
              </a:spcBef>
              <a:spcAft>
                <a:spcPts val="0"/>
              </a:spcAft>
              <a:buClr>
                <a:schemeClr val="accent1"/>
              </a:buClr>
              <a:buSzPct val="70000"/>
              <a:buFont typeface="Wingdings"/>
              <a:buChar char=""/>
              <a:tabLst/>
              <a:defRPr/>
            </a:pPr>
            <a:r>
              <a:rPr kumimoji="0" lang="ar-SA" sz="2400" i="0" u="none" strike="noStrike" kern="1200" cap="none" spc="0" normalizeH="0" baseline="0" noProof="0" dirty="0" err="1" smtClean="0">
                <a:ln>
                  <a:noFill/>
                </a:ln>
                <a:solidFill>
                  <a:schemeClr val="tx1"/>
                </a:solidFill>
                <a:effectLst/>
                <a:uLnTx/>
                <a:uFillTx/>
                <a:latin typeface="+mn-lt"/>
                <a:ea typeface="+mn-ea"/>
                <a:cs typeface="+mj-cs"/>
              </a:rPr>
              <a:t>فاذا</a:t>
            </a:r>
            <a:r>
              <a:rPr kumimoji="0" lang="ar-SA" sz="2400" i="0" u="none" strike="noStrike" kern="1200" cap="none" spc="0" normalizeH="0" baseline="0" noProof="0" dirty="0" smtClean="0">
                <a:ln>
                  <a:noFill/>
                </a:ln>
                <a:solidFill>
                  <a:schemeClr val="tx1"/>
                </a:solidFill>
                <a:effectLst/>
                <a:uLnTx/>
                <a:uFillTx/>
                <a:latin typeface="+mn-lt"/>
                <a:ea typeface="+mn-ea"/>
                <a:cs typeface="+mj-cs"/>
              </a:rPr>
              <a:t> كان الجدار الخلوى من المرونة بدرجة كافیة تمدد مما استوجب إضافة مواد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جداریة</a:t>
            </a:r>
            <a:r>
              <a:rPr kumimoji="0" lang="ar-SA" sz="2400" i="0" u="none" strike="noStrike" kern="1200" cap="none" spc="0" normalizeH="0" baseline="0" noProof="0" dirty="0" smtClean="0">
                <a:ln>
                  <a:noFill/>
                </a:ln>
                <a:solidFill>
                  <a:schemeClr val="tx1"/>
                </a:solidFill>
                <a:effectLst/>
                <a:uLnTx/>
                <a:uFillTx/>
                <a:latin typeface="+mn-lt"/>
                <a:ea typeface="+mn-ea"/>
                <a:cs typeface="+mj-cs"/>
              </a:rPr>
              <a:t> من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السلیولوز</a:t>
            </a:r>
            <a:r>
              <a:rPr kumimoji="0" lang="ar-SA" sz="2400" i="0" u="none" strike="noStrike" kern="1200" cap="none" spc="0" normalizeH="0" baseline="0" noProof="0" dirty="0" smtClean="0">
                <a:ln>
                  <a:noFill/>
                </a:ln>
                <a:solidFill>
                  <a:schemeClr val="tx1"/>
                </a:solidFill>
                <a:effectLst/>
                <a:uLnTx/>
                <a:uFillTx/>
                <a:latin typeface="+mn-lt"/>
                <a:ea typeface="+mn-ea"/>
                <a:cs typeface="+mj-cs"/>
              </a:rPr>
              <a:t> والھ</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یمیسلیولوز</a:t>
            </a:r>
            <a:r>
              <a:rPr kumimoji="0" lang="ar-SA" sz="2400" i="0" u="none" strike="noStrike" kern="1200" cap="none" spc="0" normalizeH="0" baseline="0" noProof="0" dirty="0" smtClean="0">
                <a:ln>
                  <a:noFill/>
                </a:ln>
                <a:solidFill>
                  <a:schemeClr val="tx1"/>
                </a:solidFill>
                <a:effectLst/>
                <a:uLnTx/>
                <a:uFillTx/>
                <a:latin typeface="+mn-lt"/>
                <a:ea typeface="+mn-ea"/>
                <a:cs typeface="+mj-cs"/>
              </a:rPr>
              <a:t> علیھا حيث</a:t>
            </a:r>
            <a:r>
              <a:rPr kumimoji="0" lang="ar-SA" sz="2400" i="0" u="none" strike="noStrike" kern="1200" cap="none" spc="0" normalizeH="0" noProof="0" dirty="0" smtClean="0">
                <a:ln>
                  <a:noFill/>
                </a:ln>
                <a:solidFill>
                  <a:schemeClr val="tx1"/>
                </a:solidFill>
                <a:effectLst/>
                <a:uLnTx/>
                <a:uFillTx/>
                <a:latin typeface="+mn-lt"/>
                <a:ea typeface="+mn-ea"/>
                <a:cs typeface="+mj-cs"/>
              </a:rPr>
              <a:t> تضاف المواد لاستطالة الجدر </a:t>
            </a:r>
            <a:r>
              <a:rPr kumimoji="0" lang="ar-SA" sz="2400" i="0" u="none" strike="noStrike" kern="1200" cap="none" spc="0" normalizeH="0" noProof="0" dirty="0" err="1" smtClean="0">
                <a:ln>
                  <a:noFill/>
                </a:ln>
                <a:solidFill>
                  <a:schemeClr val="tx1"/>
                </a:solidFill>
                <a:effectLst/>
                <a:uLnTx/>
                <a:uFillTx/>
                <a:latin typeface="+mn-lt"/>
                <a:ea typeface="+mn-ea"/>
                <a:cs typeface="+mj-cs"/>
              </a:rPr>
              <a:t>الخلويه</a:t>
            </a:r>
            <a:r>
              <a:rPr kumimoji="0" lang="ar-SA" sz="2400" i="0" u="none" strike="noStrike" kern="1200" cap="none" spc="0" normalizeH="0" noProof="0" dirty="0" smtClean="0">
                <a:ln>
                  <a:noFill/>
                </a:ln>
                <a:solidFill>
                  <a:schemeClr val="tx1"/>
                </a:solidFill>
                <a:effectLst/>
                <a:uLnTx/>
                <a:uFillTx/>
                <a:latin typeface="+mn-lt"/>
                <a:ea typeface="+mn-ea"/>
                <a:cs typeface="+mj-cs"/>
              </a:rPr>
              <a:t> </a:t>
            </a:r>
            <a:r>
              <a:rPr kumimoji="0" lang="ar-SA" sz="2400" i="0" u="none" strike="noStrike" kern="1200" cap="none" spc="0" normalizeH="0" baseline="0" noProof="0" dirty="0" err="1" smtClean="0">
                <a:ln>
                  <a:noFill/>
                </a:ln>
                <a:solidFill>
                  <a:schemeClr val="tx1"/>
                </a:solidFill>
                <a:effectLst/>
                <a:uLnTx/>
                <a:uFillTx/>
                <a:latin typeface="+mn-lt"/>
                <a:ea typeface="+mn-ea"/>
                <a:cs typeface="+mj-cs"/>
              </a:rPr>
              <a:t>.</a:t>
            </a:r>
            <a:endParaRPr kumimoji="0" lang="ar-SA" sz="2400" i="0" u="none" strike="noStrike" kern="1200" cap="none" spc="0" normalizeH="0" baseline="0" noProof="0" dirty="0">
              <a:ln>
                <a:noFill/>
              </a:ln>
              <a:solidFill>
                <a:schemeClr val="tx1"/>
              </a:solidFill>
              <a:effectLst/>
              <a:uLnTx/>
              <a:uFillTx/>
              <a:latin typeface="+mn-lt"/>
              <a:ea typeface="+mn-ea"/>
              <a:cs typeface="+mj-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457200"/>
            <a:ext cx="8382000" cy="5668963"/>
          </a:xfrm>
          <a:prstGeom prst="rect">
            <a:avLst/>
          </a:prstGeom>
        </p:spPr>
        <p:txBody>
          <a:bodyPr>
            <a:normAutofit/>
          </a:bodyPr>
          <a:lstStyle/>
          <a:p>
            <a:pPr marL="274320" marR="0" lvl="0" indent="-274320" algn="r"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1" i="0" u="none" strike="noStrike" kern="1200" cap="none" spc="0" normalizeH="0" baseline="0" noProof="0" dirty="0" smtClean="0">
                <a:ln>
                  <a:noFill/>
                </a:ln>
                <a:solidFill>
                  <a:srgbClr val="FF0000"/>
                </a:solidFill>
                <a:effectLst/>
                <a:uLnTx/>
                <a:uFillTx/>
                <a:latin typeface="+mn-lt"/>
                <a:ea typeface="+mn-ea"/>
                <a:cs typeface="+mn-cs"/>
              </a:rPr>
              <a:t>دور الھ</a:t>
            </a:r>
            <a:r>
              <a:rPr kumimoji="0" lang="ar-SA" sz="2400" b="1" i="0" u="none" strike="noStrike" kern="1200" cap="none" spc="0" normalizeH="0" baseline="0" noProof="0" dirty="0" err="1" smtClean="0">
                <a:ln>
                  <a:noFill/>
                </a:ln>
                <a:solidFill>
                  <a:srgbClr val="FF0000"/>
                </a:solidFill>
                <a:effectLst/>
                <a:uLnTx/>
                <a:uFillTx/>
                <a:latin typeface="+mn-lt"/>
                <a:ea typeface="+mn-ea"/>
                <a:cs typeface="+mn-cs"/>
              </a:rPr>
              <a:t>رمونات</a:t>
            </a:r>
            <a:r>
              <a:rPr kumimoji="0" lang="ar-SA" sz="2400" b="1" i="0" u="none" strike="noStrike" kern="1200" cap="none" spc="0" normalizeH="0" baseline="0" noProof="0" dirty="0" smtClean="0">
                <a:ln>
                  <a:noFill/>
                </a:ln>
                <a:solidFill>
                  <a:srgbClr val="FF0000"/>
                </a:solidFill>
                <a:effectLst/>
                <a:uLnTx/>
                <a:uFillTx/>
                <a:latin typeface="+mn-lt"/>
                <a:ea typeface="+mn-ea"/>
                <a:cs typeface="+mn-cs"/>
              </a:rPr>
              <a:t> النباتیة فى استطالة </a:t>
            </a:r>
            <a:r>
              <a:rPr kumimoji="0" lang="ar-SA" sz="2400" b="1" i="0" u="none" strike="noStrike" kern="1200" cap="none" spc="0" normalizeH="0" baseline="0" noProof="0" dirty="0" err="1" smtClean="0">
                <a:ln>
                  <a:noFill/>
                </a:ln>
                <a:solidFill>
                  <a:srgbClr val="FF0000"/>
                </a:solidFill>
                <a:effectLst/>
                <a:uLnTx/>
                <a:uFillTx/>
                <a:latin typeface="+mn-lt"/>
                <a:ea typeface="+mn-ea"/>
                <a:cs typeface="+mn-cs"/>
              </a:rPr>
              <a:t>الخلایا:</a:t>
            </a:r>
            <a:endParaRPr kumimoji="0" lang="ar-SA" sz="2400" b="0" i="0" u="none" strike="noStrike" kern="1200" cap="none" spc="0" normalizeH="0" baseline="0" noProof="0" dirty="0" smtClean="0">
              <a:ln>
                <a:noFill/>
              </a:ln>
              <a:solidFill>
                <a:srgbClr val="FF0000"/>
              </a:solidFill>
              <a:effectLst/>
              <a:uLnTx/>
              <a:uFillTx/>
              <a:latin typeface="+mn-lt"/>
              <a:ea typeface="+mn-ea"/>
              <a:cs typeface="+mj-cs"/>
            </a:endParaRPr>
          </a:p>
          <a:p>
            <a:r>
              <a:rPr kumimoji="0" lang="ar-SA" sz="2400" b="0" i="0" u="none" strike="noStrike" kern="1200" cap="none" spc="0" normalizeH="0" baseline="0" noProof="0" dirty="0" smtClean="0">
                <a:ln>
                  <a:noFill/>
                </a:ln>
                <a:solidFill>
                  <a:schemeClr val="tx1"/>
                </a:solidFill>
                <a:effectLst/>
                <a:uLnTx/>
                <a:uFillTx/>
                <a:latin typeface="+mn-lt"/>
                <a:ea typeface="+mn-ea"/>
                <a:cs typeface="+mj-cs"/>
              </a:rPr>
              <a:t>تحدث استطالة الخلایا نتیجة نقص الضغط الجدارى، وارتخاء الجدار الخلوى، وتغیر تكوین الجدار او تقطع وانفصال مكونات الجدار الخلوى مع إعادة تكوین روابط </a:t>
            </a:r>
            <a:r>
              <a:rPr kumimoji="0" lang="ar-SA" sz="2400" b="0" i="0" u="none" strike="noStrike" kern="1200" cap="none" spc="0" normalizeH="0" baseline="0" noProof="0" dirty="0" err="1" smtClean="0">
                <a:ln>
                  <a:noFill/>
                </a:ln>
                <a:solidFill>
                  <a:schemeClr val="tx1"/>
                </a:solidFill>
                <a:effectLst/>
                <a:uLnTx/>
                <a:uFillTx/>
                <a:latin typeface="+mn-lt"/>
                <a:ea typeface="+mn-ea"/>
                <a:cs typeface="+mj-cs"/>
              </a:rPr>
              <a:t>جدیدة </a:t>
            </a:r>
            <a:r>
              <a:rPr kumimoji="0" lang="ar-SA" sz="2400" b="0" i="0" u="none" strike="noStrike" kern="1200" cap="none" spc="0" normalizeH="0" baseline="0" noProof="0" dirty="0" smtClean="0">
                <a:ln>
                  <a:noFill/>
                </a:ln>
                <a:solidFill>
                  <a:schemeClr val="tx1"/>
                </a:solidFill>
                <a:effectLst/>
                <a:uLnTx/>
                <a:uFillTx/>
                <a:latin typeface="+mn-lt"/>
                <a:ea typeface="+mn-ea"/>
                <a:cs typeface="+mj-cs"/>
              </a:rPr>
              <a:t>، لذلك اقترح ان </a:t>
            </a:r>
            <a:r>
              <a:rPr kumimoji="0" lang="ar-SA" sz="2400" b="1" i="0" u="none" strike="noStrike" kern="1200" cap="none" spc="0" normalizeH="0" baseline="0" noProof="0" dirty="0" err="1" smtClean="0">
                <a:ln>
                  <a:noFill/>
                </a:ln>
                <a:solidFill>
                  <a:schemeClr val="tx1"/>
                </a:solidFill>
                <a:effectLst/>
                <a:uLnTx/>
                <a:uFillTx/>
                <a:latin typeface="+mn-lt"/>
                <a:ea typeface="+mn-ea"/>
                <a:cs typeface="+mj-cs"/>
              </a:rPr>
              <a:t>الأوكسین</a:t>
            </a:r>
            <a:r>
              <a:rPr kumimoji="0" lang="ar-SA" sz="2400" b="1" i="0" u="none" strike="noStrike" kern="1200" cap="none" spc="0" normalizeH="0" baseline="0" noProof="0" dirty="0" smtClean="0">
                <a:ln>
                  <a:noFill/>
                </a:ln>
                <a:solidFill>
                  <a:schemeClr val="tx1"/>
                </a:solidFill>
                <a:effectLst/>
                <a:uLnTx/>
                <a:uFillTx/>
                <a:latin typeface="+mn-lt"/>
                <a:ea typeface="+mn-ea"/>
                <a:cs typeface="+mj-cs"/>
              </a:rPr>
              <a:t> </a:t>
            </a:r>
            <a:r>
              <a:rPr kumimoji="0" lang="ar-SA" sz="2400" b="0" i="0" u="none" strike="noStrike" kern="1200" cap="none" spc="0" normalizeH="0" baseline="0" noProof="0" dirty="0" smtClean="0">
                <a:ln>
                  <a:noFill/>
                </a:ln>
                <a:solidFill>
                  <a:schemeClr val="tx1"/>
                </a:solidFill>
                <a:effectLst/>
                <a:uLnTx/>
                <a:uFillTx/>
                <a:latin typeface="+mn-lt"/>
                <a:ea typeface="+mn-ea"/>
                <a:cs typeface="+mj-cs"/>
              </a:rPr>
              <a:t>یقوم </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بدور فى فك الروابط الھ</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یدروجینیة</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غیر </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التسا</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ھ</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مية</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بین السكريات </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العديده</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وألیاف </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السليولوز</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الدقیقة مما یسمح بتسلل السكريات </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العديده</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الزيلوجلوكونات</a:t>
            </a:r>
            <a:r>
              <a:rPr kumimoji="0" lang="ar-SA" sz="2400" b="0" i="0" u="none" strike="noStrike" kern="1200" cap="none" spc="0" normalizeH="0" noProof="0" dirty="0" smtClean="0">
                <a:ln>
                  <a:noFill/>
                </a:ln>
                <a:solidFill>
                  <a:srgbClr val="7030A0"/>
                </a:solidFill>
                <a:effectLst/>
                <a:uLnTx/>
                <a:uFillTx/>
                <a:latin typeface="+mn-lt"/>
                <a:ea typeface="+mn-ea"/>
                <a:cs typeface="+mj-cs"/>
              </a:rPr>
              <a:t> </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الى </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السليولوز</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مما ینتج عنة انبساط غیر عكسي في جدار الخلية </a:t>
            </a:r>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خاصه</a:t>
            </a:r>
            <a:r>
              <a:rPr kumimoji="0" lang="ar-SA" sz="2400" b="0" i="0" u="none" strike="noStrike" kern="1200" cap="none" spc="0" normalizeH="0" baseline="0" noProof="0" dirty="0" smtClean="0">
                <a:ln>
                  <a:noFill/>
                </a:ln>
                <a:solidFill>
                  <a:srgbClr val="7030A0"/>
                </a:solidFill>
                <a:effectLst/>
                <a:uLnTx/>
                <a:uFillTx/>
                <a:latin typeface="+mn-lt"/>
                <a:ea typeface="+mn-ea"/>
                <a:cs typeface="+mj-cs"/>
              </a:rPr>
              <a:t> عند انخفاض درجة ال</a:t>
            </a:r>
            <a:r>
              <a:rPr lang="en-US" sz="2400" b="1" dirty="0" smtClean="0"/>
              <a:t>pH</a:t>
            </a:r>
            <a:r>
              <a:rPr lang="ar-SA" sz="2400" b="1" dirty="0" smtClean="0"/>
              <a:t>وھذا بالطبع یشجع زیادة مرونة او ارتخاء جدر الخليه  عن طريق تنشط ارتباط أیون الأیدروجین مما یزید من نشاط أنزیمات الارتخاء او الأنزیمات التى تعمل على فك الارتباط بین </a:t>
            </a:r>
            <a:r>
              <a:rPr lang="ar-SA" sz="2400" b="1" dirty="0" err="1" smtClean="0"/>
              <a:t>السلیولوز</a:t>
            </a:r>
            <a:r>
              <a:rPr lang="ar-SA" sz="2400" b="1" dirty="0" smtClean="0"/>
              <a:t> </a:t>
            </a:r>
            <a:r>
              <a:rPr lang="ar-SA" sz="2400" b="1" dirty="0" err="1" smtClean="0"/>
              <a:t>والزيلوجلوكونات</a:t>
            </a:r>
            <a:r>
              <a:rPr lang="ar-SA" sz="2400" b="1" dirty="0" smtClean="0"/>
              <a:t> </a:t>
            </a:r>
            <a:r>
              <a:rPr lang="ar-SA" sz="2400" b="1" dirty="0" err="1" smtClean="0"/>
              <a:t>.</a:t>
            </a:r>
            <a:endParaRPr lang="ar-SA" sz="2400" b="1" dirty="0" smtClean="0"/>
          </a:p>
          <a:p>
            <a:r>
              <a:rPr kumimoji="0" lang="ar-SA" sz="2400" b="0" i="0" u="none" strike="noStrike" kern="1200" cap="none" spc="0" normalizeH="0" baseline="0" noProof="0" dirty="0" err="1" smtClean="0">
                <a:ln>
                  <a:noFill/>
                </a:ln>
                <a:solidFill>
                  <a:srgbClr val="7030A0"/>
                </a:solidFill>
                <a:effectLst/>
                <a:uLnTx/>
                <a:uFillTx/>
                <a:latin typeface="+mn-lt"/>
                <a:ea typeface="+mn-ea"/>
                <a:cs typeface="+mj-cs"/>
              </a:rPr>
              <a:t>.</a:t>
            </a:r>
            <a:r>
              <a:rPr kumimoji="0" lang="ar-SA" sz="2400" b="0" i="0" u="none" strike="noStrike" kern="1200" cap="none" spc="0" normalizeH="0" baseline="0" noProof="0" dirty="0" smtClean="0">
                <a:ln>
                  <a:noFill/>
                </a:ln>
                <a:solidFill>
                  <a:schemeClr val="tx1"/>
                </a:solidFill>
                <a:effectLst/>
                <a:uLnTx/>
                <a:uFillTx/>
                <a:latin typeface="+mn-lt"/>
                <a:ea typeface="+mn-ea"/>
                <a:cs typeface="+mj-cs"/>
              </a:rPr>
              <a:t> </a:t>
            </a:r>
          </a:p>
          <a:p>
            <a:pPr marL="274320" marR="0" lvl="0" indent="-274320" algn="just" defTabSz="914400" rtl="1" eaLnBrk="1" fontAlgn="auto" latinLnBrk="0" hangingPunct="1">
              <a:lnSpc>
                <a:spcPct val="100000"/>
              </a:lnSpc>
              <a:spcBef>
                <a:spcPts val="600"/>
              </a:spcBef>
              <a:spcAft>
                <a:spcPts val="0"/>
              </a:spcAft>
              <a:buClr>
                <a:schemeClr val="accent1"/>
              </a:buClr>
              <a:buSzPct val="70000"/>
              <a:tabLst/>
              <a:defRPr/>
            </a:pPr>
            <a:r>
              <a:rPr kumimoji="0" lang="ar-SA" sz="2400" b="0" i="0" u="none" strike="noStrike" kern="1200" cap="none" spc="0" normalizeH="0" baseline="0" noProof="0" dirty="0" smtClean="0">
                <a:ln>
                  <a:noFill/>
                </a:ln>
                <a:solidFill>
                  <a:schemeClr val="tx1"/>
                </a:solidFill>
                <a:effectLst/>
                <a:uLnTx/>
                <a:uFillTx/>
                <a:latin typeface="+mn-lt"/>
                <a:ea typeface="+mn-ea"/>
                <a:cs typeface="+mj-cs"/>
              </a:rPr>
              <a:t>هذا الارتخاء يؤدي الى نقص فى ضغط الامتلاء وعلیه فالجھد المائى للعصیر الخلوى یصبح اكثر </a:t>
            </a:r>
            <a:r>
              <a:rPr kumimoji="0" lang="ar-SA" sz="2400" b="0" i="0" u="none" strike="noStrike" kern="1200" cap="none" spc="0" normalizeH="0" baseline="0" noProof="0" dirty="0" err="1" smtClean="0">
                <a:ln>
                  <a:noFill/>
                </a:ln>
                <a:solidFill>
                  <a:srgbClr val="FF0000"/>
                </a:solidFill>
                <a:effectLst/>
                <a:uLnTx/>
                <a:uFillTx/>
                <a:latin typeface="+mn-lt"/>
                <a:ea typeface="+mn-ea"/>
                <a:cs typeface="+mj-cs"/>
              </a:rPr>
              <a:t>سالبیة</a:t>
            </a:r>
            <a:r>
              <a:rPr kumimoji="0" lang="ar-SA" sz="2400" b="0" i="0" u="none" strike="noStrike" kern="1200" cap="none" spc="0" normalizeH="0" baseline="0" noProof="0" dirty="0" smtClean="0">
                <a:ln>
                  <a:noFill/>
                </a:ln>
                <a:solidFill>
                  <a:schemeClr val="tx1"/>
                </a:solidFill>
                <a:effectLst/>
                <a:uLnTx/>
                <a:uFillTx/>
                <a:latin typeface="+mn-lt"/>
                <a:ea typeface="+mn-ea"/>
                <a:cs typeface="+mj-cs"/>
              </a:rPr>
              <a:t> عنه فى الخلایا المجاورة فینتشر الماء ناحیة منحدر التدرج فتزداد الخلیة فى الحجم.</a:t>
            </a:r>
            <a:endParaRPr kumimoji="0" lang="ar-SA" sz="2400" b="0" i="0" u="none" strike="noStrike" kern="1200" cap="none" spc="0" normalizeH="0" baseline="0" noProof="0" dirty="0">
              <a:ln>
                <a:noFill/>
              </a:ln>
              <a:solidFill>
                <a:schemeClr val="tx1"/>
              </a:solidFill>
              <a:effectLst/>
              <a:uLnTx/>
              <a:uFillTx/>
              <a:latin typeface="+mn-lt"/>
              <a:ea typeface="+mn-ea"/>
              <a:cs typeface="+mj-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plantcellbiology.masters.grkraj.org/html/Plant_Growth_And_Development3-Plant_Hormones-Auxins_files/image028.jpg"/>
          <p:cNvPicPr>
            <a:picLocks noChangeAspect="1" noChangeArrowheads="1"/>
          </p:cNvPicPr>
          <p:nvPr/>
        </p:nvPicPr>
        <p:blipFill>
          <a:blip r:embed="rId2" cstate="print"/>
          <a:srcRect/>
          <a:stretch>
            <a:fillRect/>
          </a:stretch>
        </p:blipFill>
        <p:spPr bwMode="auto">
          <a:xfrm>
            <a:off x="283202" y="476673"/>
            <a:ext cx="8632198" cy="4831442"/>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plantcellbiology.masters.grkraj.org/html/Plant_Growth_And_Development3-Plant_Hormones-Auxins_files/image033.gif"/>
          <p:cNvPicPr>
            <a:picLocks noChangeAspect="1" noChangeArrowheads="1"/>
          </p:cNvPicPr>
          <p:nvPr/>
        </p:nvPicPr>
        <p:blipFill>
          <a:blip r:embed="rId2" cstate="print"/>
          <a:srcRect/>
          <a:stretch>
            <a:fillRect/>
          </a:stretch>
        </p:blipFill>
        <p:spPr bwMode="auto">
          <a:xfrm>
            <a:off x="539552" y="476672"/>
            <a:ext cx="7632848" cy="5749281"/>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100392" cy="830997"/>
          </a:xfrm>
          <a:prstGeom prst="rect">
            <a:avLst/>
          </a:prstGeom>
        </p:spPr>
        <p:txBody>
          <a:bodyPr wrap="square">
            <a:spAutoFit/>
          </a:bodyPr>
          <a:lstStyle/>
          <a:p>
            <a:r>
              <a:rPr lang="ar-SA" sz="2400" b="1" dirty="0" smtClean="0"/>
              <a:t>ثم یأتى دور إضافة مواد جدیدة للجدار </a:t>
            </a:r>
            <a:r>
              <a:rPr lang="ar-SA" sz="2400" b="1" dirty="0" err="1" smtClean="0"/>
              <a:t>واعادة</a:t>
            </a:r>
            <a:r>
              <a:rPr lang="ar-SA" sz="2400" b="1" dirty="0" smtClean="0"/>
              <a:t> تثبیت الروابط غیر </a:t>
            </a:r>
            <a:r>
              <a:rPr lang="ar-SA" sz="2400" b="1" dirty="0" err="1" smtClean="0"/>
              <a:t>التسا</a:t>
            </a:r>
            <a:r>
              <a:rPr lang="ar-SA" sz="2400" b="1" dirty="0" smtClean="0"/>
              <a:t>ھ</a:t>
            </a:r>
            <a:r>
              <a:rPr lang="ar-SA" sz="2400" b="1" dirty="0" err="1" smtClean="0"/>
              <a:t>میة</a:t>
            </a:r>
            <a:r>
              <a:rPr lang="ar-SA" sz="2400" b="1" dirty="0" smtClean="0"/>
              <a:t> بین </a:t>
            </a:r>
            <a:r>
              <a:rPr lang="ar-SA" sz="2400" b="1" dirty="0" err="1" smtClean="0"/>
              <a:t>السلیولوز</a:t>
            </a:r>
            <a:r>
              <a:rPr lang="ar-SA" sz="2400" b="1" dirty="0" smtClean="0"/>
              <a:t> والسكریات </a:t>
            </a:r>
            <a:r>
              <a:rPr lang="ar-SA" sz="2400" b="1" dirty="0" err="1" smtClean="0"/>
              <a:t>العدیدة </a:t>
            </a:r>
            <a:r>
              <a:rPr lang="ar-SA" sz="2400" b="1" dirty="0" smtClean="0"/>
              <a:t>(</a:t>
            </a:r>
            <a:r>
              <a:rPr lang="ar-SA" sz="2400" b="1" dirty="0" err="1" smtClean="0"/>
              <a:t>الزیلوجلوكونات</a:t>
            </a:r>
            <a:r>
              <a:rPr lang="ar-SA" sz="2400" b="1" dirty="0" smtClean="0"/>
              <a:t>) فیتكون بذلك خلایا ذات جدر </a:t>
            </a:r>
            <a:r>
              <a:rPr lang="ar-SA" sz="2400" b="1" dirty="0" err="1" smtClean="0"/>
              <a:t>اكبر.</a:t>
            </a:r>
            <a:r>
              <a:rPr lang="ar-SA" sz="2400" b="1" dirty="0" smtClean="0"/>
              <a:t> </a:t>
            </a:r>
          </a:p>
        </p:txBody>
      </p:sp>
      <p:sp>
        <p:nvSpPr>
          <p:cNvPr id="3" name="مستطيل 2"/>
          <p:cNvSpPr/>
          <p:nvPr/>
        </p:nvSpPr>
        <p:spPr>
          <a:xfrm>
            <a:off x="251520" y="1700808"/>
            <a:ext cx="8172400" cy="3416320"/>
          </a:xfrm>
          <a:prstGeom prst="rect">
            <a:avLst/>
          </a:prstGeom>
        </p:spPr>
        <p:txBody>
          <a:bodyPr wrap="square">
            <a:spAutoFit/>
          </a:bodyPr>
          <a:lstStyle/>
          <a:p>
            <a:pPr algn="just"/>
            <a:r>
              <a:rPr lang="ar-SA" sz="2400" b="1" dirty="0" err="1" smtClean="0"/>
              <a:t>للجبرلین</a:t>
            </a:r>
            <a:r>
              <a:rPr lang="ar-SA" sz="2400" dirty="0" smtClean="0"/>
              <a:t> دورا فى تخلیق وتنشیط انزیم </a:t>
            </a:r>
            <a:r>
              <a:rPr lang="ar-SA" sz="2400" dirty="0" err="1" smtClean="0"/>
              <a:t>الألفا</a:t>
            </a:r>
            <a:r>
              <a:rPr lang="ar-SA" sz="2400" dirty="0" smtClean="0"/>
              <a:t> </a:t>
            </a:r>
            <a:r>
              <a:rPr lang="ar-SA" sz="2400" dirty="0" err="1" smtClean="0"/>
              <a:t>امیلیز</a:t>
            </a:r>
            <a:r>
              <a:rPr lang="ar-SA" sz="2400" dirty="0" smtClean="0"/>
              <a:t> </a:t>
            </a:r>
            <a:r>
              <a:rPr lang="en-US" sz="2400" dirty="0" smtClean="0"/>
              <a:t>amylase</a:t>
            </a:r>
            <a:r>
              <a:rPr lang="ar-SA" sz="2400" dirty="0" smtClean="0"/>
              <a:t> الذي يحول النشا الى سكریات مختزلة، والتى یؤدى زیادة تركیزھا فى العصیر الخلوى الى رفع الضغط </a:t>
            </a:r>
            <a:r>
              <a:rPr lang="ar-SA" sz="2400" dirty="0" err="1" smtClean="0"/>
              <a:t>الاسموزي</a:t>
            </a:r>
            <a:r>
              <a:rPr lang="ar-SA" sz="2400" dirty="0" smtClean="0"/>
              <a:t> للخلایا النباتیة وبالتالى الى دخول الماء والمواد الغذائیة مما یؤدى الى انتفاخھا وكبر حجمھا واستطالتھا، حيث وجدت علاقة بین استطالة السوق واختفاء النشا وتحولھ الى سكریات ذائبة تستغل فى بناء الخلایا الجدیدة واستطالتھا وبالتالى استطالة </a:t>
            </a:r>
            <a:r>
              <a:rPr lang="ar-SA" sz="2400" dirty="0" err="1" smtClean="0"/>
              <a:t>السوق.</a:t>
            </a:r>
            <a:r>
              <a:rPr lang="ar-SA" sz="2400" b="1" dirty="0" smtClean="0"/>
              <a:t> </a:t>
            </a:r>
            <a:r>
              <a:rPr lang="ar-SA" sz="2400" dirty="0" smtClean="0"/>
              <a:t>كما ان </a:t>
            </a:r>
            <a:r>
              <a:rPr lang="ar-SA" sz="2400" dirty="0" err="1" smtClean="0"/>
              <a:t>للجبرلین</a:t>
            </a:r>
            <a:r>
              <a:rPr lang="ar-SA" sz="2400" dirty="0" smtClean="0"/>
              <a:t> دورا فى تخلیق أنزیم بیتا </a:t>
            </a:r>
            <a:r>
              <a:rPr lang="ar-SA" sz="2400" dirty="0" err="1" smtClean="0"/>
              <a:t>جلوكانیز</a:t>
            </a:r>
            <a:r>
              <a:rPr lang="ar-SA" sz="2400" dirty="0" smtClean="0"/>
              <a:t> المؤدى الى خفض الضغط الجدارى الذى یسمح بدورة الى مرور الماء والغذاء </a:t>
            </a:r>
            <a:r>
              <a:rPr lang="ar-SA" sz="2400" dirty="0" err="1" smtClean="0"/>
              <a:t>للخلیة .</a:t>
            </a:r>
            <a:endParaRPr lang="ar-SA" sz="2400" dirty="0" smtClean="0"/>
          </a:p>
          <a:p>
            <a:pPr algn="just"/>
            <a:r>
              <a:rPr lang="ar-SA" sz="2400" dirty="0" smtClean="0"/>
              <a:t> أي ان </a:t>
            </a:r>
            <a:r>
              <a:rPr lang="ar-SA" sz="2400" dirty="0" err="1" smtClean="0"/>
              <a:t>الأوكسین</a:t>
            </a:r>
            <a:r>
              <a:rPr lang="ar-SA" sz="2400" dirty="0" smtClean="0"/>
              <a:t> یشترك مع </a:t>
            </a:r>
            <a:r>
              <a:rPr lang="ar-SA" sz="2400" dirty="0" err="1" smtClean="0"/>
              <a:t>الجبرلین</a:t>
            </a:r>
            <a:r>
              <a:rPr lang="ar-SA" sz="2400" dirty="0" smtClean="0"/>
              <a:t> فى التأثیر على استطالة الخلیة ولكن كل منھما </a:t>
            </a:r>
            <a:r>
              <a:rPr lang="ar-SA" sz="2400" dirty="0" err="1" smtClean="0"/>
              <a:t>لة</a:t>
            </a:r>
            <a:r>
              <a:rPr lang="ar-SA" sz="2400" dirty="0" smtClean="0"/>
              <a:t> </a:t>
            </a:r>
            <a:r>
              <a:rPr lang="ar-SA" sz="2400" dirty="0" err="1" smtClean="0">
                <a:solidFill>
                  <a:srgbClr val="FF0000"/>
                </a:solidFill>
              </a:rPr>
              <a:t>میكانیكیت</a:t>
            </a:r>
            <a:r>
              <a:rPr lang="ar-SA" sz="2400" dirty="0" smtClean="0">
                <a:solidFill>
                  <a:srgbClr val="FF0000"/>
                </a:solidFill>
              </a:rPr>
              <a:t>ھ الخاصة </a:t>
            </a:r>
            <a:r>
              <a:rPr lang="ar-SA" sz="2400" dirty="0" err="1" smtClean="0">
                <a:solidFill>
                  <a:srgbClr val="FF0000"/>
                </a:solidFill>
              </a:rPr>
              <a:t>بھ.</a:t>
            </a: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0" y="404664"/>
            <a:ext cx="8883371" cy="5447645"/>
          </a:xfrm>
          <a:prstGeom prst="rect">
            <a:avLst/>
          </a:prstGeom>
          <a:noFill/>
        </p:spPr>
        <p:txBody>
          <a:bodyPr wrap="square" rtlCol="1">
            <a:spAutoFit/>
          </a:bodyPr>
          <a:lstStyle/>
          <a:p>
            <a:r>
              <a:rPr lang="ar-SA" sz="3600" b="1" u="sng" dirty="0" err="1" smtClean="0">
                <a:solidFill>
                  <a:srgbClr val="FF0000"/>
                </a:solidFill>
              </a:rPr>
              <a:t>مقدمه</a:t>
            </a:r>
            <a:r>
              <a:rPr lang="ar-SA" sz="3600" b="1" dirty="0" err="1" smtClean="0"/>
              <a:t> </a:t>
            </a:r>
            <a:r>
              <a:rPr lang="ar-SA" sz="2400" b="1" dirty="0" err="1" smtClean="0"/>
              <a:t>:</a:t>
            </a:r>
            <a:endParaRPr lang="ar-SA" sz="2400" b="1" dirty="0" smtClean="0"/>
          </a:p>
          <a:p>
            <a:r>
              <a:rPr lang="ar-SA" sz="2400" b="1" dirty="0" smtClean="0"/>
              <a:t>حياة  النبات  احداث </a:t>
            </a:r>
            <a:r>
              <a:rPr lang="ar-SA" sz="2400" b="1" dirty="0" err="1" smtClean="0"/>
              <a:t>متواصله</a:t>
            </a:r>
            <a:r>
              <a:rPr lang="ar-SA" sz="2400" b="1" dirty="0" smtClean="0"/>
              <a:t> ، </a:t>
            </a:r>
            <a:r>
              <a:rPr lang="ar-SA" sz="2400" b="1" dirty="0" err="1" smtClean="0"/>
              <a:t>فالبيضه</a:t>
            </a:r>
            <a:r>
              <a:rPr lang="ar-SA" sz="2400" b="1" dirty="0" smtClean="0"/>
              <a:t> المخصبه تنقسم انقسامات </a:t>
            </a:r>
            <a:r>
              <a:rPr lang="ar-SA" sz="2400" b="1" dirty="0" err="1" smtClean="0"/>
              <a:t>متكرره</a:t>
            </a:r>
            <a:r>
              <a:rPr lang="ar-SA" sz="2400" b="1" dirty="0" smtClean="0"/>
              <a:t> كي تعطي جنين البذره الذي يبقى كامنا فتره من الزمن  </a:t>
            </a:r>
            <a:r>
              <a:rPr lang="ar-SA" sz="2400" b="1" dirty="0" err="1" smtClean="0"/>
              <a:t>لايلبث</a:t>
            </a:r>
            <a:r>
              <a:rPr lang="ar-SA" sz="2400" b="1" dirty="0" smtClean="0"/>
              <a:t>  ان يستعيد نشاطه  الانقسامي  بتوافر </a:t>
            </a:r>
          </a:p>
          <a:p>
            <a:r>
              <a:rPr lang="ar-SA" sz="2400" b="1" dirty="0" smtClean="0"/>
              <a:t>الظروف </a:t>
            </a:r>
            <a:r>
              <a:rPr lang="ar-SA" sz="2400" b="1" dirty="0" err="1" smtClean="0"/>
              <a:t>المناسبه</a:t>
            </a:r>
            <a:r>
              <a:rPr lang="ar-SA" sz="2400" b="1" dirty="0" smtClean="0"/>
              <a:t> ، وتتسع الخلايا </a:t>
            </a:r>
            <a:r>
              <a:rPr lang="ar-SA" sz="2400" b="1" dirty="0" err="1" smtClean="0"/>
              <a:t>الناتجه</a:t>
            </a:r>
            <a:r>
              <a:rPr lang="ar-SA" sz="2400" b="1" dirty="0" smtClean="0"/>
              <a:t> وتتميز وتتخصص كي تعطي انسجة  </a:t>
            </a:r>
            <a:r>
              <a:rPr lang="ar-SA" sz="2400" b="1" dirty="0" err="1" smtClean="0"/>
              <a:t>واعضاء</a:t>
            </a:r>
            <a:r>
              <a:rPr lang="ar-SA" sz="2400" b="1" dirty="0" smtClean="0"/>
              <a:t>  وكائنات تتراوح بين النباتات الصغيره او الاشجار </a:t>
            </a:r>
            <a:r>
              <a:rPr lang="ar-SA" sz="2400" b="1" dirty="0" err="1" smtClean="0"/>
              <a:t>العاليه</a:t>
            </a:r>
            <a:r>
              <a:rPr lang="ar-SA" sz="2400" b="1" dirty="0" smtClean="0"/>
              <a:t> </a:t>
            </a:r>
            <a:r>
              <a:rPr lang="ar-SA" sz="2400" b="1" dirty="0" err="1" smtClean="0"/>
              <a:t>.</a:t>
            </a:r>
            <a:endParaRPr lang="ar-SA" sz="2400" b="1" dirty="0" smtClean="0"/>
          </a:p>
          <a:p>
            <a:endParaRPr lang="ar-SA" sz="2400" b="1" dirty="0" smtClean="0"/>
          </a:p>
          <a:p>
            <a:r>
              <a:rPr lang="ar-SA" sz="2400" b="1" u="sng" dirty="0" smtClean="0">
                <a:solidFill>
                  <a:srgbClr val="00B050"/>
                </a:solidFill>
              </a:rPr>
              <a:t>وهناك مجموعتان  من العوامل  تؤثران في نمو وتطور </a:t>
            </a:r>
            <a:r>
              <a:rPr lang="ar-SA" sz="2400" b="1" u="sng" dirty="0" err="1" smtClean="0">
                <a:solidFill>
                  <a:srgbClr val="00B050"/>
                </a:solidFill>
              </a:rPr>
              <a:t>النباتات .</a:t>
            </a:r>
            <a:endParaRPr lang="ar-SA" sz="2400" b="1" u="sng" dirty="0" smtClean="0">
              <a:solidFill>
                <a:srgbClr val="00B050"/>
              </a:solidFill>
            </a:endParaRPr>
          </a:p>
          <a:p>
            <a:r>
              <a:rPr lang="ar-SA" sz="2400" b="1" dirty="0" smtClean="0"/>
              <a:t>1- دور </a:t>
            </a:r>
            <a:r>
              <a:rPr lang="ar-SA" sz="2400" b="1" dirty="0" err="1" smtClean="0"/>
              <a:t>الهرمونات</a:t>
            </a:r>
            <a:r>
              <a:rPr lang="ar-SA" sz="2400" b="1" dirty="0" smtClean="0"/>
              <a:t> الداخليه والتي هي بمثابة  مراسلات كيميائيه تنسق اعضاء </a:t>
            </a:r>
            <a:r>
              <a:rPr lang="ar-SA" sz="2400" b="1" dirty="0" err="1" smtClean="0"/>
              <a:t>النبات .</a:t>
            </a:r>
            <a:endParaRPr lang="ar-SA" sz="2400" b="1" dirty="0" smtClean="0"/>
          </a:p>
          <a:p>
            <a:r>
              <a:rPr lang="ar-SA" sz="2400" b="1" dirty="0" smtClean="0"/>
              <a:t>2- عوامل </a:t>
            </a:r>
            <a:r>
              <a:rPr lang="ar-SA" sz="2400" b="1" dirty="0" err="1" smtClean="0"/>
              <a:t>خارجيه</a:t>
            </a:r>
            <a:r>
              <a:rPr lang="ar-SA" sz="2400" b="1" dirty="0" smtClean="0"/>
              <a:t> –بيئيه- مثل </a:t>
            </a:r>
            <a:r>
              <a:rPr lang="ar-SA" sz="2400" b="1" dirty="0" err="1" smtClean="0"/>
              <a:t>الضوء  </a:t>
            </a:r>
            <a:r>
              <a:rPr lang="ar-SA" sz="2400" b="1" dirty="0" smtClean="0"/>
              <a:t>،ودرجة </a:t>
            </a:r>
            <a:r>
              <a:rPr lang="ar-SA" sz="2400" b="1" dirty="0" err="1" smtClean="0"/>
              <a:t>الحراره</a:t>
            </a:r>
            <a:r>
              <a:rPr lang="ar-SA" sz="2400" b="1" dirty="0" smtClean="0"/>
              <a:t> </a:t>
            </a:r>
            <a:r>
              <a:rPr lang="ar-SA" sz="2400" b="1" dirty="0" err="1" smtClean="0"/>
              <a:t>والجاذبيه</a:t>
            </a:r>
            <a:r>
              <a:rPr lang="ar-SA" sz="2400" b="1" dirty="0" smtClean="0"/>
              <a:t> ، وتساعد تلك العوامل في توجيه النبات لغرض </a:t>
            </a:r>
            <a:r>
              <a:rPr lang="ar-SA" sz="2400" b="1" dirty="0" err="1" smtClean="0"/>
              <a:t>الاستفاده</a:t>
            </a:r>
            <a:r>
              <a:rPr lang="ar-SA" sz="2400" b="1" dirty="0" smtClean="0"/>
              <a:t> المثلى من مصادر الضوء  </a:t>
            </a:r>
            <a:r>
              <a:rPr lang="ar-SA" sz="2400" b="1" dirty="0" err="1" smtClean="0"/>
              <a:t>والتغذيه</a:t>
            </a:r>
            <a:r>
              <a:rPr lang="ar-SA" sz="2400" b="1" dirty="0" smtClean="0"/>
              <a:t> </a:t>
            </a:r>
            <a:r>
              <a:rPr lang="ar-SA" sz="2400" b="1" dirty="0" err="1" smtClean="0"/>
              <a:t>وغيرها .</a:t>
            </a:r>
            <a:endParaRPr lang="ar-SA" sz="2400" b="1" dirty="0" smtClean="0"/>
          </a:p>
          <a:p>
            <a:r>
              <a:rPr lang="ar-SA" sz="2400" b="1" dirty="0" smtClean="0"/>
              <a:t> </a:t>
            </a:r>
          </a:p>
          <a:p>
            <a:r>
              <a:rPr lang="ar-SA" sz="2400" b="1" dirty="0" smtClean="0"/>
              <a:t>يستخدم  مصطلحات </a:t>
            </a:r>
            <a:r>
              <a:rPr lang="ar-SA" sz="2400" b="1" dirty="0" smtClean="0">
                <a:solidFill>
                  <a:srgbClr val="C00000"/>
                </a:solidFill>
              </a:rPr>
              <a:t>النمو  </a:t>
            </a:r>
            <a:r>
              <a:rPr lang="en-US" sz="2400" b="1" dirty="0" smtClean="0">
                <a:solidFill>
                  <a:srgbClr val="C00000"/>
                </a:solidFill>
              </a:rPr>
              <a:t>growth</a:t>
            </a:r>
            <a:r>
              <a:rPr lang="ar-SA" sz="2400" b="1" dirty="0" smtClean="0"/>
              <a:t> </a:t>
            </a:r>
            <a:r>
              <a:rPr lang="ar-SA" sz="2400" b="1" dirty="0" smtClean="0">
                <a:solidFill>
                  <a:srgbClr val="C00000"/>
                </a:solidFill>
              </a:rPr>
              <a:t>والتميز </a:t>
            </a:r>
            <a:r>
              <a:rPr lang="en-US" sz="2400" b="1" dirty="0" smtClean="0">
                <a:solidFill>
                  <a:srgbClr val="C00000"/>
                </a:solidFill>
              </a:rPr>
              <a:t>differentiation</a:t>
            </a:r>
            <a:r>
              <a:rPr lang="ar-SA" sz="2400" b="1" dirty="0" smtClean="0">
                <a:solidFill>
                  <a:srgbClr val="C00000"/>
                </a:solidFill>
              </a:rPr>
              <a:t>    والتطور </a:t>
            </a:r>
            <a:r>
              <a:rPr lang="en-US" sz="2400" b="1" dirty="0" smtClean="0">
                <a:solidFill>
                  <a:srgbClr val="C00000"/>
                </a:solidFill>
              </a:rPr>
              <a:t>development</a:t>
            </a:r>
            <a:r>
              <a:rPr lang="ar-SA" sz="2400" b="1" dirty="0" smtClean="0">
                <a:solidFill>
                  <a:srgbClr val="C00000"/>
                </a:solidFill>
              </a:rPr>
              <a:t> </a:t>
            </a:r>
          </a:p>
          <a:p>
            <a:r>
              <a:rPr lang="ar-SA" sz="2400" b="1" dirty="0" smtClean="0"/>
              <a:t>لوصف جوانب </a:t>
            </a:r>
            <a:r>
              <a:rPr lang="ar-SA" sz="2400" b="1" dirty="0" err="1" smtClean="0"/>
              <a:t>مختلفه</a:t>
            </a:r>
            <a:r>
              <a:rPr lang="ar-SA" sz="2400" b="1" dirty="0" smtClean="0"/>
              <a:t> من التغيرات خلال دورة حياة </a:t>
            </a:r>
            <a:r>
              <a:rPr lang="ar-SA" sz="2400" b="1" dirty="0" err="1" smtClean="0"/>
              <a:t>النبات .</a:t>
            </a:r>
            <a:endParaRPr lang="ar-SA" sz="2400"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388424" cy="1938992"/>
          </a:xfrm>
          <a:prstGeom prst="rect">
            <a:avLst/>
          </a:prstGeom>
        </p:spPr>
        <p:txBody>
          <a:bodyPr wrap="square">
            <a:spAutoFit/>
          </a:bodyPr>
          <a:lstStyle/>
          <a:p>
            <a:pPr algn="just"/>
            <a:r>
              <a:rPr lang="ar-SA" sz="2400" dirty="0" smtClean="0"/>
              <a:t>اما دور</a:t>
            </a:r>
            <a:r>
              <a:rPr lang="ar-SA" sz="2400" b="1" dirty="0" smtClean="0"/>
              <a:t> </a:t>
            </a:r>
            <a:r>
              <a:rPr lang="ar-SA" sz="2400" b="1" dirty="0" err="1" smtClean="0"/>
              <a:t>السیتوكینین</a:t>
            </a:r>
            <a:r>
              <a:rPr lang="ar-SA" sz="2400" b="1" dirty="0" smtClean="0"/>
              <a:t> </a:t>
            </a:r>
            <a:r>
              <a:rPr lang="ar-SA" sz="2400" dirty="0" smtClean="0">
                <a:solidFill>
                  <a:srgbClr val="FF0000"/>
                </a:solidFill>
              </a:rPr>
              <a:t>فلم یثبت ان لھ دور فى استطالة الخلایا </a:t>
            </a:r>
            <a:r>
              <a:rPr lang="ar-SA" sz="2400" dirty="0" smtClean="0"/>
              <a:t>لكن ینحسر دورة فى </a:t>
            </a:r>
            <a:r>
              <a:rPr lang="ar-SA" sz="2400" dirty="0" smtClean="0">
                <a:solidFill>
                  <a:srgbClr val="FF0000"/>
                </a:solidFill>
              </a:rPr>
              <a:t>التشجیع على الانقسام الخلوى </a:t>
            </a:r>
            <a:r>
              <a:rPr lang="ar-SA" sz="2400" dirty="0" smtClean="0"/>
              <a:t>من خلال </a:t>
            </a:r>
            <a:r>
              <a:rPr lang="ar-SA" sz="2400" dirty="0" err="1" smtClean="0"/>
              <a:t>تنشيطة</a:t>
            </a:r>
            <a:r>
              <a:rPr lang="ar-SA" sz="2400" dirty="0" smtClean="0"/>
              <a:t> لعملیات الامتصاص </a:t>
            </a:r>
            <a:r>
              <a:rPr lang="ar-SA" sz="2400" dirty="0" smtClean="0">
                <a:solidFill>
                  <a:srgbClr val="FF0000"/>
                </a:solidFill>
              </a:rPr>
              <a:t>والانتقال للعناصر </a:t>
            </a:r>
            <a:r>
              <a:rPr lang="ar-SA" sz="2400" dirty="0" smtClean="0"/>
              <a:t>المعدنیة وعصارة الأوعیة الناقلة خاصة اللحائیة، وزیادة معدل </a:t>
            </a:r>
            <a:r>
              <a:rPr lang="ar-SA" sz="2400" dirty="0" smtClean="0">
                <a:solidFill>
                  <a:srgbClr val="FF0000"/>
                </a:solidFill>
              </a:rPr>
              <a:t>إنتاج </a:t>
            </a:r>
            <a:r>
              <a:rPr lang="ar-SA" sz="2400" dirty="0" smtClean="0"/>
              <a:t>الأحماض النوویة، وتكوین البروتینات خاصة تكوینھ لأنزیمات اختزال </a:t>
            </a:r>
            <a:r>
              <a:rPr lang="ar-SA" sz="2400" dirty="0" err="1" smtClean="0"/>
              <a:t>النترات</a:t>
            </a:r>
            <a:r>
              <a:rPr lang="ar-SA" sz="2400" dirty="0" smtClean="0"/>
              <a:t> مما یوفر المواد التى تحتاجھا الخلیة للانقسام </a:t>
            </a:r>
            <a:r>
              <a:rPr lang="ar-SA" sz="2400" dirty="0" smtClean="0">
                <a:solidFill>
                  <a:srgbClr val="FF0000"/>
                </a:solidFill>
              </a:rPr>
              <a:t>وتكوین </a:t>
            </a:r>
            <a:r>
              <a:rPr lang="ar-SA" sz="2400" dirty="0" err="1" smtClean="0">
                <a:solidFill>
                  <a:srgbClr val="FF0000"/>
                </a:solidFill>
              </a:rPr>
              <a:t>البروتوبلازم</a:t>
            </a:r>
            <a:r>
              <a:rPr lang="ar-SA" sz="2400" dirty="0" smtClean="0">
                <a:solidFill>
                  <a:srgbClr val="FF0000"/>
                </a:solidFill>
              </a:rPr>
              <a:t> </a:t>
            </a:r>
            <a:r>
              <a:rPr lang="ar-SA" sz="2400" dirty="0" smtClean="0"/>
              <a:t>الجدید الذى یكفى للخلیتین </a:t>
            </a:r>
            <a:r>
              <a:rPr lang="ar-SA" sz="2400" dirty="0" err="1" smtClean="0"/>
              <a:t>البنویتین</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23528" y="0"/>
            <a:ext cx="8475712" cy="4873752"/>
          </a:xfrm>
        </p:spPr>
        <p:txBody>
          <a:bodyPr>
            <a:normAutofit/>
          </a:bodyPr>
          <a:lstStyle/>
          <a:p>
            <a:r>
              <a:rPr lang="ar-SA" b="1" u="sng" dirty="0" smtClean="0">
                <a:solidFill>
                  <a:srgbClr val="FF0000"/>
                </a:solidFill>
              </a:rPr>
              <a:t>3- مرحلة التميز </a:t>
            </a:r>
            <a:r>
              <a:rPr lang="ar-SA" b="1" u="sng" dirty="0" err="1" smtClean="0">
                <a:solidFill>
                  <a:srgbClr val="FF0000"/>
                </a:solidFill>
              </a:rPr>
              <a:t>الخلوي :</a:t>
            </a:r>
            <a:endParaRPr lang="ar-SA" b="1" u="sng" dirty="0" smtClean="0">
              <a:solidFill>
                <a:srgbClr val="FF0000"/>
              </a:solidFill>
            </a:endParaRPr>
          </a:p>
          <a:p>
            <a:pPr>
              <a:buNone/>
            </a:pPr>
            <a:r>
              <a:rPr lang="ar-SA" dirty="0" smtClean="0"/>
              <a:t>    تشتمل هذه المرحله على تغيرات </a:t>
            </a:r>
            <a:r>
              <a:rPr lang="ar-SA" dirty="0" err="1" smtClean="0"/>
              <a:t>كثيره</a:t>
            </a:r>
            <a:r>
              <a:rPr lang="ar-SA" dirty="0" smtClean="0"/>
              <a:t> </a:t>
            </a:r>
            <a:r>
              <a:rPr lang="ar-SA" dirty="0" err="1" smtClean="0"/>
              <a:t>مختلفه</a:t>
            </a:r>
            <a:r>
              <a:rPr lang="ar-SA" dirty="0" smtClean="0"/>
              <a:t> تشريحيا وفسيولوجيا حيث تتميز نتيجة لذلك بعدد كبير من الانواع </a:t>
            </a:r>
            <a:r>
              <a:rPr lang="ar-SA" dirty="0" err="1" smtClean="0"/>
              <a:t>المختلفه</a:t>
            </a:r>
            <a:r>
              <a:rPr lang="ar-SA" dirty="0" smtClean="0"/>
              <a:t> من الخلايا يختص كل نوع منها </a:t>
            </a:r>
            <a:r>
              <a:rPr lang="ar-SA" dirty="0" err="1" smtClean="0"/>
              <a:t>بوظيفه</a:t>
            </a:r>
            <a:r>
              <a:rPr lang="ar-SA" dirty="0" smtClean="0"/>
              <a:t> </a:t>
            </a:r>
            <a:r>
              <a:rPr lang="ar-SA" dirty="0" err="1" smtClean="0"/>
              <a:t>معينه </a:t>
            </a:r>
            <a:r>
              <a:rPr lang="ar-SA" dirty="0" smtClean="0"/>
              <a:t>، الخلايا </a:t>
            </a:r>
            <a:r>
              <a:rPr lang="ar-SA" dirty="0" err="1" smtClean="0"/>
              <a:t>البرانشيميه</a:t>
            </a:r>
            <a:r>
              <a:rPr lang="ar-SA" dirty="0" smtClean="0"/>
              <a:t> هي اقل الانواع </a:t>
            </a:r>
            <a:r>
              <a:rPr lang="ar-SA" dirty="0" err="1" smtClean="0"/>
              <a:t>تميزا </a:t>
            </a:r>
            <a:r>
              <a:rPr lang="ar-SA" dirty="0" smtClean="0"/>
              <a:t>، اما الخلايا التي تتحول الى عناصر </a:t>
            </a:r>
            <a:r>
              <a:rPr lang="ar-SA" dirty="0" err="1" smtClean="0"/>
              <a:t>وعائيه</a:t>
            </a:r>
            <a:r>
              <a:rPr lang="ar-SA" dirty="0" smtClean="0"/>
              <a:t> تتعرض لتغيرات </a:t>
            </a:r>
            <a:r>
              <a:rPr lang="ar-SA" dirty="0" err="1" smtClean="0"/>
              <a:t>عديده</a:t>
            </a:r>
            <a:r>
              <a:rPr lang="ar-SA" dirty="0" smtClean="0"/>
              <a:t> ، اذ تزداد كثيرا في الحجم وتتكون جدر </a:t>
            </a:r>
            <a:r>
              <a:rPr lang="ar-SA" dirty="0" err="1" smtClean="0"/>
              <a:t>ثانويه</a:t>
            </a:r>
            <a:r>
              <a:rPr lang="ar-SA" dirty="0" smtClean="0"/>
              <a:t> تتخذ اشكالا </a:t>
            </a:r>
            <a:r>
              <a:rPr lang="ar-SA" dirty="0" err="1" smtClean="0"/>
              <a:t>مختلفه</a:t>
            </a:r>
            <a:r>
              <a:rPr lang="ar-SA" dirty="0" smtClean="0"/>
              <a:t> منها الحلقي </a:t>
            </a:r>
            <a:r>
              <a:rPr lang="ar-SA" dirty="0" err="1" smtClean="0"/>
              <a:t>والحلزوني </a:t>
            </a:r>
            <a:r>
              <a:rPr lang="ar-SA" dirty="0" smtClean="0"/>
              <a:t>، وتتميز هذه الجدر </a:t>
            </a:r>
            <a:r>
              <a:rPr lang="ar-SA" dirty="0" err="1" smtClean="0"/>
              <a:t>الثانويه</a:t>
            </a:r>
            <a:r>
              <a:rPr lang="ar-SA" dirty="0" smtClean="0"/>
              <a:t> بترسيب مادة اللجنين </a:t>
            </a:r>
            <a:r>
              <a:rPr lang="ar-SA" dirty="0" err="1" smtClean="0"/>
              <a:t>عليها .</a:t>
            </a:r>
            <a:r>
              <a:rPr lang="ar-SA" dirty="0" smtClean="0"/>
              <a:t> فمثلا عندما تصل الاعضاء ذات النمو المحدد </a:t>
            </a:r>
            <a:r>
              <a:rPr lang="ar-SA" dirty="0" err="1" smtClean="0"/>
              <a:t>كالاوراق</a:t>
            </a:r>
            <a:r>
              <a:rPr lang="ar-SA" dirty="0" smtClean="0"/>
              <a:t> الى حالة البلوغ الملائم تكون كل خليه من خلاياها قد مرت بهده المراحل الثلاث.</a:t>
            </a:r>
          </a:p>
        </p:txBody>
      </p:sp>
      <p:sp>
        <p:nvSpPr>
          <p:cNvPr id="5" name="مربع نص 4"/>
          <p:cNvSpPr txBox="1"/>
          <p:nvPr/>
        </p:nvSpPr>
        <p:spPr>
          <a:xfrm>
            <a:off x="0" y="3212976"/>
            <a:ext cx="8664855" cy="2677656"/>
          </a:xfrm>
          <a:prstGeom prst="rect">
            <a:avLst/>
          </a:prstGeom>
          <a:noFill/>
        </p:spPr>
        <p:txBody>
          <a:bodyPr wrap="square" rtlCol="1">
            <a:spAutoFit/>
          </a:bodyPr>
          <a:lstStyle/>
          <a:p>
            <a:r>
              <a:rPr lang="ar-SA" sz="2400" dirty="0" smtClean="0">
                <a:solidFill>
                  <a:srgbClr val="002060"/>
                </a:solidFill>
              </a:rPr>
              <a:t>المرحله الاولى لنمو </a:t>
            </a:r>
            <a:r>
              <a:rPr lang="ar-SA" sz="2400" dirty="0" err="1" smtClean="0">
                <a:solidFill>
                  <a:srgbClr val="002060"/>
                </a:solidFill>
              </a:rPr>
              <a:t>الورقه </a:t>
            </a:r>
            <a:r>
              <a:rPr lang="ar-SA" sz="2400" dirty="0" smtClean="0">
                <a:solidFill>
                  <a:srgbClr val="002060"/>
                </a:solidFill>
              </a:rPr>
              <a:t>: وهي مازالت في البرعم تكون معظم  خلاياه </a:t>
            </a:r>
            <a:r>
              <a:rPr lang="ar-SA" sz="2400" dirty="0" err="1" smtClean="0">
                <a:solidFill>
                  <a:srgbClr val="002060"/>
                </a:solidFill>
              </a:rPr>
              <a:t>انشائيه</a:t>
            </a:r>
            <a:r>
              <a:rPr lang="ar-SA" sz="2400" dirty="0" smtClean="0">
                <a:solidFill>
                  <a:srgbClr val="002060"/>
                </a:solidFill>
              </a:rPr>
              <a:t> </a:t>
            </a:r>
            <a:r>
              <a:rPr lang="ar-SA" sz="2400" dirty="0" err="1" smtClean="0">
                <a:solidFill>
                  <a:srgbClr val="002060"/>
                </a:solidFill>
              </a:rPr>
              <a:t>مستمره</a:t>
            </a:r>
            <a:r>
              <a:rPr lang="ar-SA" sz="2400" dirty="0" smtClean="0">
                <a:solidFill>
                  <a:srgbClr val="002060"/>
                </a:solidFill>
              </a:rPr>
              <a:t> في الانقسام.</a:t>
            </a:r>
          </a:p>
          <a:p>
            <a:r>
              <a:rPr lang="ar-SA" sz="2400" dirty="0" smtClean="0">
                <a:solidFill>
                  <a:srgbClr val="002060"/>
                </a:solidFill>
              </a:rPr>
              <a:t>المرحله </a:t>
            </a:r>
            <a:r>
              <a:rPr lang="ar-SA" sz="2400" dirty="0" err="1" smtClean="0">
                <a:solidFill>
                  <a:srgbClr val="002060"/>
                </a:solidFill>
              </a:rPr>
              <a:t>الثانيه </a:t>
            </a:r>
            <a:r>
              <a:rPr lang="ar-SA" sz="2400" dirty="0" smtClean="0">
                <a:solidFill>
                  <a:srgbClr val="002060"/>
                </a:solidFill>
              </a:rPr>
              <a:t>: تزداد الورقه في الحجم  </a:t>
            </a:r>
            <a:r>
              <a:rPr lang="ar-SA" sz="2400" dirty="0" err="1" smtClean="0">
                <a:solidFill>
                  <a:srgbClr val="002060"/>
                </a:solidFill>
              </a:rPr>
              <a:t>وتتفلطح.</a:t>
            </a:r>
            <a:endParaRPr lang="ar-SA" sz="2400" dirty="0" smtClean="0">
              <a:solidFill>
                <a:srgbClr val="002060"/>
              </a:solidFill>
            </a:endParaRPr>
          </a:p>
          <a:p>
            <a:r>
              <a:rPr lang="ar-SA" sz="2400" dirty="0" smtClean="0">
                <a:solidFill>
                  <a:srgbClr val="002060"/>
                </a:solidFill>
              </a:rPr>
              <a:t>المرحله </a:t>
            </a:r>
            <a:r>
              <a:rPr lang="ar-SA" sz="2400" dirty="0" err="1" smtClean="0">
                <a:solidFill>
                  <a:srgbClr val="002060"/>
                </a:solidFill>
              </a:rPr>
              <a:t>الثالثه </a:t>
            </a:r>
            <a:r>
              <a:rPr lang="ar-SA" sz="2400" dirty="0" smtClean="0">
                <a:solidFill>
                  <a:srgbClr val="002060"/>
                </a:solidFill>
              </a:rPr>
              <a:t>: وهي مرحلة التميز </a:t>
            </a:r>
            <a:r>
              <a:rPr lang="ar-SA" sz="2400" dirty="0" err="1" smtClean="0">
                <a:solidFill>
                  <a:srgbClr val="002060"/>
                </a:solidFill>
              </a:rPr>
              <a:t>الداخلي .</a:t>
            </a:r>
            <a:endParaRPr lang="ar-SA" sz="2400" dirty="0" smtClean="0">
              <a:solidFill>
                <a:srgbClr val="002060"/>
              </a:solidFill>
            </a:endParaRPr>
          </a:p>
          <a:p>
            <a:r>
              <a:rPr lang="ar-SA" sz="2400" dirty="0" smtClean="0">
                <a:solidFill>
                  <a:srgbClr val="002060"/>
                </a:solidFill>
              </a:rPr>
              <a:t>اما الاعضاء ذات النمو الغير محدد مثل السيقان والجذور فتبقى فيها عند قمة منطقة </a:t>
            </a:r>
            <a:r>
              <a:rPr lang="ar-SA" sz="2400" dirty="0" err="1" smtClean="0">
                <a:solidFill>
                  <a:srgbClr val="002060"/>
                </a:solidFill>
              </a:rPr>
              <a:t>انشائيه.</a:t>
            </a:r>
            <a:endParaRPr lang="ar-SA" sz="2400" dirty="0" smtClean="0">
              <a:solidFill>
                <a:srgbClr val="002060"/>
              </a:solidFill>
            </a:endParaRPr>
          </a:p>
          <a:p>
            <a:endParaRPr lang="ar-SA" sz="2400" b="1"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304800"/>
            <a:ext cx="8305800" cy="5821363"/>
          </a:xfrm>
          <a:prstGeom prst="rect">
            <a:avLst/>
          </a:prstGeom>
        </p:spPr>
        <p:txBody>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endParaRPr kumimoji="0" lang="ar-SA" sz="2400" b="1" i="0" u="none" strike="noStrike" kern="1200" cap="none" spc="0" normalizeH="0" baseline="0" noProof="0" smtClean="0">
              <a:ln>
                <a:noFill/>
              </a:ln>
              <a:solidFill>
                <a:schemeClr val="tx1"/>
              </a:solidFill>
              <a:effectLst/>
              <a:uLnTx/>
              <a:uFillTx/>
              <a:latin typeface="+mn-lt"/>
              <a:ea typeface="+mn-ea"/>
              <a:cs typeface="+mn-cs"/>
            </a:endParaRP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None/>
              <a:tabLst/>
              <a:defRPr/>
            </a:pPr>
            <a:r>
              <a:rPr kumimoji="0" lang="ar-SA" sz="2400" b="1" i="0" u="none" strike="noStrike" kern="1200" cap="none" spc="0" normalizeH="0" baseline="0" noProof="0" smtClean="0">
                <a:ln>
                  <a:noFill/>
                </a:ln>
                <a:solidFill>
                  <a:srgbClr val="FF0000"/>
                </a:solidFill>
                <a:effectLst/>
                <a:uLnTx/>
                <a:uFillTx/>
                <a:latin typeface="+mn-lt"/>
                <a:ea typeface="+mn-ea"/>
                <a:cs typeface="+mn-cs"/>
              </a:rPr>
              <a:t>معدل نمو الخلية يعتمد على عدة عوامل ذات علاقة متبادلة</a:t>
            </a:r>
            <a:r>
              <a:rPr kumimoji="0" lang="ar-SA" sz="2400" b="0" i="0" u="none" strike="noStrike" kern="1200" cap="none" spc="0" normalizeH="0" baseline="0" noProof="0" smtClean="0">
                <a:ln>
                  <a:noFill/>
                </a:ln>
                <a:solidFill>
                  <a:srgbClr val="FF0000"/>
                </a:solidFill>
                <a:effectLst/>
                <a:uLnTx/>
                <a:uFillTx/>
                <a:latin typeface="+mn-lt"/>
                <a:ea typeface="+mn-ea"/>
                <a:cs typeface="+mn-cs"/>
              </a:rPr>
              <a:t>:</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توصيل الجدر والأغشية الخلوية للماء الذي يدخل الخلية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الفرق في الجهد الأسموزي (الذوائب) داخل الخلية وخارجها</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ضغط امتلاء الخلية</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n-cs"/>
              </a:rPr>
              <a:t>خصائص الجدار الخلوي (التمدد) </a:t>
            </a:r>
            <a:endParaRPr kumimoji="0" lang="ar-SA"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0"/>
            <a:ext cx="7467600" cy="1143000"/>
          </a:xfrm>
        </p:spPr>
        <p:txBody>
          <a:bodyPr/>
          <a:lstStyle/>
          <a:p>
            <a:pPr algn="r"/>
            <a:r>
              <a:rPr lang="ar-SA" sz="3600" b="1" u="sng" dirty="0" err="1" smtClean="0">
                <a:solidFill>
                  <a:srgbClr val="FF0000"/>
                </a:solidFill>
              </a:rPr>
              <a:t>النمو</a:t>
            </a:r>
            <a:r>
              <a:rPr lang="ar-SA" sz="3600" dirty="0" err="1" smtClean="0"/>
              <a:t> </a:t>
            </a:r>
            <a:r>
              <a:rPr lang="ar-SA" dirty="0" err="1" smtClean="0"/>
              <a:t>:</a:t>
            </a:r>
            <a:endParaRPr lang="ar-SA" dirty="0"/>
          </a:p>
        </p:txBody>
      </p:sp>
      <p:sp>
        <p:nvSpPr>
          <p:cNvPr id="3" name="عنصر نائب للمحتوى 2"/>
          <p:cNvSpPr>
            <a:spLocks noGrp="1"/>
          </p:cNvSpPr>
          <p:nvPr>
            <p:ph sz="quarter" idx="1"/>
          </p:nvPr>
        </p:nvSpPr>
        <p:spPr>
          <a:xfrm>
            <a:off x="0" y="1124744"/>
            <a:ext cx="8871248" cy="4873752"/>
          </a:xfrm>
        </p:spPr>
        <p:txBody>
          <a:bodyPr>
            <a:noAutofit/>
          </a:bodyPr>
          <a:lstStyle/>
          <a:p>
            <a:pPr algn="just"/>
            <a:r>
              <a:rPr lang="ar-SA" b="1" dirty="0" smtClean="0">
                <a:solidFill>
                  <a:srgbClr val="00B050"/>
                </a:solidFill>
              </a:rPr>
              <a:t>عملية نمو </a:t>
            </a:r>
            <a:r>
              <a:rPr lang="ar-SA" b="1" dirty="0" err="1" smtClean="0">
                <a:solidFill>
                  <a:srgbClr val="00B050"/>
                </a:solidFill>
              </a:rPr>
              <a:t>النباتات: </a:t>
            </a:r>
            <a:r>
              <a:rPr lang="ar-SA" b="1" dirty="0" smtClean="0"/>
              <a:t>ھو الزیادة الغیر رجعیة في حجم الخلایا وظهور اعضاء جديدة باستمرار ليعطي نبات كامل اثناء دورة حياته نتیجة انقسام واستطالة </a:t>
            </a:r>
            <a:r>
              <a:rPr lang="ar-SA" b="1" dirty="0" err="1" smtClean="0"/>
              <a:t>الخلایا.</a:t>
            </a:r>
            <a:r>
              <a:rPr lang="ar-SA" b="1" dirty="0" smtClean="0"/>
              <a:t> ويكون مصحوب بزيادة في الوزن وعدد الخلايا وكمية المادة </a:t>
            </a:r>
            <a:r>
              <a:rPr lang="ar-SA" b="1" dirty="0" err="1" smtClean="0"/>
              <a:t>الحية </a:t>
            </a:r>
            <a:r>
              <a:rPr lang="ar-SA" b="1" dirty="0" smtClean="0"/>
              <a:t>(</a:t>
            </a:r>
            <a:r>
              <a:rPr lang="ar-SA" b="1" dirty="0" err="1" smtClean="0"/>
              <a:t>البروتوبلاست).</a:t>
            </a:r>
            <a:endParaRPr lang="ar-SA" b="1" dirty="0" smtClean="0"/>
          </a:p>
          <a:p>
            <a:pPr algn="just"/>
            <a:r>
              <a:rPr lang="ar-SA" b="1" u="sng" dirty="0" smtClean="0">
                <a:solidFill>
                  <a:srgbClr val="00B050"/>
                </a:solidFill>
              </a:rPr>
              <a:t>هناك اربعة تغيرات لوصف نمو </a:t>
            </a:r>
            <a:r>
              <a:rPr lang="ar-SA" b="1" u="sng" dirty="0" err="1" smtClean="0">
                <a:solidFill>
                  <a:srgbClr val="00B050"/>
                </a:solidFill>
              </a:rPr>
              <a:t>النبات :</a:t>
            </a:r>
            <a:endParaRPr lang="ar-SA" b="1" u="sng" dirty="0" smtClean="0">
              <a:solidFill>
                <a:srgbClr val="00B050"/>
              </a:solidFill>
            </a:endParaRPr>
          </a:p>
          <a:p>
            <a:pPr algn="just"/>
            <a:r>
              <a:rPr lang="ar-SA" b="1" dirty="0" smtClean="0"/>
              <a:t>1- زيادة الوزن </a:t>
            </a:r>
            <a:r>
              <a:rPr lang="ar-SA" b="1" dirty="0" err="1" smtClean="0"/>
              <a:t>الجاف .</a:t>
            </a:r>
            <a:endParaRPr lang="ar-SA" b="1" dirty="0" smtClean="0"/>
          </a:p>
          <a:p>
            <a:pPr algn="just"/>
            <a:r>
              <a:rPr lang="ar-SA" b="1" dirty="0" smtClean="0"/>
              <a:t>2- تضاعف الماده </a:t>
            </a:r>
            <a:r>
              <a:rPr lang="ar-SA" b="1" dirty="0" err="1" smtClean="0"/>
              <a:t>الحيه </a:t>
            </a:r>
            <a:r>
              <a:rPr lang="ar-SA" b="1" dirty="0" smtClean="0"/>
              <a:t>–</a:t>
            </a:r>
            <a:r>
              <a:rPr lang="ar-SA" b="1" dirty="0" err="1" smtClean="0"/>
              <a:t>البروتوبلاست.</a:t>
            </a:r>
            <a:endParaRPr lang="ar-SA" b="1" dirty="0" smtClean="0"/>
          </a:p>
          <a:p>
            <a:pPr algn="just"/>
            <a:r>
              <a:rPr lang="ar-SA" b="1" dirty="0" smtClean="0"/>
              <a:t>3- الاتساع </a:t>
            </a:r>
            <a:r>
              <a:rPr lang="ar-SA" b="1" dirty="0" err="1" smtClean="0"/>
              <a:t>الخلوي .</a:t>
            </a:r>
            <a:endParaRPr lang="ar-SA" b="1" dirty="0" smtClean="0"/>
          </a:p>
          <a:p>
            <a:pPr algn="just"/>
            <a:r>
              <a:rPr lang="ar-SA" b="1" dirty="0" smtClean="0"/>
              <a:t>4- الانقسام </a:t>
            </a:r>
            <a:r>
              <a:rPr lang="ar-SA" b="1" dirty="0" err="1" smtClean="0"/>
              <a:t>الخلوي .</a:t>
            </a:r>
            <a:endParaRPr lang="ar-SA" b="1" dirty="0" smtClean="0"/>
          </a:p>
          <a:p>
            <a:pPr algn="just"/>
            <a:r>
              <a:rPr lang="ar-SA" b="1" dirty="0" smtClean="0"/>
              <a:t>وحقيقة الامر فان هذه التغيرات ليست </a:t>
            </a:r>
            <a:r>
              <a:rPr lang="ar-SA" b="1" dirty="0" err="1" smtClean="0"/>
              <a:t>مفصوله</a:t>
            </a:r>
            <a:r>
              <a:rPr lang="ar-SA" b="1" dirty="0" smtClean="0"/>
              <a:t> عن بعضها البعض وتعد </a:t>
            </a:r>
            <a:r>
              <a:rPr lang="ar-SA" b="1" dirty="0" err="1" smtClean="0"/>
              <a:t>الزياده</a:t>
            </a:r>
            <a:r>
              <a:rPr lang="ar-SA" b="1" dirty="0" smtClean="0"/>
              <a:t> في الوزن الجاف تعبير دقيق عن نمو </a:t>
            </a:r>
            <a:r>
              <a:rPr lang="ar-SA" b="1" dirty="0" err="1" smtClean="0"/>
              <a:t>النبات </a:t>
            </a:r>
            <a:r>
              <a:rPr lang="ar-SA" b="1" dirty="0" smtClean="0"/>
              <a:t>، كما ان زيادة الماده الحيه تؤدي الى زيادة حجم الخليه وبالتالي تؤثر في الانقسام </a:t>
            </a:r>
            <a:r>
              <a:rPr lang="ar-SA" b="1" dirty="0" err="1" smtClean="0"/>
              <a:t>الخلوي .</a:t>
            </a:r>
            <a:endParaRPr lang="ar-SA" b="1"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244408" cy="4708981"/>
          </a:xfrm>
          <a:prstGeom prst="rect">
            <a:avLst/>
          </a:prstGeom>
        </p:spPr>
        <p:txBody>
          <a:bodyPr wrap="square">
            <a:spAutoFit/>
          </a:bodyPr>
          <a:lstStyle/>
          <a:p>
            <a:pPr algn="just"/>
            <a:r>
              <a:rPr lang="ar-SA" sz="2400" b="1" dirty="0" smtClean="0">
                <a:solidFill>
                  <a:srgbClr val="00B050"/>
                </a:solidFill>
              </a:rPr>
              <a:t>عملية التشكل التخصص الخلوي والتمیز</a:t>
            </a:r>
            <a:r>
              <a:rPr lang="en-US" sz="2400" b="1" dirty="0" smtClean="0">
                <a:solidFill>
                  <a:srgbClr val="00B050"/>
                </a:solidFill>
              </a:rPr>
              <a:t>:Differentiation </a:t>
            </a:r>
            <a:r>
              <a:rPr lang="ar-SA" sz="2800" b="1" dirty="0" smtClean="0">
                <a:solidFill>
                  <a:srgbClr val="00B050"/>
                </a:solidFill>
              </a:rPr>
              <a:t> </a:t>
            </a:r>
            <a:r>
              <a:rPr lang="ar-SA" sz="2400" b="1" dirty="0" smtClean="0"/>
              <a:t>هي التمیز الذى یؤدى الى تغیر شكل ووظیفة الخلایا داخل الأنسجة والأعضاء لتكوین تراكیب متمیزة فى الوظیفة وھو لیس نموا ولكنة ملازم </a:t>
            </a:r>
            <a:r>
              <a:rPr lang="ar-SA" sz="2400" b="1" dirty="0" err="1" smtClean="0"/>
              <a:t>له .</a:t>
            </a:r>
            <a:endParaRPr lang="ar-SA" sz="2400" b="1" dirty="0" smtClean="0"/>
          </a:p>
          <a:p>
            <a:pPr algn="just"/>
            <a:endParaRPr lang="ar-SA" sz="2400" b="1" dirty="0" smtClean="0"/>
          </a:p>
          <a:p>
            <a:pPr algn="just">
              <a:buNone/>
            </a:pPr>
            <a:r>
              <a:rPr lang="ar-SA" sz="2400" b="1" dirty="0" smtClean="0">
                <a:solidFill>
                  <a:srgbClr val="00B050"/>
                </a:solidFill>
              </a:rPr>
              <a:t>والتكشف والتطور  </a:t>
            </a:r>
            <a:r>
              <a:rPr lang="en-US" sz="2400" b="1" dirty="0" smtClean="0">
                <a:solidFill>
                  <a:srgbClr val="00B050"/>
                </a:solidFill>
              </a:rPr>
              <a:t> :Development</a:t>
            </a:r>
            <a:r>
              <a:rPr lang="ar-SA" sz="2400" b="1" dirty="0" smtClean="0"/>
              <a:t>ھو المحصلة النھ</a:t>
            </a:r>
            <a:r>
              <a:rPr lang="ar-SA" sz="2400" b="1" dirty="0" err="1" smtClean="0"/>
              <a:t>ائیة</a:t>
            </a:r>
            <a:r>
              <a:rPr lang="ar-SA" sz="2400" b="1" dirty="0" smtClean="0"/>
              <a:t> او الكلیة للنمو والتمیز فى تسلسل محدد </a:t>
            </a:r>
            <a:r>
              <a:rPr lang="ar-SA" sz="2400" b="1" dirty="0" err="1" smtClean="0"/>
              <a:t>او </a:t>
            </a:r>
            <a:r>
              <a:rPr lang="ar-SA" sz="2400" b="1" dirty="0" smtClean="0"/>
              <a:t>ھى الانتقال من مرحلة من مراحل التطور الى مرحلة أخرى والتكشف </a:t>
            </a:r>
            <a:r>
              <a:rPr lang="ar-SA" sz="2400" b="1" dirty="0" err="1" smtClean="0"/>
              <a:t>یتبعة</a:t>
            </a:r>
            <a:r>
              <a:rPr lang="ar-SA" sz="2400" b="1" dirty="0" smtClean="0"/>
              <a:t> سلسلة متعاقبة من التغیرات داخل كل عضو من أعضاء النبات خلال دورة </a:t>
            </a:r>
            <a:r>
              <a:rPr lang="ar-SA" sz="2400" b="1" dirty="0" err="1" smtClean="0"/>
              <a:t>حیاتھ.</a:t>
            </a:r>
            <a:r>
              <a:rPr lang="ar-SA" sz="2400" b="1" dirty="0" smtClean="0"/>
              <a:t> </a:t>
            </a:r>
          </a:p>
          <a:p>
            <a:pPr algn="just">
              <a:buNone/>
            </a:pPr>
            <a:r>
              <a:rPr lang="ar-SA" sz="2400" b="1" dirty="0" smtClean="0"/>
              <a:t>أي ان عملية التطور  هي محصله  النمو والتميز  وهي المظله التي تنطوي تحتها كافة التغيرات التي يمر </a:t>
            </a:r>
            <a:r>
              <a:rPr lang="ar-SA" sz="2400" b="1" dirty="0" err="1" smtClean="0"/>
              <a:t>بها</a:t>
            </a:r>
            <a:r>
              <a:rPr lang="ar-SA" sz="2400" b="1" dirty="0" smtClean="0"/>
              <a:t> النبات خلال دورة حياته ابتداء من انبات البذور وحتى ااكتمال  نموه </a:t>
            </a:r>
            <a:r>
              <a:rPr lang="ar-SA" sz="2400" b="1" dirty="0" err="1" smtClean="0"/>
              <a:t>والتزهر</a:t>
            </a:r>
            <a:r>
              <a:rPr lang="ar-SA" sz="2400" b="1" dirty="0" smtClean="0"/>
              <a:t> </a:t>
            </a:r>
            <a:r>
              <a:rPr lang="ar-SA" sz="2400" b="1" dirty="0" err="1" smtClean="0"/>
              <a:t>والانتاج</a:t>
            </a:r>
            <a:r>
              <a:rPr lang="ar-SA" sz="2400" b="1" dirty="0" smtClean="0"/>
              <a:t> وانتهاء </a:t>
            </a:r>
            <a:r>
              <a:rPr lang="ar-SA" sz="2400" b="1" dirty="0" err="1" smtClean="0"/>
              <a:t>الشيخوخه</a:t>
            </a:r>
            <a:r>
              <a:rPr lang="ar-SA" sz="2400" b="1" dirty="0" smtClean="0"/>
              <a:t> </a:t>
            </a:r>
            <a:r>
              <a:rPr lang="ar-SA" sz="2400" b="1" dirty="0" err="1" smtClean="0"/>
              <a:t>.</a:t>
            </a:r>
            <a:endParaRPr lang="ar-SA" sz="2400" b="1" dirty="0" smtClean="0"/>
          </a:p>
          <a:p>
            <a:pPr algn="just">
              <a:buNone/>
            </a:pPr>
            <a:endParaRPr lang="ar-SA" sz="3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172400" cy="3416320"/>
          </a:xfrm>
          <a:prstGeom prst="rect">
            <a:avLst/>
          </a:prstGeom>
        </p:spPr>
        <p:txBody>
          <a:bodyPr wrap="square">
            <a:spAutoFit/>
          </a:bodyPr>
          <a:lstStyle/>
          <a:p>
            <a:pPr algn="just"/>
            <a:r>
              <a:rPr lang="ar-SA" sz="2400" b="1" dirty="0" smtClean="0"/>
              <a:t>ومن اكثر صور التطور </a:t>
            </a:r>
            <a:r>
              <a:rPr lang="ar-SA" sz="2400" b="1" dirty="0" err="1" smtClean="0"/>
              <a:t>وضوحا </a:t>
            </a:r>
            <a:r>
              <a:rPr lang="ar-SA" sz="2400" b="1" dirty="0" smtClean="0"/>
              <a:t>ھو انتقال النبات من الحالة الخضریة الى حالة </a:t>
            </a:r>
            <a:r>
              <a:rPr lang="ar-SA" sz="2400" b="1" dirty="0" err="1" smtClean="0"/>
              <a:t>الأز</a:t>
            </a:r>
            <a:r>
              <a:rPr lang="ar-SA" sz="2400" b="1" dirty="0" smtClean="0"/>
              <a:t>ھار</a:t>
            </a:r>
          </a:p>
          <a:p>
            <a:pPr algn="just"/>
            <a:r>
              <a:rPr lang="ar-SA" sz="2400" b="1" dirty="0" smtClean="0"/>
              <a:t> لذا نطلق مصطلح التمییز </a:t>
            </a:r>
            <a:r>
              <a:rPr lang="en-US" sz="2400" b="1" dirty="0" smtClean="0"/>
              <a:t>Differentiation</a:t>
            </a:r>
            <a:r>
              <a:rPr lang="ar-SA" sz="2400" b="1" dirty="0" smtClean="0"/>
              <a:t> عند التحدث عن كل حالة تحدث للخلایا </a:t>
            </a:r>
            <a:r>
              <a:rPr lang="ar-SA" sz="2400" b="1" dirty="0" err="1" smtClean="0"/>
              <a:t>المرستیمیة</a:t>
            </a:r>
            <a:r>
              <a:rPr lang="ar-SA" sz="2400" b="1" dirty="0" smtClean="0"/>
              <a:t> عند تمیزھا الى أنواع من الخلایا تدخل فى أنسجة مختلفة والتى بالتالى سوف تختلف فى الشكل والتكشف </a:t>
            </a:r>
            <a:r>
              <a:rPr lang="ar-SA" sz="2400" b="1" dirty="0" err="1" smtClean="0"/>
              <a:t>البیوكیمیائى</a:t>
            </a:r>
            <a:r>
              <a:rPr lang="ar-SA" sz="2400" b="1" dirty="0" smtClean="0"/>
              <a:t> ورغم إننا سوف نلاحظ ان النمو والتمیز والتكشف عادة یكونا متلازمین </a:t>
            </a:r>
            <a:r>
              <a:rPr lang="ar-SA" sz="2400" b="1" dirty="0" err="1" smtClean="0"/>
              <a:t>الا</a:t>
            </a:r>
            <a:r>
              <a:rPr lang="ar-SA" sz="2400" b="1" dirty="0" smtClean="0"/>
              <a:t> انھ فى بعض الحالات یحدث النمو دون تمیز لخلایا او </a:t>
            </a:r>
            <a:r>
              <a:rPr lang="ar-SA" sz="2400" b="1" dirty="0" err="1" smtClean="0"/>
              <a:t>أعضاء.</a:t>
            </a:r>
            <a:r>
              <a:rPr lang="ar-SA" sz="2400" b="1" dirty="0" smtClean="0"/>
              <a:t> </a:t>
            </a:r>
          </a:p>
          <a:p>
            <a:pPr algn="just"/>
            <a:r>
              <a:rPr lang="ar-SA" sz="2400" b="1" dirty="0" smtClean="0"/>
              <a:t>منظمات النمو النباتية </a:t>
            </a:r>
            <a:r>
              <a:rPr lang="en-US" sz="2400" b="1" dirty="0" smtClean="0"/>
              <a:t>Plant growth regulators</a:t>
            </a:r>
            <a:r>
              <a:rPr lang="ar-SA" sz="2400" b="1" dirty="0" smtClean="0"/>
              <a:t> تؤدي ادوار </a:t>
            </a:r>
            <a:r>
              <a:rPr lang="ar-SA" sz="2400" b="1" dirty="0" err="1" smtClean="0"/>
              <a:t>مهمه</a:t>
            </a:r>
            <a:r>
              <a:rPr lang="ar-SA" sz="2400" b="1" dirty="0" smtClean="0"/>
              <a:t> في تنظيم عمليات النمو </a:t>
            </a:r>
            <a:r>
              <a:rPr lang="ar-SA" sz="2400" b="1" dirty="0" err="1" smtClean="0"/>
              <a:t>والتميز .</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0"/>
            <a:ext cx="7467600" cy="1143000"/>
          </a:xfrm>
        </p:spPr>
        <p:txBody>
          <a:bodyPr/>
          <a:lstStyle/>
          <a:p>
            <a:pPr algn="r"/>
            <a:r>
              <a:rPr lang="ar-SA" b="1" u="sng" dirty="0" smtClean="0">
                <a:solidFill>
                  <a:srgbClr val="FF0000"/>
                </a:solidFill>
              </a:rPr>
              <a:t>صفات </a:t>
            </a:r>
            <a:r>
              <a:rPr lang="ar-SA" b="1" u="sng" dirty="0" err="1" smtClean="0">
                <a:solidFill>
                  <a:srgbClr val="FF0000"/>
                </a:solidFill>
              </a:rPr>
              <a:t>النمو :</a:t>
            </a:r>
            <a:endParaRPr lang="ar-SA" b="1" u="sng" dirty="0">
              <a:solidFill>
                <a:srgbClr val="FF0000"/>
              </a:solidFill>
            </a:endParaRPr>
          </a:p>
        </p:txBody>
      </p:sp>
      <p:sp>
        <p:nvSpPr>
          <p:cNvPr id="3" name="عنصر نائب للمحتوى 2"/>
          <p:cNvSpPr>
            <a:spLocks noGrp="1"/>
          </p:cNvSpPr>
          <p:nvPr>
            <p:ph sz="quarter" idx="1"/>
          </p:nvPr>
        </p:nvSpPr>
        <p:spPr>
          <a:xfrm>
            <a:off x="395536" y="1196752"/>
            <a:ext cx="8331696" cy="4873752"/>
          </a:xfrm>
        </p:spPr>
        <p:txBody>
          <a:bodyPr>
            <a:normAutofit fontScale="92500" lnSpcReduction="20000"/>
          </a:bodyPr>
          <a:lstStyle/>
          <a:p>
            <a:r>
              <a:rPr lang="ar-SA" dirty="0" smtClean="0"/>
              <a:t>يتميز النمو في النباتات الراقيه </a:t>
            </a:r>
            <a:r>
              <a:rPr lang="ar-SA" dirty="0" err="1" smtClean="0"/>
              <a:t>بصفتين :</a:t>
            </a:r>
            <a:endParaRPr lang="ar-SA" dirty="0" smtClean="0"/>
          </a:p>
          <a:p>
            <a:r>
              <a:rPr lang="ar-SA" dirty="0" err="1" smtClean="0"/>
              <a:t>الاول </a:t>
            </a:r>
            <a:r>
              <a:rPr lang="ar-SA" dirty="0" smtClean="0"/>
              <a:t>: انه يستمر ولو بدرجات </a:t>
            </a:r>
            <a:r>
              <a:rPr lang="ar-SA" dirty="0" err="1" smtClean="0"/>
              <a:t>متفاوته</a:t>
            </a:r>
            <a:r>
              <a:rPr lang="ar-SA" dirty="0" smtClean="0"/>
              <a:t> طوال حياة </a:t>
            </a:r>
            <a:r>
              <a:rPr lang="ar-SA" dirty="0" err="1" smtClean="0"/>
              <a:t>النبات .</a:t>
            </a:r>
            <a:endParaRPr lang="ar-SA" dirty="0" smtClean="0"/>
          </a:p>
          <a:p>
            <a:r>
              <a:rPr lang="ar-SA" dirty="0" smtClean="0"/>
              <a:t>الثانيه: انه ينحصر في مناطق </a:t>
            </a:r>
            <a:r>
              <a:rPr lang="ar-SA" dirty="0" err="1" smtClean="0"/>
              <a:t>خاصه</a:t>
            </a:r>
            <a:r>
              <a:rPr lang="ar-SA" dirty="0" smtClean="0"/>
              <a:t> تعرف بمناطق النمو مثل اطراف </a:t>
            </a:r>
            <a:r>
              <a:rPr lang="ar-SA" dirty="0" err="1" smtClean="0"/>
              <a:t>الجذور ،</a:t>
            </a:r>
            <a:endParaRPr lang="ar-SA" dirty="0" smtClean="0"/>
          </a:p>
          <a:p>
            <a:pPr>
              <a:buNone/>
            </a:pPr>
            <a:r>
              <a:rPr lang="ar-SA" dirty="0" smtClean="0"/>
              <a:t>وقمم </a:t>
            </a:r>
            <a:r>
              <a:rPr lang="ar-SA" dirty="0" err="1" smtClean="0"/>
              <a:t>السيقان </a:t>
            </a:r>
            <a:r>
              <a:rPr lang="ar-SA" dirty="0" smtClean="0"/>
              <a:t>، ومنطقة </a:t>
            </a:r>
            <a:r>
              <a:rPr lang="ar-SA" dirty="0" err="1" smtClean="0"/>
              <a:t>الكامبيوم.</a:t>
            </a:r>
            <a:endParaRPr lang="ar-SA" dirty="0" smtClean="0"/>
          </a:p>
          <a:p>
            <a:pPr>
              <a:buNone/>
            </a:pPr>
            <a:r>
              <a:rPr lang="ar-SA" sz="3200" b="1" u="sng" dirty="0" smtClean="0">
                <a:solidFill>
                  <a:srgbClr val="00B050"/>
                </a:solidFill>
              </a:rPr>
              <a:t>مكان </a:t>
            </a:r>
            <a:r>
              <a:rPr lang="ar-SA" sz="3200" b="1" u="sng" dirty="0" err="1" smtClean="0">
                <a:solidFill>
                  <a:srgbClr val="00B050"/>
                </a:solidFill>
              </a:rPr>
              <a:t>النمو:</a:t>
            </a:r>
            <a:endParaRPr lang="ar-SA" sz="3200" b="1" u="sng" dirty="0" smtClean="0">
              <a:solidFill>
                <a:srgbClr val="00B050"/>
              </a:solidFill>
            </a:endParaRPr>
          </a:p>
          <a:p>
            <a:r>
              <a:rPr lang="ar-SA" dirty="0" smtClean="0"/>
              <a:t>یتأتى النمو من مقدرة الخلایا والأعضاء على امتصاص او الحصول على المواد البسیطة من ماء </a:t>
            </a:r>
            <a:r>
              <a:rPr lang="ar-SA" dirty="0" err="1" smtClean="0"/>
              <a:t>واملاح</a:t>
            </a:r>
            <a:r>
              <a:rPr lang="ar-SA" dirty="0" smtClean="0"/>
              <a:t> وثانى أكسید الكربون من البیئة المحیطة بھا واستخدامھا فى تكوین مركبات مختلفة ومعقدة والتى تشكل بھا مكونات تلك الخلایا فیؤدى تراكمھا الى </a:t>
            </a:r>
            <a:r>
              <a:rPr lang="ar-SA" dirty="0" err="1" smtClean="0"/>
              <a:t>النموالمستمر</a:t>
            </a:r>
            <a:r>
              <a:rPr lang="ar-SA" dirty="0" smtClean="0"/>
              <a:t> كذلك یؤدى ذلك التراكم من تلك المركبات الى إضافة مادة الحیاة للخلایا الجدیدة المتكونة من الانقسام وتكوین الخلایا الجدیدة مع الأخذ فى الاعتبار انھ  لیست كل خلایا أعضاء النبات تستمر فى النمو والانقسام ولكن تتحول الخلایا القابلة للانقسام والاستطالة إلى خلایا بالغة وتحاط بخلایا ذات جدر سمیكة نسبیا وعدید من الخلایا المیكانیكیة والأوعیة الناقلة الغیر حیة وتبقى الخلایا القابلة للانقسام والاستطالة فى مناطق النمو </a:t>
            </a:r>
            <a:r>
              <a:rPr lang="ar-SA" dirty="0" err="1" smtClean="0"/>
              <a:t>المرستیمیة</a:t>
            </a:r>
            <a:r>
              <a:rPr lang="ar-SA" dirty="0" smtClean="0"/>
              <a:t> وفى الأنسجة الجنینیة مع ملاحظة انھ سوف یظل للخلایا البالغة القدرة على استعادة قدرتھا للانقسام والاستطالة اى العودة للحالة </a:t>
            </a:r>
            <a:r>
              <a:rPr lang="ar-SA" dirty="0" err="1" smtClean="0"/>
              <a:t>المرستیمیة</a:t>
            </a:r>
            <a:r>
              <a:rPr lang="ar-SA" dirty="0" smtClean="0"/>
              <a:t> وذلك تحت ظروف </a:t>
            </a:r>
            <a:r>
              <a:rPr lang="ar-SA" dirty="0" err="1" smtClean="0"/>
              <a:t>معینة .</a:t>
            </a:r>
            <a:endParaRPr lang="ar-SA"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dirty="0" smtClean="0"/>
          </a:p>
          <a:p>
            <a:endParaRPr lang="ar-SA" b="1" dirty="0" smtClean="0"/>
          </a:p>
          <a:p>
            <a:pPr>
              <a:buNone/>
            </a:pPr>
            <a:endParaRPr lang="ar-SA" dirty="0" smtClean="0"/>
          </a:p>
          <a:p>
            <a:pPr>
              <a:buNone/>
            </a:pPr>
            <a:endParaRPr lang="ar-SA" dirty="0" smtClean="0"/>
          </a:p>
          <a:p>
            <a:pPr>
              <a:buNone/>
            </a:pPr>
            <a:endParaRPr lang="ar-SA" sz="3200" b="1"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0"/>
            <a:ext cx="8460432" cy="7755969"/>
          </a:xfrm>
          <a:prstGeom prst="rect">
            <a:avLst/>
          </a:prstGeom>
        </p:spPr>
        <p:txBody>
          <a:bodyPr wrap="square">
            <a:spAutoFit/>
          </a:bodyPr>
          <a:lstStyle/>
          <a:p>
            <a:r>
              <a:rPr lang="ar-SA" sz="2400" dirty="0"/>
              <a:t>یحدث النمو من انقسام واستطالة فى عدید من المناطق </a:t>
            </a:r>
            <a:r>
              <a:rPr lang="ar-SA" sz="2400" dirty="0" err="1"/>
              <a:t>المرستیمیة</a:t>
            </a:r>
            <a:r>
              <a:rPr lang="ar-SA" sz="2400" dirty="0"/>
              <a:t> المختلفة وھى تشمل ثلاث انواع </a:t>
            </a:r>
            <a:r>
              <a:rPr lang="ar-SA" sz="2400" dirty="0" smtClean="0"/>
              <a:t>من </a:t>
            </a:r>
            <a:r>
              <a:rPr lang="ar-SA" sz="2400" dirty="0" err="1" smtClean="0"/>
              <a:t>المرستیمات</a:t>
            </a:r>
            <a:r>
              <a:rPr lang="ar-SA" sz="2400" dirty="0" smtClean="0"/>
              <a:t> </a:t>
            </a:r>
            <a:r>
              <a:rPr lang="ar-SA" sz="2400" dirty="0" err="1" smtClean="0"/>
              <a:t>ھى :</a:t>
            </a:r>
            <a:endParaRPr lang="ar-SA" sz="2400" dirty="0"/>
          </a:p>
          <a:p>
            <a:r>
              <a:rPr lang="ar-SA" sz="2400" b="1" dirty="0" err="1" smtClean="0">
                <a:solidFill>
                  <a:srgbClr val="00B050"/>
                </a:solidFill>
              </a:rPr>
              <a:t>المرستیمات</a:t>
            </a:r>
            <a:r>
              <a:rPr lang="ar-SA" sz="2400" b="1" dirty="0" smtClean="0">
                <a:solidFill>
                  <a:srgbClr val="00B050"/>
                </a:solidFill>
              </a:rPr>
              <a:t> </a:t>
            </a:r>
            <a:r>
              <a:rPr lang="ar-SA" sz="2400" b="1" dirty="0" err="1">
                <a:solidFill>
                  <a:srgbClr val="00B050"/>
                </a:solidFill>
              </a:rPr>
              <a:t>القمیة</a:t>
            </a:r>
            <a:r>
              <a:rPr lang="ar-SA" sz="2400" b="1" dirty="0">
                <a:solidFill>
                  <a:srgbClr val="00B050"/>
                </a:solidFill>
              </a:rPr>
              <a:t> </a:t>
            </a:r>
            <a:r>
              <a:rPr lang="en-US" sz="2400" u="sng" dirty="0" smtClean="0"/>
              <a:t>Apical </a:t>
            </a:r>
            <a:r>
              <a:rPr lang="en-US" sz="2400" u="sng" dirty="0" err="1" smtClean="0"/>
              <a:t>meristems</a:t>
            </a:r>
            <a:r>
              <a:rPr lang="en-US" sz="2400" u="sng" dirty="0" smtClean="0"/>
              <a:t> </a:t>
            </a:r>
            <a:r>
              <a:rPr lang="ar-SA" sz="2400" dirty="0" smtClean="0"/>
              <a:t>مثل التى توجد بقمم السیقان والأفرع وقمم الجذور وھى المتسببة فى نموھا الطولى</a:t>
            </a:r>
          </a:p>
          <a:p>
            <a:r>
              <a:rPr lang="ar-SA" sz="2400" b="1" dirty="0" err="1" smtClean="0">
                <a:solidFill>
                  <a:srgbClr val="00B050"/>
                </a:solidFill>
              </a:rPr>
              <a:t>المرستیمات</a:t>
            </a:r>
            <a:r>
              <a:rPr lang="ar-SA" sz="2400" b="1" dirty="0" smtClean="0">
                <a:solidFill>
                  <a:srgbClr val="00B050"/>
                </a:solidFill>
              </a:rPr>
              <a:t> البینیة</a:t>
            </a:r>
            <a:r>
              <a:rPr lang="en-US" sz="2400" b="1" dirty="0" smtClean="0"/>
              <a:t> </a:t>
            </a:r>
            <a:r>
              <a:rPr lang="en-US" sz="2000" b="1" u="sng" dirty="0" smtClean="0"/>
              <a:t>Intercalary </a:t>
            </a:r>
            <a:r>
              <a:rPr lang="en-US" sz="2000" b="1" u="sng" dirty="0" err="1" smtClean="0"/>
              <a:t>meristems</a:t>
            </a:r>
            <a:r>
              <a:rPr lang="ar-SA" sz="2000" b="1" u="sng" dirty="0" smtClean="0">
                <a:solidFill>
                  <a:srgbClr val="00B050"/>
                </a:solidFill>
              </a:rPr>
              <a:t> </a:t>
            </a:r>
            <a:r>
              <a:rPr lang="ar-SA" sz="2400" dirty="0"/>
              <a:t>وھى المسببة للزیادة فى القطر او </a:t>
            </a:r>
            <a:r>
              <a:rPr lang="ar-SA" sz="2400" dirty="0" smtClean="0"/>
              <a:t>السمك او </a:t>
            </a:r>
            <a:r>
              <a:rPr lang="ar-SA" sz="2400" dirty="0"/>
              <a:t>الزیادة فى حجم الورقة وسمكھا وتعرف أحیانا </a:t>
            </a:r>
            <a:r>
              <a:rPr lang="ar-SA" sz="2400" dirty="0" err="1"/>
              <a:t>بالكمبیوم</a:t>
            </a:r>
            <a:r>
              <a:rPr lang="ar-SA" sz="2400" dirty="0"/>
              <a:t> البینى كما انھ موجود بین العقد </a:t>
            </a:r>
            <a:r>
              <a:rPr lang="ar-SA" sz="2400" dirty="0" err="1" smtClean="0"/>
              <a:t>والسلامیات </a:t>
            </a:r>
            <a:r>
              <a:rPr lang="ar-SA" sz="2400" dirty="0" smtClean="0"/>
              <a:t>، </a:t>
            </a:r>
            <a:r>
              <a:rPr lang="ar-SA" sz="2400" dirty="0"/>
              <a:t>ولو </a:t>
            </a:r>
            <a:r>
              <a:rPr lang="ar-SA" sz="2400" dirty="0" smtClean="0"/>
              <a:t>ان البعض يعتبر </a:t>
            </a:r>
            <a:r>
              <a:rPr lang="ar-SA" sz="2400" dirty="0" err="1" smtClean="0"/>
              <a:t>المرستیم</a:t>
            </a:r>
            <a:r>
              <a:rPr lang="ar-SA" sz="2400" dirty="0" smtClean="0"/>
              <a:t> بین العقد والسلامیات جزء من </a:t>
            </a:r>
            <a:r>
              <a:rPr lang="ar-SA" sz="2400" dirty="0" err="1" smtClean="0"/>
              <a:t>المرستیم</a:t>
            </a:r>
            <a:r>
              <a:rPr lang="ar-SA" sz="2400" dirty="0" smtClean="0"/>
              <a:t> </a:t>
            </a:r>
            <a:r>
              <a:rPr lang="ar-SA" sz="2400" dirty="0" err="1" smtClean="0"/>
              <a:t>القمى .</a:t>
            </a:r>
            <a:endParaRPr lang="ar-SA" sz="2400" dirty="0"/>
          </a:p>
          <a:p>
            <a:r>
              <a:rPr lang="ar-SA" sz="2400" b="1" dirty="0" err="1" smtClean="0">
                <a:solidFill>
                  <a:srgbClr val="00B050"/>
                </a:solidFill>
              </a:rPr>
              <a:t>المرستیمات</a:t>
            </a:r>
            <a:r>
              <a:rPr lang="ar-SA" sz="2400" b="1" dirty="0" smtClean="0">
                <a:solidFill>
                  <a:srgbClr val="00B050"/>
                </a:solidFill>
              </a:rPr>
              <a:t> الجانبیة </a:t>
            </a:r>
            <a:r>
              <a:rPr lang="en-US" sz="2400" u="sng" dirty="0" smtClean="0"/>
              <a:t>Lateral </a:t>
            </a:r>
            <a:r>
              <a:rPr lang="en-US" sz="2400" u="sng" dirty="0" err="1" smtClean="0"/>
              <a:t>meristems</a:t>
            </a:r>
            <a:r>
              <a:rPr lang="en-US" sz="2400" u="sng" dirty="0" smtClean="0"/>
              <a:t> </a:t>
            </a:r>
            <a:r>
              <a:rPr lang="ar-SA" sz="2400" dirty="0" smtClean="0"/>
              <a:t>تسبب </a:t>
            </a:r>
            <a:r>
              <a:rPr lang="ar-SA" sz="2400" dirty="0" err="1" smtClean="0"/>
              <a:t>االنموات</a:t>
            </a:r>
            <a:r>
              <a:rPr lang="ar-SA" sz="2400" dirty="0" smtClean="0"/>
              <a:t> </a:t>
            </a:r>
            <a:r>
              <a:rPr lang="ar-SA" sz="2400" dirty="0"/>
              <a:t>الخضریة الجانبیة </a:t>
            </a:r>
            <a:r>
              <a:rPr lang="ar-SA" sz="2400" dirty="0" err="1" smtClean="0"/>
              <a:t>والأز</a:t>
            </a:r>
            <a:r>
              <a:rPr lang="ar-SA" sz="2400" dirty="0" smtClean="0"/>
              <a:t>ھار </a:t>
            </a:r>
            <a:r>
              <a:rPr lang="ar-SA" sz="2400" dirty="0"/>
              <a:t>والثمار </a:t>
            </a:r>
            <a:r>
              <a:rPr lang="ar-SA" sz="2400" dirty="0" smtClean="0"/>
              <a:t>كما </a:t>
            </a:r>
            <a:r>
              <a:rPr lang="ar-SA" sz="2400" dirty="0"/>
              <a:t>فى البراعم </a:t>
            </a:r>
            <a:r>
              <a:rPr lang="ar-SA" sz="2400" dirty="0" err="1"/>
              <a:t>الابطیة</a:t>
            </a:r>
            <a:r>
              <a:rPr lang="ar-SA" sz="2400" dirty="0"/>
              <a:t> التى توجد فى </a:t>
            </a:r>
            <a:r>
              <a:rPr lang="ar-SA" sz="2400" dirty="0" smtClean="0"/>
              <a:t>آباط </a:t>
            </a:r>
            <a:r>
              <a:rPr lang="ar-SA" sz="2400" dirty="0"/>
              <a:t>الأوراق والتى یتحول بعضھا الى براعم زھ</a:t>
            </a:r>
            <a:r>
              <a:rPr lang="ar-SA" sz="2400" dirty="0" err="1"/>
              <a:t>ریة</a:t>
            </a:r>
            <a:r>
              <a:rPr lang="ar-SA" sz="2400" dirty="0"/>
              <a:t> فى عملیة </a:t>
            </a:r>
            <a:r>
              <a:rPr lang="ar-SA" sz="2400" dirty="0" err="1"/>
              <a:t>الأزھار </a:t>
            </a:r>
            <a:r>
              <a:rPr lang="ar-SA" sz="2400" dirty="0" err="1" smtClean="0"/>
              <a:t>.</a:t>
            </a:r>
            <a:endParaRPr lang="ar-SA" sz="2400" dirty="0" smtClean="0"/>
          </a:p>
          <a:p>
            <a:r>
              <a:rPr lang="ar-SA" sz="2400" dirty="0" smtClean="0">
                <a:solidFill>
                  <a:srgbClr val="00B050"/>
                </a:solidFill>
              </a:rPr>
              <a:t>كما یوجد نوع آخر من </a:t>
            </a:r>
            <a:r>
              <a:rPr lang="ar-SA" sz="2400" dirty="0" err="1" smtClean="0">
                <a:solidFill>
                  <a:srgbClr val="00B050"/>
                </a:solidFill>
              </a:rPr>
              <a:t>المرستیمات</a:t>
            </a:r>
            <a:r>
              <a:rPr lang="ar-SA" sz="2400" dirty="0" smtClean="0"/>
              <a:t> تعرف </a:t>
            </a:r>
            <a:r>
              <a:rPr lang="ar-SA" sz="2400" dirty="0" err="1" smtClean="0">
                <a:solidFill>
                  <a:srgbClr val="C00000"/>
                </a:solidFill>
              </a:rPr>
              <a:t>بالكمبیوم</a:t>
            </a:r>
            <a:r>
              <a:rPr lang="ar-SA" sz="2400" dirty="0" smtClean="0">
                <a:solidFill>
                  <a:srgbClr val="C00000"/>
                </a:solidFill>
              </a:rPr>
              <a:t> الفلینى </a:t>
            </a:r>
            <a:r>
              <a:rPr lang="en-US" sz="2400" dirty="0" err="1" smtClean="0">
                <a:solidFill>
                  <a:srgbClr val="C00000"/>
                </a:solidFill>
              </a:rPr>
              <a:t>Phellogen</a:t>
            </a:r>
            <a:r>
              <a:rPr lang="ar-SA" sz="2400" dirty="0" smtClean="0"/>
              <a:t> </a:t>
            </a:r>
            <a:r>
              <a:rPr lang="ar-SA" sz="2400" dirty="0"/>
              <a:t>ھو المسئول عن تكوین </a:t>
            </a:r>
            <a:r>
              <a:rPr lang="ar-SA" sz="2400" dirty="0" err="1" smtClean="0"/>
              <a:t>القلف</a:t>
            </a:r>
            <a:r>
              <a:rPr lang="ar-SA" sz="2400" dirty="0" smtClean="0"/>
              <a:t> </a:t>
            </a:r>
            <a:r>
              <a:rPr lang="ar-SA" sz="2400" dirty="0" err="1" smtClean="0"/>
              <a:t>.</a:t>
            </a:r>
            <a:endParaRPr lang="ar-SA" sz="2400" dirty="0" smtClean="0"/>
          </a:p>
          <a:p>
            <a:r>
              <a:rPr lang="ar-SA" sz="2400" dirty="0" smtClean="0"/>
              <a:t> </a:t>
            </a:r>
            <a:r>
              <a:rPr lang="ar-SA" sz="2400" dirty="0"/>
              <a:t>وقد تختفى تلك </a:t>
            </a:r>
            <a:r>
              <a:rPr lang="ar-SA" sz="2400" dirty="0" err="1"/>
              <a:t>المرستیمیات</a:t>
            </a:r>
            <a:r>
              <a:rPr lang="ar-SA" sz="2400" dirty="0"/>
              <a:t> بأن تتحول </a:t>
            </a:r>
            <a:r>
              <a:rPr lang="ar-SA" sz="2400" dirty="0" smtClean="0"/>
              <a:t>الى </a:t>
            </a:r>
            <a:r>
              <a:rPr lang="ar-SA" sz="2400" dirty="0"/>
              <a:t>أنسجة غیر </a:t>
            </a:r>
            <a:r>
              <a:rPr lang="ar-SA" sz="2400" dirty="0" err="1"/>
              <a:t>مرستیمیة</a:t>
            </a:r>
            <a:r>
              <a:rPr lang="ar-SA" sz="2400" dirty="0"/>
              <a:t> اى خلایا بالغة او تضل على حالتھا </a:t>
            </a:r>
            <a:r>
              <a:rPr lang="ar-SA" sz="2400" dirty="0" err="1"/>
              <a:t>المرستیمیة</a:t>
            </a:r>
            <a:r>
              <a:rPr lang="ar-SA" sz="2400" dirty="0"/>
              <a:t> الى الأبد كما یحدث فى </a:t>
            </a:r>
            <a:r>
              <a:rPr lang="ar-SA" sz="2400" dirty="0" err="1" smtClean="0"/>
              <a:t>المرستمیات</a:t>
            </a:r>
            <a:r>
              <a:rPr lang="ar-SA" sz="2400" dirty="0" smtClean="0"/>
              <a:t> البینیة المعروفة </a:t>
            </a:r>
            <a:r>
              <a:rPr lang="ar-SA" sz="2400" dirty="0" err="1" smtClean="0"/>
              <a:t>بالكامبیوم</a:t>
            </a:r>
            <a:r>
              <a:rPr lang="ar-SA" sz="2400" dirty="0" smtClean="0"/>
              <a:t> </a:t>
            </a:r>
            <a:r>
              <a:rPr lang="ar-SA" sz="2400" dirty="0" err="1" smtClean="0"/>
              <a:t>.</a:t>
            </a:r>
            <a:r>
              <a:rPr lang="ar-SA" sz="2400" dirty="0" smtClean="0"/>
              <a:t> ویتوقف نشاط </a:t>
            </a:r>
            <a:r>
              <a:rPr lang="ar-SA" sz="2400" dirty="0" err="1" smtClean="0"/>
              <a:t>المرستیم</a:t>
            </a:r>
            <a:r>
              <a:rPr lang="ar-SA" sz="2400" dirty="0" smtClean="0"/>
              <a:t> فى وقت معین على الظروف البیئیة والداخلیة </a:t>
            </a:r>
            <a:endParaRPr lang="ar-SA" sz="2400" dirty="0"/>
          </a:p>
          <a:p>
            <a:r>
              <a:rPr lang="ar-SA" sz="2400" dirty="0" smtClean="0"/>
              <a:t>فمثلا یحدث خمول </a:t>
            </a:r>
            <a:r>
              <a:rPr lang="ar-SA" sz="2400" dirty="0" err="1" smtClean="0"/>
              <a:t>للمرستیمیات</a:t>
            </a:r>
            <a:r>
              <a:rPr lang="ar-SA" sz="2400" dirty="0" smtClean="0"/>
              <a:t> </a:t>
            </a:r>
            <a:r>
              <a:rPr lang="ar-SA" sz="2400" dirty="0" err="1" smtClean="0"/>
              <a:t>القمیة</a:t>
            </a:r>
            <a:r>
              <a:rPr lang="ar-SA" sz="2400" dirty="0" smtClean="0"/>
              <a:t> فى اشھر الشتاء ونتیجة وجود مثبطات للنمو.</a:t>
            </a:r>
            <a:endParaRPr lang="ar-SA" sz="2400" dirty="0"/>
          </a:p>
          <a:p>
            <a:r>
              <a:rPr lang="ar-SA" sz="2400" dirty="0" err="1" smtClean="0"/>
              <a:t>:</a:t>
            </a:r>
            <a:endParaRPr lang="ar-SA" sz="2400" dirty="0" smtClean="0"/>
          </a:p>
          <a:p>
            <a:endParaRPr lang="ar-SA" sz="2400" dirty="0"/>
          </a:p>
          <a:p>
            <a:endParaRPr lang="ar-SA" sz="2400" dirty="0" smtClean="0"/>
          </a:p>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a\Documents\1.jpg"/>
          <p:cNvPicPr>
            <a:picLocks noChangeAspect="1" noChangeArrowheads="1"/>
          </p:cNvPicPr>
          <p:nvPr/>
        </p:nvPicPr>
        <p:blipFill>
          <a:blip r:embed="rId2" cstate="print"/>
          <a:srcRect/>
          <a:stretch>
            <a:fillRect/>
          </a:stretch>
        </p:blipFill>
        <p:spPr bwMode="auto">
          <a:xfrm>
            <a:off x="1907704" y="332656"/>
            <a:ext cx="4699904" cy="6048672"/>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457200" y="381000"/>
            <a:ext cx="8305800" cy="5745163"/>
          </a:xfrm>
          <a:prstGeom prst="rect">
            <a:avLst/>
          </a:prstGeom>
        </p:spPr>
        <p:txBody>
          <a:bodyPr>
            <a:noAutofit/>
          </a:bodyPr>
          <a:lstStyle/>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j-cs"/>
              </a:rPr>
              <a:t>بعض اعضاء النبات محدودة او غير محدودة النمو، فالأعضاء المحدودة تنمو الى حجم محدد ثم تتوقف واخيرا تصبح هرمة، وتموت الاوراق والازهار والثمار ذات التراكيب المحددة وهذا ما يعرف </a:t>
            </a:r>
            <a:r>
              <a:rPr kumimoji="0" lang="ar-SA" sz="2400" b="1" i="0" u="none" strike="noStrike" kern="1200" cap="none" spc="0" normalizeH="0" baseline="0" noProof="0" smtClean="0">
                <a:ln>
                  <a:noFill/>
                </a:ln>
                <a:solidFill>
                  <a:srgbClr val="FF0000"/>
                </a:solidFill>
                <a:effectLst/>
                <a:uLnTx/>
                <a:uFillTx/>
                <a:latin typeface="+mn-lt"/>
                <a:ea typeface="+mn-ea"/>
                <a:cs typeface="+mj-cs"/>
              </a:rPr>
              <a:t>بالنمو المحدود </a:t>
            </a:r>
            <a:r>
              <a:rPr kumimoji="0" lang="en-US" sz="2400" b="1" i="0" u="none" strike="noStrike" kern="1200" cap="none" spc="0" normalizeH="0" baseline="0" noProof="0" smtClean="0">
                <a:ln>
                  <a:noFill/>
                </a:ln>
                <a:solidFill>
                  <a:srgbClr val="FF0000"/>
                </a:solidFill>
                <a:effectLst/>
                <a:uLnTx/>
                <a:uFillTx/>
                <a:latin typeface="+mn-lt"/>
                <a:ea typeface="+mn-ea"/>
                <a:cs typeface="+mj-cs"/>
              </a:rPr>
              <a:t>determinate</a:t>
            </a:r>
            <a:r>
              <a:rPr kumimoji="0" lang="ar-SA" sz="2400" b="1" i="0" u="none" strike="noStrike" kern="1200" cap="none" spc="0" normalizeH="0" baseline="0" noProof="0" smtClean="0">
                <a:ln>
                  <a:noFill/>
                </a:ln>
                <a:solidFill>
                  <a:srgbClr val="FF0000"/>
                </a:solidFill>
                <a:effectLst/>
                <a:uLnTx/>
                <a:uFillTx/>
                <a:latin typeface="+mn-lt"/>
                <a:ea typeface="+mn-ea"/>
                <a:cs typeface="+mj-cs"/>
              </a:rPr>
              <a:t> </a:t>
            </a:r>
          </a:p>
          <a:p>
            <a:pPr marL="274320" marR="0" lvl="0" indent="-274320" algn="just" defTabSz="914400" rtl="1" eaLnBrk="1" fontAlgn="auto" latinLnBrk="0" hangingPunct="1">
              <a:lnSpc>
                <a:spcPct val="100000"/>
              </a:lnSpc>
              <a:spcBef>
                <a:spcPts val="600"/>
              </a:spcBef>
              <a:spcAft>
                <a:spcPts val="0"/>
              </a:spcAft>
              <a:buClr>
                <a:schemeClr val="accent1"/>
              </a:buClr>
              <a:buSzPct val="70000"/>
              <a:buFont typeface="Wingdings"/>
              <a:buChar char=""/>
              <a:tabLst/>
              <a:defRPr/>
            </a:pPr>
            <a:r>
              <a:rPr kumimoji="0" lang="ar-SA" sz="2400" b="0" i="0" u="none" strike="noStrike" kern="1200" cap="none" spc="0" normalizeH="0" baseline="0" noProof="0" smtClean="0">
                <a:ln>
                  <a:noFill/>
                </a:ln>
                <a:solidFill>
                  <a:schemeClr val="tx1"/>
                </a:solidFill>
                <a:effectLst/>
                <a:uLnTx/>
                <a:uFillTx/>
                <a:latin typeface="+mn-lt"/>
                <a:ea typeface="+mn-ea"/>
                <a:cs typeface="+mj-cs"/>
              </a:rPr>
              <a:t>ويعد الساق الخضري والجذر تراكيب غير محدودة فهي تنمو عن طريق النسيج الانشائي القمي الذي باستمرار تزود بالخلايا الجديدة لتبقى محافظة على حداثتها.</a:t>
            </a:r>
            <a:endParaRPr kumimoji="0" lang="ar-SA" sz="2400" b="0" i="0" u="none" strike="noStrike" kern="1200" cap="none" spc="0" normalizeH="0" baseline="0" noProof="0" dirty="0">
              <a:ln>
                <a:noFill/>
              </a:ln>
              <a:solidFill>
                <a:schemeClr val="tx1"/>
              </a:solidFill>
              <a:effectLst/>
              <a:uLnTx/>
              <a:uFillTx/>
              <a:latin typeface="+mn-lt"/>
              <a:ea typeface="+mn-ea"/>
              <a:cs typeface="+mj-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TotalTime>
  <Words>1770</Words>
  <Application>Microsoft Office PowerPoint</Application>
  <PresentationFormat>On-screen Show (4:3)</PresentationFormat>
  <Paragraphs>96</Paragraphs>
  <Slides>22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Andalus</vt:lpstr>
      <vt:lpstr>Arabic Typesetting</vt:lpstr>
      <vt:lpstr>Arial</vt:lpstr>
      <vt:lpstr>Arial Black</vt:lpstr>
      <vt:lpstr>Calibri</vt:lpstr>
      <vt:lpstr>Century Schoolbook</vt:lpstr>
      <vt:lpstr>Hesham Bold</vt:lpstr>
      <vt:lpstr>Times New Roman</vt:lpstr>
      <vt:lpstr>Wingdings</vt:lpstr>
      <vt:lpstr>Wingdings 2</vt:lpstr>
      <vt:lpstr>مشربية</vt:lpstr>
      <vt:lpstr>PowerPoint Presentation</vt:lpstr>
      <vt:lpstr>PowerPoint Presentation</vt:lpstr>
      <vt:lpstr>النمو :</vt:lpstr>
      <vt:lpstr>PowerPoint Presentation</vt:lpstr>
      <vt:lpstr>PowerPoint Presentation</vt:lpstr>
      <vt:lpstr>صفات النمو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maha abanomai</cp:lastModifiedBy>
  <cp:revision>37</cp:revision>
  <dcterms:created xsi:type="dcterms:W3CDTF">2017-02-10T07:24:47Z</dcterms:created>
  <dcterms:modified xsi:type="dcterms:W3CDTF">2024-01-16T16:08:04Z</dcterms:modified>
</cp:coreProperties>
</file>