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5"/>
  </p:notes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1"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614ED4C-0EA1-4F81-9CB7-9CC64A820EBF}" type="datetimeFigureOut">
              <a:rPr lang="ar-SA" smtClean="0"/>
              <a:pPr/>
              <a:t>06/07/45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CD9222D-9A8F-4EFC-93FC-AAF191899F64}"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3643FCE-8463-40FA-A7D2-408060BC29FE}" type="slidenum">
              <a:rPr lang="ar-SA"/>
              <a:pPr/>
              <a:t>1</a:t>
            </a:fld>
            <a:endParaRPr lang="en-US"/>
          </a:p>
        </p:txBody>
      </p:sp>
      <p:sp>
        <p:nvSpPr>
          <p:cNvPr id="231426" name="عنصر نائب لصورة الشريحة 1"/>
          <p:cNvSpPr>
            <a:spLocks noGrp="1" noRot="1" noChangeAspect="1" noTextEdit="1"/>
          </p:cNvSpPr>
          <p:nvPr>
            <p:ph type="sldImg"/>
          </p:nvPr>
        </p:nvSpPr>
        <p:spPr>
          <a:ln/>
        </p:spPr>
      </p:sp>
      <p:sp>
        <p:nvSpPr>
          <p:cNvPr id="231427" name="عنصر نائب للملاحظات 2"/>
          <p:cNvSpPr>
            <a:spLocks noGrp="1"/>
          </p:cNvSpPr>
          <p:nvPr>
            <p:ph type="body" idx="1"/>
          </p:nvPr>
        </p:nvSpPr>
        <p:spPr/>
        <p:txBody>
          <a:bodyPr/>
          <a:lstStyle/>
          <a:p>
            <a:pPr>
              <a:spcBef>
                <a:spcPct val="0"/>
              </a:spcBef>
            </a:pPr>
            <a:endParaRPr lang="ar-SA"/>
          </a:p>
        </p:txBody>
      </p:sp>
      <p:sp>
        <p:nvSpPr>
          <p:cNvPr id="231428" name="عنصر نائب لرقم الشريحة 3"/>
          <p:cNvSpPr txBox="1">
            <a:spLocks noGrp="1"/>
          </p:cNvSpPr>
          <p:nvPr/>
        </p:nvSpPr>
        <p:spPr bwMode="auto">
          <a:xfrm>
            <a:off x="1589" y="8685213"/>
            <a:ext cx="2971800" cy="457200"/>
          </a:xfrm>
          <a:prstGeom prst="rect">
            <a:avLst/>
          </a:prstGeom>
          <a:noFill/>
          <a:ln w="9525">
            <a:noFill/>
            <a:miter lim="800000"/>
            <a:headEnd/>
            <a:tailEnd/>
          </a:ln>
        </p:spPr>
        <p:txBody>
          <a:bodyPr anchor="b"/>
          <a:lstStyle/>
          <a:p>
            <a:pPr algn="l"/>
            <a:fld id="{790C594D-E5BF-40BC-947D-45A78FA730EC}" type="slidenum">
              <a:rPr lang="ar-SA" sz="1200">
                <a:latin typeface="Arial Black" pitchFamily="34" charset="0"/>
              </a:rPr>
              <a:pPr algn="l"/>
              <a:t>1</a:t>
            </a:fld>
            <a:endParaRPr lang="ar-SA" sz="1200">
              <a:latin typeface="Arial Black"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AA8F79BA-2F3C-4468-A04F-BB62854830F9}" type="datetimeFigureOut">
              <a:rPr lang="ar-SA" smtClean="0"/>
              <a:pPr/>
              <a:t>06/07/45</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A12D329F-C8A6-4F23-9FAE-610FBAEB3C6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A8F79BA-2F3C-4468-A04F-BB62854830F9}"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12D329F-C8A6-4F23-9FAE-610FBAEB3C6B}"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A8F79BA-2F3C-4468-A04F-BB62854830F9}"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12D329F-C8A6-4F23-9FAE-610FBAEB3C6B}"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AA8F79BA-2F3C-4468-A04F-BB62854830F9}" type="datetimeFigureOut">
              <a:rPr lang="ar-SA" smtClean="0"/>
              <a:pPr/>
              <a:t>06/07/45</a:t>
            </a:fld>
            <a:endParaRPr lang="ar-SA"/>
          </a:p>
        </p:txBody>
      </p:sp>
      <p:sp>
        <p:nvSpPr>
          <p:cNvPr id="9" name="عنصر نائب لرقم الشريحة 8"/>
          <p:cNvSpPr>
            <a:spLocks noGrp="1"/>
          </p:cNvSpPr>
          <p:nvPr>
            <p:ph type="sldNum" sz="quarter" idx="15"/>
          </p:nvPr>
        </p:nvSpPr>
        <p:spPr/>
        <p:txBody>
          <a:bodyPr rtlCol="0"/>
          <a:lstStyle/>
          <a:p>
            <a:fld id="{A12D329F-C8A6-4F23-9FAE-610FBAEB3C6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AA8F79BA-2F3C-4468-A04F-BB62854830F9}" type="datetimeFigureOut">
              <a:rPr lang="ar-SA" smtClean="0"/>
              <a:pPr/>
              <a:t>06/07/45</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A12D329F-C8A6-4F23-9FAE-610FBAEB3C6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A8F79BA-2F3C-4468-A04F-BB62854830F9}"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12D329F-C8A6-4F23-9FAE-610FBAEB3C6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AA8F79BA-2F3C-4468-A04F-BB62854830F9}" type="datetimeFigureOut">
              <a:rPr lang="ar-SA" smtClean="0"/>
              <a:pPr/>
              <a:t>06/07/45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12D329F-C8A6-4F23-9FAE-610FBAEB3C6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AA8F79BA-2F3C-4468-A04F-BB62854830F9}" type="datetimeFigureOut">
              <a:rPr lang="ar-SA" smtClean="0"/>
              <a:pPr/>
              <a:t>06/07/45</a:t>
            </a:fld>
            <a:endParaRPr lang="ar-SA"/>
          </a:p>
        </p:txBody>
      </p:sp>
      <p:sp>
        <p:nvSpPr>
          <p:cNvPr id="7" name="عنصر نائب لرقم الشريحة 6"/>
          <p:cNvSpPr>
            <a:spLocks noGrp="1"/>
          </p:cNvSpPr>
          <p:nvPr>
            <p:ph type="sldNum" sz="quarter" idx="11"/>
          </p:nvPr>
        </p:nvSpPr>
        <p:spPr/>
        <p:txBody>
          <a:bodyPr rtlCol="0"/>
          <a:lstStyle/>
          <a:p>
            <a:fld id="{A12D329F-C8A6-4F23-9FAE-610FBAEB3C6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A8F79BA-2F3C-4468-A04F-BB62854830F9}" type="datetimeFigureOut">
              <a:rPr lang="ar-SA" smtClean="0"/>
              <a:pPr/>
              <a:t>06/07/45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12D329F-C8A6-4F23-9FAE-610FBAEB3C6B}"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AA8F79BA-2F3C-4468-A04F-BB62854830F9}" type="datetimeFigureOut">
              <a:rPr lang="ar-SA" smtClean="0"/>
              <a:pPr/>
              <a:t>06/07/45</a:t>
            </a:fld>
            <a:endParaRPr lang="ar-SA"/>
          </a:p>
        </p:txBody>
      </p:sp>
      <p:sp>
        <p:nvSpPr>
          <p:cNvPr id="22" name="عنصر نائب لرقم الشريحة 21"/>
          <p:cNvSpPr>
            <a:spLocks noGrp="1"/>
          </p:cNvSpPr>
          <p:nvPr>
            <p:ph type="sldNum" sz="quarter" idx="15"/>
          </p:nvPr>
        </p:nvSpPr>
        <p:spPr/>
        <p:txBody>
          <a:bodyPr rtlCol="0"/>
          <a:lstStyle/>
          <a:p>
            <a:fld id="{A12D329F-C8A6-4F23-9FAE-610FBAEB3C6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AA8F79BA-2F3C-4468-A04F-BB62854830F9}" type="datetimeFigureOut">
              <a:rPr lang="ar-SA" smtClean="0"/>
              <a:pPr/>
              <a:t>06/07/45</a:t>
            </a:fld>
            <a:endParaRPr lang="ar-SA"/>
          </a:p>
        </p:txBody>
      </p:sp>
      <p:sp>
        <p:nvSpPr>
          <p:cNvPr id="18" name="عنصر نائب لرقم الشريحة 17"/>
          <p:cNvSpPr>
            <a:spLocks noGrp="1"/>
          </p:cNvSpPr>
          <p:nvPr>
            <p:ph type="sldNum" sz="quarter" idx="11"/>
          </p:nvPr>
        </p:nvSpPr>
        <p:spPr/>
        <p:txBody>
          <a:bodyPr rtlCol="0"/>
          <a:lstStyle/>
          <a:p>
            <a:fld id="{A12D329F-C8A6-4F23-9FAE-610FBAEB3C6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8F79BA-2F3C-4468-A04F-BB62854830F9}" type="datetimeFigureOut">
              <a:rPr lang="ar-SA" smtClean="0"/>
              <a:pPr/>
              <a:t>06/07/45</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12D329F-C8A6-4F23-9FAE-610FBAEB3C6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404" name="Picture 4"/>
          <p:cNvPicPr>
            <a:picLocks noChangeAspect="1" noChangeArrowheads="1"/>
          </p:cNvPicPr>
          <p:nvPr/>
        </p:nvPicPr>
        <p:blipFill>
          <a:blip r:embed="rId3" cstate="print"/>
          <a:srcRect/>
          <a:stretch>
            <a:fillRect/>
          </a:stretch>
        </p:blipFill>
        <p:spPr bwMode="auto">
          <a:xfrm>
            <a:off x="0" y="0"/>
            <a:ext cx="9819201" cy="7196138"/>
          </a:xfrm>
          <a:prstGeom prst="rect">
            <a:avLst/>
          </a:prstGeom>
          <a:noFill/>
          <a:ln w="9525">
            <a:noFill/>
            <a:miter lim="800000"/>
            <a:headEnd/>
            <a:tailEnd/>
          </a:ln>
        </p:spPr>
      </p:pic>
      <p:sp>
        <p:nvSpPr>
          <p:cNvPr id="230405" name="مربع نص 4"/>
          <p:cNvSpPr txBox="1">
            <a:spLocks noChangeArrowheads="1"/>
          </p:cNvSpPr>
          <p:nvPr/>
        </p:nvSpPr>
        <p:spPr bwMode="auto">
          <a:xfrm flipH="1">
            <a:off x="0" y="1143000"/>
            <a:ext cx="5976937" cy="3354765"/>
          </a:xfrm>
          <a:prstGeom prst="rect">
            <a:avLst/>
          </a:prstGeom>
          <a:noFill/>
          <a:ln w="9525">
            <a:noFill/>
            <a:miter lim="800000"/>
            <a:headEnd/>
            <a:tailEnd/>
          </a:ln>
        </p:spPr>
        <p:txBody>
          <a:bodyPr>
            <a:spAutoFit/>
          </a:bodyPr>
          <a:lstStyle/>
          <a:p>
            <a:pPr algn="ctr"/>
            <a:r>
              <a:rPr lang="ar-SA" sz="6600" b="1" dirty="0" smtClean="0">
                <a:latin typeface="Arabic Typesetting" pitchFamily="66" charset="-78"/>
                <a:cs typeface="Hesham Bold" pitchFamily="2" charset="-78"/>
              </a:rPr>
              <a:t>مقرر </a:t>
            </a:r>
            <a:r>
              <a:rPr lang="ar-SA" sz="6600" b="1" dirty="0" err="1" smtClean="0">
                <a:latin typeface="Arabic Typesetting" pitchFamily="66" charset="-78"/>
                <a:cs typeface="Hesham Bold" pitchFamily="2" charset="-78"/>
              </a:rPr>
              <a:t>نموالنبات</a:t>
            </a:r>
            <a:r>
              <a:rPr lang="ar-SA" sz="6600" b="1" dirty="0" smtClean="0">
                <a:latin typeface="Arabic Typesetting" pitchFamily="66" charset="-78"/>
                <a:cs typeface="Hesham Bold" pitchFamily="2" charset="-78"/>
              </a:rPr>
              <a:t> ومنظماته 373 نبت</a:t>
            </a:r>
          </a:p>
          <a:p>
            <a:pPr algn="ctr"/>
            <a:r>
              <a:rPr lang="ar-SA" sz="8000" b="1" dirty="0" smtClean="0">
                <a:solidFill>
                  <a:srgbClr val="006600"/>
                </a:solidFill>
                <a:latin typeface="Arabic Typesetting" pitchFamily="66" charset="-78"/>
                <a:cs typeface="Andalus" pitchFamily="2" charset="-78"/>
              </a:rPr>
              <a:t> </a:t>
            </a:r>
            <a:r>
              <a:rPr lang="ar-SA" sz="8000" b="1" dirty="0" err="1" smtClean="0">
                <a:solidFill>
                  <a:srgbClr val="006600"/>
                </a:solidFill>
                <a:latin typeface="Arabic Typesetting" pitchFamily="66" charset="-78"/>
                <a:cs typeface="Andalus" pitchFamily="2" charset="-78"/>
              </a:rPr>
              <a:t>محاضره8</a:t>
            </a:r>
            <a:r>
              <a:rPr lang="ar-SA" sz="8000" b="1" dirty="0" smtClean="0">
                <a:solidFill>
                  <a:srgbClr val="006600"/>
                </a:solidFill>
                <a:latin typeface="Arabic Typesetting" pitchFamily="66" charset="-78"/>
                <a:cs typeface="Andalus" pitchFamily="2" charset="-78"/>
              </a:rPr>
              <a:t>                                            </a:t>
            </a:r>
            <a:endParaRPr lang="ar-SA" sz="8000" b="1" dirty="0">
              <a:solidFill>
                <a:srgbClr val="006600"/>
              </a:solidFill>
              <a:latin typeface="Arabic Typesetting" pitchFamily="66" charset="-78"/>
              <a:cs typeface="Arabic Typesetting" pitchFamily="66"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04664"/>
            <a:ext cx="8229600" cy="5821363"/>
          </a:xfrm>
        </p:spPr>
        <p:txBody>
          <a:bodyPr>
            <a:normAutofit/>
          </a:bodyPr>
          <a:lstStyle/>
          <a:p>
            <a:pPr algn="just" rtl="1">
              <a:buNone/>
            </a:pPr>
            <a:r>
              <a:rPr lang="ar-SA" sz="2800" b="1" u="sng" dirty="0" smtClean="0">
                <a:solidFill>
                  <a:srgbClr val="00B050"/>
                </a:solidFill>
              </a:rPr>
              <a:t>كمون </a:t>
            </a:r>
            <a:r>
              <a:rPr lang="ar-SA" sz="2800" b="1" u="sng" dirty="0" err="1" smtClean="0">
                <a:solidFill>
                  <a:srgbClr val="00B050"/>
                </a:solidFill>
              </a:rPr>
              <a:t>البذور:</a:t>
            </a:r>
            <a:endParaRPr lang="ar-SA" sz="2800" b="1" u="sng" dirty="0" smtClean="0">
              <a:solidFill>
                <a:srgbClr val="00B050"/>
              </a:solidFill>
            </a:endParaRPr>
          </a:p>
          <a:p>
            <a:pPr algn="just" rtl="1">
              <a:buFont typeface="Wingdings" pitchFamily="2" charset="2"/>
              <a:buChar char="v"/>
            </a:pPr>
            <a:r>
              <a:rPr lang="ar-SA" sz="2400" b="1" dirty="0" smtClean="0"/>
              <a:t>يثبط </a:t>
            </a:r>
            <a:r>
              <a:rPr lang="en-US" sz="2400" b="1" dirty="0" smtClean="0"/>
              <a:t>ABA</a:t>
            </a:r>
            <a:r>
              <a:rPr lang="ar-SA" sz="2400" b="1" dirty="0" smtClean="0"/>
              <a:t> انبات بذور كثيرة من النباتات مثل بذور </a:t>
            </a:r>
            <a:r>
              <a:rPr lang="ar-SA" sz="2400" b="1" dirty="0" err="1" smtClean="0"/>
              <a:t>الخس</a:t>
            </a:r>
            <a:r>
              <a:rPr lang="ar-SA" sz="2400" b="1" dirty="0" smtClean="0"/>
              <a:t> للصنف </a:t>
            </a:r>
            <a:r>
              <a:rPr lang="en-US" sz="2400" b="1" dirty="0" smtClean="0"/>
              <a:t>Great lakes</a:t>
            </a:r>
            <a:r>
              <a:rPr lang="ar-SA" sz="2400" b="1" dirty="0" err="1" smtClean="0"/>
              <a:t>.</a:t>
            </a:r>
            <a:r>
              <a:rPr lang="ar-SA" sz="2400" b="1" dirty="0" smtClean="0"/>
              <a:t> تحتوي البذور الكامنة على </a:t>
            </a:r>
            <a:r>
              <a:rPr lang="en-US" sz="2400" b="1" dirty="0" smtClean="0"/>
              <a:t>ABA</a:t>
            </a:r>
            <a:r>
              <a:rPr lang="ar-SA" sz="2400" b="1" dirty="0" smtClean="0"/>
              <a:t> </a:t>
            </a:r>
            <a:r>
              <a:rPr lang="ar-SA" sz="2400" b="1" dirty="0" err="1" smtClean="0"/>
              <a:t>وايضا</a:t>
            </a:r>
            <a:r>
              <a:rPr lang="ar-SA" sz="2400" b="1" dirty="0" smtClean="0"/>
              <a:t> جدر الثمار.</a:t>
            </a:r>
          </a:p>
          <a:p>
            <a:pPr algn="just" rtl="1">
              <a:buFont typeface="Wingdings" pitchFamily="2" charset="2"/>
              <a:buChar char="v"/>
            </a:pPr>
            <a:r>
              <a:rPr lang="ar-SA" sz="2400" b="1" dirty="0" smtClean="0"/>
              <a:t> تظل بذور التفاح ساكنة حتى تتعرض لدرجة حرارة منخفضة </a:t>
            </a:r>
            <a:r>
              <a:rPr lang="ar-SA" sz="2400" b="1" dirty="0" err="1" smtClean="0"/>
              <a:t>بارد </a:t>
            </a:r>
            <a:r>
              <a:rPr lang="ar-SA" sz="2400" b="1" dirty="0" smtClean="0"/>
              <a:t>،تحتوي هذه البذور الكامنة على </a:t>
            </a:r>
            <a:r>
              <a:rPr lang="en-US" sz="2400" b="1" dirty="0" smtClean="0"/>
              <a:t>ABA</a:t>
            </a:r>
            <a:r>
              <a:rPr lang="ar-SA" sz="2400" b="1" dirty="0" smtClean="0"/>
              <a:t> وفي اثناء الحرارة المنخفضة يقل تركيزه ويزداد تركيز </a:t>
            </a:r>
            <a:r>
              <a:rPr lang="ar-SA" sz="2400" b="1" dirty="0" err="1" smtClean="0"/>
              <a:t>الجبريللين.</a:t>
            </a:r>
            <a:endParaRPr lang="ar-SA" sz="2400" b="1" dirty="0" smtClean="0">
              <a:solidFill>
                <a:srgbClr val="FF0000"/>
              </a:solidFill>
            </a:endParaRPr>
          </a:p>
          <a:p>
            <a:pPr algn="just" rtl="1">
              <a:buFont typeface="Wingdings" pitchFamily="2" charset="2"/>
              <a:buChar char="v"/>
            </a:pPr>
            <a:r>
              <a:rPr lang="ar-SA" sz="2400" b="1" dirty="0" smtClean="0"/>
              <a:t>أي ان سكون البراعم وكمون البذور يحدث نتيجة لزيادة </a:t>
            </a:r>
            <a:r>
              <a:rPr lang="en-US" sz="2400" b="1" dirty="0" smtClean="0"/>
              <a:t>ABA</a:t>
            </a:r>
            <a:r>
              <a:rPr lang="ar-SA" sz="2400" b="1" dirty="0" smtClean="0"/>
              <a:t> وقلة </a:t>
            </a:r>
            <a:r>
              <a:rPr lang="ar-SA" sz="2400" b="1" dirty="0" err="1" smtClean="0"/>
              <a:t>الجبريللين</a:t>
            </a:r>
            <a:r>
              <a:rPr lang="ar-SA" sz="2400" b="1" dirty="0" smtClean="0"/>
              <a:t>، وعند الانبات يكون  العكس صحيح.</a:t>
            </a:r>
          </a:p>
          <a:p>
            <a:pPr algn="just" rtl="1">
              <a:buFont typeface="Wingdings" pitchFamily="2" charset="2"/>
              <a:buChar char="v"/>
            </a:pPr>
            <a:r>
              <a:rPr lang="ar-SA" sz="2400" b="1" dirty="0" smtClean="0"/>
              <a:t>ويسبب كمون البذور عن طريق </a:t>
            </a:r>
            <a:r>
              <a:rPr lang="ar-SA" sz="2400" b="1" dirty="0" err="1" smtClean="0"/>
              <a:t>بلزمة</a:t>
            </a:r>
            <a:r>
              <a:rPr lang="ar-SA" sz="2400" b="1" dirty="0" smtClean="0"/>
              <a:t> خلايا الجنين ومنعها من </a:t>
            </a:r>
            <a:r>
              <a:rPr lang="ar-SA" sz="2400" b="1" dirty="0" err="1" smtClean="0"/>
              <a:t>التشرب .</a:t>
            </a:r>
            <a:endParaRPr lang="ar-SA" sz="2400" b="1"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5821363"/>
          </a:xfrm>
        </p:spPr>
        <p:txBody>
          <a:bodyPr>
            <a:normAutofit/>
          </a:bodyPr>
          <a:lstStyle/>
          <a:p>
            <a:pPr algn="just" rtl="1">
              <a:buNone/>
            </a:pPr>
            <a:r>
              <a:rPr lang="ar-SA" sz="3000" u="sng" dirty="0" smtClean="0">
                <a:solidFill>
                  <a:srgbClr val="00B050"/>
                </a:solidFill>
              </a:rPr>
              <a:t>6- </a:t>
            </a:r>
            <a:r>
              <a:rPr lang="ar-SA" sz="3000" b="1" u="sng" dirty="0" smtClean="0">
                <a:solidFill>
                  <a:srgbClr val="00B050"/>
                </a:solidFill>
              </a:rPr>
              <a:t>سكون البراعم:</a:t>
            </a:r>
            <a:endParaRPr lang="en-US" sz="3000" b="1" u="sng" dirty="0" smtClean="0">
              <a:solidFill>
                <a:srgbClr val="00B050"/>
              </a:solidFill>
            </a:endParaRPr>
          </a:p>
          <a:p>
            <a:pPr algn="just" rtl="1">
              <a:buFont typeface="Wingdings" pitchFamily="2" charset="2"/>
              <a:buChar char="v"/>
            </a:pPr>
            <a:r>
              <a:rPr lang="ar-SA" sz="2600" b="1" dirty="0" smtClean="0"/>
              <a:t>يحدث سكون البراعم في النباتات متساقطة الاوراق، وفي الاشجار الخشبية وذلك عند حلول فصل الخريف حيث يتوقف البرعم عن النمو وتصبح القمة النامية للبرعم </a:t>
            </a:r>
            <a:r>
              <a:rPr lang="ar-SA" sz="2600" b="1" dirty="0" err="1" smtClean="0"/>
              <a:t>وايضا</a:t>
            </a:r>
            <a:r>
              <a:rPr lang="ar-SA" sz="2600" b="1" dirty="0" smtClean="0"/>
              <a:t> الجزء الخضري من البرعم مغطاة </a:t>
            </a:r>
            <a:r>
              <a:rPr lang="ar-SA" sz="2600" b="1" dirty="0" err="1" smtClean="0"/>
              <a:t>باوراق</a:t>
            </a:r>
            <a:r>
              <a:rPr lang="ar-SA" sz="2600" b="1" dirty="0" smtClean="0"/>
              <a:t> حرشفية وقد تبطن الاوراق الحرشفية من الداخل بشعيرات دقيقة لتساعد على تدفئة البرعم كما تصبح السلاميات قصيرة.</a:t>
            </a:r>
          </a:p>
          <a:p>
            <a:pPr algn="just" rtl="1">
              <a:buFont typeface="Wingdings" pitchFamily="2" charset="2"/>
              <a:buChar char="v"/>
            </a:pPr>
            <a:r>
              <a:rPr lang="ar-SA" sz="2600" b="1" dirty="0" smtClean="0"/>
              <a:t> يتحكم في هذه النباتات طول الفترة الضوئية حيث ان النهار القصير يسبب سكون البراعم والعكس صحيح حيث ان النهار الطويل يسبب نمو البراعم لذا تحدث هذه التغيرات سنويا في الاشجار في الخريف والربيع.</a:t>
            </a:r>
          </a:p>
          <a:p>
            <a:pPr algn="just" rtl="1">
              <a:buFont typeface="Wingdings" pitchFamily="2" charset="2"/>
              <a:buChar char="v"/>
            </a:pPr>
            <a:r>
              <a:rPr lang="ar-SA" sz="2600" b="1" dirty="0" smtClean="0"/>
              <a:t> تعتبر الاوراق المكتملة  النمو هي المستقبلة لتأثير النهار القصير ومن الثابت انها مكان اساسي لتخليق </a:t>
            </a:r>
            <a:r>
              <a:rPr lang="en-US" sz="2600" b="1" dirty="0" smtClean="0"/>
              <a:t>ABA</a:t>
            </a:r>
            <a:r>
              <a:rPr lang="ar-SA" sz="2600" b="1" dirty="0" smtClean="0"/>
              <a:t> في النهار القصير.ثم ينتقل في اللحاء او الخشب حتى يصل للبرعم الطرفي ويسبب السكون لحماية النبات من التكشف في غير </a:t>
            </a:r>
            <a:r>
              <a:rPr lang="ar-SA" sz="2600" b="1" dirty="0" err="1" smtClean="0"/>
              <a:t>موسمه .</a:t>
            </a:r>
            <a:endParaRPr lang="ar-SA" sz="2600"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305800" cy="5821363"/>
          </a:xfrm>
        </p:spPr>
        <p:txBody>
          <a:bodyPr/>
          <a:lstStyle/>
          <a:p>
            <a:pPr algn="just" rtl="1"/>
            <a:endParaRPr lang="ar-SA" dirty="0" smtClean="0"/>
          </a:p>
          <a:p>
            <a:pPr algn="just" rtl="1">
              <a:buFont typeface="Wingdings" pitchFamily="2" charset="2"/>
              <a:buChar char="v"/>
            </a:pPr>
            <a:r>
              <a:rPr lang="ar-SA" sz="2400" b="1" dirty="0" smtClean="0"/>
              <a:t>تحتاج البراعم في هذه الحالة الى فترة من درجة الحرارة المنخفضة </a:t>
            </a:r>
            <a:r>
              <a:rPr lang="ar-SA" sz="2400" b="1" dirty="0" err="1" smtClean="0"/>
              <a:t>لتنمولاحقا</a:t>
            </a:r>
            <a:r>
              <a:rPr lang="ar-SA" sz="2400" b="1" dirty="0" smtClean="0"/>
              <a:t>  ويحدث ذلك في الشتاء لذا تنمو البراعم في الربيع بسبب وجود نهار طويل </a:t>
            </a:r>
            <a:r>
              <a:rPr lang="ar-SA" sz="2400" b="1" dirty="0" err="1" smtClean="0"/>
              <a:t>وايضا</a:t>
            </a:r>
            <a:r>
              <a:rPr lang="ar-SA" sz="2400" b="1" dirty="0" smtClean="0"/>
              <a:t> لتعرضها في فترة سابقة لحرارة منخفضة.</a:t>
            </a:r>
          </a:p>
        </p:txBody>
      </p:sp>
      <p:sp>
        <p:nvSpPr>
          <p:cNvPr id="4" name="عنصر نائب للمحتوى 2"/>
          <p:cNvSpPr txBox="1">
            <a:spLocks/>
          </p:cNvSpPr>
          <p:nvPr/>
        </p:nvSpPr>
        <p:spPr>
          <a:xfrm>
            <a:off x="323528" y="1988840"/>
            <a:ext cx="8229600" cy="5821363"/>
          </a:xfrm>
          <a:prstGeom prst="rect">
            <a:avLst/>
          </a:prstGeom>
        </p:spPr>
        <p:txBody>
          <a:bodyPr vert="horz">
            <a:normAutofit/>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3000" b="1" i="0" u="sng" strike="noStrike" kern="1200" cap="none" spc="0" normalizeH="0" baseline="0" noProof="0" smtClean="0">
                <a:ln>
                  <a:noFill/>
                </a:ln>
                <a:solidFill>
                  <a:srgbClr val="00B050"/>
                </a:solidFill>
                <a:effectLst/>
                <a:uLnTx/>
                <a:uFillTx/>
                <a:latin typeface="+mn-lt"/>
                <a:ea typeface="+mn-ea"/>
                <a:cs typeface="+mn-cs"/>
              </a:rPr>
              <a:t>الشيخوخة: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ar-SA" sz="2400" b="1" i="0" u="none" strike="noStrike" kern="1200" cap="none" spc="0" normalizeH="0" baseline="0" noProof="0" smtClean="0">
                <a:ln>
                  <a:noFill/>
                </a:ln>
                <a:solidFill>
                  <a:schemeClr val="tx1"/>
                </a:solidFill>
                <a:effectLst/>
                <a:uLnTx/>
                <a:uFillTx/>
                <a:latin typeface="+mn-lt"/>
                <a:ea typeface="+mn-ea"/>
                <a:cs typeface="+mn-cs"/>
              </a:rPr>
              <a:t>يسرع </a:t>
            </a:r>
            <a:r>
              <a:rPr kumimoji="0" lang="en-US" sz="2400" b="1" i="0" u="none" strike="noStrike" kern="1200" cap="none" spc="0" normalizeH="0" baseline="0" noProof="0" smtClean="0">
                <a:ln>
                  <a:noFill/>
                </a:ln>
                <a:solidFill>
                  <a:schemeClr val="tx1"/>
                </a:solidFill>
                <a:effectLst/>
                <a:uLnTx/>
                <a:uFillTx/>
                <a:latin typeface="+mn-lt"/>
                <a:ea typeface="+mn-ea"/>
                <a:cs typeface="+mn-cs"/>
              </a:rPr>
              <a:t>ABA</a:t>
            </a:r>
            <a:r>
              <a:rPr kumimoji="0" lang="ar-SA" sz="2400" b="1" i="0" u="none" strike="noStrike" kern="1200" cap="none" spc="0" normalizeH="0" baseline="0" noProof="0" smtClean="0">
                <a:ln>
                  <a:noFill/>
                </a:ln>
                <a:solidFill>
                  <a:schemeClr val="tx1"/>
                </a:solidFill>
                <a:effectLst/>
                <a:uLnTx/>
                <a:uFillTx/>
                <a:latin typeface="+mn-lt"/>
                <a:ea typeface="+mn-ea"/>
                <a:cs typeface="+mn-cs"/>
              </a:rPr>
              <a:t> من فقد الكلوروفيل ويسرع من دخول العضو فى طور الشيخوخة ويؤدى إلى تساقط الأوراق والثمار. ويثبط نمو القمة النامية فى بادرات النجيليات وبادرات الأرز وغيره.</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ar-SA" sz="2400" b="1" i="0" u="none" strike="noStrike" kern="1200" cap="none" spc="0" normalizeH="0" baseline="0" noProof="0" smtClean="0">
                <a:ln>
                  <a:noFill/>
                </a:ln>
                <a:solidFill>
                  <a:schemeClr val="tx1"/>
                </a:solidFill>
                <a:effectLst/>
                <a:uLnTx/>
                <a:uFillTx/>
                <a:latin typeface="+mn-lt"/>
                <a:ea typeface="+mn-ea"/>
                <a:cs typeface="+mn-cs"/>
              </a:rPr>
              <a:t>وجد ان تعويم </a:t>
            </a:r>
            <a:r>
              <a:rPr kumimoji="0" lang="en-US" sz="2400" b="1" i="0" u="none" strike="noStrike" kern="1200" cap="none" spc="0" normalizeH="0" baseline="0" noProof="0" smtClean="0">
                <a:ln>
                  <a:noFill/>
                </a:ln>
                <a:solidFill>
                  <a:schemeClr val="tx1"/>
                </a:solidFill>
                <a:effectLst/>
                <a:uLnTx/>
                <a:uFillTx/>
                <a:latin typeface="+mn-lt"/>
                <a:ea typeface="+mn-ea"/>
                <a:cs typeface="+mn-cs"/>
              </a:rPr>
              <a:t>Floating</a:t>
            </a:r>
            <a:r>
              <a:rPr kumimoji="0" lang="ar-SA" sz="2400" b="1" i="0" u="none" strike="noStrike" kern="1200" cap="none" spc="0" normalizeH="0" baseline="0" noProof="0" smtClean="0">
                <a:ln>
                  <a:noFill/>
                </a:ln>
                <a:solidFill>
                  <a:schemeClr val="tx1"/>
                </a:solidFill>
                <a:effectLst/>
                <a:uLnTx/>
                <a:uFillTx/>
                <a:latin typeface="+mn-lt"/>
                <a:ea typeface="+mn-ea"/>
                <a:cs typeface="+mn-cs"/>
              </a:rPr>
              <a:t> اوراق نبات ابو خنجر على محلول مائي يحتوي </a:t>
            </a:r>
            <a:r>
              <a:rPr kumimoji="0" lang="en-US" sz="2400" b="1" i="0" u="none" strike="noStrike" kern="1200" cap="none" spc="0" normalizeH="0" baseline="0" noProof="0" smtClean="0">
                <a:ln>
                  <a:noFill/>
                </a:ln>
                <a:solidFill>
                  <a:schemeClr val="tx1"/>
                </a:solidFill>
                <a:effectLst/>
                <a:uLnTx/>
                <a:uFillTx/>
                <a:latin typeface="+mn-lt"/>
                <a:ea typeface="+mn-ea"/>
                <a:cs typeface="+mn-cs"/>
              </a:rPr>
              <a:t>ABA</a:t>
            </a:r>
            <a:r>
              <a:rPr kumimoji="0" lang="ar-SA" sz="2400" b="1" i="0" u="none" strike="noStrike" kern="1200" cap="none" spc="0" normalizeH="0" baseline="0" noProof="0" smtClean="0">
                <a:ln>
                  <a:noFill/>
                </a:ln>
                <a:solidFill>
                  <a:schemeClr val="tx1"/>
                </a:solidFill>
                <a:effectLst/>
                <a:uLnTx/>
                <a:uFillTx/>
                <a:latin typeface="+mn-lt"/>
                <a:ea typeface="+mn-ea"/>
                <a:cs typeface="+mn-cs"/>
              </a:rPr>
              <a:t> تسرع من اعراض الشيخوخة. يكون النقص في تركيز البروتين في هذه الحالة راجع الى انخفاض معدل تخليق البروتين عن هدم البروتين </a:t>
            </a:r>
            <a:r>
              <a:rPr kumimoji="0" lang="en-US" sz="2400" b="1" i="0" u="none" strike="noStrike" kern="1200" cap="none" spc="0" normalizeH="0" baseline="0" noProof="0" smtClean="0">
                <a:ln>
                  <a:noFill/>
                </a:ln>
                <a:solidFill>
                  <a:schemeClr val="tx1"/>
                </a:solidFill>
                <a:effectLst/>
                <a:uLnTx/>
                <a:uFillTx/>
                <a:latin typeface="+mn-lt"/>
                <a:ea typeface="+mn-ea"/>
                <a:cs typeface="+mn-cs"/>
              </a:rPr>
              <a:t>Protein degradation</a:t>
            </a:r>
            <a:r>
              <a:rPr kumimoji="0" lang="ar-SA" sz="2400" b="1" i="0" u="none" strike="noStrike" kern="1200" cap="none" spc="0" normalizeH="0" baseline="0" noProof="0" smtClean="0">
                <a:ln>
                  <a:noFill/>
                </a:ln>
                <a:solidFill>
                  <a:schemeClr val="tx1"/>
                </a:solidFill>
                <a:effectLst/>
                <a:uLnTx/>
                <a:uFillTx/>
                <a:latin typeface="+mn-lt"/>
                <a:ea typeface="+mn-ea"/>
                <a:cs typeface="+mn-cs"/>
              </a:rPr>
              <a:t>.</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pitchFamily="2" charset="2"/>
              <a:buChar char="v"/>
              <a:tabLst/>
              <a:defRPr/>
            </a:pPr>
            <a:r>
              <a:rPr kumimoji="0" lang="ar-SA" sz="2400" b="1" i="0" u="none" strike="noStrike" kern="1200" cap="none" spc="0" normalizeH="0" baseline="0" noProof="0" smtClean="0">
                <a:ln>
                  <a:noFill/>
                </a:ln>
                <a:solidFill>
                  <a:schemeClr val="tx1"/>
                </a:solidFill>
                <a:effectLst/>
                <a:uLnTx/>
                <a:uFillTx/>
                <a:latin typeface="+mn-lt"/>
                <a:ea typeface="+mn-ea"/>
                <a:cs typeface="+mn-cs"/>
              </a:rPr>
              <a:t>كما ان الهرمون مثبط لعمل الهرمونات المنشطه وبالتالي يتاثر ايض الخليه مما يسرع ايض الهدم فيها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u="sng" dirty="0" err="1" smtClean="0">
                <a:solidFill>
                  <a:srgbClr val="00B050"/>
                </a:solidFill>
              </a:rPr>
              <a:t>التساقط :</a:t>
            </a:r>
            <a:endParaRPr lang="ar-SA" sz="2800" b="1" u="sng" dirty="0">
              <a:solidFill>
                <a:srgbClr val="00B050"/>
              </a:solidFill>
            </a:endParaRPr>
          </a:p>
        </p:txBody>
      </p:sp>
      <p:sp>
        <p:nvSpPr>
          <p:cNvPr id="3" name="عنصر نائب للمحتوى 2"/>
          <p:cNvSpPr>
            <a:spLocks noGrp="1"/>
          </p:cNvSpPr>
          <p:nvPr>
            <p:ph idx="1"/>
          </p:nvPr>
        </p:nvSpPr>
        <p:spPr>
          <a:xfrm>
            <a:off x="755576" y="1484784"/>
            <a:ext cx="7498080" cy="4800600"/>
          </a:xfrm>
        </p:spPr>
        <p:txBody>
          <a:bodyPr/>
          <a:lstStyle/>
          <a:p>
            <a:r>
              <a:rPr lang="ar-SA" sz="2400" b="1" dirty="0" err="1" smtClean="0"/>
              <a:t>للاوكسين</a:t>
            </a:r>
            <a:r>
              <a:rPr lang="ar-SA" sz="2400" b="1" dirty="0" smtClean="0"/>
              <a:t> دورا بارزا في منع تكوين طبقة الانفصال في الاوراق والثمار   </a:t>
            </a:r>
            <a:r>
              <a:rPr lang="ar-SA" sz="2400" b="1" dirty="0" err="1" smtClean="0"/>
              <a:t>فاذا</a:t>
            </a:r>
            <a:r>
              <a:rPr lang="ar-SA" sz="2400" b="1" dirty="0" smtClean="0"/>
              <a:t> زاد تركيز هرمون </a:t>
            </a:r>
            <a:r>
              <a:rPr lang="ar-SA" sz="2400" b="1" dirty="0" err="1" smtClean="0"/>
              <a:t>الابسيسك</a:t>
            </a:r>
            <a:r>
              <a:rPr lang="ar-SA" sz="2400" b="1" dirty="0" smtClean="0"/>
              <a:t> في النبات عن </a:t>
            </a:r>
            <a:r>
              <a:rPr lang="ar-SA" sz="2400" b="1" dirty="0" err="1" smtClean="0"/>
              <a:t>الاوكسين</a:t>
            </a:r>
            <a:r>
              <a:rPr lang="ar-SA" sz="2400" b="1" dirty="0" smtClean="0"/>
              <a:t> </a:t>
            </a:r>
            <a:r>
              <a:rPr lang="ar-SA" sz="2400" b="1" dirty="0" err="1" smtClean="0"/>
              <a:t>يبدا</a:t>
            </a:r>
            <a:r>
              <a:rPr lang="ar-SA" sz="2400" b="1" dirty="0" smtClean="0"/>
              <a:t> </a:t>
            </a:r>
            <a:r>
              <a:rPr lang="ar-SA" sz="2400" b="1" dirty="0" err="1" smtClean="0"/>
              <a:t>بايقاف</a:t>
            </a:r>
            <a:r>
              <a:rPr lang="ar-SA" sz="2400" b="1" dirty="0" smtClean="0"/>
              <a:t> دور </a:t>
            </a:r>
            <a:r>
              <a:rPr lang="ar-SA" sz="2400" b="1" dirty="0" err="1" smtClean="0"/>
              <a:t>الاوكسين</a:t>
            </a:r>
            <a:r>
              <a:rPr lang="ar-SA" sz="2400" b="1" dirty="0" smtClean="0"/>
              <a:t> ومنع نشاط الانزيمات </a:t>
            </a:r>
            <a:r>
              <a:rPr lang="ar-SA" sz="2400" b="1" dirty="0" err="1" smtClean="0"/>
              <a:t>الخاصه</a:t>
            </a:r>
            <a:r>
              <a:rPr lang="ar-SA" sz="2400" b="1" dirty="0" smtClean="0"/>
              <a:t> بهرمون </a:t>
            </a:r>
            <a:r>
              <a:rPr lang="ar-SA" sz="2400" b="1" dirty="0" err="1" smtClean="0"/>
              <a:t>الاوكسين</a:t>
            </a:r>
            <a:r>
              <a:rPr lang="ar-SA" sz="2400" b="1" dirty="0" smtClean="0"/>
              <a:t> ونشاطه او ينشط الانزيمات المحلله </a:t>
            </a:r>
            <a:r>
              <a:rPr lang="ar-SA" sz="2400" b="1" dirty="0" err="1" smtClean="0"/>
              <a:t>للهرمونات</a:t>
            </a:r>
            <a:r>
              <a:rPr lang="ar-SA" sz="2400" b="1" dirty="0" smtClean="0"/>
              <a:t> المنشطه للنمو   حيث يحلل الهرمون وبالتالي </a:t>
            </a:r>
            <a:r>
              <a:rPr lang="ar-SA" sz="2400" b="1" dirty="0" err="1" smtClean="0"/>
              <a:t>تبدا</a:t>
            </a:r>
            <a:r>
              <a:rPr lang="ar-SA" sz="2400" b="1" dirty="0" smtClean="0"/>
              <a:t> طبقة الانفصال </a:t>
            </a:r>
            <a:r>
              <a:rPr lang="ar-SA" sz="2400" b="1" dirty="0" err="1" smtClean="0"/>
              <a:t>بالتكون .</a:t>
            </a:r>
            <a:endParaRPr lang="ar-SA" sz="2400" b="1" dirty="0" smtClean="0"/>
          </a:p>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dirty="0" smtClean="0">
                <a:solidFill>
                  <a:srgbClr val="FF0000"/>
                </a:solidFill>
              </a:rPr>
              <a:t>المواد المثبطه للنمو </a:t>
            </a:r>
            <a:endParaRPr lang="ar-SA" sz="4000" b="1" dirty="0">
              <a:solidFill>
                <a:srgbClr val="FF0000"/>
              </a:solidFill>
            </a:endParaRPr>
          </a:p>
        </p:txBody>
      </p:sp>
      <p:sp>
        <p:nvSpPr>
          <p:cNvPr id="3" name="عنصر نائب للمحتوى 2"/>
          <p:cNvSpPr>
            <a:spLocks noGrp="1"/>
          </p:cNvSpPr>
          <p:nvPr>
            <p:ph sz="quarter" idx="1"/>
          </p:nvPr>
        </p:nvSpPr>
        <p:spPr/>
        <p:txBody>
          <a:bodyPr/>
          <a:lstStyle/>
          <a:p>
            <a:r>
              <a:rPr lang="ar-SA" sz="2800" dirty="0" smtClean="0"/>
              <a:t>الى جانب المواد المنشطه للنمو تحتوي </a:t>
            </a:r>
            <a:r>
              <a:rPr lang="ar-SA" sz="2800" dirty="0" err="1" smtClean="0"/>
              <a:t>الانسجه</a:t>
            </a:r>
            <a:r>
              <a:rPr lang="ar-SA" sz="2800" dirty="0" smtClean="0"/>
              <a:t> النباتيه على كميات كبيره نسبيا من مواد لتعطيل او تمنع </a:t>
            </a:r>
            <a:r>
              <a:rPr lang="ar-SA" sz="2800" dirty="0" err="1" smtClean="0"/>
              <a:t>النمو .</a:t>
            </a:r>
            <a:endParaRPr lang="ar-SA" sz="2800" dirty="0" smtClean="0"/>
          </a:p>
          <a:p>
            <a:r>
              <a:rPr lang="ar-SA" sz="2800" dirty="0" smtClean="0"/>
              <a:t>وقد وجد ان هذه المواد تشترك مع المواد المنشطه في تنظيم نمو النبات في </a:t>
            </a:r>
            <a:r>
              <a:rPr lang="ar-SA" sz="2800" dirty="0" err="1" smtClean="0"/>
              <a:t>مراحلة</a:t>
            </a:r>
            <a:r>
              <a:rPr lang="ar-SA" sz="2800" dirty="0" smtClean="0"/>
              <a:t> </a:t>
            </a:r>
            <a:r>
              <a:rPr lang="ar-SA" sz="2800" dirty="0" err="1" smtClean="0"/>
              <a:t>المختلفه</a:t>
            </a:r>
            <a:r>
              <a:rPr lang="ar-SA" sz="2800" dirty="0" smtClean="0"/>
              <a:t> </a:t>
            </a:r>
            <a:r>
              <a:rPr lang="ar-SA" sz="2800" dirty="0" err="1" smtClean="0"/>
              <a:t>.</a:t>
            </a:r>
            <a:endParaRPr lang="ar-SA" sz="2800" dirty="0" smtClean="0"/>
          </a:p>
          <a:p>
            <a:r>
              <a:rPr lang="ar-SA" sz="2800" dirty="0" smtClean="0"/>
              <a:t>قد تم استخلاص وتحديد بعض المواد المثبطه، وجد ان بعضها مانع </a:t>
            </a:r>
            <a:r>
              <a:rPr lang="ar-SA" sz="2800" dirty="0" err="1" smtClean="0"/>
              <a:t>للانبات</a:t>
            </a:r>
            <a:r>
              <a:rPr lang="ar-SA" sz="2800" dirty="0" smtClean="0"/>
              <a:t>  وبعضها مثبط </a:t>
            </a:r>
            <a:r>
              <a:rPr lang="ar-SA" sz="2800" dirty="0" err="1" smtClean="0"/>
              <a:t>للنمو .</a:t>
            </a:r>
            <a:r>
              <a:rPr lang="ar-SA" sz="2800" dirty="0" smtClean="0"/>
              <a:t> ومن امثلة المواد المانعه </a:t>
            </a:r>
            <a:r>
              <a:rPr lang="ar-SA" sz="2800" dirty="0" err="1" smtClean="0"/>
              <a:t>للانبات</a:t>
            </a:r>
            <a:r>
              <a:rPr lang="ar-SA" sz="2800" dirty="0" smtClean="0"/>
              <a:t> مادة </a:t>
            </a:r>
            <a:r>
              <a:rPr lang="ar-SA" sz="2800" dirty="0" err="1" smtClean="0"/>
              <a:t>الكومارين</a:t>
            </a:r>
            <a:r>
              <a:rPr lang="ar-SA" sz="2800" dirty="0" smtClean="0"/>
              <a:t> ، اما </a:t>
            </a:r>
            <a:r>
              <a:rPr lang="ar-SA" sz="2800" dirty="0" err="1" smtClean="0"/>
              <a:t>بالنسبه</a:t>
            </a:r>
            <a:r>
              <a:rPr lang="ar-SA" sz="2800" dirty="0" smtClean="0"/>
              <a:t> للمواد المثبطه للنمو منها حمض </a:t>
            </a:r>
            <a:r>
              <a:rPr lang="ar-SA" sz="2800" dirty="0" err="1" smtClean="0"/>
              <a:t>الابسيسك</a:t>
            </a:r>
            <a:r>
              <a:rPr lang="ar-SA" sz="2800" dirty="0" smtClean="0"/>
              <a:t> </a:t>
            </a:r>
            <a:r>
              <a:rPr lang="ar-SA" sz="2800" dirty="0" err="1" smtClean="0"/>
              <a:t>.</a:t>
            </a:r>
            <a:endParaRPr lang="ar-SA" sz="2800" dirty="0" smtClean="0"/>
          </a:p>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dirty="0" smtClean="0">
                <a:solidFill>
                  <a:srgbClr val="FF0000"/>
                </a:solidFill>
              </a:rPr>
              <a:t>حمض </a:t>
            </a:r>
            <a:r>
              <a:rPr lang="ar-SA" sz="4000" b="1" dirty="0" err="1" smtClean="0">
                <a:solidFill>
                  <a:srgbClr val="FF0000"/>
                </a:solidFill>
              </a:rPr>
              <a:t>الابسيسك</a:t>
            </a:r>
            <a:r>
              <a:rPr lang="ar-SA" sz="4000" b="1" dirty="0" smtClean="0">
                <a:solidFill>
                  <a:srgbClr val="FF0000"/>
                </a:solidFill>
              </a:rPr>
              <a:t> </a:t>
            </a:r>
            <a:endParaRPr lang="ar-SA" sz="4000" b="1" dirty="0">
              <a:solidFill>
                <a:srgbClr val="FF0000"/>
              </a:solidFill>
            </a:endParaRPr>
          </a:p>
        </p:txBody>
      </p:sp>
      <p:sp>
        <p:nvSpPr>
          <p:cNvPr id="3" name="عنصر نائب للمحتوى 2"/>
          <p:cNvSpPr>
            <a:spLocks noGrp="1"/>
          </p:cNvSpPr>
          <p:nvPr>
            <p:ph sz="quarter" idx="1"/>
          </p:nvPr>
        </p:nvSpPr>
        <p:spPr/>
        <p:txBody>
          <a:bodyPr>
            <a:normAutofit/>
          </a:bodyPr>
          <a:lstStyle/>
          <a:p>
            <a:r>
              <a:rPr lang="ar-SA" sz="3200" dirty="0" smtClean="0"/>
              <a:t>اكتشف حمض </a:t>
            </a:r>
            <a:r>
              <a:rPr lang="ar-SA" sz="3200" dirty="0" err="1" smtClean="0"/>
              <a:t>الابسيسيك</a:t>
            </a:r>
            <a:r>
              <a:rPr lang="ar-SA" sz="3200" dirty="0" smtClean="0"/>
              <a:t> عام </a:t>
            </a:r>
            <a:r>
              <a:rPr lang="ar-SA" sz="3200" dirty="0" err="1" smtClean="0"/>
              <a:t>1965م</a:t>
            </a:r>
            <a:r>
              <a:rPr lang="ar-SA" sz="3200" dirty="0" smtClean="0"/>
              <a:t> حيث تمكن </a:t>
            </a:r>
            <a:r>
              <a:rPr lang="en-US" sz="3200" dirty="0" err="1" smtClean="0"/>
              <a:t>Addicott</a:t>
            </a:r>
            <a:r>
              <a:rPr lang="en-US" sz="3200" dirty="0" smtClean="0"/>
              <a:t> </a:t>
            </a:r>
            <a:r>
              <a:rPr lang="ar-SA" sz="3200" dirty="0" smtClean="0"/>
              <a:t> ومجموعة من جامعة كاليفورنيا من دراسة ظاهرة </a:t>
            </a:r>
            <a:r>
              <a:rPr lang="ar-SA" sz="3200" dirty="0" err="1" smtClean="0"/>
              <a:t>التساقط </a:t>
            </a:r>
            <a:r>
              <a:rPr lang="ar-SA" sz="3200" dirty="0" smtClean="0"/>
              <a:t>(الأوراق </a:t>
            </a:r>
            <a:r>
              <a:rPr lang="ar-SA" sz="3200" dirty="0" err="1" smtClean="0"/>
              <a:t>والثمار </a:t>
            </a:r>
            <a:r>
              <a:rPr lang="ar-SA" sz="3200" dirty="0" smtClean="0"/>
              <a:t>) فى نبات القطن وتم عزل وتعريف تلك المادة الهرمونية المسببة للتساقط وعرفت باسم </a:t>
            </a:r>
            <a:r>
              <a:rPr lang="en-US" sz="3200" dirty="0" err="1" smtClean="0"/>
              <a:t>Abscisin</a:t>
            </a:r>
            <a:r>
              <a:rPr lang="en-US" sz="3200" dirty="0" smtClean="0"/>
              <a:t> II </a:t>
            </a:r>
            <a:r>
              <a:rPr lang="ar-SA" sz="3200" dirty="0" smtClean="0"/>
              <a:t>وقد أخذت هذه المادة تسميتها من تأثيرها فى إحداث منطقة الانفصال </a:t>
            </a:r>
            <a:r>
              <a:rPr lang="en-US" sz="3200" dirty="0" smtClean="0"/>
              <a:t> Abscission zone</a:t>
            </a:r>
            <a:r>
              <a:rPr lang="ar-SA" sz="3200" dirty="0" smtClean="0"/>
              <a:t>فى الورقة ويبنى حمض </a:t>
            </a:r>
            <a:r>
              <a:rPr lang="ar-SA" sz="3200" dirty="0" err="1" smtClean="0"/>
              <a:t>الأبسسيك</a:t>
            </a:r>
            <a:r>
              <a:rPr lang="ar-SA" sz="3200" dirty="0" smtClean="0"/>
              <a:t> من </a:t>
            </a:r>
            <a:r>
              <a:rPr lang="ar-SA" sz="3200" dirty="0" err="1" smtClean="0"/>
              <a:t>حمض Mevalonic </a:t>
            </a:r>
            <a:r>
              <a:rPr lang="ar-SA" sz="3200" dirty="0" smtClean="0"/>
              <a:t>acid فى الأوراق البالغة التامة </a:t>
            </a:r>
            <a:r>
              <a:rPr lang="ar-SA" sz="3200" dirty="0" err="1" smtClean="0"/>
              <a:t>النمو.</a:t>
            </a:r>
            <a:r>
              <a:rPr lang="ar-SA" sz="3200" dirty="0" smtClean="0"/>
              <a:t> </a:t>
            </a:r>
          </a:p>
          <a:p>
            <a:endParaRPr lang="ar-SA" sz="32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smtClean="0">
                <a:solidFill>
                  <a:srgbClr val="FF0000"/>
                </a:solidFill>
              </a:rPr>
              <a:t>التركيب الكيميائي  </a:t>
            </a:r>
            <a:r>
              <a:rPr lang="ar-SA" sz="3200" b="1" dirty="0" err="1" smtClean="0">
                <a:solidFill>
                  <a:srgbClr val="FF0000"/>
                </a:solidFill>
              </a:rPr>
              <a:t>للابسيسك</a:t>
            </a:r>
            <a:r>
              <a:rPr lang="ar-SA" sz="3200" b="1" dirty="0" smtClean="0">
                <a:solidFill>
                  <a:srgbClr val="FF0000"/>
                </a:solidFill>
              </a:rPr>
              <a:t> اسد </a:t>
            </a:r>
            <a:endParaRPr lang="ar-SA" sz="3200" b="1" dirty="0">
              <a:solidFill>
                <a:srgbClr val="FF0000"/>
              </a:solidFill>
            </a:endParaRPr>
          </a:p>
        </p:txBody>
      </p:sp>
      <p:pic>
        <p:nvPicPr>
          <p:cNvPr id="4" name="Picture 2" descr="http://www.smsec.com/ar/encyc/2/images/hoermons/7.gif"/>
          <p:cNvPicPr>
            <a:picLocks noGrp="1" noChangeAspect="1" noChangeArrowheads="1"/>
          </p:cNvPicPr>
          <p:nvPr>
            <p:ph sz="quarter" idx="1"/>
          </p:nvPr>
        </p:nvPicPr>
        <p:blipFill>
          <a:blip r:embed="rId2" cstate="print"/>
          <a:srcRect/>
          <a:stretch>
            <a:fillRect/>
          </a:stretch>
        </p:blipFill>
        <p:spPr bwMode="auto">
          <a:xfrm>
            <a:off x="1835696" y="1869078"/>
            <a:ext cx="5688632" cy="3565225"/>
          </a:xfrm>
          <a:prstGeom prst="rect">
            <a:avLst/>
          </a:prstGeom>
          <a:noFill/>
        </p:spPr>
      </p:pic>
      <p:sp>
        <p:nvSpPr>
          <p:cNvPr id="5" name="مربع نص 4"/>
          <p:cNvSpPr txBox="1"/>
          <p:nvPr/>
        </p:nvSpPr>
        <p:spPr>
          <a:xfrm>
            <a:off x="3985733" y="1412776"/>
            <a:ext cx="4758033" cy="584775"/>
          </a:xfrm>
          <a:prstGeom prst="rect">
            <a:avLst/>
          </a:prstGeom>
          <a:noFill/>
        </p:spPr>
        <p:txBody>
          <a:bodyPr wrap="none" rtlCol="1">
            <a:spAutoFit/>
          </a:bodyPr>
          <a:lstStyle/>
          <a:p>
            <a:r>
              <a:rPr lang="ar-SA" sz="3200" b="1" dirty="0" smtClean="0"/>
              <a:t>وجد انه يتكون من 15 ذرة كربون </a:t>
            </a:r>
            <a:endParaRPr lang="ar-SA" sz="3200"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5821363"/>
          </a:xfrm>
        </p:spPr>
        <p:txBody>
          <a:bodyPr>
            <a:normAutofit/>
          </a:bodyPr>
          <a:lstStyle/>
          <a:p>
            <a:pPr algn="just" rtl="1">
              <a:buNone/>
            </a:pPr>
            <a:r>
              <a:rPr lang="ar-SA" sz="2800" b="1" u="sng" dirty="0" smtClean="0">
                <a:solidFill>
                  <a:srgbClr val="FF0000"/>
                </a:solidFill>
              </a:rPr>
              <a:t>أماكن تخليق </a:t>
            </a:r>
            <a:r>
              <a:rPr lang="en-US" sz="2800" b="1" u="sng" dirty="0" smtClean="0">
                <a:solidFill>
                  <a:srgbClr val="FF0000"/>
                </a:solidFill>
              </a:rPr>
              <a:t>ABA</a:t>
            </a:r>
            <a:r>
              <a:rPr lang="ar-SA" sz="2800" b="1" u="sng" dirty="0" err="1" smtClean="0">
                <a:solidFill>
                  <a:srgbClr val="FF0000"/>
                </a:solidFill>
              </a:rPr>
              <a:t>:</a:t>
            </a:r>
            <a:endParaRPr lang="ar-SA" sz="2800" b="1" u="sng" dirty="0" smtClean="0">
              <a:solidFill>
                <a:srgbClr val="FF0000"/>
              </a:solidFill>
            </a:endParaRPr>
          </a:p>
          <a:p>
            <a:pPr algn="just" rtl="1">
              <a:buFont typeface="Wingdings" pitchFamily="2" charset="2"/>
              <a:buChar char="Ø"/>
            </a:pPr>
            <a:r>
              <a:rPr lang="ar-SA" sz="2800" b="1" dirty="0" smtClean="0"/>
              <a:t>تعتبر </a:t>
            </a:r>
            <a:r>
              <a:rPr lang="ar-SA" sz="2800" b="1" dirty="0" err="1" smtClean="0"/>
              <a:t>البلاستيدات</a:t>
            </a:r>
            <a:r>
              <a:rPr lang="ar-SA" sz="2800" b="1" dirty="0" smtClean="0"/>
              <a:t> الخضراء هي مكان تخليق </a:t>
            </a:r>
            <a:r>
              <a:rPr lang="en-US" sz="2800" b="1" dirty="0" smtClean="0"/>
              <a:t>ABA</a:t>
            </a:r>
            <a:r>
              <a:rPr lang="ar-SA" sz="2800" b="1" dirty="0" err="1" smtClean="0"/>
              <a:t>.</a:t>
            </a:r>
            <a:endParaRPr lang="ar-SA" sz="2800" b="1" dirty="0" smtClean="0"/>
          </a:p>
          <a:p>
            <a:pPr algn="just" rtl="1">
              <a:buFont typeface="Wingdings" pitchFamily="2" charset="2"/>
              <a:buChar char="Ø"/>
            </a:pPr>
            <a:r>
              <a:rPr lang="ar-SA" sz="2800" b="1" dirty="0" smtClean="0"/>
              <a:t>وعند عزل </a:t>
            </a:r>
            <a:r>
              <a:rPr lang="ar-SA" sz="2800" b="1" dirty="0" err="1" smtClean="0"/>
              <a:t>بلاستيدات</a:t>
            </a:r>
            <a:r>
              <a:rPr lang="ar-SA" sz="2800" b="1" dirty="0" smtClean="0"/>
              <a:t> خضراء سليمة من أنسجة ثمار </a:t>
            </a:r>
            <a:r>
              <a:rPr lang="ar-SA" sz="2800" b="1" dirty="0" err="1" smtClean="0"/>
              <a:t>الافوكادو</a:t>
            </a:r>
            <a:r>
              <a:rPr lang="ar-SA" sz="2800" b="1" dirty="0" smtClean="0"/>
              <a:t> </a:t>
            </a:r>
            <a:r>
              <a:rPr lang="ar-SA" sz="2800" b="1" dirty="0" err="1" smtClean="0"/>
              <a:t>فانها</a:t>
            </a:r>
            <a:r>
              <a:rPr lang="ar-SA" sz="2800" b="1" dirty="0" smtClean="0"/>
              <a:t> تكون قادرة على تخليق </a:t>
            </a:r>
            <a:r>
              <a:rPr lang="en-US" sz="2800" b="1" dirty="0" smtClean="0"/>
              <a:t>ABA</a:t>
            </a:r>
            <a:r>
              <a:rPr lang="ar-SA" sz="2800" b="1" dirty="0" smtClean="0"/>
              <a:t> عند تغذيتها او معاملتها بحامض </a:t>
            </a:r>
            <a:r>
              <a:rPr lang="en-US" sz="2800" b="1" dirty="0" err="1" smtClean="0"/>
              <a:t>mevalonic</a:t>
            </a:r>
            <a:r>
              <a:rPr lang="ar-SA" sz="2800" b="1" dirty="0" err="1" smtClean="0"/>
              <a:t>.</a:t>
            </a:r>
            <a:endParaRPr lang="ar-SA" sz="2800" b="1" dirty="0" smtClean="0"/>
          </a:p>
          <a:p>
            <a:pPr algn="just" rtl="1">
              <a:buFont typeface="Wingdings" pitchFamily="2" charset="2"/>
              <a:buChar char="Ø"/>
            </a:pPr>
            <a:r>
              <a:rPr lang="ar-SA" sz="2800" b="1" dirty="0" smtClean="0"/>
              <a:t>وجد ايضا ان عزل </a:t>
            </a:r>
            <a:r>
              <a:rPr lang="ar-SA" sz="2800" b="1" dirty="0" err="1" smtClean="0"/>
              <a:t>بلاستيدات</a:t>
            </a:r>
            <a:r>
              <a:rPr lang="ar-SA" sz="2800" b="1" dirty="0" smtClean="0"/>
              <a:t> خضراء سليمة صحيحة من اوراق الفاصوليا تكون قادرة على تخليق </a:t>
            </a:r>
            <a:r>
              <a:rPr lang="en-US" sz="2800" b="1" dirty="0" smtClean="0"/>
              <a:t>ABA</a:t>
            </a:r>
            <a:r>
              <a:rPr lang="ar-SA" sz="2800" b="1" dirty="0" err="1" smtClean="0"/>
              <a:t>.</a:t>
            </a:r>
            <a:r>
              <a:rPr lang="ar-SA" sz="2800" b="1" dirty="0" smtClean="0"/>
              <a:t> </a:t>
            </a:r>
            <a:endParaRPr lang="ar-SA" sz="2800"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153400" cy="5668963"/>
          </a:xfrm>
        </p:spPr>
        <p:txBody>
          <a:bodyPr/>
          <a:lstStyle/>
          <a:p>
            <a:pPr algn="just" rtl="1">
              <a:buNone/>
            </a:pPr>
            <a:endParaRPr lang="ar-SA" dirty="0" smtClean="0"/>
          </a:p>
          <a:p>
            <a:pPr algn="just" rtl="1">
              <a:buNone/>
            </a:pPr>
            <a:r>
              <a:rPr lang="ar-SA" sz="2800" b="1" u="sng" dirty="0" smtClean="0">
                <a:solidFill>
                  <a:srgbClr val="FF0000"/>
                </a:solidFill>
              </a:rPr>
              <a:t>انتقال </a:t>
            </a:r>
            <a:r>
              <a:rPr lang="en-US" sz="2800" b="1" u="sng" dirty="0" smtClean="0">
                <a:solidFill>
                  <a:srgbClr val="FF0000"/>
                </a:solidFill>
              </a:rPr>
              <a:t>ABA</a:t>
            </a:r>
            <a:r>
              <a:rPr lang="ar-SA" sz="2800" b="1" u="sng" dirty="0" err="1" smtClean="0">
                <a:solidFill>
                  <a:srgbClr val="FF0000"/>
                </a:solidFill>
              </a:rPr>
              <a:t>:</a:t>
            </a:r>
            <a:endParaRPr lang="ar-SA" sz="2800" b="1" u="sng" dirty="0" smtClean="0">
              <a:solidFill>
                <a:srgbClr val="FF0000"/>
              </a:solidFill>
            </a:endParaRPr>
          </a:p>
          <a:p>
            <a:pPr algn="just" rtl="1">
              <a:buFont typeface="Wingdings" pitchFamily="2" charset="2"/>
              <a:buChar char="Ø"/>
            </a:pPr>
            <a:r>
              <a:rPr lang="ar-SA" sz="2800" b="1" dirty="0" smtClean="0"/>
              <a:t>اتضح ان انتقاله يكون جهازي </a:t>
            </a:r>
            <a:r>
              <a:rPr lang="en-US" sz="2800" b="1" dirty="0" smtClean="0"/>
              <a:t>Systemic</a:t>
            </a:r>
            <a:r>
              <a:rPr lang="ar-SA" sz="2800" b="1" dirty="0" smtClean="0"/>
              <a:t> في أي </a:t>
            </a:r>
            <a:r>
              <a:rPr lang="ar-SA" sz="2800" b="1" dirty="0" err="1" smtClean="0"/>
              <a:t>اتجاه.</a:t>
            </a:r>
            <a:r>
              <a:rPr lang="ar-SA" sz="2800" b="1" dirty="0" smtClean="0"/>
              <a:t> أي انه لا يظهر خاصية الانتقال القطبي.</a:t>
            </a:r>
          </a:p>
          <a:p>
            <a:pPr algn="just" rtl="1">
              <a:buFont typeface="Wingdings" pitchFamily="2" charset="2"/>
              <a:buChar char="Ø"/>
            </a:pPr>
            <a:r>
              <a:rPr lang="ar-SA" sz="2800" b="1" dirty="0" smtClean="0"/>
              <a:t> ينتقل بسرعة كبيرة في نسيج اللحاء كما يمكن ان ينتقل في نسيج </a:t>
            </a:r>
            <a:r>
              <a:rPr lang="ar-SA" sz="2800" b="1" dirty="0" err="1" smtClean="0"/>
              <a:t>الخشب.</a:t>
            </a:r>
            <a:r>
              <a:rPr lang="ar-SA" sz="2800" b="1" dirty="0" smtClean="0"/>
              <a:t> </a:t>
            </a:r>
          </a:p>
          <a:p>
            <a:pPr algn="just" rtl="1">
              <a:buFont typeface="Wingdings" pitchFamily="2" charset="2"/>
              <a:buChar char="Ø"/>
            </a:pPr>
            <a:r>
              <a:rPr lang="ar-SA" sz="2800" b="1" dirty="0" smtClean="0"/>
              <a:t>كما انه يمكن ان ينتقل من خلية الى اخرى وخاصة الخلايا </a:t>
            </a:r>
            <a:r>
              <a:rPr lang="ar-SA" sz="2800" b="1" dirty="0" err="1" smtClean="0"/>
              <a:t>البارنشيمية</a:t>
            </a:r>
            <a:r>
              <a:rPr lang="ar-SA" sz="2800" b="1" dirty="0" smtClean="0"/>
              <a:t> ولذلك فان وجوده في أي نوع من الانسجة او الخلايا لا يكون دليل على ان التخليق يحدث في هذه الخلايا حيث يمكن ان ينتقل الى هذه الخلايا دون ان يخلق فيها.</a:t>
            </a:r>
          </a:p>
          <a:p>
            <a:pPr algn="r" rtl="1">
              <a:buNone/>
            </a:pP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 y="792480"/>
          <a:ext cx="9144002" cy="5946791"/>
        </p:xfrm>
        <a:graphic>
          <a:graphicData uri="http://schemas.openxmlformats.org/drawingml/2006/table">
            <a:tbl>
              <a:tblPr rtl="1" firstRow="1" bandRow="1">
                <a:tableStyleId>{5C22544A-7EE6-4342-B048-85BDC9FD1C3A}</a:tableStyleId>
              </a:tblPr>
              <a:tblGrid>
                <a:gridCol w="2257097">
                  <a:extLst>
                    <a:ext uri="{9D8B030D-6E8A-4147-A177-3AD203B41FA5}">
                      <a16:colId xmlns:a16="http://schemas.microsoft.com/office/drawing/2014/main" val="20000"/>
                    </a:ext>
                  </a:extLst>
                </a:gridCol>
                <a:gridCol w="1377381">
                  <a:extLst>
                    <a:ext uri="{9D8B030D-6E8A-4147-A177-3AD203B41FA5}">
                      <a16:colId xmlns:a16="http://schemas.microsoft.com/office/drawing/2014/main" val="20001"/>
                    </a:ext>
                  </a:extLst>
                </a:gridCol>
                <a:gridCol w="1377381">
                  <a:extLst>
                    <a:ext uri="{9D8B030D-6E8A-4147-A177-3AD203B41FA5}">
                      <a16:colId xmlns:a16="http://schemas.microsoft.com/office/drawing/2014/main" val="20002"/>
                    </a:ext>
                  </a:extLst>
                </a:gridCol>
                <a:gridCol w="1377381">
                  <a:extLst>
                    <a:ext uri="{9D8B030D-6E8A-4147-A177-3AD203B41FA5}">
                      <a16:colId xmlns:a16="http://schemas.microsoft.com/office/drawing/2014/main" val="20003"/>
                    </a:ext>
                  </a:extLst>
                </a:gridCol>
                <a:gridCol w="1377381">
                  <a:extLst>
                    <a:ext uri="{9D8B030D-6E8A-4147-A177-3AD203B41FA5}">
                      <a16:colId xmlns:a16="http://schemas.microsoft.com/office/drawing/2014/main" val="20004"/>
                    </a:ext>
                  </a:extLst>
                </a:gridCol>
                <a:gridCol w="1377381">
                  <a:extLst>
                    <a:ext uri="{9D8B030D-6E8A-4147-A177-3AD203B41FA5}">
                      <a16:colId xmlns:a16="http://schemas.microsoft.com/office/drawing/2014/main" val="20005"/>
                    </a:ext>
                  </a:extLst>
                </a:gridCol>
              </a:tblGrid>
              <a:tr h="582311">
                <a:tc>
                  <a:txBody>
                    <a:bodyPr/>
                    <a:lstStyle/>
                    <a:p>
                      <a:pPr rtl="1"/>
                      <a:r>
                        <a:rPr lang="ar-SA" sz="2000" b="1" dirty="0" smtClean="0">
                          <a:solidFill>
                            <a:srgbClr val="FFFF00"/>
                          </a:solidFill>
                        </a:rPr>
                        <a:t>المراحل </a:t>
                      </a:r>
                      <a:endParaRPr lang="ar-SA" sz="2000" b="1" dirty="0">
                        <a:solidFill>
                          <a:srgbClr val="FFFF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الاوكسين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الجبرلين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السيتوكاينين</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الابسيسك</a:t>
                      </a:r>
                      <a:r>
                        <a:rPr lang="ar-SA" sz="2000" b="1" dirty="0" smtClean="0">
                          <a:solidFill>
                            <a:srgbClr val="FFFF00"/>
                          </a:solidFill>
                        </a:rPr>
                        <a:t> اسد</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الاثيلين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0404">
                <a:tc>
                  <a:txBody>
                    <a:bodyPr/>
                    <a:lstStyle/>
                    <a:p>
                      <a:pPr rtl="1"/>
                      <a:endParaRPr lang="ar-SA" sz="2000" b="1" dirty="0">
                        <a:solidFill>
                          <a:srgbClr val="FFFF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1"/>
                      <a:r>
                        <a:rPr lang="ar-SA" sz="2800" b="1" dirty="0" smtClean="0">
                          <a:solidFill>
                            <a:schemeClr val="tx1"/>
                          </a:solidFill>
                        </a:rPr>
                        <a:t>منشطات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tc hMerge="1">
                  <a:txBody>
                    <a:bodyPr/>
                    <a:lstStyle/>
                    <a:p>
                      <a:pPr rtl="1"/>
                      <a:endParaRPr lang="ar-SA" sz="2000" b="1" dirty="0">
                        <a:solidFill>
                          <a:srgbClr val="FFFF00"/>
                        </a:solidFill>
                      </a:endParaRPr>
                    </a:p>
                  </a:txBody>
                  <a:tcPr/>
                </a:tc>
                <a:tc gridSpan="2">
                  <a:txBody>
                    <a:bodyPr/>
                    <a:lstStyle/>
                    <a:p>
                      <a:pPr algn="ctr" rtl="1"/>
                      <a:r>
                        <a:rPr lang="ar-SA" sz="2800" b="1" dirty="0" smtClean="0">
                          <a:solidFill>
                            <a:schemeClr val="tx1"/>
                          </a:solidFill>
                        </a:rPr>
                        <a:t>مثبطات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extLst>
                  <a:ext uri="{0D108BD9-81ED-4DB2-BD59-A6C34878D82A}">
                    <a16:rowId xmlns:a16="http://schemas.microsoft.com/office/drawing/2014/main" val="10001"/>
                  </a:ext>
                </a:extLst>
              </a:tr>
              <a:tr h="481040">
                <a:tc>
                  <a:txBody>
                    <a:bodyPr/>
                    <a:lstStyle/>
                    <a:p>
                      <a:pPr rtl="1"/>
                      <a:r>
                        <a:rPr lang="ar-SA" sz="1800" b="1" dirty="0" smtClean="0">
                          <a:solidFill>
                            <a:srgbClr val="C00000"/>
                          </a:solidFill>
                        </a:rPr>
                        <a:t>الانقسام الخلوي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2800" b="1" dirty="0" smtClean="0">
                        <a:latin typeface="Vrinda"/>
                        <a:sym typeface="Wingding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sz="160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481040">
                <a:tc>
                  <a:txBody>
                    <a:bodyPr/>
                    <a:lstStyle/>
                    <a:p>
                      <a:pPr rtl="1"/>
                      <a:r>
                        <a:rPr lang="ar-SA" sz="1800" b="1" dirty="0" smtClean="0">
                          <a:solidFill>
                            <a:srgbClr val="C00000"/>
                          </a:solidFill>
                        </a:rPr>
                        <a:t>زيادة</a:t>
                      </a:r>
                      <a:r>
                        <a:rPr lang="ar-SA" sz="1800" b="1" baseline="0" dirty="0" smtClean="0">
                          <a:solidFill>
                            <a:srgbClr val="C00000"/>
                          </a:solidFill>
                        </a:rPr>
                        <a:t> حجم الخليه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sz="16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481040">
                <a:tc>
                  <a:txBody>
                    <a:bodyPr/>
                    <a:lstStyle/>
                    <a:p>
                      <a:pPr rtl="1"/>
                      <a:r>
                        <a:rPr lang="ar-SA" sz="1800" b="1" dirty="0" smtClean="0">
                          <a:solidFill>
                            <a:srgbClr val="C00000"/>
                          </a:solidFill>
                        </a:rPr>
                        <a:t>التميز</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sz="16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481040">
                <a:tc>
                  <a:txBody>
                    <a:bodyPr/>
                    <a:lstStyle/>
                    <a:p>
                      <a:pPr rtl="1"/>
                      <a:r>
                        <a:rPr lang="ar-SA" sz="1800" b="1" dirty="0" smtClean="0">
                          <a:solidFill>
                            <a:srgbClr val="C00000"/>
                          </a:solidFill>
                        </a:rPr>
                        <a:t>الازهار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sz="16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481040">
                <a:tc>
                  <a:txBody>
                    <a:bodyPr/>
                    <a:lstStyle/>
                    <a:p>
                      <a:pPr rtl="1"/>
                      <a:r>
                        <a:rPr lang="ar-SA" sz="1800" b="1" dirty="0" smtClean="0">
                          <a:solidFill>
                            <a:srgbClr val="C00000"/>
                          </a:solidFill>
                        </a:rPr>
                        <a:t>الاثمار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sz="16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481040">
                <a:tc>
                  <a:txBody>
                    <a:bodyPr/>
                    <a:lstStyle/>
                    <a:p>
                      <a:pPr rtl="1"/>
                      <a:r>
                        <a:rPr lang="ar-SA" sz="1800" b="1" dirty="0" smtClean="0">
                          <a:solidFill>
                            <a:srgbClr val="C00000"/>
                          </a:solidFill>
                        </a:rPr>
                        <a:t>تكوين البذور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sz="16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481040">
                <a:tc>
                  <a:txBody>
                    <a:bodyPr/>
                    <a:lstStyle/>
                    <a:p>
                      <a:pPr rtl="1"/>
                      <a:r>
                        <a:rPr lang="ar-SA" sz="1800" b="1" dirty="0" smtClean="0">
                          <a:solidFill>
                            <a:srgbClr val="C00000"/>
                          </a:solidFill>
                        </a:rPr>
                        <a:t>كمون البذور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sz="1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481040">
                <a:tc>
                  <a:txBody>
                    <a:bodyPr/>
                    <a:lstStyle/>
                    <a:p>
                      <a:pPr rtl="1"/>
                      <a:r>
                        <a:rPr lang="ar-SA" sz="1800" b="1" dirty="0" err="1" smtClean="0">
                          <a:solidFill>
                            <a:srgbClr val="C00000"/>
                          </a:solidFill>
                        </a:rPr>
                        <a:t>الشيخوخه</a:t>
                      </a:r>
                      <a:r>
                        <a:rPr lang="ar-SA" sz="1800" b="1" dirty="0" smtClean="0">
                          <a:solidFill>
                            <a:srgbClr val="C00000"/>
                          </a:solidFill>
                        </a:rPr>
                        <a:t>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err="1" smtClean="0">
                          <a:latin typeface="Vrinda"/>
                          <a:sym typeface="Wingdings"/>
                        </a:rPr>
                        <a:t>-</a:t>
                      </a:r>
                      <a:endParaRPr lang="ar-SA" sz="40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sz="1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683583">
                <a:tc>
                  <a:txBody>
                    <a:bodyPr/>
                    <a:lstStyle/>
                    <a:p>
                      <a:pPr rtl="1"/>
                      <a:r>
                        <a:rPr lang="ar-SA" sz="1800" b="1" dirty="0" smtClean="0">
                          <a:solidFill>
                            <a:srgbClr val="C00000"/>
                          </a:solidFill>
                        </a:rPr>
                        <a:t>التساقط </a:t>
                      </a:r>
                      <a:endParaRPr lang="ar-SA" sz="18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000" b="1" dirty="0" err="1" smtClean="0"/>
                        <a:t>±</a:t>
                      </a:r>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b="1" dirty="0" err="1" smtClean="0"/>
                        <a:t>+</a:t>
                      </a:r>
                      <a:endParaRPr lang="ar-SA" sz="2000" b="1" dirty="0" smtClean="0"/>
                    </a:p>
                    <a:p>
                      <a:pPr algn="ctr" rtl="1"/>
                      <a:endParaRPr lang="ar-SA"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sz="1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
        <p:nvSpPr>
          <p:cNvPr id="3" name="مستطيل 2"/>
          <p:cNvSpPr/>
          <p:nvPr/>
        </p:nvSpPr>
        <p:spPr>
          <a:xfrm>
            <a:off x="2843808" y="260648"/>
            <a:ext cx="6091732" cy="523220"/>
          </a:xfrm>
          <a:prstGeom prst="rect">
            <a:avLst/>
          </a:prstGeom>
        </p:spPr>
        <p:txBody>
          <a:bodyPr wrap="none">
            <a:spAutoFit/>
          </a:bodyPr>
          <a:lstStyle/>
          <a:p>
            <a:r>
              <a:rPr lang="ar-SA" sz="2800" b="1" u="sng" dirty="0" smtClean="0">
                <a:solidFill>
                  <a:srgbClr val="C00000"/>
                </a:solidFill>
              </a:rPr>
              <a:t>دور </a:t>
            </a:r>
            <a:r>
              <a:rPr lang="ar-SA" sz="2800" b="1" u="sng" dirty="0" err="1" smtClean="0">
                <a:solidFill>
                  <a:srgbClr val="C00000"/>
                </a:solidFill>
              </a:rPr>
              <a:t>هرمونات</a:t>
            </a:r>
            <a:r>
              <a:rPr lang="ar-SA" sz="2800" b="1" u="sng" dirty="0" smtClean="0">
                <a:solidFill>
                  <a:srgbClr val="C00000"/>
                </a:solidFill>
              </a:rPr>
              <a:t> النمو  في المراحل  النباتيه </a:t>
            </a:r>
            <a:r>
              <a:rPr lang="ar-SA" sz="2800" b="1" u="sng" dirty="0" err="1" smtClean="0">
                <a:solidFill>
                  <a:srgbClr val="C00000"/>
                </a:solidFill>
              </a:rPr>
              <a:t>المختلفه</a:t>
            </a:r>
            <a:r>
              <a:rPr lang="ar-SA" sz="2800" b="1" u="sng" dirty="0" smtClean="0">
                <a:solidFill>
                  <a:srgbClr val="C00000"/>
                </a:solidFill>
              </a:rPr>
              <a:t> </a:t>
            </a:r>
            <a:endParaRPr lang="ar-SA" sz="2800" b="1" u="sng" dirty="0">
              <a:solidFill>
                <a:srgbClr val="C0000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27784" y="260648"/>
            <a:ext cx="4663456" cy="523220"/>
          </a:xfrm>
          <a:prstGeom prst="rect">
            <a:avLst/>
          </a:prstGeom>
        </p:spPr>
        <p:txBody>
          <a:bodyPr wrap="none">
            <a:spAutoFit/>
          </a:bodyPr>
          <a:lstStyle/>
          <a:p>
            <a:pPr algn="just"/>
            <a:r>
              <a:rPr lang="ar-SA" sz="2800" b="1" u="sng" dirty="0" smtClean="0">
                <a:solidFill>
                  <a:srgbClr val="FF0000"/>
                </a:solidFill>
              </a:rPr>
              <a:t> تأثيرات حمض </a:t>
            </a:r>
            <a:r>
              <a:rPr lang="ar-SA" sz="2800" b="1" u="sng" dirty="0" err="1" smtClean="0">
                <a:solidFill>
                  <a:srgbClr val="FF0000"/>
                </a:solidFill>
              </a:rPr>
              <a:t>الأبسسيك</a:t>
            </a:r>
            <a:r>
              <a:rPr lang="ar-SA" sz="2800" b="1" u="sng" dirty="0" smtClean="0">
                <a:solidFill>
                  <a:srgbClr val="FF0000"/>
                </a:solidFill>
              </a:rPr>
              <a:t> الفسيولوجية</a:t>
            </a:r>
          </a:p>
        </p:txBody>
      </p:sp>
      <p:sp>
        <p:nvSpPr>
          <p:cNvPr id="3" name="مربع نص 2"/>
          <p:cNvSpPr txBox="1"/>
          <p:nvPr/>
        </p:nvSpPr>
        <p:spPr>
          <a:xfrm>
            <a:off x="683568" y="764704"/>
            <a:ext cx="7889587" cy="5693866"/>
          </a:xfrm>
          <a:prstGeom prst="rect">
            <a:avLst/>
          </a:prstGeom>
          <a:noFill/>
        </p:spPr>
        <p:txBody>
          <a:bodyPr wrap="square" rtlCol="1">
            <a:spAutoFit/>
          </a:bodyPr>
          <a:lstStyle/>
          <a:p>
            <a:r>
              <a:rPr lang="ar-SA" sz="2800" b="1" u="sng" dirty="0" err="1" smtClean="0">
                <a:solidFill>
                  <a:srgbClr val="00B050"/>
                </a:solidFill>
              </a:rPr>
              <a:t>االانقسام</a:t>
            </a:r>
            <a:r>
              <a:rPr lang="ar-SA" sz="2800" b="1" u="sng" dirty="0" smtClean="0">
                <a:solidFill>
                  <a:srgbClr val="00B050"/>
                </a:solidFill>
              </a:rPr>
              <a:t> </a:t>
            </a:r>
            <a:r>
              <a:rPr lang="ar-SA" sz="2800" b="1" u="sng" dirty="0" err="1" smtClean="0">
                <a:solidFill>
                  <a:srgbClr val="00B050"/>
                </a:solidFill>
              </a:rPr>
              <a:t>لخلوي :</a:t>
            </a:r>
            <a:endParaRPr lang="ar-SA" sz="2800" b="1" u="sng" dirty="0" smtClean="0">
              <a:solidFill>
                <a:srgbClr val="00B050"/>
              </a:solidFill>
            </a:endParaRPr>
          </a:p>
          <a:p>
            <a:r>
              <a:rPr lang="ar-SA" sz="2400" b="1" dirty="0" smtClean="0">
                <a:latin typeface="Simplified Arabic" pitchFamily="18" charset="-78"/>
              </a:rPr>
              <a:t>يمنع هرمون </a:t>
            </a:r>
            <a:r>
              <a:rPr lang="ar-SA" sz="2400" b="1" dirty="0" err="1" smtClean="0">
                <a:latin typeface="Simplified Arabic" pitchFamily="18" charset="-78"/>
              </a:rPr>
              <a:t>الابسيسك</a:t>
            </a:r>
            <a:r>
              <a:rPr lang="ar-SA" sz="2400" b="1" dirty="0" smtClean="0">
                <a:latin typeface="Simplified Arabic" pitchFamily="18" charset="-78"/>
              </a:rPr>
              <a:t> الانقسام الخلوي  ويوقفه عن طريق تثبيط انتاج </a:t>
            </a:r>
          </a:p>
          <a:p>
            <a:r>
              <a:rPr lang="ar-SA" sz="2400" b="1" dirty="0" smtClean="0">
                <a:latin typeface="Simplified Arabic" pitchFamily="18" charset="-78"/>
              </a:rPr>
              <a:t>الانزيمات </a:t>
            </a:r>
            <a:r>
              <a:rPr lang="ar-SA" sz="2400" b="1" dirty="0" err="1" smtClean="0">
                <a:latin typeface="Simplified Arabic" pitchFamily="18" charset="-78"/>
              </a:rPr>
              <a:t>الخاصه</a:t>
            </a:r>
            <a:r>
              <a:rPr lang="ar-SA" sz="2400" b="1" dirty="0" smtClean="0">
                <a:latin typeface="Simplified Arabic" pitchFamily="18" charset="-78"/>
              </a:rPr>
              <a:t> بالانقسام والتي تنشطها </a:t>
            </a:r>
            <a:r>
              <a:rPr lang="ar-SA" sz="2400" b="1" dirty="0" err="1" smtClean="0">
                <a:latin typeface="Simplified Arabic" pitchFamily="18" charset="-78"/>
              </a:rPr>
              <a:t>هرمونات</a:t>
            </a:r>
            <a:r>
              <a:rPr lang="ar-SA" sz="2400" b="1" dirty="0" smtClean="0">
                <a:latin typeface="Simplified Arabic" pitchFamily="18" charset="-78"/>
              </a:rPr>
              <a:t> التنشيط  على مستوى الجين.</a:t>
            </a:r>
          </a:p>
          <a:p>
            <a:endParaRPr lang="ar-SA" sz="2400" b="1" dirty="0">
              <a:latin typeface="Simplified Arabic" pitchFamily="18" charset="-78"/>
            </a:endParaRPr>
          </a:p>
          <a:p>
            <a:r>
              <a:rPr lang="ar-SA" sz="2400" b="1" u="sng" dirty="0" err="1" smtClean="0">
                <a:solidFill>
                  <a:srgbClr val="00B050"/>
                </a:solidFill>
                <a:latin typeface="Simplified Arabic" pitchFamily="18" charset="-78"/>
              </a:rPr>
              <a:t>الاستطاله</a:t>
            </a:r>
            <a:r>
              <a:rPr lang="ar-SA" sz="2400" b="1" u="sng" dirty="0" smtClean="0">
                <a:solidFill>
                  <a:srgbClr val="00B050"/>
                </a:solidFill>
                <a:latin typeface="Simplified Arabic" pitchFamily="18" charset="-78"/>
              </a:rPr>
              <a:t> </a:t>
            </a:r>
            <a:r>
              <a:rPr lang="ar-SA" sz="2400" b="1" u="sng" dirty="0" err="1" smtClean="0">
                <a:solidFill>
                  <a:srgbClr val="00B050"/>
                </a:solidFill>
                <a:latin typeface="Simplified Arabic" pitchFamily="18" charset="-78"/>
              </a:rPr>
              <a:t>:</a:t>
            </a:r>
            <a:r>
              <a:rPr lang="ar-SA" sz="2400" b="1" u="sng" dirty="0" smtClean="0">
                <a:solidFill>
                  <a:srgbClr val="00B050"/>
                </a:solidFill>
                <a:latin typeface="Simplified Arabic" pitchFamily="18" charset="-78"/>
              </a:rPr>
              <a:t> </a:t>
            </a:r>
          </a:p>
          <a:p>
            <a:r>
              <a:rPr lang="ar-SA" sz="2400" b="1" dirty="0" smtClean="0">
                <a:latin typeface="Simplified Arabic" pitchFamily="18" charset="-78"/>
              </a:rPr>
              <a:t>يمنع </a:t>
            </a:r>
            <a:r>
              <a:rPr lang="ar-SA" sz="2400" b="1" dirty="0" err="1" smtClean="0">
                <a:latin typeface="Simplified Arabic" pitchFamily="18" charset="-78"/>
              </a:rPr>
              <a:t>الاستطاله</a:t>
            </a:r>
            <a:r>
              <a:rPr lang="ar-SA" sz="2400" b="1" dirty="0" smtClean="0">
                <a:latin typeface="Simplified Arabic" pitchFamily="18" charset="-78"/>
              </a:rPr>
              <a:t> عن طريق منع تمدد الجدار الخلوي </a:t>
            </a:r>
            <a:r>
              <a:rPr lang="ar-SA" sz="2400" b="1" dirty="0" err="1" smtClean="0">
                <a:latin typeface="Simplified Arabic" pitchFamily="18" charset="-78"/>
              </a:rPr>
              <a:t>بطريقتين </a:t>
            </a:r>
            <a:r>
              <a:rPr lang="ar-SA" sz="2400" b="1" dirty="0" smtClean="0">
                <a:latin typeface="Simplified Arabic" pitchFamily="18" charset="-78"/>
              </a:rPr>
              <a:t>: </a:t>
            </a:r>
            <a:r>
              <a:rPr lang="ar-SA" sz="2400" b="1" dirty="0" err="1" smtClean="0">
                <a:latin typeface="Simplified Arabic" pitchFamily="18" charset="-78"/>
              </a:rPr>
              <a:t>الثاثير</a:t>
            </a:r>
            <a:r>
              <a:rPr lang="ar-SA" sz="2400" b="1" dirty="0" smtClean="0">
                <a:latin typeface="Simplified Arabic" pitchFamily="18" charset="-78"/>
              </a:rPr>
              <a:t> على انزيمات المخفضه لتماسك الجدار </a:t>
            </a:r>
            <a:r>
              <a:rPr lang="ar-SA" sz="2400" b="1" dirty="0" err="1" smtClean="0">
                <a:latin typeface="Simplified Arabic" pitchFamily="18" charset="-78"/>
              </a:rPr>
              <a:t>الخلوي  </a:t>
            </a:r>
            <a:r>
              <a:rPr lang="ar-SA" sz="2400" b="1" dirty="0" smtClean="0">
                <a:latin typeface="Simplified Arabic" pitchFamily="18" charset="-78"/>
              </a:rPr>
              <a:t>، </a:t>
            </a:r>
            <a:r>
              <a:rPr lang="ar-SA" sz="2400" b="1" dirty="0" err="1" smtClean="0">
                <a:latin typeface="Simplified Arabic" pitchFamily="18" charset="-78"/>
              </a:rPr>
              <a:t>واضعاف</a:t>
            </a:r>
            <a:r>
              <a:rPr lang="ar-SA" sz="2400" b="1" dirty="0" smtClean="0">
                <a:latin typeface="Simplified Arabic" pitchFamily="18" charset="-78"/>
              </a:rPr>
              <a:t> </a:t>
            </a:r>
            <a:r>
              <a:rPr lang="ar-SA" sz="2400" b="1" dirty="0" err="1" smtClean="0">
                <a:latin typeface="Simplified Arabic" pitchFamily="18" charset="-78"/>
              </a:rPr>
              <a:t>مضخه</a:t>
            </a:r>
            <a:r>
              <a:rPr lang="ar-SA" sz="2400" b="1" dirty="0" smtClean="0">
                <a:latin typeface="Simplified Arabic" pitchFamily="18" charset="-78"/>
              </a:rPr>
              <a:t> الهيدروجين لتغيير حموضة الوسط الى وسط حامضي ليتمدد </a:t>
            </a:r>
            <a:r>
              <a:rPr lang="ar-SA" sz="2400" b="1" dirty="0" err="1" smtClean="0">
                <a:latin typeface="Simplified Arabic" pitchFamily="18" charset="-78"/>
              </a:rPr>
              <a:t>الجدار .</a:t>
            </a:r>
            <a:endParaRPr lang="ar-SA" sz="2400" b="1" dirty="0" smtClean="0">
              <a:latin typeface="Simplified Arabic" pitchFamily="18" charset="-78"/>
            </a:endParaRPr>
          </a:p>
          <a:p>
            <a:r>
              <a:rPr lang="ar-SA" sz="2400" b="1" dirty="0" smtClean="0">
                <a:latin typeface="Simplified Arabic" pitchFamily="18" charset="-78"/>
              </a:rPr>
              <a:t>يعمل على تضاد عمل </a:t>
            </a:r>
            <a:r>
              <a:rPr lang="ar-SA" sz="2400" b="1" dirty="0" err="1" smtClean="0">
                <a:latin typeface="Simplified Arabic" pitchFamily="18" charset="-78"/>
              </a:rPr>
              <a:t>الاوكسين</a:t>
            </a:r>
            <a:r>
              <a:rPr lang="ar-SA" sz="2400" b="1" dirty="0" smtClean="0">
                <a:latin typeface="Simplified Arabic" pitchFamily="18" charset="-78"/>
              </a:rPr>
              <a:t> في </a:t>
            </a:r>
            <a:r>
              <a:rPr lang="ar-SA" sz="2400" b="1" dirty="0" err="1" smtClean="0">
                <a:latin typeface="Simplified Arabic" pitchFamily="18" charset="-78"/>
              </a:rPr>
              <a:t>الاستطاله</a:t>
            </a:r>
            <a:r>
              <a:rPr lang="ar-SA" sz="2400" b="1" dirty="0" smtClean="0">
                <a:latin typeface="Simplified Arabic" pitchFamily="18" charset="-78"/>
              </a:rPr>
              <a:t> </a:t>
            </a:r>
            <a:r>
              <a:rPr lang="ar-SA" sz="2400" b="1" dirty="0" err="1" smtClean="0">
                <a:latin typeface="Simplified Arabic" pitchFamily="18" charset="-78"/>
              </a:rPr>
              <a:t>.</a:t>
            </a:r>
            <a:endParaRPr lang="ar-SA" sz="2400" b="1" dirty="0" smtClean="0">
              <a:latin typeface="Simplified Arabic" pitchFamily="18" charset="-78"/>
            </a:endParaRPr>
          </a:p>
          <a:p>
            <a:r>
              <a:rPr lang="ar-SA" sz="2400" b="1" u="sng" dirty="0">
                <a:solidFill>
                  <a:srgbClr val="00B050"/>
                </a:solidFill>
                <a:latin typeface="Simplified Arabic" pitchFamily="18" charset="-78"/>
              </a:rPr>
              <a:t> </a:t>
            </a:r>
            <a:r>
              <a:rPr lang="ar-SA" sz="2400" b="1" u="sng" dirty="0" err="1" smtClean="0">
                <a:solidFill>
                  <a:srgbClr val="00B050"/>
                </a:solidFill>
                <a:latin typeface="Simplified Arabic" pitchFamily="18" charset="-78"/>
              </a:rPr>
              <a:t>التميز:</a:t>
            </a:r>
            <a:r>
              <a:rPr lang="ar-SA" sz="2400" b="1" u="sng" dirty="0" smtClean="0">
                <a:solidFill>
                  <a:srgbClr val="00B050"/>
                </a:solidFill>
                <a:latin typeface="Simplified Arabic" pitchFamily="18" charset="-78"/>
              </a:rPr>
              <a:t> </a:t>
            </a:r>
          </a:p>
          <a:p>
            <a:r>
              <a:rPr lang="ar-SA" sz="2400" b="1" dirty="0" smtClean="0">
                <a:latin typeface="Simplified Arabic" pitchFamily="18" charset="-78"/>
              </a:rPr>
              <a:t>يقاوم التميز عن طريق ايقاف نشاط الانزيمات </a:t>
            </a:r>
            <a:r>
              <a:rPr lang="ar-SA" sz="2400" b="1" dirty="0" err="1" smtClean="0">
                <a:latin typeface="Simplified Arabic" pitchFamily="18" charset="-78"/>
              </a:rPr>
              <a:t>الخاصه</a:t>
            </a:r>
            <a:r>
              <a:rPr lang="ar-SA" sz="2400" b="1" dirty="0" smtClean="0">
                <a:latin typeface="Simplified Arabic" pitchFamily="18" charset="-78"/>
              </a:rPr>
              <a:t> بالانقسام </a:t>
            </a:r>
            <a:r>
              <a:rPr lang="ar-SA" sz="2400" b="1" dirty="0" err="1" smtClean="0">
                <a:latin typeface="Simplified Arabic" pitchFamily="18" charset="-78"/>
              </a:rPr>
              <a:t>والاستطاله</a:t>
            </a:r>
            <a:r>
              <a:rPr lang="ar-SA" sz="2400" b="1" dirty="0" smtClean="0">
                <a:latin typeface="Simplified Arabic" pitchFamily="18" charset="-78"/>
              </a:rPr>
              <a:t>  والتميز ويعطل عمل المنشطات لتميز الخلايا  مثل هرمون </a:t>
            </a:r>
            <a:r>
              <a:rPr lang="ar-SA" sz="2400" b="1" dirty="0" err="1" smtClean="0">
                <a:latin typeface="Simplified Arabic" pitchFamily="18" charset="-78"/>
              </a:rPr>
              <a:t>الجبرلين</a:t>
            </a:r>
            <a:r>
              <a:rPr lang="ar-SA" sz="2400" b="1" dirty="0" smtClean="0">
                <a:latin typeface="Simplified Arabic" pitchFamily="18" charset="-78"/>
              </a:rPr>
              <a:t> </a:t>
            </a:r>
            <a:r>
              <a:rPr lang="ar-SA" sz="2400" b="1" dirty="0" err="1" smtClean="0">
                <a:latin typeface="Simplified Arabic" pitchFamily="18" charset="-78"/>
              </a:rPr>
              <a:t>والسيتوكاينين</a:t>
            </a:r>
            <a:r>
              <a:rPr lang="ar-SA" sz="2400" b="1" dirty="0" smtClean="0">
                <a:latin typeface="Simplified Arabic" pitchFamily="18" charset="-78"/>
              </a:rPr>
              <a:t>  </a:t>
            </a:r>
            <a:r>
              <a:rPr lang="ar-SA" sz="2400" b="1" dirty="0" err="1" smtClean="0">
                <a:latin typeface="Simplified Arabic" pitchFamily="18" charset="-78"/>
              </a:rPr>
              <a:t>والاوكسين</a:t>
            </a:r>
            <a:r>
              <a:rPr lang="ar-SA" sz="2400" b="1" dirty="0" smtClean="0">
                <a:latin typeface="Simplified Arabic" pitchFamily="18" charset="-78"/>
              </a:rPr>
              <a:t> </a:t>
            </a:r>
            <a:r>
              <a:rPr lang="ar-SA" sz="2400" b="1" dirty="0" err="1" smtClean="0">
                <a:latin typeface="Simplified Arabic" pitchFamily="18" charset="-78"/>
              </a:rPr>
              <a:t>.</a:t>
            </a:r>
            <a:r>
              <a:rPr lang="ar-SA" sz="2400" b="1" dirty="0" smtClean="0">
                <a:latin typeface="Simplified Arabic" pitchFamily="18" charset="-78"/>
              </a:rPr>
              <a:t> </a:t>
            </a:r>
          </a:p>
          <a:p>
            <a:endParaRPr lang="ar-SA" sz="2400" dirty="0">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67544" y="332656"/>
            <a:ext cx="7889587" cy="4585871"/>
          </a:xfrm>
          <a:prstGeom prst="rect">
            <a:avLst/>
          </a:prstGeom>
          <a:noFill/>
        </p:spPr>
        <p:txBody>
          <a:bodyPr wrap="square" rtlCol="1">
            <a:spAutoFit/>
          </a:bodyPr>
          <a:lstStyle/>
          <a:p>
            <a:r>
              <a:rPr lang="ar-SA" sz="3200" b="1" u="sng" dirty="0" err="1" smtClean="0">
                <a:solidFill>
                  <a:srgbClr val="00B050"/>
                </a:solidFill>
              </a:rPr>
              <a:t>الازهار :</a:t>
            </a:r>
            <a:r>
              <a:rPr lang="ar-SA" sz="3200" b="1" u="sng" dirty="0" smtClean="0">
                <a:solidFill>
                  <a:srgbClr val="00B050"/>
                </a:solidFill>
              </a:rPr>
              <a:t> </a:t>
            </a:r>
          </a:p>
          <a:p>
            <a:r>
              <a:rPr lang="ar-SA" sz="2400" b="1" dirty="0" smtClean="0"/>
              <a:t>يبرز دوره في منع الازهار خصوصا في الفصل البارد  او النهار </a:t>
            </a:r>
            <a:r>
              <a:rPr lang="ar-SA" sz="2400" b="1" dirty="0" err="1" smtClean="0"/>
              <a:t>القصير .</a:t>
            </a:r>
            <a:r>
              <a:rPr lang="ar-SA" sz="2400" b="1" dirty="0" smtClean="0"/>
              <a:t> وقد يؤدي الى فشل تكوين الازهار </a:t>
            </a:r>
            <a:r>
              <a:rPr lang="ar-SA" sz="2400" b="1" dirty="0" err="1" smtClean="0"/>
              <a:t>وسقوطها .</a:t>
            </a:r>
            <a:endParaRPr lang="ar-SA" sz="2400" b="1" dirty="0" smtClean="0"/>
          </a:p>
          <a:p>
            <a:r>
              <a:rPr lang="ar-SA" sz="2400" b="1" dirty="0" smtClean="0"/>
              <a:t>وجد ان المعاملة </a:t>
            </a:r>
            <a:r>
              <a:rPr lang="ar-SA" sz="2400" b="1" dirty="0" err="1" smtClean="0"/>
              <a:t>بـ</a:t>
            </a:r>
            <a:r>
              <a:rPr lang="ar-SA" sz="2400" b="1" dirty="0" smtClean="0"/>
              <a:t> </a:t>
            </a:r>
            <a:r>
              <a:rPr lang="en-US" sz="2400" b="1" dirty="0" smtClean="0"/>
              <a:t>ABA</a:t>
            </a:r>
            <a:r>
              <a:rPr lang="ar-SA" sz="2400" b="1" dirty="0" smtClean="0"/>
              <a:t> تمنع ازهار نباتات النهار الطويل في بعض الحالات مثل السبانخ و </a:t>
            </a:r>
            <a:r>
              <a:rPr lang="en-US" sz="2400" b="1" dirty="0" err="1" smtClean="0"/>
              <a:t>lolium</a:t>
            </a:r>
            <a:endParaRPr lang="ar-SA" sz="2400" b="1" dirty="0" smtClean="0"/>
          </a:p>
          <a:p>
            <a:r>
              <a:rPr lang="ar-SA" sz="3200" b="1" u="sng" dirty="0" smtClean="0">
                <a:solidFill>
                  <a:srgbClr val="00B050"/>
                </a:solidFill>
              </a:rPr>
              <a:t>تكوين </a:t>
            </a:r>
            <a:r>
              <a:rPr lang="ar-SA" sz="3200" b="1" u="sng" dirty="0" err="1" smtClean="0">
                <a:solidFill>
                  <a:srgbClr val="00B050"/>
                </a:solidFill>
              </a:rPr>
              <a:t>الثمار :</a:t>
            </a:r>
            <a:endParaRPr lang="ar-SA" sz="3200" b="1" u="sng" dirty="0" smtClean="0">
              <a:solidFill>
                <a:srgbClr val="00B050"/>
              </a:solidFill>
            </a:endParaRPr>
          </a:p>
          <a:p>
            <a:r>
              <a:rPr lang="ar-SA" sz="2400" b="1" dirty="0" smtClean="0"/>
              <a:t>يعوق هرمون </a:t>
            </a:r>
            <a:r>
              <a:rPr lang="ar-SA" sz="2400" b="1" dirty="0" err="1" smtClean="0"/>
              <a:t>الابسيسك</a:t>
            </a:r>
            <a:r>
              <a:rPr lang="ar-SA" sz="2400" b="1" dirty="0" smtClean="0"/>
              <a:t> نمو الثمار وبلوغها ومن ثم نضجها  ويعمل على اسقاطها عن طريق بناء طبقه </a:t>
            </a:r>
            <a:r>
              <a:rPr lang="ar-SA" sz="2400" b="1" dirty="0" err="1" smtClean="0"/>
              <a:t>الانفصال .</a:t>
            </a:r>
            <a:endParaRPr lang="ar-SA" sz="2400" b="1" dirty="0" smtClean="0"/>
          </a:p>
          <a:p>
            <a:endParaRPr lang="ar-SA" sz="2400" b="1" dirty="0" smtClean="0"/>
          </a:p>
          <a:p>
            <a:endParaRPr lang="ar-SA" sz="2400" b="1" dirty="0" smtClean="0"/>
          </a:p>
          <a:p>
            <a:endParaRPr lang="ar-SA" b="1" dirty="0" smtClean="0"/>
          </a:p>
          <a:p>
            <a:endParaRPr lang="ar-SA" dirty="0"/>
          </a:p>
        </p:txBody>
      </p:sp>
      <p:sp>
        <p:nvSpPr>
          <p:cNvPr id="3" name="مستطيل 2"/>
          <p:cNvSpPr/>
          <p:nvPr/>
        </p:nvSpPr>
        <p:spPr>
          <a:xfrm>
            <a:off x="467544" y="3645024"/>
            <a:ext cx="7956376" cy="2277547"/>
          </a:xfrm>
          <a:prstGeom prst="rect">
            <a:avLst/>
          </a:prstGeom>
        </p:spPr>
        <p:txBody>
          <a:bodyPr wrap="square">
            <a:spAutoFit/>
          </a:bodyPr>
          <a:lstStyle/>
          <a:p>
            <a:pPr algn="just"/>
            <a:r>
              <a:rPr lang="ar-SA" sz="2800" b="1" u="sng" dirty="0" smtClean="0">
                <a:solidFill>
                  <a:srgbClr val="00B050"/>
                </a:solidFill>
              </a:rPr>
              <a:t>- سقوط الاوراق </a:t>
            </a:r>
          </a:p>
          <a:p>
            <a:pPr algn="just"/>
            <a:r>
              <a:rPr lang="ar-SA" sz="2400" b="1" dirty="0" smtClean="0"/>
              <a:t>في حالة نبات القطن يزداد تركيز </a:t>
            </a:r>
            <a:r>
              <a:rPr lang="en-US" sz="2400" b="1" dirty="0" smtClean="0"/>
              <a:t>ABA</a:t>
            </a:r>
            <a:r>
              <a:rPr lang="ar-SA" sz="2400" b="1" dirty="0" smtClean="0"/>
              <a:t> الى الضعف اثناء نمو وتكوين </a:t>
            </a:r>
            <a:r>
              <a:rPr lang="ar-SA" sz="2400" b="1" dirty="0" err="1" smtClean="0"/>
              <a:t>اللوزة.</a:t>
            </a:r>
            <a:r>
              <a:rPr lang="ar-SA" sz="2400" b="1" dirty="0" smtClean="0"/>
              <a:t> </a:t>
            </a:r>
          </a:p>
          <a:p>
            <a:pPr algn="just"/>
            <a:r>
              <a:rPr lang="ar-SA" sz="2400" b="1" dirty="0" smtClean="0"/>
              <a:t>تسبب المعاملة </a:t>
            </a:r>
            <a:r>
              <a:rPr lang="ar-SA" sz="2400" b="1" dirty="0" err="1" smtClean="0"/>
              <a:t>بـ</a:t>
            </a:r>
            <a:r>
              <a:rPr lang="en-US" sz="2400" b="1" dirty="0" smtClean="0"/>
              <a:t>ABA </a:t>
            </a:r>
            <a:r>
              <a:rPr lang="ar-SA" sz="2400" b="1" dirty="0" smtClean="0"/>
              <a:t> سقوط اعناق </a:t>
            </a:r>
            <a:r>
              <a:rPr lang="ar-SA" sz="2400" b="1" dirty="0" err="1" smtClean="0"/>
              <a:t>بادرات</a:t>
            </a:r>
            <a:r>
              <a:rPr lang="ar-SA" sz="2400" b="1" dirty="0" smtClean="0"/>
              <a:t> القطن، </a:t>
            </a:r>
            <a:r>
              <a:rPr lang="ar-SA" sz="2400" b="1" dirty="0" err="1" smtClean="0"/>
              <a:t>وايضا</a:t>
            </a:r>
            <a:r>
              <a:rPr lang="ar-SA" sz="2400" b="1" dirty="0" smtClean="0"/>
              <a:t> الفاصوليا </a:t>
            </a:r>
            <a:r>
              <a:rPr lang="ar-SA" sz="2400" b="1" dirty="0" err="1" smtClean="0"/>
              <a:t>وغيره.</a:t>
            </a:r>
            <a:r>
              <a:rPr lang="ar-SA" sz="2400" b="1" dirty="0" smtClean="0"/>
              <a:t> يلاحظ ان المعاملة على اعناق الاوراق المنزوع نصلها وليست على الاوراق </a:t>
            </a:r>
            <a:r>
              <a:rPr lang="ar-SA" sz="2400" b="1" dirty="0" err="1" smtClean="0"/>
              <a:t>العادية.</a:t>
            </a:r>
            <a:r>
              <a:rPr lang="ar-SA" sz="2400" b="1" dirty="0" smtClean="0"/>
              <a:t> </a:t>
            </a:r>
          </a:p>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TotalTime>
  <Words>936</Words>
  <Application>Microsoft Office PowerPoint</Application>
  <PresentationFormat>On-screen Show (4:3)</PresentationFormat>
  <Paragraphs>112</Paragraphs>
  <Slides>13</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Andalus</vt:lpstr>
      <vt:lpstr>Arabic Typesetting</vt:lpstr>
      <vt:lpstr>Arial</vt:lpstr>
      <vt:lpstr>Arial Black</vt:lpstr>
      <vt:lpstr>Calibri</vt:lpstr>
      <vt:lpstr>Century Schoolbook</vt:lpstr>
      <vt:lpstr>Hesham Bold</vt:lpstr>
      <vt:lpstr>Simplified Arabic</vt:lpstr>
      <vt:lpstr>Times New Roman</vt:lpstr>
      <vt:lpstr>Vrinda</vt:lpstr>
      <vt:lpstr>Wingdings</vt:lpstr>
      <vt:lpstr>Wingdings 2</vt:lpstr>
      <vt:lpstr>مشربية</vt:lpstr>
      <vt:lpstr>PowerPoint Presentation</vt:lpstr>
      <vt:lpstr>المواد المثبطه للنمو </vt:lpstr>
      <vt:lpstr>حمض الابسيسك </vt:lpstr>
      <vt:lpstr>التركيب الكيميائي  للابسيسك اسد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التساقط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maha abanomai</cp:lastModifiedBy>
  <cp:revision>11</cp:revision>
  <dcterms:created xsi:type="dcterms:W3CDTF">2017-04-23T15:07:51Z</dcterms:created>
  <dcterms:modified xsi:type="dcterms:W3CDTF">2024-01-16T15:34:43Z</dcterms:modified>
</cp:coreProperties>
</file>