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309" autoAdjust="0"/>
    <p:restoredTop sz="94660"/>
  </p:normalViewPr>
  <p:slideViewPr>
    <p:cSldViewPr>
      <p:cViewPr varScale="1">
        <p:scale>
          <a:sx n="69" d="100"/>
          <a:sy n="69" d="100"/>
        </p:scale>
        <p:origin x="15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A6539195-B397-4F3D-9632-A56AC877B04B}" type="datetimeFigureOut">
              <a:rPr lang="ar-SA" smtClean="0"/>
              <a:pPr/>
              <a:t>06/07/45</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5575DB88-AAF9-437A-985B-E433E923F76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6539195-B397-4F3D-9632-A56AC877B04B}"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575DB88-AAF9-437A-985B-E433E923F76B}"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6539195-B397-4F3D-9632-A56AC877B04B}"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575DB88-AAF9-437A-985B-E433E923F76B}"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A6539195-B397-4F3D-9632-A56AC877B04B}" type="datetimeFigureOut">
              <a:rPr lang="ar-SA" smtClean="0"/>
              <a:pPr/>
              <a:t>06/07/45</a:t>
            </a:fld>
            <a:endParaRPr lang="ar-SA"/>
          </a:p>
        </p:txBody>
      </p:sp>
      <p:sp>
        <p:nvSpPr>
          <p:cNvPr id="9" name="عنصر نائب لرقم الشريحة 8"/>
          <p:cNvSpPr>
            <a:spLocks noGrp="1"/>
          </p:cNvSpPr>
          <p:nvPr>
            <p:ph type="sldNum" sz="quarter" idx="15"/>
          </p:nvPr>
        </p:nvSpPr>
        <p:spPr/>
        <p:txBody>
          <a:bodyPr rtlCol="0"/>
          <a:lstStyle/>
          <a:p>
            <a:fld id="{5575DB88-AAF9-437A-985B-E433E923F76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A6539195-B397-4F3D-9632-A56AC877B04B}" type="datetimeFigureOut">
              <a:rPr lang="ar-SA" smtClean="0"/>
              <a:pPr/>
              <a:t>06/07/45</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5575DB88-AAF9-437A-985B-E433E923F76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A6539195-B397-4F3D-9632-A56AC877B04B}" type="datetimeFigureOut">
              <a:rPr lang="ar-SA" smtClean="0"/>
              <a:pPr/>
              <a:t>06/07/45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575DB88-AAF9-437A-985B-E433E923F76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A6539195-B397-4F3D-9632-A56AC877B04B}" type="datetimeFigureOut">
              <a:rPr lang="ar-SA" smtClean="0"/>
              <a:pPr/>
              <a:t>06/07/45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575DB88-AAF9-437A-985B-E433E923F76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A6539195-B397-4F3D-9632-A56AC877B04B}" type="datetimeFigureOut">
              <a:rPr lang="ar-SA" smtClean="0"/>
              <a:pPr/>
              <a:t>06/07/45</a:t>
            </a:fld>
            <a:endParaRPr lang="ar-SA"/>
          </a:p>
        </p:txBody>
      </p:sp>
      <p:sp>
        <p:nvSpPr>
          <p:cNvPr id="7" name="عنصر نائب لرقم الشريحة 6"/>
          <p:cNvSpPr>
            <a:spLocks noGrp="1"/>
          </p:cNvSpPr>
          <p:nvPr>
            <p:ph type="sldNum" sz="quarter" idx="11"/>
          </p:nvPr>
        </p:nvSpPr>
        <p:spPr/>
        <p:txBody>
          <a:bodyPr rtlCol="0"/>
          <a:lstStyle/>
          <a:p>
            <a:fld id="{5575DB88-AAF9-437A-985B-E433E923F76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6539195-B397-4F3D-9632-A56AC877B04B}" type="datetimeFigureOut">
              <a:rPr lang="ar-SA" smtClean="0"/>
              <a:pPr/>
              <a:t>06/07/45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575DB88-AAF9-437A-985B-E433E923F76B}"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A6539195-B397-4F3D-9632-A56AC877B04B}" type="datetimeFigureOut">
              <a:rPr lang="ar-SA" smtClean="0"/>
              <a:pPr/>
              <a:t>06/07/45</a:t>
            </a:fld>
            <a:endParaRPr lang="ar-SA"/>
          </a:p>
        </p:txBody>
      </p:sp>
      <p:sp>
        <p:nvSpPr>
          <p:cNvPr id="22" name="عنصر نائب لرقم الشريحة 21"/>
          <p:cNvSpPr>
            <a:spLocks noGrp="1"/>
          </p:cNvSpPr>
          <p:nvPr>
            <p:ph type="sldNum" sz="quarter" idx="15"/>
          </p:nvPr>
        </p:nvSpPr>
        <p:spPr/>
        <p:txBody>
          <a:bodyPr rtlCol="0"/>
          <a:lstStyle/>
          <a:p>
            <a:fld id="{5575DB88-AAF9-437A-985B-E433E923F76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A6539195-B397-4F3D-9632-A56AC877B04B}" type="datetimeFigureOut">
              <a:rPr lang="ar-SA" smtClean="0"/>
              <a:pPr/>
              <a:t>06/07/45</a:t>
            </a:fld>
            <a:endParaRPr lang="ar-SA"/>
          </a:p>
        </p:txBody>
      </p:sp>
      <p:sp>
        <p:nvSpPr>
          <p:cNvPr id="18" name="عنصر نائب لرقم الشريحة 17"/>
          <p:cNvSpPr>
            <a:spLocks noGrp="1"/>
          </p:cNvSpPr>
          <p:nvPr>
            <p:ph type="sldNum" sz="quarter" idx="11"/>
          </p:nvPr>
        </p:nvSpPr>
        <p:spPr/>
        <p:txBody>
          <a:bodyPr rtlCol="0"/>
          <a:lstStyle/>
          <a:p>
            <a:fld id="{5575DB88-AAF9-437A-985B-E433E923F76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6539195-B397-4F3D-9632-A56AC877B04B}" type="datetimeFigureOut">
              <a:rPr lang="ar-SA" smtClean="0"/>
              <a:pPr/>
              <a:t>06/07/45</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575DB88-AAF9-437A-985B-E433E923F76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cstate="print"/>
          <a:srcRect/>
          <a:stretch>
            <a:fillRect/>
          </a:stretch>
        </p:blipFill>
        <p:spPr bwMode="auto">
          <a:xfrm>
            <a:off x="0" y="0"/>
            <a:ext cx="9819201" cy="7196138"/>
          </a:xfrm>
          <a:prstGeom prst="rect">
            <a:avLst/>
          </a:prstGeom>
          <a:noFill/>
          <a:ln w="9525">
            <a:noFill/>
            <a:miter lim="800000"/>
            <a:headEnd/>
            <a:tailEnd/>
          </a:ln>
        </p:spPr>
      </p:pic>
      <p:sp>
        <p:nvSpPr>
          <p:cNvPr id="4" name="مستطيل 3"/>
          <p:cNvSpPr/>
          <p:nvPr/>
        </p:nvSpPr>
        <p:spPr>
          <a:xfrm>
            <a:off x="93308" y="692696"/>
            <a:ext cx="5630819" cy="2123658"/>
          </a:xfrm>
          <a:prstGeom prst="rect">
            <a:avLst/>
          </a:prstGeom>
        </p:spPr>
        <p:txBody>
          <a:bodyPr wrap="square">
            <a:spAutoFit/>
          </a:bodyPr>
          <a:lstStyle/>
          <a:p>
            <a:r>
              <a:rPr lang="ar-SA" sz="6600" b="1" dirty="0" smtClean="0">
                <a:latin typeface="Arabic Typesetting" pitchFamily="66" charset="-78"/>
                <a:cs typeface="Hesham Bold" pitchFamily="2" charset="-78"/>
              </a:rPr>
              <a:t>مقرر </a:t>
            </a:r>
            <a:r>
              <a:rPr lang="ar-SA" sz="6600" b="1" dirty="0" err="1" smtClean="0">
                <a:latin typeface="Arabic Typesetting" pitchFamily="66" charset="-78"/>
                <a:cs typeface="Hesham Bold" pitchFamily="2" charset="-78"/>
              </a:rPr>
              <a:t>نموالنبات</a:t>
            </a:r>
            <a:r>
              <a:rPr lang="ar-SA" sz="6600" b="1" dirty="0" smtClean="0">
                <a:latin typeface="Arabic Typesetting" pitchFamily="66" charset="-78"/>
                <a:cs typeface="Hesham Bold" pitchFamily="2" charset="-78"/>
              </a:rPr>
              <a:t> ومنظماته</a:t>
            </a:r>
          </a:p>
          <a:p>
            <a:r>
              <a:rPr lang="ar-SA" sz="6600" b="1" dirty="0" smtClean="0">
                <a:latin typeface="Arabic Typesetting" pitchFamily="66" charset="-78"/>
                <a:cs typeface="Hesham Bold" pitchFamily="2" charset="-78"/>
              </a:rPr>
              <a:t> محاضره 7</a:t>
            </a:r>
            <a:endParaRPr lang="ar-SA" sz="66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02880" y="0"/>
            <a:ext cx="9446880" cy="3108543"/>
          </a:xfrm>
          <a:prstGeom prst="rect">
            <a:avLst/>
          </a:prstGeom>
          <a:noFill/>
        </p:spPr>
        <p:txBody>
          <a:bodyPr wrap="none" rtlCol="1">
            <a:spAutoFit/>
          </a:bodyPr>
          <a:lstStyle/>
          <a:p>
            <a:r>
              <a:rPr lang="ar-SA" sz="2800" b="1" u="sng" dirty="0" smtClean="0">
                <a:solidFill>
                  <a:srgbClr val="00B050"/>
                </a:solidFill>
              </a:rPr>
              <a:t>3- التميز في </a:t>
            </a:r>
            <a:r>
              <a:rPr lang="ar-SA" sz="2800" b="1" u="sng" dirty="0" err="1" smtClean="0">
                <a:solidFill>
                  <a:srgbClr val="00B050"/>
                </a:solidFill>
              </a:rPr>
              <a:t>الخلايا :</a:t>
            </a:r>
            <a:endParaRPr lang="ar-SA" sz="2800" b="1" u="sng" dirty="0" smtClean="0">
              <a:solidFill>
                <a:srgbClr val="00B050"/>
              </a:solidFill>
            </a:endParaRPr>
          </a:p>
          <a:p>
            <a:r>
              <a:rPr lang="ar-SA" sz="2400" dirty="0" smtClean="0"/>
              <a:t>له دور في تميز الخلايا  النباتيه  الى انسجه </a:t>
            </a:r>
            <a:r>
              <a:rPr lang="ar-SA" sz="2400" dirty="0" err="1" smtClean="0"/>
              <a:t>وعائيه</a:t>
            </a:r>
            <a:r>
              <a:rPr lang="ar-SA" sz="2400" dirty="0" smtClean="0"/>
              <a:t>  حيث ينشط </a:t>
            </a:r>
            <a:r>
              <a:rPr lang="ar-SA" sz="2400" dirty="0" err="1" smtClean="0"/>
              <a:t>الكامبيوم</a:t>
            </a:r>
            <a:r>
              <a:rPr lang="ar-SA" sz="2400" dirty="0" smtClean="0"/>
              <a:t> الحزمي والبين حزمي </a:t>
            </a:r>
          </a:p>
          <a:p>
            <a:r>
              <a:rPr lang="ar-SA" sz="2400" dirty="0"/>
              <a:t> </a:t>
            </a:r>
            <a:r>
              <a:rPr lang="ar-SA" sz="2400" dirty="0" err="1" smtClean="0"/>
              <a:t>لانتاج</a:t>
            </a:r>
            <a:r>
              <a:rPr lang="ar-SA" sz="2400" dirty="0" smtClean="0"/>
              <a:t> الخشب واللحاء  وهو يتعاون مع </a:t>
            </a:r>
            <a:r>
              <a:rPr lang="ar-SA" sz="2400" dirty="0" err="1" smtClean="0"/>
              <a:t>الاوكسين</a:t>
            </a:r>
            <a:r>
              <a:rPr lang="ar-SA" sz="2400" dirty="0" smtClean="0"/>
              <a:t> </a:t>
            </a:r>
            <a:r>
              <a:rPr lang="ar-SA" sz="2400" dirty="0" err="1" smtClean="0"/>
              <a:t>والجبرلين</a:t>
            </a:r>
            <a:r>
              <a:rPr lang="ar-SA" sz="2400" dirty="0" smtClean="0"/>
              <a:t> في انتاج الخشب </a:t>
            </a:r>
            <a:r>
              <a:rPr lang="ar-SA" sz="2400" dirty="0" err="1" smtClean="0"/>
              <a:t>واللحاء .</a:t>
            </a:r>
            <a:endParaRPr lang="ar-SA" sz="2400" dirty="0" smtClean="0"/>
          </a:p>
          <a:p>
            <a:r>
              <a:rPr lang="ar-SA" sz="2400" dirty="0" smtClean="0"/>
              <a:t>فهو يتعاون مع </a:t>
            </a:r>
            <a:r>
              <a:rPr lang="ar-SA" sz="2400" dirty="0" err="1" smtClean="0"/>
              <a:t>الاوكسين</a:t>
            </a:r>
            <a:r>
              <a:rPr lang="ar-SA" sz="2400" dirty="0" smtClean="0"/>
              <a:t> </a:t>
            </a:r>
            <a:r>
              <a:rPr lang="ar-SA" sz="2400" dirty="0" err="1" smtClean="0"/>
              <a:t>لانتاج</a:t>
            </a:r>
            <a:r>
              <a:rPr lang="ar-SA" sz="2400" dirty="0" smtClean="0"/>
              <a:t> خشب اكثر في حالة عطش النبات وتعرضه </a:t>
            </a:r>
            <a:r>
              <a:rPr lang="ar-SA" sz="2400" dirty="0" err="1" smtClean="0"/>
              <a:t>للجفاف .</a:t>
            </a:r>
            <a:endParaRPr lang="ar-SA" sz="2400" dirty="0" smtClean="0"/>
          </a:p>
          <a:p>
            <a:r>
              <a:rPr lang="ar-SA" sz="2400" dirty="0" smtClean="0"/>
              <a:t>ويتعاون مع </a:t>
            </a:r>
            <a:r>
              <a:rPr lang="ar-SA" sz="2400" dirty="0" err="1" smtClean="0"/>
              <a:t>الجبرلين</a:t>
            </a:r>
            <a:r>
              <a:rPr lang="ar-SA" sz="2400" dirty="0" smtClean="0"/>
              <a:t> </a:t>
            </a:r>
            <a:r>
              <a:rPr lang="ar-SA" sz="2400" dirty="0" err="1" smtClean="0"/>
              <a:t>لانتاج</a:t>
            </a:r>
            <a:r>
              <a:rPr lang="ar-SA" sz="2400" dirty="0" smtClean="0"/>
              <a:t> لحاء </a:t>
            </a:r>
            <a:r>
              <a:rPr lang="ar-SA" sz="2400" dirty="0" err="1" smtClean="0"/>
              <a:t>اكثر  .</a:t>
            </a:r>
            <a:endParaRPr lang="ar-SA" sz="2400" dirty="0" smtClean="0"/>
          </a:p>
          <a:p>
            <a:endParaRPr lang="ar-SA" sz="2400" dirty="0" smtClean="0"/>
          </a:p>
          <a:p>
            <a:endParaRPr lang="ar-SA" sz="2400" dirty="0" smtClean="0"/>
          </a:p>
          <a:p>
            <a:endParaRPr lang="ar-SA" sz="2400" dirty="0"/>
          </a:p>
        </p:txBody>
      </p:sp>
      <p:sp>
        <p:nvSpPr>
          <p:cNvPr id="5" name="مستطيل 4"/>
          <p:cNvSpPr/>
          <p:nvPr/>
        </p:nvSpPr>
        <p:spPr>
          <a:xfrm>
            <a:off x="216024" y="1916832"/>
            <a:ext cx="8927976" cy="4278094"/>
          </a:xfrm>
          <a:prstGeom prst="rect">
            <a:avLst/>
          </a:prstGeom>
        </p:spPr>
        <p:txBody>
          <a:bodyPr wrap="square">
            <a:spAutoFit/>
          </a:bodyPr>
          <a:lstStyle/>
          <a:p>
            <a:r>
              <a:rPr lang="ar-SA" sz="2800" b="1" u="sng" dirty="0" smtClean="0">
                <a:solidFill>
                  <a:srgbClr val="00B050"/>
                </a:solidFill>
              </a:rPr>
              <a:t>4- </a:t>
            </a:r>
            <a:r>
              <a:rPr lang="ar-SA" sz="2800" b="1" u="sng" dirty="0" err="1" smtClean="0">
                <a:solidFill>
                  <a:srgbClr val="00B050"/>
                </a:solidFill>
              </a:rPr>
              <a:t>السيتوكينين</a:t>
            </a:r>
            <a:r>
              <a:rPr lang="ar-SA" sz="2800" b="1" u="sng" dirty="0" smtClean="0">
                <a:solidFill>
                  <a:srgbClr val="00B050"/>
                </a:solidFill>
              </a:rPr>
              <a:t> يمنع </a:t>
            </a:r>
            <a:r>
              <a:rPr lang="ar-SA" sz="2800" b="1" u="sng" dirty="0" err="1" smtClean="0">
                <a:solidFill>
                  <a:srgbClr val="00B050"/>
                </a:solidFill>
              </a:rPr>
              <a:t>الاصفرار:</a:t>
            </a:r>
            <a:endParaRPr lang="ar-SA" sz="2800" b="1" u="sng" dirty="0" smtClean="0">
              <a:solidFill>
                <a:srgbClr val="00B050"/>
              </a:solidFill>
            </a:endParaRPr>
          </a:p>
          <a:p>
            <a:r>
              <a:rPr lang="ar-SA" sz="2400" b="1" dirty="0" smtClean="0"/>
              <a:t> </a:t>
            </a:r>
            <a:r>
              <a:rPr lang="ar-SA" sz="2400" dirty="0" smtClean="0"/>
              <a:t>لتأثيره الموجب على البروتين والاحتفاظ بمادة الكلوروفيل ومنع تحللها ويعتبر ذلك أحد الاختبارات الحيوية الدالة </a:t>
            </a:r>
            <a:r>
              <a:rPr lang="ar-SA" sz="2400" dirty="0" err="1" smtClean="0"/>
              <a:t>عليه.</a:t>
            </a:r>
            <a:r>
              <a:rPr lang="ar-SA" sz="2400" dirty="0" smtClean="0"/>
              <a:t> وقد أمكن استغلال تلك الفكرة فى تخزين بعض المحاصيل الورقية كما فى </a:t>
            </a:r>
            <a:r>
              <a:rPr lang="ar-SA" sz="2400" dirty="0" err="1" smtClean="0"/>
              <a:t>الخس</a:t>
            </a:r>
            <a:r>
              <a:rPr lang="ar-SA" sz="2400" dirty="0" smtClean="0"/>
              <a:t> والبقدونس وقد وجد انه يخفض من معدل تنفس بعض المحاصيل الورقية فيساعد بذلك على </a:t>
            </a:r>
            <a:r>
              <a:rPr lang="ar-SA" sz="2400" dirty="0" err="1" smtClean="0"/>
              <a:t>تخزينها.</a:t>
            </a:r>
            <a:r>
              <a:rPr lang="ar-SA" sz="2400" dirty="0" smtClean="0"/>
              <a:t> كما ان له دور في تكوين صبغة </a:t>
            </a:r>
            <a:r>
              <a:rPr lang="ar-SA" sz="2400" u="sng" dirty="0" err="1" smtClean="0">
                <a:solidFill>
                  <a:srgbClr val="FF0000"/>
                </a:solidFill>
              </a:rPr>
              <a:t>بيتاسيانين</a:t>
            </a:r>
            <a:r>
              <a:rPr lang="ar-SA" sz="2400" dirty="0" smtClean="0"/>
              <a:t> حيث وجد ان</a:t>
            </a:r>
          </a:p>
          <a:p>
            <a:pPr algn="just"/>
            <a:r>
              <a:rPr lang="ar-SA" sz="2400" dirty="0" err="1" smtClean="0"/>
              <a:t>بادرات</a:t>
            </a:r>
            <a:r>
              <a:rPr lang="ar-SA" sz="2400" dirty="0" smtClean="0"/>
              <a:t> بعض النباتات تحتاج  الى الضوء لتكوين صبغة </a:t>
            </a:r>
            <a:r>
              <a:rPr lang="en-US" sz="2400" dirty="0" err="1" smtClean="0"/>
              <a:t>betacyanin</a:t>
            </a:r>
            <a:r>
              <a:rPr lang="ar-SA" sz="2400" dirty="0" smtClean="0"/>
              <a:t> ولكنها يمكن ان تتكون في الظلام عند معاملتها </a:t>
            </a:r>
            <a:r>
              <a:rPr lang="ar-SA" sz="2400" dirty="0" err="1" smtClean="0"/>
              <a:t>بالسيتوكينين.</a:t>
            </a:r>
            <a:r>
              <a:rPr lang="ar-SA" sz="2400" dirty="0" smtClean="0"/>
              <a:t> أي ان </a:t>
            </a:r>
            <a:r>
              <a:rPr lang="ar-SA" sz="2400" dirty="0" err="1" smtClean="0"/>
              <a:t>للسيتوكينين</a:t>
            </a:r>
            <a:r>
              <a:rPr lang="ar-SA" sz="2400" dirty="0" smtClean="0"/>
              <a:t> دور هام في تكوين الصبغة.</a:t>
            </a:r>
          </a:p>
          <a:p>
            <a:r>
              <a:rPr lang="ar-SA" sz="2800" b="1" u="sng" dirty="0" smtClean="0">
                <a:solidFill>
                  <a:srgbClr val="00B050"/>
                </a:solidFill>
              </a:rPr>
              <a:t>5- </a:t>
            </a:r>
            <a:r>
              <a:rPr lang="ar-SA" sz="2800" b="1" u="sng" dirty="0" err="1" smtClean="0">
                <a:solidFill>
                  <a:srgbClr val="00B050"/>
                </a:solidFill>
              </a:rPr>
              <a:t>الازهار :</a:t>
            </a:r>
            <a:endParaRPr lang="ar-SA" sz="2800" b="1" u="sng" dirty="0" smtClean="0">
              <a:solidFill>
                <a:srgbClr val="00B050"/>
              </a:solidFill>
            </a:endParaRPr>
          </a:p>
          <a:p>
            <a:r>
              <a:rPr lang="ar-SA" sz="2400" dirty="0" smtClean="0"/>
              <a:t>يعمل على تنشيط  هرمون الازهار  في نباتات النهار القصير  والتي تحتاج الى ليل طويل لتنشيط هرمون الازهار وقد وجد ان </a:t>
            </a:r>
            <a:r>
              <a:rPr lang="ar-SA" sz="2400" dirty="0" err="1" smtClean="0"/>
              <a:t>للسيتوكاينين</a:t>
            </a:r>
            <a:r>
              <a:rPr lang="ar-SA" sz="2400" dirty="0" smtClean="0"/>
              <a:t> دورا بارزا بتنشيط الازهار  عند معاملة النباتات </a:t>
            </a:r>
            <a:r>
              <a:rPr lang="ar-SA" sz="2400" dirty="0" err="1" smtClean="0"/>
              <a:t>به</a:t>
            </a:r>
            <a:r>
              <a:rPr lang="ar-SA" sz="2400" dirty="0" smtClean="0"/>
              <a:t> </a:t>
            </a:r>
            <a:r>
              <a:rPr lang="ar-SA" sz="2400" dirty="0" err="1" smtClean="0"/>
              <a:t>.</a:t>
            </a:r>
            <a:endParaRPr lang="ar-SA" sz="2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57200"/>
            <a:ext cx="8305800" cy="5668963"/>
          </a:xfrm>
        </p:spPr>
        <p:txBody>
          <a:bodyPr>
            <a:normAutofit/>
          </a:bodyPr>
          <a:lstStyle/>
          <a:p>
            <a:pPr algn="r" rtl="1">
              <a:buNone/>
            </a:pPr>
            <a:r>
              <a:rPr lang="ar-SA" sz="2800" b="1" u="sng" dirty="0" smtClean="0">
                <a:solidFill>
                  <a:srgbClr val="00B050"/>
                </a:solidFill>
              </a:rPr>
              <a:t>7- تكوين </a:t>
            </a:r>
            <a:r>
              <a:rPr lang="ar-SA" sz="2800" b="1" u="sng" dirty="0" err="1" smtClean="0">
                <a:solidFill>
                  <a:srgbClr val="00B050"/>
                </a:solidFill>
              </a:rPr>
              <a:t>الثمار:</a:t>
            </a:r>
            <a:endParaRPr lang="ar-SA" sz="2800" b="1" u="sng" dirty="0" smtClean="0">
              <a:solidFill>
                <a:srgbClr val="00B050"/>
              </a:solidFill>
            </a:endParaRPr>
          </a:p>
          <a:p>
            <a:pPr algn="just" rtl="1"/>
            <a:r>
              <a:rPr lang="ar-SA" sz="2400" dirty="0" smtClean="0"/>
              <a:t>بعد حدوث الاخصاب يكون نمو المبيض في الفترة الأولى نتيجة لانقسام الخلايا فقط وبعد هذه المرحلة يصبح نمو المبيض نتيجة كبر حجم او استطالة </a:t>
            </a:r>
            <a:r>
              <a:rPr lang="ar-SA" sz="2400" dirty="0" err="1" smtClean="0"/>
              <a:t>الخلايا.</a:t>
            </a:r>
            <a:r>
              <a:rPr lang="ar-SA" sz="2400" dirty="0" smtClean="0"/>
              <a:t> ولذلك فان نمو المبيض وتحوله الى الثمرة يكون في المراحل الاولى على الاقل راجع الى </a:t>
            </a:r>
            <a:r>
              <a:rPr lang="ar-SA" sz="2400" dirty="0" err="1" smtClean="0"/>
              <a:t>السيتوكينين</a:t>
            </a:r>
            <a:r>
              <a:rPr lang="ar-SA" sz="2400" dirty="0" smtClean="0"/>
              <a:t> خاصة وانه امكن اثبات </a:t>
            </a:r>
            <a:r>
              <a:rPr lang="ar-SA" sz="2400" dirty="0" err="1" smtClean="0"/>
              <a:t>ذلك.</a:t>
            </a:r>
            <a:r>
              <a:rPr lang="ar-SA" sz="2400" dirty="0" smtClean="0"/>
              <a:t> فقد وجد ان الثمار اثناء تكوينها تحتوي على تركيز عالي من </a:t>
            </a:r>
            <a:r>
              <a:rPr lang="ar-SA" sz="2400" dirty="0" err="1" smtClean="0"/>
              <a:t>السيتوكينين</a:t>
            </a:r>
            <a:r>
              <a:rPr lang="ar-SA" sz="2400" dirty="0" smtClean="0"/>
              <a:t> وخاصة في المراحل الاولى اثناء انقسام الخلايا ومثال ذلك القطن والتفاح والموز </a:t>
            </a:r>
            <a:r>
              <a:rPr lang="ar-SA" sz="2400" dirty="0" err="1" smtClean="0"/>
              <a:t>وغيره.</a:t>
            </a:r>
            <a:r>
              <a:rPr lang="ar-SA" sz="2400" dirty="0" smtClean="0"/>
              <a:t> </a:t>
            </a:r>
          </a:p>
          <a:p>
            <a:pPr algn="just" rtl="1"/>
            <a:r>
              <a:rPr lang="ar-SA" sz="2400" dirty="0" smtClean="0"/>
              <a:t>ويعتبر المكان الرئيسي لتخليق </a:t>
            </a:r>
            <a:r>
              <a:rPr lang="ar-SA" sz="2400" dirty="0" err="1" smtClean="0"/>
              <a:t>السيتوكينين</a:t>
            </a:r>
            <a:r>
              <a:rPr lang="ar-SA" sz="2400" dirty="0" smtClean="0"/>
              <a:t> في النبات هو القمم النامية للجذور ولكن يمكن ان تكون الثمار الصغيرة اثناء تكوينها </a:t>
            </a:r>
            <a:r>
              <a:rPr lang="ar-SA" sz="2400" dirty="0" err="1" smtClean="0"/>
              <a:t>وايضا</a:t>
            </a:r>
            <a:r>
              <a:rPr lang="ar-SA" sz="2400" dirty="0" smtClean="0"/>
              <a:t> الاجنة مركز لتخليق هذه </a:t>
            </a:r>
            <a:r>
              <a:rPr lang="ar-SA" sz="2400" dirty="0" err="1" smtClean="0"/>
              <a:t>المركبات.</a:t>
            </a:r>
            <a:r>
              <a:rPr lang="ar-SA" sz="2400" dirty="0" smtClean="0"/>
              <a:t> حيث وجد ان الازهار تتحول الى الثمار بالرغم من ازالة القمم النامية للجذور كما في الطماطم والتبغ.</a:t>
            </a:r>
            <a:endParaRPr lang="ar-SA" sz="2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57200"/>
            <a:ext cx="8305800" cy="5668963"/>
          </a:xfrm>
        </p:spPr>
        <p:txBody>
          <a:bodyPr/>
          <a:lstStyle/>
          <a:p>
            <a:pPr algn="r" rtl="1">
              <a:buNone/>
            </a:pPr>
            <a:r>
              <a:rPr lang="ar-SA" sz="2800" b="1" u="sng" dirty="0" smtClean="0">
                <a:solidFill>
                  <a:srgbClr val="00B050"/>
                </a:solidFill>
              </a:rPr>
              <a:t>8- </a:t>
            </a:r>
            <a:r>
              <a:rPr lang="ar-SA" sz="2800" b="1" u="sng" dirty="0" err="1" smtClean="0">
                <a:solidFill>
                  <a:srgbClr val="00B050"/>
                </a:solidFill>
              </a:rPr>
              <a:t>كسركمون</a:t>
            </a:r>
            <a:r>
              <a:rPr lang="ar-SA" sz="2800" b="1" u="sng" dirty="0" smtClean="0">
                <a:solidFill>
                  <a:srgbClr val="00B050"/>
                </a:solidFill>
              </a:rPr>
              <a:t> </a:t>
            </a:r>
            <a:r>
              <a:rPr lang="ar-SA" sz="2800" b="1" u="sng" dirty="0" err="1" smtClean="0">
                <a:solidFill>
                  <a:srgbClr val="00B050"/>
                </a:solidFill>
              </a:rPr>
              <a:t>البذور:</a:t>
            </a:r>
            <a:endParaRPr lang="ar-SA" sz="2800" b="1" u="sng" dirty="0" smtClean="0">
              <a:solidFill>
                <a:srgbClr val="00B050"/>
              </a:solidFill>
            </a:endParaRPr>
          </a:p>
          <a:p>
            <a:pPr algn="just" rtl="1"/>
            <a:r>
              <a:rPr lang="ar-SA" sz="2400" dirty="0" smtClean="0"/>
              <a:t>يمكن ان تسبب المعاملة </a:t>
            </a:r>
            <a:r>
              <a:rPr lang="ar-SA" sz="2400" dirty="0" err="1" smtClean="0"/>
              <a:t>بالسيتوكينيات</a:t>
            </a:r>
            <a:r>
              <a:rPr lang="ar-SA" sz="2400" dirty="0" smtClean="0"/>
              <a:t> انبات البذور في بعض </a:t>
            </a:r>
            <a:r>
              <a:rPr lang="ar-SA" sz="2400" dirty="0" err="1" smtClean="0"/>
              <a:t>الحالات.</a:t>
            </a:r>
            <a:r>
              <a:rPr lang="ar-SA" sz="2400" dirty="0" smtClean="0"/>
              <a:t> فقد وجد في حالة بذور </a:t>
            </a:r>
            <a:r>
              <a:rPr lang="ar-SA" sz="2400" dirty="0" err="1" smtClean="0"/>
              <a:t>الخس</a:t>
            </a:r>
            <a:r>
              <a:rPr lang="ar-SA" sz="2400" dirty="0" smtClean="0"/>
              <a:t> صنف </a:t>
            </a:r>
            <a:r>
              <a:rPr lang="en-US" sz="2400" dirty="0" smtClean="0"/>
              <a:t>Grand rapids</a:t>
            </a:r>
            <a:r>
              <a:rPr lang="ar-SA" sz="2400" dirty="0" smtClean="0"/>
              <a:t> ان الضوء لازم </a:t>
            </a:r>
            <a:r>
              <a:rPr lang="ar-SA" sz="2400" dirty="0" err="1" smtClean="0"/>
              <a:t>لانبات</a:t>
            </a:r>
            <a:r>
              <a:rPr lang="ar-SA" sz="2400" dirty="0" smtClean="0"/>
              <a:t> هذه البذور وان الضوء الاحمر هو المؤثر على الانبات دون الوان الطيف الضوئي </a:t>
            </a:r>
            <a:r>
              <a:rPr lang="ar-SA" sz="2400" dirty="0" err="1" smtClean="0"/>
              <a:t>الاخرى.</a:t>
            </a:r>
            <a:r>
              <a:rPr lang="ar-SA" sz="2400" dirty="0" smtClean="0"/>
              <a:t> وجد ان البذور المعاملة بالكينيتين يمكن ان تنبت في الظلام، أي انه يحل محل الضوء الاحمر او الضوء </a:t>
            </a:r>
            <a:r>
              <a:rPr lang="ar-SA" sz="2400" dirty="0" err="1" smtClean="0"/>
              <a:t>العادي.</a:t>
            </a:r>
            <a:r>
              <a:rPr lang="ar-SA" sz="2400" dirty="0" smtClean="0"/>
              <a:t> كما يؤثر الكينيتين على انبات بذور </a:t>
            </a:r>
            <a:r>
              <a:rPr lang="ar-SA" sz="2400" dirty="0" err="1" smtClean="0"/>
              <a:t>التبغ.</a:t>
            </a:r>
            <a:r>
              <a:rPr lang="ar-SA" sz="2400" dirty="0" smtClean="0"/>
              <a:t> </a:t>
            </a:r>
          </a:p>
          <a:p>
            <a:pPr algn="just" rtl="1"/>
            <a:r>
              <a:rPr lang="ar-SA" sz="2400" dirty="0" smtClean="0"/>
              <a:t>كما يعمل على كسر كمون في البذور مع </a:t>
            </a:r>
            <a:r>
              <a:rPr lang="ar-SA" sz="2400" dirty="0" err="1" smtClean="0"/>
              <a:t>الجبرلين</a:t>
            </a:r>
            <a:r>
              <a:rPr lang="ar-SA" sz="2400" dirty="0" smtClean="0"/>
              <a:t> ومقاومة عمل </a:t>
            </a:r>
            <a:r>
              <a:rPr lang="ar-SA" sz="2400" dirty="0" err="1" smtClean="0"/>
              <a:t>الابسيسك</a:t>
            </a:r>
            <a:r>
              <a:rPr lang="ar-SA" sz="2400" dirty="0" smtClean="0"/>
              <a:t> اسد حيث يعمل عكس عمل الهرمون المسبب لكمون </a:t>
            </a:r>
            <a:r>
              <a:rPr lang="ar-SA" sz="2400" dirty="0" err="1" smtClean="0"/>
              <a:t>البذور .</a:t>
            </a:r>
            <a:endParaRPr lang="ar-SA" sz="2400" dirty="0" smtClean="0"/>
          </a:p>
          <a:p>
            <a:pPr algn="just" rtl="1"/>
            <a:endParaRPr lang="ar-SA" sz="2400" dirty="0" smtClean="0"/>
          </a:p>
          <a:p>
            <a:pPr algn="just" rtl="1"/>
            <a:endParaRPr lang="ar-SA" dirty="0"/>
          </a:p>
        </p:txBody>
      </p:sp>
      <p:sp>
        <p:nvSpPr>
          <p:cNvPr id="4" name="مربع نص 3"/>
          <p:cNvSpPr txBox="1"/>
          <p:nvPr/>
        </p:nvSpPr>
        <p:spPr>
          <a:xfrm>
            <a:off x="0" y="3717032"/>
            <a:ext cx="8789179" cy="1569660"/>
          </a:xfrm>
          <a:prstGeom prst="rect">
            <a:avLst/>
          </a:prstGeom>
          <a:noFill/>
        </p:spPr>
        <p:txBody>
          <a:bodyPr wrap="square" rtlCol="1">
            <a:spAutoFit/>
          </a:bodyPr>
          <a:lstStyle/>
          <a:p>
            <a:r>
              <a:rPr lang="ar-SA" sz="2400" dirty="0" smtClean="0"/>
              <a:t>حيث يعمل على زيادة </a:t>
            </a:r>
            <a:r>
              <a:rPr lang="ar-SA" sz="2400" dirty="0" err="1" smtClean="0"/>
              <a:t>اسموزية</a:t>
            </a:r>
            <a:r>
              <a:rPr lang="ar-SA" sz="2400" dirty="0" smtClean="0"/>
              <a:t> الخلايا ويزيل </a:t>
            </a:r>
            <a:r>
              <a:rPr lang="ar-SA" sz="2400" dirty="0" err="1" smtClean="0"/>
              <a:t>بلزمتها</a:t>
            </a:r>
            <a:r>
              <a:rPr lang="ar-SA" sz="2400" dirty="0" smtClean="0"/>
              <a:t>  عن طريق تركيز المواد العضويه والسكريات  الى داخل الخلايا كما يعمل مع </a:t>
            </a:r>
            <a:r>
              <a:rPr lang="ar-SA" sz="2400" dirty="0" err="1" smtClean="0"/>
              <a:t>الاوكسين</a:t>
            </a:r>
            <a:r>
              <a:rPr lang="ar-SA" sz="2400" dirty="0" smtClean="0"/>
              <a:t> في تفكيك </a:t>
            </a:r>
            <a:r>
              <a:rPr lang="ar-SA" sz="2400" dirty="0" err="1" smtClean="0"/>
              <a:t>السليلوز</a:t>
            </a:r>
            <a:r>
              <a:rPr lang="ar-SA" sz="2400" dirty="0" smtClean="0"/>
              <a:t> </a:t>
            </a:r>
            <a:r>
              <a:rPr lang="ar-SA" sz="2400" dirty="0" err="1" smtClean="0"/>
              <a:t>واشباه</a:t>
            </a:r>
            <a:r>
              <a:rPr lang="ar-SA" sz="2400" dirty="0" smtClean="0"/>
              <a:t> </a:t>
            </a:r>
            <a:r>
              <a:rPr lang="ar-SA" sz="2400" dirty="0" err="1" smtClean="0"/>
              <a:t>السليلوز</a:t>
            </a:r>
            <a:r>
              <a:rPr lang="ar-SA" sz="2400" dirty="0" smtClean="0"/>
              <a:t> </a:t>
            </a:r>
          </a:p>
          <a:p>
            <a:r>
              <a:rPr lang="ar-SA" sz="2400" dirty="0" smtClean="0"/>
              <a:t>ليسمح بمرور المواد والماء  عبر الجدر </a:t>
            </a:r>
            <a:r>
              <a:rPr lang="ar-SA" sz="2400" dirty="0" err="1" smtClean="0"/>
              <a:t>الخلويه</a:t>
            </a:r>
            <a:r>
              <a:rPr lang="ar-SA" sz="2400" dirty="0" smtClean="0"/>
              <a:t> </a:t>
            </a:r>
            <a:r>
              <a:rPr lang="ar-SA" sz="2400" dirty="0" err="1" smtClean="0"/>
              <a:t>.</a:t>
            </a:r>
            <a:endParaRPr lang="ar-SA" sz="2400" dirty="0" smtClean="0"/>
          </a:p>
          <a:p>
            <a:endParaRPr lang="ar-SA" sz="2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539552" y="188640"/>
            <a:ext cx="8305800" cy="5668963"/>
          </a:xfrm>
        </p:spPr>
        <p:txBody>
          <a:bodyPr>
            <a:normAutofit fontScale="92500" lnSpcReduction="20000"/>
          </a:bodyPr>
          <a:lstStyle/>
          <a:p>
            <a:pPr algn="just" rtl="1">
              <a:buNone/>
            </a:pPr>
            <a:r>
              <a:rPr lang="ar-SA" sz="3600" u="sng" dirty="0" smtClean="0">
                <a:solidFill>
                  <a:srgbClr val="00B050"/>
                </a:solidFill>
              </a:rPr>
              <a:t/>
            </a:r>
            <a:br>
              <a:rPr lang="ar-SA" sz="3600" u="sng" dirty="0" smtClean="0">
                <a:solidFill>
                  <a:srgbClr val="00B050"/>
                </a:solidFill>
              </a:rPr>
            </a:br>
            <a:r>
              <a:rPr lang="ar-SA" sz="2800" b="1" u="sng" dirty="0" smtClean="0">
                <a:solidFill>
                  <a:srgbClr val="00B050"/>
                </a:solidFill>
              </a:rPr>
              <a:t>9- تأخير </a:t>
            </a:r>
            <a:r>
              <a:rPr lang="ar-SA" sz="2800" b="1" u="sng" dirty="0" err="1" smtClean="0">
                <a:solidFill>
                  <a:srgbClr val="00B050"/>
                </a:solidFill>
              </a:rPr>
              <a:t>الشيخوخة:</a:t>
            </a:r>
            <a:endParaRPr lang="ar-SA" sz="2800" b="1" u="sng" dirty="0" smtClean="0">
              <a:solidFill>
                <a:srgbClr val="00B050"/>
              </a:solidFill>
            </a:endParaRPr>
          </a:p>
          <a:p>
            <a:pPr algn="just" rtl="1"/>
            <a:r>
              <a:rPr lang="ar-SA" sz="2400" dirty="0" smtClean="0"/>
              <a:t> </a:t>
            </a:r>
            <a:r>
              <a:rPr lang="ar-SA" sz="2600" dirty="0" smtClean="0"/>
              <a:t>عند حدوث الشيخوخة للورقة يحدث انخفاض في محتوى الكلوروفيل والبروتين و</a:t>
            </a:r>
            <a:r>
              <a:rPr lang="en-US" sz="2600" dirty="0" smtClean="0"/>
              <a:t>RNA</a:t>
            </a:r>
            <a:r>
              <a:rPr lang="ar-SA" sz="2600" dirty="0" smtClean="0"/>
              <a:t> ثم تسقط الورقة او تجف على </a:t>
            </a:r>
            <a:r>
              <a:rPr lang="ar-SA" sz="2600" dirty="0" err="1" smtClean="0"/>
              <a:t>النبات.</a:t>
            </a:r>
            <a:r>
              <a:rPr lang="ar-SA" sz="2600" dirty="0" smtClean="0"/>
              <a:t> </a:t>
            </a:r>
            <a:r>
              <a:rPr lang="ar-SA" sz="2600" dirty="0" err="1" smtClean="0"/>
              <a:t>والسيتوكينين</a:t>
            </a:r>
            <a:r>
              <a:rPr lang="ar-SA" sz="2600" dirty="0" smtClean="0"/>
              <a:t> يؤخر الشيخوخة لأنه يمنع التدهور السريع والانخفاض في تركيز الكلوروفيل والبروتين و</a:t>
            </a:r>
            <a:r>
              <a:rPr lang="en-US" sz="2600" dirty="0" smtClean="0"/>
              <a:t>RNA</a:t>
            </a:r>
            <a:r>
              <a:rPr lang="ar-SA" sz="2600" dirty="0" err="1" smtClean="0"/>
              <a:t>.</a:t>
            </a:r>
            <a:endParaRPr lang="ar-SA" sz="2600" dirty="0" smtClean="0"/>
          </a:p>
          <a:p>
            <a:pPr algn="just" rtl="1"/>
            <a:r>
              <a:rPr lang="ar-SA" sz="2600" dirty="0" smtClean="0"/>
              <a:t>ايضا </a:t>
            </a:r>
            <a:r>
              <a:rPr lang="ar-SA" sz="2600" dirty="0" err="1" smtClean="0"/>
              <a:t>السيتوكينين</a:t>
            </a:r>
            <a:r>
              <a:rPr lang="ar-SA" sz="2600" dirty="0" smtClean="0"/>
              <a:t> يؤخر دخول النسيج النباتي فى الشيخوخة </a:t>
            </a:r>
            <a:r>
              <a:rPr lang="en-US" sz="2600" dirty="0" smtClean="0"/>
              <a:t>Ageing </a:t>
            </a:r>
            <a:r>
              <a:rPr lang="ar-SA" sz="2600" dirty="0" smtClean="0"/>
              <a:t> من خلال تثبيط النشاط الإنزيمي الخاص بجميع العمليات الفردية للشيخوخة مثل منعه لنشاط إنزيم </a:t>
            </a:r>
            <a:r>
              <a:rPr lang="en-US" sz="2600" dirty="0" err="1" smtClean="0"/>
              <a:t>Dehydrogenase</a:t>
            </a:r>
            <a:r>
              <a:rPr lang="ar-SA" sz="2600" dirty="0" smtClean="0"/>
              <a:t>، ايضا له دور في إيقاف أو تأخير التحلل والموت </a:t>
            </a:r>
            <a:r>
              <a:rPr lang="en-US" sz="2600" dirty="0" smtClean="0"/>
              <a:t>Senescence</a:t>
            </a:r>
            <a:endParaRPr lang="ar-SA" sz="2600" dirty="0" smtClean="0"/>
          </a:p>
          <a:p>
            <a:pPr algn="just" rtl="1"/>
            <a:endParaRPr lang="ar-SA" sz="2400" dirty="0" smtClean="0"/>
          </a:p>
          <a:p>
            <a:pPr algn="just" rtl="1">
              <a:buNone/>
            </a:pPr>
            <a:r>
              <a:rPr lang="ar-SA" sz="2600" b="1" u="sng" dirty="0" err="1" smtClean="0">
                <a:solidFill>
                  <a:srgbClr val="C00000"/>
                </a:solidFill>
              </a:rPr>
              <a:t>واذا</a:t>
            </a:r>
            <a:r>
              <a:rPr lang="ar-SA" sz="2600" b="1" u="sng" dirty="0" smtClean="0">
                <a:solidFill>
                  <a:srgbClr val="C00000"/>
                </a:solidFill>
              </a:rPr>
              <a:t> فصلت الاوراق </a:t>
            </a:r>
            <a:r>
              <a:rPr lang="ar-SA" sz="2600" b="1" u="sng" dirty="0" err="1" smtClean="0">
                <a:solidFill>
                  <a:srgbClr val="C00000"/>
                </a:solidFill>
              </a:rPr>
              <a:t>الناضجه</a:t>
            </a:r>
            <a:r>
              <a:rPr lang="ar-SA" sz="2600" b="1" u="sng" dirty="0" smtClean="0">
                <a:solidFill>
                  <a:srgbClr val="C00000"/>
                </a:solidFill>
              </a:rPr>
              <a:t> عن النبات </a:t>
            </a:r>
            <a:r>
              <a:rPr lang="ar-SA" sz="2600" b="1" u="sng" dirty="0" err="1" smtClean="0">
                <a:solidFill>
                  <a:srgbClr val="C00000"/>
                </a:solidFill>
              </a:rPr>
              <a:t>يحدث :</a:t>
            </a:r>
            <a:endParaRPr lang="ar-SA" sz="2600" b="1" u="sng" dirty="0" smtClean="0">
              <a:solidFill>
                <a:srgbClr val="C00000"/>
              </a:solidFill>
            </a:endParaRPr>
          </a:p>
          <a:p>
            <a:pPr algn="just" rtl="1">
              <a:buNone/>
            </a:pPr>
            <a:r>
              <a:rPr lang="ar-SA" sz="2600" dirty="0" smtClean="0"/>
              <a:t>1- تحلل سريع </a:t>
            </a:r>
            <a:r>
              <a:rPr lang="ar-SA" sz="2600" dirty="0" err="1" smtClean="0"/>
              <a:t>للبروتين .</a:t>
            </a:r>
            <a:endParaRPr lang="ar-SA" sz="2600" dirty="0" smtClean="0"/>
          </a:p>
          <a:p>
            <a:pPr algn="just" rtl="1">
              <a:buNone/>
            </a:pPr>
            <a:r>
              <a:rPr lang="ar-SA" sz="2600" dirty="0" smtClean="0"/>
              <a:t>2- هجرة المكونات </a:t>
            </a:r>
            <a:r>
              <a:rPr lang="ar-SA" sz="2600" dirty="0" err="1" smtClean="0"/>
              <a:t>اللبيديه</a:t>
            </a:r>
            <a:r>
              <a:rPr lang="ar-SA" sz="2600" dirty="0" smtClean="0"/>
              <a:t> </a:t>
            </a:r>
            <a:r>
              <a:rPr lang="ar-SA" sz="2600" dirty="0" err="1" smtClean="0"/>
              <a:t>والاحماض</a:t>
            </a:r>
            <a:r>
              <a:rPr lang="ar-SA" sz="2600" dirty="0" smtClean="0"/>
              <a:t> النوويه الى </a:t>
            </a:r>
            <a:r>
              <a:rPr lang="ar-SA" sz="2600" dirty="0" err="1" smtClean="0"/>
              <a:t>العنق .</a:t>
            </a:r>
            <a:endParaRPr lang="ar-SA" sz="2600" dirty="0" smtClean="0"/>
          </a:p>
          <a:p>
            <a:pPr algn="just" rtl="1">
              <a:buNone/>
            </a:pPr>
            <a:r>
              <a:rPr lang="ar-SA" sz="2600" dirty="0" smtClean="0"/>
              <a:t>3- </a:t>
            </a:r>
            <a:r>
              <a:rPr lang="ar-SA" sz="2600" dirty="0" err="1" smtClean="0"/>
              <a:t>سرعه</a:t>
            </a:r>
            <a:r>
              <a:rPr lang="ar-SA" sz="2600" dirty="0" smtClean="0"/>
              <a:t> تحلل الكلوروفيل </a:t>
            </a:r>
            <a:r>
              <a:rPr lang="ar-SA" sz="2600" dirty="0" err="1" smtClean="0"/>
              <a:t>واختفائه .</a:t>
            </a:r>
            <a:endParaRPr lang="ar-SA" sz="2600" dirty="0" smtClean="0"/>
          </a:p>
          <a:p>
            <a:pPr algn="just" rtl="1">
              <a:buNone/>
            </a:pPr>
            <a:r>
              <a:rPr lang="ar-SA" sz="2600" dirty="0" smtClean="0"/>
              <a:t>فمعاملة الاوراق </a:t>
            </a:r>
            <a:r>
              <a:rPr lang="ar-SA" sz="2600" dirty="0" err="1" smtClean="0"/>
              <a:t>المفصوله</a:t>
            </a:r>
            <a:r>
              <a:rPr lang="ar-SA" sz="2600" dirty="0" smtClean="0"/>
              <a:t> </a:t>
            </a:r>
            <a:r>
              <a:rPr lang="ar-SA" sz="2600" dirty="0" err="1" smtClean="0"/>
              <a:t>بالسيتوكينين</a:t>
            </a:r>
            <a:r>
              <a:rPr lang="ar-SA" sz="2600" dirty="0" smtClean="0"/>
              <a:t> يطيل فترة حياتها عن طريق </a:t>
            </a:r>
            <a:r>
              <a:rPr lang="ar-SA" sz="2600" dirty="0" err="1" smtClean="0"/>
              <a:t>تاخير</a:t>
            </a:r>
            <a:r>
              <a:rPr lang="ar-SA" sz="2600" dirty="0" smtClean="0"/>
              <a:t> تحلل البروتين </a:t>
            </a:r>
            <a:r>
              <a:rPr lang="ar-SA" sz="2600" dirty="0" err="1" smtClean="0"/>
              <a:t>والكلوروفيل .</a:t>
            </a:r>
            <a:endParaRPr lang="ar-SA" sz="2600" dirty="0" smtClean="0"/>
          </a:p>
          <a:p>
            <a:pPr algn="just" rtl="1">
              <a:buNone/>
            </a:pPr>
            <a:endParaRPr lang="ar-SA" sz="2400"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0"/>
            <a:ext cx="8028384" cy="1261884"/>
          </a:xfrm>
          <a:prstGeom prst="rect">
            <a:avLst/>
          </a:prstGeom>
        </p:spPr>
        <p:txBody>
          <a:bodyPr wrap="square">
            <a:spAutoFit/>
          </a:bodyPr>
          <a:lstStyle/>
          <a:p>
            <a:pPr algn="just"/>
            <a:r>
              <a:rPr lang="ar-SA" sz="2800" b="1" u="sng" dirty="0" smtClean="0">
                <a:solidFill>
                  <a:srgbClr val="00B050"/>
                </a:solidFill>
              </a:rPr>
              <a:t>10- </a:t>
            </a:r>
            <a:r>
              <a:rPr lang="ar-SA" sz="2800" b="1" u="sng" dirty="0" err="1" smtClean="0">
                <a:solidFill>
                  <a:srgbClr val="00B050"/>
                </a:solidFill>
              </a:rPr>
              <a:t>التساقط :</a:t>
            </a:r>
            <a:endParaRPr lang="ar-SA" sz="2800" b="1" u="sng" dirty="0" smtClean="0">
              <a:solidFill>
                <a:srgbClr val="00B050"/>
              </a:solidFill>
            </a:endParaRPr>
          </a:p>
          <a:p>
            <a:pPr algn="just">
              <a:buNone/>
            </a:pPr>
            <a:r>
              <a:rPr lang="ar-SA" sz="2400" dirty="0" smtClean="0"/>
              <a:t>له دورا في إيقاف التساقط ومنعه </a:t>
            </a:r>
            <a:r>
              <a:rPr lang="en-US" sz="2400" dirty="0" err="1" smtClean="0"/>
              <a:t>Abcission</a:t>
            </a:r>
            <a:r>
              <a:rPr lang="en-US" sz="2400" dirty="0" smtClean="0"/>
              <a:t> </a:t>
            </a:r>
            <a:r>
              <a:rPr lang="ar-SA" sz="2400" dirty="0" smtClean="0"/>
              <a:t> مثل تساقط الأوراق والأزهار والثمار، وذلك لدوره البارز في منع نشاط انزيمات </a:t>
            </a:r>
            <a:r>
              <a:rPr lang="ar-SA" sz="2400" dirty="0" err="1" smtClean="0"/>
              <a:t>التحلل .</a:t>
            </a:r>
            <a:endParaRPr lang="ar-SA" sz="2400" dirty="0"/>
          </a:p>
        </p:txBody>
      </p:sp>
      <p:sp>
        <p:nvSpPr>
          <p:cNvPr id="3" name="Content Placeholder 2"/>
          <p:cNvSpPr txBox="1">
            <a:spLocks/>
          </p:cNvSpPr>
          <p:nvPr/>
        </p:nvSpPr>
        <p:spPr>
          <a:xfrm>
            <a:off x="179512" y="1484784"/>
            <a:ext cx="8742040" cy="5897563"/>
          </a:xfrm>
          <a:prstGeom prst="rect">
            <a:avLst/>
          </a:prstGeom>
        </p:spPr>
        <p:txBody>
          <a:bodyPr>
            <a:normAutofit fontScale="77500" lnSpcReduction="20000"/>
          </a:bodyPr>
          <a:lstStyle/>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4100" b="0" i="0" u="sng" strike="noStrike" kern="1200" cap="none" spc="0" normalizeH="0" baseline="0" noProof="0" dirty="0" smtClean="0">
                <a:ln>
                  <a:noFill/>
                </a:ln>
                <a:solidFill>
                  <a:srgbClr val="C00000"/>
                </a:solidFill>
                <a:effectLst/>
                <a:uLnTx/>
                <a:uFillTx/>
                <a:latin typeface="+mn-lt"/>
                <a:ea typeface="+mn-ea"/>
                <a:cs typeface="+mn-cs"/>
              </a:rPr>
              <a:t>- </a:t>
            </a:r>
            <a:r>
              <a:rPr kumimoji="0" lang="ar-SA" sz="4100" b="1" i="0" u="sng" strike="noStrike" kern="1200" cap="none" spc="0" normalizeH="0" baseline="0" noProof="0" dirty="0" smtClean="0">
                <a:ln>
                  <a:noFill/>
                </a:ln>
                <a:solidFill>
                  <a:srgbClr val="C00000"/>
                </a:solidFill>
                <a:effectLst/>
                <a:uLnTx/>
                <a:uFillTx/>
                <a:latin typeface="+mn-lt"/>
                <a:ea typeface="+mn-ea"/>
                <a:cs typeface="+mn-cs"/>
              </a:rPr>
              <a:t>السيادة </a:t>
            </a:r>
            <a:r>
              <a:rPr kumimoji="0" lang="ar-SA" sz="4100" b="1" i="0" u="sng" strike="noStrike" kern="1200" cap="none" spc="0" normalizeH="0" baseline="0" noProof="0" dirty="0" err="1" smtClean="0">
                <a:ln>
                  <a:noFill/>
                </a:ln>
                <a:solidFill>
                  <a:srgbClr val="C00000"/>
                </a:solidFill>
                <a:effectLst/>
                <a:uLnTx/>
                <a:uFillTx/>
                <a:latin typeface="+mn-lt"/>
                <a:ea typeface="+mn-ea"/>
                <a:cs typeface="+mn-cs"/>
              </a:rPr>
              <a:t>القمية</a:t>
            </a:r>
            <a:r>
              <a:rPr kumimoji="0" lang="ar-SA" sz="4100" b="1" i="0" u="sng" strike="noStrike" kern="1200" cap="none" spc="0" normalizeH="0" baseline="0" noProof="0" dirty="0" smtClean="0">
                <a:ln>
                  <a:noFill/>
                </a:ln>
                <a:solidFill>
                  <a:srgbClr val="C00000"/>
                </a:solidFill>
                <a:effectLst/>
                <a:uLnTx/>
                <a:uFillTx/>
                <a:latin typeface="+mn-lt"/>
                <a:ea typeface="+mn-ea"/>
                <a:cs typeface="+mn-cs"/>
              </a:rPr>
              <a:t> </a:t>
            </a:r>
            <a:r>
              <a:rPr kumimoji="0" lang="en-US" sz="4100" b="1" i="0" u="sng" strike="noStrike" kern="1200" cap="none" spc="0" normalizeH="0" baseline="0" noProof="0" dirty="0" smtClean="0">
                <a:ln>
                  <a:noFill/>
                </a:ln>
                <a:solidFill>
                  <a:srgbClr val="C00000"/>
                </a:solidFill>
                <a:effectLst/>
                <a:uLnTx/>
                <a:uFillTx/>
                <a:latin typeface="+mn-lt"/>
                <a:ea typeface="+mn-ea"/>
                <a:cs typeface="+mn-cs"/>
              </a:rPr>
              <a:t>Apical Dominance</a:t>
            </a:r>
            <a:endParaRPr kumimoji="0" lang="ar-SA" sz="4100" b="1" i="0" u="sng"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3200" b="1" i="0" u="none" strike="noStrike" kern="1200" cap="none" spc="0" normalizeH="0" baseline="0" noProof="0" dirty="0" smtClean="0">
                <a:ln>
                  <a:noFill/>
                </a:ln>
                <a:solidFill>
                  <a:srgbClr val="00B050"/>
                </a:solidFill>
                <a:effectLst/>
                <a:uLnTx/>
                <a:uFillTx/>
                <a:latin typeface="+mn-lt"/>
                <a:ea typeface="+mn-ea"/>
                <a:cs typeface="+mn-cs"/>
              </a:rPr>
              <a:t>ملخص هذه الظاهرة </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ان البرعم الطرفي ينمو بنشاط بينما يمنع البراعم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الابطية</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والموجودة اسفله لمسافة ما على النبات من النمو، أي انه ورغم وجود برعم جانبى فى إبط كل ورقة فأن الفروع الجانبية لا تنمو ما دام البرعم الطرفى محتفظا بقوته ومستمر فى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النمو </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فأذا</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ما تم إزالته فالنمو يبدأ فى الحال من البراعم الجانبية معطية الاوراق او الأفرع او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الأزهار.</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وهذا التأثير المثبط للبرعم الطرفى على نمو البراعم </a:t>
            </a:r>
            <a:r>
              <a:rPr kumimoji="0" lang="ar-SA" sz="3200" b="1" i="0" u="none" strike="noStrike" kern="1200" cap="none" spc="0" normalizeH="0" baseline="0" noProof="0" dirty="0" err="1" smtClean="0">
                <a:ln>
                  <a:noFill/>
                </a:ln>
                <a:solidFill>
                  <a:schemeClr val="tx1"/>
                </a:solidFill>
                <a:effectLst/>
                <a:uLnTx/>
                <a:uFillTx/>
                <a:latin typeface="+mn-lt"/>
                <a:ea typeface="+mn-ea"/>
                <a:cs typeface="+mn-cs"/>
              </a:rPr>
              <a:t>الابطية</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 هو ما يسمى بالسيادة </a:t>
            </a:r>
            <a:r>
              <a:rPr kumimoji="0" lang="ar-SA" sz="3200" b="1" i="0" u="none" strike="noStrike" kern="1200" cap="none" spc="0" normalizeH="0" baseline="0" noProof="0" dirty="0" err="1" smtClean="0">
                <a:ln>
                  <a:noFill/>
                </a:ln>
                <a:solidFill>
                  <a:schemeClr val="tx1"/>
                </a:solidFill>
                <a:effectLst/>
                <a:uLnTx/>
                <a:uFillTx/>
                <a:latin typeface="+mn-lt"/>
                <a:ea typeface="+mn-ea"/>
                <a:cs typeface="+mn-cs"/>
              </a:rPr>
              <a:t>القمية</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3200" b="0" i="0" u="none" strike="noStrike" kern="1200" cap="none" spc="0" normalizeH="0" baseline="0" noProof="0" dirty="0" smtClean="0">
                <a:ln>
                  <a:noFill/>
                </a:ln>
                <a:solidFill>
                  <a:schemeClr val="tx1"/>
                </a:solidFill>
                <a:effectLst/>
                <a:uLnTx/>
                <a:uFillTx/>
                <a:latin typeface="+mn-lt"/>
                <a:ea typeface="+mn-ea"/>
                <a:cs typeface="+mn-cs"/>
              </a:rPr>
              <a:t> وهذا </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راجع لتأثير </a:t>
            </a:r>
            <a:r>
              <a:rPr kumimoji="0" lang="ar-SA" sz="3200" b="1" i="0" u="none" strike="noStrike" kern="1200" cap="none" spc="0" normalizeH="0" baseline="0" noProof="0" dirty="0" err="1" smtClean="0">
                <a:ln>
                  <a:noFill/>
                </a:ln>
                <a:solidFill>
                  <a:schemeClr val="tx1"/>
                </a:solidFill>
                <a:effectLst/>
                <a:uLnTx/>
                <a:uFillTx/>
                <a:latin typeface="+mn-lt"/>
                <a:ea typeface="+mn-ea"/>
                <a:cs typeface="+mn-cs"/>
              </a:rPr>
              <a:t>الاوكسين</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 </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بتركيز عالي في البراعم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الابطية</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اسفل البرعم الطرفي مما يمنع نموها حيث ان هذه البراعم تحتوي على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الاوكسين</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الخاص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بها</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وعلى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اوكسين</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اضافي منقول اليها من البرعم الطرفي فتصل الى التركيز المثبط للنمو.</a:t>
            </a:r>
          </a:p>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3200" b="1" i="0" u="none" strike="noStrike" kern="1200" cap="none" spc="0" normalizeH="0" baseline="0" noProof="0" dirty="0" smtClean="0">
                <a:ln>
                  <a:noFill/>
                </a:ln>
                <a:solidFill>
                  <a:schemeClr val="tx1"/>
                </a:solidFill>
                <a:effectLst/>
                <a:uLnTx/>
                <a:uFillTx/>
                <a:latin typeface="+mn-lt"/>
                <a:ea typeface="+mn-ea"/>
                <a:cs typeface="+mn-cs"/>
              </a:rPr>
              <a:t>وتعد من التطبيقات الهامة </a:t>
            </a:r>
            <a:r>
              <a:rPr kumimoji="0" lang="ar-SA" sz="3200" b="1" i="0" u="none" strike="noStrike" kern="1200" cap="none" spc="0" normalizeH="0" baseline="0" noProof="0" dirty="0" err="1" smtClean="0">
                <a:ln>
                  <a:noFill/>
                </a:ln>
                <a:solidFill>
                  <a:schemeClr val="tx1"/>
                </a:solidFill>
                <a:effectLst/>
                <a:uLnTx/>
                <a:uFillTx/>
                <a:latin typeface="+mn-lt"/>
                <a:ea typeface="+mn-ea"/>
                <a:cs typeface="+mn-cs"/>
              </a:rPr>
              <a:t>للسيتوكينين</a:t>
            </a:r>
            <a:r>
              <a:rPr kumimoji="0" lang="ar-SA" sz="3200" b="1" i="0" u="none" strike="noStrike" kern="1200" cap="none" spc="0" normalizeH="0" baseline="0" noProof="0" dirty="0" smtClean="0">
                <a:ln>
                  <a:noFill/>
                </a:ln>
                <a:solidFill>
                  <a:schemeClr val="tx1"/>
                </a:solidFill>
                <a:effectLst/>
                <a:uLnTx/>
                <a:uFillTx/>
                <a:latin typeface="+mn-lt"/>
                <a:ea typeface="+mn-ea"/>
                <a:cs typeface="+mn-cs"/>
              </a:rPr>
              <a:t> </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الحد من تأثير ظاهرة السيادة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القمية</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فتؤدى المعاملة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به</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الى تشجيع تكوين البراعم الجانبية فى الورق، ايضا قد يرجع البعض السيادة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القمية</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الى زيادة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الأوكسين</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بالبراعم وفى نفس الوقت قلة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السيتوكينين</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فعند اضافة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السيتوكينين</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خارجيا أمكن إلغاء السيادة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القمية</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ويبدو ان العلاقة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التضادية</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بين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الأوكسين</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والسيتوكينين</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هى المسئولة عن السيادة </a:t>
            </a:r>
            <a:r>
              <a:rPr kumimoji="0" lang="ar-SA" sz="3200" b="0" i="0" u="none" strike="noStrike" kern="1200" cap="none" spc="0" normalizeH="0" baseline="0" noProof="0" dirty="0" err="1" smtClean="0">
                <a:ln>
                  <a:noFill/>
                </a:ln>
                <a:solidFill>
                  <a:schemeClr val="tx1"/>
                </a:solidFill>
                <a:effectLst/>
                <a:uLnTx/>
                <a:uFillTx/>
                <a:latin typeface="+mn-lt"/>
                <a:ea typeface="+mn-ea"/>
                <a:cs typeface="+mn-cs"/>
              </a:rPr>
              <a:t>القمية.</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32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1143000"/>
          </a:xfrm>
        </p:spPr>
        <p:txBody>
          <a:bodyPr>
            <a:normAutofit/>
          </a:bodyPr>
          <a:lstStyle/>
          <a:p>
            <a:pPr algn="ctr"/>
            <a:r>
              <a:rPr lang="ar-SA" sz="4000" b="1" u="sng" dirty="0" smtClean="0">
                <a:solidFill>
                  <a:srgbClr val="C00000"/>
                </a:solidFill>
              </a:rPr>
              <a:t>الية عمل </a:t>
            </a:r>
            <a:r>
              <a:rPr lang="ar-SA" sz="4000" b="1" u="sng" dirty="0" err="1" smtClean="0">
                <a:solidFill>
                  <a:srgbClr val="C00000"/>
                </a:solidFill>
              </a:rPr>
              <a:t>السيتوكاينين</a:t>
            </a:r>
            <a:r>
              <a:rPr lang="ar-SA" sz="4000" b="1" u="sng" dirty="0" smtClean="0">
                <a:solidFill>
                  <a:srgbClr val="C00000"/>
                </a:solidFill>
              </a:rPr>
              <a:t>  </a:t>
            </a:r>
            <a:endParaRPr lang="ar-SA" sz="4000" b="1" u="sng" dirty="0">
              <a:solidFill>
                <a:srgbClr val="C00000"/>
              </a:solidFill>
            </a:endParaRPr>
          </a:p>
        </p:txBody>
      </p:sp>
      <p:sp>
        <p:nvSpPr>
          <p:cNvPr id="3" name="عنصر نائب للمحتوى 2"/>
          <p:cNvSpPr>
            <a:spLocks noGrp="1"/>
          </p:cNvSpPr>
          <p:nvPr>
            <p:ph sz="quarter" idx="1"/>
          </p:nvPr>
        </p:nvSpPr>
        <p:spPr>
          <a:xfrm>
            <a:off x="467544" y="1196752"/>
            <a:ext cx="8301608" cy="5472608"/>
          </a:xfrm>
        </p:spPr>
        <p:txBody>
          <a:bodyPr>
            <a:normAutofit/>
          </a:bodyPr>
          <a:lstStyle/>
          <a:p>
            <a:r>
              <a:rPr lang="ar-SA" b="1" u="sng" dirty="0" smtClean="0">
                <a:solidFill>
                  <a:srgbClr val="00B050"/>
                </a:solidFill>
              </a:rPr>
              <a:t>هناك اقتراحات </a:t>
            </a:r>
            <a:r>
              <a:rPr lang="ar-SA" b="1" u="sng" dirty="0" err="1" smtClean="0">
                <a:solidFill>
                  <a:srgbClr val="00B050"/>
                </a:solidFill>
              </a:rPr>
              <a:t>لالية</a:t>
            </a:r>
            <a:r>
              <a:rPr lang="ar-SA" b="1" u="sng" dirty="0" smtClean="0">
                <a:solidFill>
                  <a:srgbClr val="00B050"/>
                </a:solidFill>
              </a:rPr>
              <a:t> عمل </a:t>
            </a:r>
            <a:r>
              <a:rPr lang="ar-SA" b="1" u="sng" dirty="0" err="1" smtClean="0">
                <a:solidFill>
                  <a:srgbClr val="00B050"/>
                </a:solidFill>
              </a:rPr>
              <a:t>السيتوكاينين</a:t>
            </a:r>
            <a:r>
              <a:rPr lang="ar-SA" b="1" u="sng" dirty="0" smtClean="0">
                <a:solidFill>
                  <a:srgbClr val="00B050"/>
                </a:solidFill>
              </a:rPr>
              <a:t> </a:t>
            </a:r>
            <a:r>
              <a:rPr lang="ar-SA" b="1" u="sng" dirty="0" err="1" smtClean="0">
                <a:solidFill>
                  <a:srgbClr val="00B050"/>
                </a:solidFill>
              </a:rPr>
              <a:t>هي :</a:t>
            </a:r>
            <a:endParaRPr lang="ar-SA" b="1" u="sng" dirty="0" smtClean="0">
              <a:solidFill>
                <a:srgbClr val="00B050"/>
              </a:solidFill>
            </a:endParaRPr>
          </a:p>
          <a:p>
            <a:pPr>
              <a:buNone/>
            </a:pPr>
            <a:r>
              <a:rPr lang="ar-SA" sz="2400" dirty="0" smtClean="0"/>
              <a:t>1- </a:t>
            </a:r>
            <a:r>
              <a:rPr lang="ar-SA" sz="2400" dirty="0" err="1" smtClean="0"/>
              <a:t>الكينتين</a:t>
            </a:r>
            <a:r>
              <a:rPr lang="ar-SA" sz="2400" dirty="0" smtClean="0"/>
              <a:t> يسبب انتقال النتروجين الذائب من اوراق الدخان الى مواضع اخرى على نفس </a:t>
            </a:r>
            <a:r>
              <a:rPr lang="ar-SA" sz="2400" dirty="0" err="1" smtClean="0"/>
              <a:t>النبات .</a:t>
            </a:r>
            <a:r>
              <a:rPr lang="ar-SA" sz="2400" dirty="0" smtClean="0"/>
              <a:t> ادت هذه النتائج الى ان </a:t>
            </a:r>
            <a:r>
              <a:rPr lang="ar-SA" sz="2400" dirty="0" err="1" smtClean="0"/>
              <a:t>السيتوكاينينات</a:t>
            </a:r>
            <a:r>
              <a:rPr lang="ar-SA" sz="2400" dirty="0" smtClean="0"/>
              <a:t> تؤثر على النبات </a:t>
            </a:r>
            <a:r>
              <a:rPr lang="ar-SA" sz="2400" dirty="0" err="1" smtClean="0"/>
              <a:t>لانها</a:t>
            </a:r>
            <a:r>
              <a:rPr lang="ar-SA" sz="2400" dirty="0" smtClean="0"/>
              <a:t> اماكن جذب لها افضلية  في اجتذاب وتركيز وتراكم </a:t>
            </a:r>
            <a:r>
              <a:rPr lang="ar-SA" sz="2400" dirty="0" err="1" smtClean="0"/>
              <a:t>المغذيات .</a:t>
            </a:r>
            <a:endParaRPr lang="ar-SA" sz="2400" dirty="0" smtClean="0"/>
          </a:p>
          <a:p>
            <a:pPr>
              <a:buNone/>
            </a:pPr>
            <a:r>
              <a:rPr lang="ar-SA" sz="2400" dirty="0" smtClean="0"/>
              <a:t>وقد اقترح </a:t>
            </a:r>
            <a:r>
              <a:rPr lang="ar-SA" sz="2400" dirty="0" err="1" smtClean="0"/>
              <a:t>الباخثين</a:t>
            </a:r>
            <a:r>
              <a:rPr lang="ar-SA" sz="2400" dirty="0" smtClean="0"/>
              <a:t> ان الاوراق المعامله </a:t>
            </a:r>
            <a:r>
              <a:rPr lang="ar-SA" sz="2400" dirty="0" err="1" smtClean="0"/>
              <a:t>بالسيتوكاينين</a:t>
            </a:r>
            <a:r>
              <a:rPr lang="ar-SA" sz="2400" dirty="0" smtClean="0"/>
              <a:t> تنظم سريان وتدفق المغذيات اليها  أي ان هذه المواد </a:t>
            </a:r>
            <a:r>
              <a:rPr lang="ar-SA" sz="2400" dirty="0" err="1" smtClean="0"/>
              <a:t>الغذائيه</a:t>
            </a:r>
            <a:r>
              <a:rPr lang="ar-SA" sz="2400" dirty="0" smtClean="0"/>
              <a:t> تسحب من النبات الى اماكن معينه  بنفس النبات ولكنها معامله </a:t>
            </a:r>
            <a:r>
              <a:rPr lang="ar-SA" sz="2400" dirty="0" err="1" smtClean="0"/>
              <a:t>بالسيتوكينينات</a:t>
            </a:r>
            <a:r>
              <a:rPr lang="ar-SA" sz="2400" dirty="0" smtClean="0"/>
              <a:t> </a:t>
            </a:r>
            <a:r>
              <a:rPr lang="ar-SA" sz="2400" dirty="0" err="1" smtClean="0"/>
              <a:t>.</a:t>
            </a:r>
            <a:endParaRPr lang="ar-SA" sz="2400" dirty="0" smtClean="0"/>
          </a:p>
          <a:p>
            <a:pPr>
              <a:buNone/>
            </a:pPr>
            <a:r>
              <a:rPr lang="ar-SA" sz="2400" dirty="0" smtClean="0"/>
              <a:t>2- عمل </a:t>
            </a:r>
            <a:r>
              <a:rPr lang="ar-SA" sz="2400" dirty="0" err="1" smtClean="0"/>
              <a:t>السيتوكاينين</a:t>
            </a:r>
            <a:r>
              <a:rPr lang="ar-SA" sz="2400" dirty="0" smtClean="0"/>
              <a:t> يكون </a:t>
            </a:r>
            <a:r>
              <a:rPr lang="ar-SA" sz="2400" dirty="0" err="1" smtClean="0"/>
              <a:t>بتاثيره</a:t>
            </a:r>
            <a:r>
              <a:rPr lang="ar-SA" sz="2400" dirty="0" smtClean="0"/>
              <a:t> على الارجح على عملية بناء البروتين عن طريق اشتراكها في عملية اتصال ال </a:t>
            </a:r>
            <a:r>
              <a:rPr lang="en-US" sz="2400" dirty="0" smtClean="0"/>
              <a:t>RNA</a:t>
            </a:r>
            <a:r>
              <a:rPr lang="ar-SA" sz="2400" dirty="0" smtClean="0"/>
              <a:t>مع </a:t>
            </a:r>
            <a:r>
              <a:rPr lang="ar-SA" sz="2400" dirty="0" err="1" smtClean="0"/>
              <a:t>الريبوزوم</a:t>
            </a:r>
            <a:r>
              <a:rPr lang="ar-SA" sz="2400" dirty="0" smtClean="0"/>
              <a:t> اثناء تمثيل </a:t>
            </a:r>
            <a:r>
              <a:rPr lang="ar-SA" sz="2400" dirty="0" err="1" smtClean="0"/>
              <a:t>البروتين .</a:t>
            </a:r>
            <a:endParaRPr lang="ar-SA" sz="2400" dirty="0" smtClean="0"/>
          </a:p>
          <a:p>
            <a:r>
              <a:rPr lang="ar-SA" sz="2400" dirty="0" smtClean="0">
                <a:solidFill>
                  <a:srgbClr val="FF0000"/>
                </a:solidFill>
              </a:rPr>
              <a:t>ومن العوامل التي تدل على ان </a:t>
            </a:r>
            <a:r>
              <a:rPr lang="ar-SA" sz="2400" dirty="0" err="1" smtClean="0">
                <a:solidFill>
                  <a:srgbClr val="FF0000"/>
                </a:solidFill>
              </a:rPr>
              <a:t>الستوكاينينات</a:t>
            </a:r>
            <a:r>
              <a:rPr lang="ar-SA" sz="2400" dirty="0" smtClean="0">
                <a:solidFill>
                  <a:srgbClr val="FF0000"/>
                </a:solidFill>
              </a:rPr>
              <a:t> تتفاعل مباشرة مع الاحماض النوويه </a:t>
            </a:r>
            <a:r>
              <a:rPr lang="ar-SA" sz="2400" dirty="0" err="1" smtClean="0">
                <a:solidFill>
                  <a:srgbClr val="FF0000"/>
                </a:solidFill>
              </a:rPr>
              <a:t>هي :</a:t>
            </a:r>
            <a:r>
              <a:rPr lang="ar-SA" sz="2400" dirty="0" smtClean="0">
                <a:solidFill>
                  <a:srgbClr val="FF0000"/>
                </a:solidFill>
              </a:rPr>
              <a:t> </a:t>
            </a:r>
          </a:p>
          <a:p>
            <a:r>
              <a:rPr lang="ar-SA" sz="2400" dirty="0" smtClean="0"/>
              <a:t>تركيب </a:t>
            </a:r>
            <a:r>
              <a:rPr lang="ar-SA" sz="2400" dirty="0" err="1" smtClean="0"/>
              <a:t>الستوكاينين</a:t>
            </a:r>
            <a:r>
              <a:rPr lang="ar-SA" sz="2400" dirty="0" smtClean="0"/>
              <a:t> </a:t>
            </a:r>
            <a:r>
              <a:rPr lang="ar-SA" sz="2400" dirty="0" err="1" smtClean="0"/>
              <a:t>الكيميائي .</a:t>
            </a:r>
            <a:endParaRPr lang="ar-SA" sz="2400" dirty="0" smtClean="0"/>
          </a:p>
          <a:p>
            <a:r>
              <a:rPr lang="ar-SA" sz="2400" dirty="0" smtClean="0"/>
              <a:t>ينبه وينشط </a:t>
            </a:r>
            <a:r>
              <a:rPr lang="ar-SA" sz="2400" dirty="0" err="1" smtClean="0"/>
              <a:t>السيتوكانين</a:t>
            </a:r>
            <a:r>
              <a:rPr lang="ar-SA" sz="2400" dirty="0" smtClean="0"/>
              <a:t> لتخليق  كل من </a:t>
            </a:r>
            <a:r>
              <a:rPr lang="en-US" sz="2400" dirty="0" smtClean="0"/>
              <a:t>RNA</a:t>
            </a:r>
            <a:r>
              <a:rPr lang="ar-SA" sz="2400" dirty="0" smtClean="0"/>
              <a:t> وكذلك </a:t>
            </a:r>
            <a:r>
              <a:rPr lang="ar-SA" sz="2400" dirty="0" err="1" smtClean="0"/>
              <a:t>البروتين .</a:t>
            </a:r>
            <a:endParaRPr lang="ar-SA" sz="2400"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pPr algn="ctr"/>
            <a:r>
              <a:rPr lang="ar-SA" sz="4400" b="1" u="sng" dirty="0" err="1" smtClean="0">
                <a:solidFill>
                  <a:srgbClr val="FF0000"/>
                </a:solidFill>
              </a:rPr>
              <a:t>السيتوكاينينات</a:t>
            </a:r>
            <a:r>
              <a:rPr lang="ar-SA" sz="4400" b="1" u="sng" dirty="0" smtClean="0">
                <a:solidFill>
                  <a:srgbClr val="FF0000"/>
                </a:solidFill>
              </a:rPr>
              <a:t> </a:t>
            </a:r>
            <a:endParaRPr lang="ar-SA" sz="4400" b="1" u="sng" dirty="0">
              <a:solidFill>
                <a:srgbClr val="FF0000"/>
              </a:solidFill>
            </a:endParaRPr>
          </a:p>
        </p:txBody>
      </p:sp>
      <p:sp>
        <p:nvSpPr>
          <p:cNvPr id="5" name="عنصر نائب للمحتوى 4"/>
          <p:cNvSpPr>
            <a:spLocks noGrp="1"/>
          </p:cNvSpPr>
          <p:nvPr>
            <p:ph sz="quarter" idx="1"/>
          </p:nvPr>
        </p:nvSpPr>
        <p:spPr/>
        <p:txBody>
          <a:bodyPr>
            <a:normAutofit/>
          </a:bodyPr>
          <a:lstStyle/>
          <a:p>
            <a:r>
              <a:rPr lang="ar-SA" sz="2400" dirty="0" smtClean="0"/>
              <a:t>في النصف الاخير من القرن </a:t>
            </a:r>
            <a:r>
              <a:rPr lang="ar-SA" sz="2400" dirty="0" err="1" smtClean="0"/>
              <a:t>19 </a:t>
            </a:r>
            <a:r>
              <a:rPr lang="ar-SA" sz="2400" dirty="0" smtClean="0"/>
              <a:t>، افترض العلماء ان </a:t>
            </a:r>
            <a:r>
              <a:rPr lang="ar-SA" sz="2400" dirty="0" err="1" smtClean="0"/>
              <a:t>الانسجه</a:t>
            </a:r>
            <a:r>
              <a:rPr lang="ar-SA" sz="2400" dirty="0" smtClean="0"/>
              <a:t> التي اصابها التمزق او التجريح  تنتج مادة ما تنتشر الى الخلايا </a:t>
            </a:r>
            <a:r>
              <a:rPr lang="ar-SA" sz="2400" dirty="0" err="1" smtClean="0"/>
              <a:t>السليمه</a:t>
            </a:r>
            <a:r>
              <a:rPr lang="ar-SA" sz="2400" dirty="0" smtClean="0"/>
              <a:t> المجاوره للجرح وتنبه فيها النشاط </a:t>
            </a:r>
            <a:r>
              <a:rPr lang="ar-SA" sz="2400" dirty="0" err="1" smtClean="0"/>
              <a:t>المرستيمي</a:t>
            </a:r>
            <a:r>
              <a:rPr lang="ar-SA" sz="2400" dirty="0" smtClean="0"/>
              <a:t> </a:t>
            </a:r>
            <a:r>
              <a:rPr lang="ar-SA" sz="2400" dirty="0" err="1" smtClean="0"/>
              <a:t>.</a:t>
            </a:r>
            <a:endParaRPr lang="ar-SA" sz="2400" dirty="0" smtClean="0"/>
          </a:p>
          <a:p>
            <a:r>
              <a:rPr lang="ar-SA" sz="2400" dirty="0" smtClean="0"/>
              <a:t>فقد اثبت احد العلماء ان المواد </a:t>
            </a:r>
            <a:r>
              <a:rPr lang="ar-SA" sz="2400" dirty="0" err="1" smtClean="0"/>
              <a:t>المنتشره</a:t>
            </a:r>
            <a:r>
              <a:rPr lang="ar-SA" sz="2400" dirty="0" smtClean="0"/>
              <a:t> في اللحاء تنبه وتحث تكاثر الخلايا في نسيج درنات </a:t>
            </a:r>
            <a:r>
              <a:rPr lang="ar-SA" sz="2400" dirty="0" err="1" smtClean="0"/>
              <a:t>البطاطس .</a:t>
            </a:r>
            <a:r>
              <a:rPr lang="ar-SA" sz="2400" dirty="0" smtClean="0"/>
              <a:t> وكذلك وجد ان خلايا النسيج الوعائي تحتوي على مواد تنبه وتحث انقسام خلايا نباتات </a:t>
            </a:r>
            <a:r>
              <a:rPr lang="ar-SA" sz="2400" dirty="0" err="1" smtClean="0"/>
              <a:t>الدخان </a:t>
            </a:r>
            <a:r>
              <a:rPr lang="ar-SA" sz="2400" dirty="0" smtClean="0"/>
              <a:t>.وقد توصل العلماء الى التركيب </a:t>
            </a:r>
            <a:r>
              <a:rPr lang="ar-SA" sz="2400" dirty="0" err="1" smtClean="0"/>
              <a:t>الكيمياىي</a:t>
            </a:r>
            <a:r>
              <a:rPr lang="ar-SA" sz="2400" dirty="0" smtClean="0"/>
              <a:t> </a:t>
            </a:r>
          </a:p>
          <a:p>
            <a:r>
              <a:rPr lang="ar-SA" sz="2400" dirty="0" smtClean="0"/>
              <a:t>الذي اطلق عليه </a:t>
            </a:r>
            <a:r>
              <a:rPr lang="ar-SA" sz="2400" dirty="0" err="1" smtClean="0"/>
              <a:t>الكينتين</a:t>
            </a:r>
            <a:r>
              <a:rPr lang="ar-SA" sz="2400" dirty="0" smtClean="0"/>
              <a:t> يسبب انقسام الخلايا في مزارع </a:t>
            </a:r>
            <a:r>
              <a:rPr lang="ar-SA" sz="2400" dirty="0" err="1" smtClean="0"/>
              <a:t>الانسجه</a:t>
            </a:r>
            <a:r>
              <a:rPr lang="ar-SA" sz="2400" dirty="0" smtClean="0"/>
              <a:t> لخلايا </a:t>
            </a:r>
            <a:r>
              <a:rPr lang="ar-SA" sz="2400" dirty="0" err="1" smtClean="0"/>
              <a:t>الدخان .</a:t>
            </a:r>
            <a:r>
              <a:rPr lang="ar-SA" sz="2400" dirty="0" smtClean="0"/>
              <a:t> ونتيجة لاكتشاف </a:t>
            </a:r>
            <a:r>
              <a:rPr lang="ar-SA" sz="2400" dirty="0" err="1" smtClean="0"/>
              <a:t>الكينتين</a:t>
            </a:r>
            <a:r>
              <a:rPr lang="ar-SA" sz="2400" dirty="0" smtClean="0"/>
              <a:t> ابتدأ عصر جديد في ابحاث انقسام الخلايا في النبات </a:t>
            </a:r>
            <a:r>
              <a:rPr lang="ar-SA" sz="2400" dirty="0" err="1" smtClean="0"/>
              <a:t>واطلق</a:t>
            </a:r>
            <a:r>
              <a:rPr lang="ar-SA" sz="2400" dirty="0" smtClean="0"/>
              <a:t> اسم </a:t>
            </a:r>
            <a:r>
              <a:rPr lang="ar-SA" sz="2400" dirty="0" err="1" smtClean="0"/>
              <a:t>السيتوكاينين</a:t>
            </a:r>
            <a:r>
              <a:rPr lang="ar-SA" sz="2400" dirty="0" smtClean="0"/>
              <a:t>  على المركبات التي تظهر خواص منظمة لنمو </a:t>
            </a:r>
            <a:r>
              <a:rPr lang="ar-SA" sz="2400" dirty="0" err="1" smtClean="0"/>
              <a:t>النبات .</a:t>
            </a:r>
            <a:endParaRPr lang="ar-SA" sz="2400" dirty="0" smtClean="0"/>
          </a:p>
          <a:p>
            <a:endParaRPr lang="ar-SA" sz="2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404664"/>
            <a:ext cx="8445624" cy="6264696"/>
          </a:xfrm>
        </p:spPr>
        <p:txBody>
          <a:bodyPr/>
          <a:lstStyle/>
          <a:p>
            <a:r>
              <a:rPr lang="ar-SA" sz="3600" b="1" dirty="0" smtClean="0">
                <a:solidFill>
                  <a:srgbClr val="00B050"/>
                </a:solidFill>
              </a:rPr>
              <a:t>اكثر المركبات </a:t>
            </a:r>
            <a:r>
              <a:rPr lang="ar-SA" sz="3600" b="1" dirty="0" err="1" smtClean="0">
                <a:solidFill>
                  <a:srgbClr val="00B050"/>
                </a:solidFill>
              </a:rPr>
              <a:t>شيوعا :</a:t>
            </a:r>
            <a:endParaRPr lang="ar-SA" sz="3600" b="1" dirty="0" smtClean="0">
              <a:solidFill>
                <a:srgbClr val="00B050"/>
              </a:solidFill>
            </a:endParaRPr>
          </a:p>
          <a:p>
            <a:pPr>
              <a:buNone/>
            </a:pPr>
            <a:r>
              <a:rPr lang="en-US" sz="4000" b="1" dirty="0" smtClean="0">
                <a:solidFill>
                  <a:srgbClr val="FF0000"/>
                </a:solidFill>
              </a:rPr>
              <a:t> </a:t>
            </a:r>
            <a:r>
              <a:rPr lang="en-US" sz="4000" b="1" dirty="0" err="1" smtClean="0">
                <a:solidFill>
                  <a:srgbClr val="FF0000"/>
                </a:solidFill>
              </a:rPr>
              <a:t>Zeatin</a:t>
            </a:r>
            <a:endParaRPr lang="en-US" sz="4000" b="1" dirty="0" smtClean="0">
              <a:solidFill>
                <a:srgbClr val="FF0000"/>
              </a:solidFill>
            </a:endParaRPr>
          </a:p>
          <a:p>
            <a:endParaRPr lang="en-US" b="1" dirty="0" smtClean="0">
              <a:solidFill>
                <a:srgbClr val="FF0000"/>
              </a:solidFill>
            </a:endParaRPr>
          </a:p>
          <a:p>
            <a:endParaRPr lang="ar-SA" b="1" dirty="0" smtClean="0">
              <a:solidFill>
                <a:srgbClr val="FF0000"/>
              </a:solidFill>
            </a:endParaRPr>
          </a:p>
          <a:p>
            <a:pPr>
              <a:buNone/>
            </a:pPr>
            <a:endParaRPr lang="ar-SA" dirty="0" smtClean="0"/>
          </a:p>
          <a:p>
            <a:endParaRPr lang="ar-SA" dirty="0" smtClean="0"/>
          </a:p>
          <a:p>
            <a:endParaRPr lang="ar-SA" dirty="0"/>
          </a:p>
        </p:txBody>
      </p:sp>
      <p:pic>
        <p:nvPicPr>
          <p:cNvPr id="4" name="Picture 2" descr="http://upload.wikimedia.org/wikipedia/commons/b/bb/Zeatin.png"/>
          <p:cNvPicPr>
            <a:picLocks noChangeAspect="1" noChangeArrowheads="1"/>
          </p:cNvPicPr>
          <p:nvPr/>
        </p:nvPicPr>
        <p:blipFill>
          <a:blip r:embed="rId2" cstate="print"/>
          <a:srcRect/>
          <a:stretch>
            <a:fillRect/>
          </a:stretch>
        </p:blipFill>
        <p:spPr bwMode="auto">
          <a:xfrm>
            <a:off x="1043608" y="1219200"/>
            <a:ext cx="6552728" cy="4848225"/>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2400"/>
            <a:ext cx="8382000" cy="5973763"/>
          </a:xfrm>
        </p:spPr>
        <p:txBody>
          <a:bodyPr/>
          <a:lstStyle/>
          <a:p>
            <a:pPr algn="ctr">
              <a:buNone/>
            </a:pPr>
            <a:r>
              <a:rPr lang="ar-SA" b="1" dirty="0" smtClean="0">
                <a:solidFill>
                  <a:srgbClr val="FF0000"/>
                </a:solidFill>
              </a:rPr>
              <a:t> </a:t>
            </a:r>
            <a:endParaRPr lang="en-US" b="1" dirty="0">
              <a:solidFill>
                <a:srgbClr val="FF0000"/>
              </a:solidFill>
            </a:endParaRPr>
          </a:p>
        </p:txBody>
      </p:sp>
      <p:sp>
        <p:nvSpPr>
          <p:cNvPr id="4" name="مربع نص 3"/>
          <p:cNvSpPr txBox="1"/>
          <p:nvPr/>
        </p:nvSpPr>
        <p:spPr>
          <a:xfrm>
            <a:off x="539552" y="620688"/>
            <a:ext cx="8033603" cy="4524315"/>
          </a:xfrm>
          <a:prstGeom prst="rect">
            <a:avLst/>
          </a:prstGeom>
          <a:noFill/>
        </p:spPr>
        <p:txBody>
          <a:bodyPr wrap="square" rtlCol="1">
            <a:spAutoFit/>
          </a:bodyPr>
          <a:lstStyle/>
          <a:p>
            <a:r>
              <a:rPr lang="ar-SA" sz="3600" b="1" u="sng" dirty="0" smtClean="0">
                <a:solidFill>
                  <a:srgbClr val="FF0000"/>
                </a:solidFill>
              </a:rPr>
              <a:t>توزيع </a:t>
            </a:r>
            <a:r>
              <a:rPr lang="ar-SA" sz="3600" b="1" u="sng" dirty="0" err="1" smtClean="0">
                <a:solidFill>
                  <a:srgbClr val="FF0000"/>
                </a:solidFill>
              </a:rPr>
              <a:t>السيتوكاينينات</a:t>
            </a:r>
            <a:r>
              <a:rPr lang="ar-SA" sz="3600" b="1" u="sng" dirty="0" smtClean="0">
                <a:solidFill>
                  <a:srgbClr val="FF0000"/>
                </a:solidFill>
              </a:rPr>
              <a:t> في </a:t>
            </a:r>
            <a:r>
              <a:rPr lang="ar-SA" sz="3600" b="1" u="sng" dirty="0" err="1" smtClean="0">
                <a:solidFill>
                  <a:srgbClr val="FF0000"/>
                </a:solidFill>
              </a:rPr>
              <a:t>النبات :</a:t>
            </a:r>
            <a:endParaRPr lang="ar-SA" sz="3600" b="1" u="sng" dirty="0" smtClean="0">
              <a:solidFill>
                <a:srgbClr val="FF0000"/>
              </a:solidFill>
            </a:endParaRPr>
          </a:p>
          <a:p>
            <a:endParaRPr lang="ar-SA" sz="3600" b="1" u="sng" dirty="0" smtClean="0">
              <a:solidFill>
                <a:srgbClr val="FF0000"/>
              </a:solidFill>
            </a:endParaRPr>
          </a:p>
          <a:p>
            <a:r>
              <a:rPr lang="ar-SA" sz="3200" dirty="0" smtClean="0"/>
              <a:t>تنتج في المناطق </a:t>
            </a:r>
            <a:r>
              <a:rPr lang="ar-SA" sz="3200" dirty="0" err="1" smtClean="0"/>
              <a:t>المرستيميه</a:t>
            </a:r>
            <a:r>
              <a:rPr lang="ar-SA" sz="3200" dirty="0" smtClean="0"/>
              <a:t> وفي المناطق ذات  جهد النمو </a:t>
            </a:r>
            <a:r>
              <a:rPr lang="ar-SA" sz="3200" dirty="0" err="1" smtClean="0"/>
              <a:t>المستمر </a:t>
            </a:r>
            <a:r>
              <a:rPr lang="ar-SA" sz="3200" dirty="0" smtClean="0"/>
              <a:t>، أي ان </a:t>
            </a:r>
            <a:r>
              <a:rPr lang="ar-SA" sz="3200" dirty="0" err="1" smtClean="0"/>
              <a:t>السيتوكاينينات</a:t>
            </a:r>
            <a:r>
              <a:rPr lang="ar-SA" sz="3200" dirty="0" smtClean="0"/>
              <a:t> تكون </a:t>
            </a:r>
            <a:r>
              <a:rPr lang="ar-SA" sz="3200" dirty="0" err="1" smtClean="0"/>
              <a:t>موجوده</a:t>
            </a:r>
            <a:r>
              <a:rPr lang="ar-SA" sz="3200" dirty="0" smtClean="0"/>
              <a:t> </a:t>
            </a:r>
            <a:r>
              <a:rPr lang="ar-SA" sz="3200" dirty="0" err="1" smtClean="0"/>
              <a:t>بوفره</a:t>
            </a:r>
            <a:r>
              <a:rPr lang="ar-SA" sz="3200" dirty="0" smtClean="0"/>
              <a:t> في الجذور </a:t>
            </a:r>
            <a:r>
              <a:rPr lang="ar-SA" sz="3200" dirty="0" err="1" smtClean="0"/>
              <a:t>والاوراق</a:t>
            </a:r>
            <a:r>
              <a:rPr lang="ar-SA" sz="3200" dirty="0" smtClean="0"/>
              <a:t> الحديثه والثمار </a:t>
            </a:r>
            <a:r>
              <a:rPr lang="ar-SA" sz="3200" dirty="0" err="1" smtClean="0"/>
              <a:t>الناميه</a:t>
            </a:r>
            <a:r>
              <a:rPr lang="ar-SA" sz="3200" dirty="0" smtClean="0"/>
              <a:t> </a:t>
            </a:r>
            <a:r>
              <a:rPr lang="ar-SA" sz="3200" dirty="0" err="1" smtClean="0"/>
              <a:t>.</a:t>
            </a:r>
            <a:r>
              <a:rPr lang="ar-SA" sz="3200" dirty="0" smtClean="0"/>
              <a:t> تكون </a:t>
            </a:r>
            <a:r>
              <a:rPr lang="ar-SA" sz="3200" dirty="0" err="1" smtClean="0"/>
              <a:t>السيتوكاينينات</a:t>
            </a:r>
            <a:r>
              <a:rPr lang="ar-SA" sz="3200" dirty="0" smtClean="0"/>
              <a:t> في الجذور </a:t>
            </a:r>
            <a:r>
              <a:rPr lang="ar-SA" sz="3200" dirty="0" err="1" smtClean="0"/>
              <a:t>خاصه</a:t>
            </a:r>
            <a:r>
              <a:rPr lang="ar-SA" sz="3200" dirty="0" smtClean="0"/>
              <a:t> خلال مرحلة </a:t>
            </a:r>
            <a:r>
              <a:rPr lang="ar-SA" sz="3200" dirty="0" err="1" smtClean="0"/>
              <a:t>البادره</a:t>
            </a:r>
            <a:r>
              <a:rPr lang="ar-SA" sz="3200" dirty="0" smtClean="0"/>
              <a:t> ثم </a:t>
            </a:r>
            <a:r>
              <a:rPr lang="ar-SA" sz="3200" dirty="0" err="1" smtClean="0"/>
              <a:t>ىتنتقل</a:t>
            </a:r>
            <a:r>
              <a:rPr lang="ar-SA" sz="3200" dirty="0" smtClean="0"/>
              <a:t> الى الاجزاء </a:t>
            </a:r>
            <a:r>
              <a:rPr lang="ar-SA" sz="3200" dirty="0" err="1" smtClean="0"/>
              <a:t>العلويه</a:t>
            </a:r>
            <a:r>
              <a:rPr lang="ar-SA" sz="3200" dirty="0" smtClean="0"/>
              <a:t> من النبات خلال </a:t>
            </a:r>
            <a:r>
              <a:rPr lang="ar-SA" sz="3200" dirty="0" err="1" smtClean="0"/>
              <a:t>الخشب .</a:t>
            </a:r>
            <a:endParaRPr lang="ar-SA" sz="3200" dirty="0" smtClean="0"/>
          </a:p>
          <a:p>
            <a:endParaRPr lang="ar-SA" sz="3200" dirty="0" smtClean="0"/>
          </a:p>
          <a:p>
            <a:endParaRPr lang="ar-SA" sz="2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304800"/>
            <a:ext cx="8382000" cy="5821363"/>
          </a:xfrm>
        </p:spPr>
        <p:txBody>
          <a:bodyPr>
            <a:normAutofit/>
          </a:bodyPr>
          <a:lstStyle/>
          <a:p>
            <a:pPr algn="just" rtl="1">
              <a:buNone/>
            </a:pPr>
            <a:r>
              <a:rPr lang="ar-SA" sz="4000" b="1" u="sng" dirty="0" smtClean="0">
                <a:solidFill>
                  <a:srgbClr val="FF0000"/>
                </a:solidFill>
              </a:rPr>
              <a:t>انتقال </a:t>
            </a:r>
            <a:r>
              <a:rPr lang="ar-SA" sz="4000" b="1" u="sng" dirty="0" err="1" smtClean="0">
                <a:solidFill>
                  <a:srgbClr val="FF0000"/>
                </a:solidFill>
              </a:rPr>
              <a:t>السيتوكينيات</a:t>
            </a:r>
            <a:endParaRPr lang="ar-SA" sz="4000" b="1" u="sng" dirty="0" smtClean="0">
              <a:solidFill>
                <a:srgbClr val="FF0000"/>
              </a:solidFill>
            </a:endParaRPr>
          </a:p>
          <a:p>
            <a:pPr algn="just" rtl="1"/>
            <a:r>
              <a:rPr lang="ar-SA" dirty="0" smtClean="0"/>
              <a:t>غير قابلة للحركة الذاتية ولكنها تتحرك اساسا </a:t>
            </a:r>
            <a:r>
              <a:rPr lang="ar-SA" b="1" dirty="0" smtClean="0"/>
              <a:t>وتنتقل في نسيج الخشب</a:t>
            </a:r>
            <a:r>
              <a:rPr lang="ar-SA" dirty="0" smtClean="0"/>
              <a:t> ابتداء من الجذور وتتوزع في جميع اجزاء النبات أي انها تحمل في تيار </a:t>
            </a:r>
            <a:r>
              <a:rPr lang="ar-SA" dirty="0" err="1" smtClean="0"/>
              <a:t>النتح</a:t>
            </a:r>
            <a:r>
              <a:rPr lang="ar-SA" dirty="0" smtClean="0"/>
              <a:t> الموجود داخل النبات اي ان حركتها </a:t>
            </a:r>
            <a:r>
              <a:rPr lang="ar-SA" dirty="0" err="1" smtClean="0"/>
              <a:t>سلبية.</a:t>
            </a:r>
            <a:r>
              <a:rPr lang="ar-SA" dirty="0" smtClean="0"/>
              <a:t> وقد امكن اثبات ذلك فعند حدوث الادماء في حالة ساق نبات العنب فقد وجد ان السائل المائي من الادماء يحتوي على كمية كبيرة من </a:t>
            </a:r>
            <a:r>
              <a:rPr lang="ar-SA" dirty="0" err="1" smtClean="0"/>
              <a:t>السيتوكينيات.</a:t>
            </a:r>
            <a:r>
              <a:rPr lang="ar-SA" dirty="0" smtClean="0"/>
              <a:t> </a:t>
            </a:r>
            <a:r>
              <a:rPr lang="ar-SA" dirty="0" err="1" smtClean="0"/>
              <a:t>والادماء</a:t>
            </a:r>
            <a:r>
              <a:rPr lang="ar-SA" dirty="0" smtClean="0"/>
              <a:t> </a:t>
            </a:r>
            <a:r>
              <a:rPr lang="en-US" dirty="0" smtClean="0"/>
              <a:t>bleeding</a:t>
            </a:r>
            <a:r>
              <a:rPr lang="ar-SA" dirty="0" smtClean="0"/>
              <a:t> هو عبارة عن ظاهرة تساقط وظهور قطرات مائية بعد قطع الساق وخاصة في منطقة قريبة من سطح التربة.وهو يخرج من نسيج الخشب ومصدر هذه العصارة والماء الناتج هو نتيجة للضغط الجذري.</a:t>
            </a:r>
          </a:p>
          <a:p>
            <a:pPr algn="r" rtl="1">
              <a:buNone/>
            </a:pPr>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3433" y="332656"/>
            <a:ext cx="7778091" cy="646331"/>
          </a:xfrm>
          <a:prstGeom prst="rect">
            <a:avLst/>
          </a:prstGeom>
          <a:noFill/>
        </p:spPr>
        <p:txBody>
          <a:bodyPr wrap="none" rtlCol="1">
            <a:spAutoFit/>
          </a:bodyPr>
          <a:lstStyle/>
          <a:p>
            <a:r>
              <a:rPr lang="ar-SA" sz="3600" b="1" u="sng" dirty="0" smtClean="0">
                <a:solidFill>
                  <a:srgbClr val="C00000"/>
                </a:solidFill>
              </a:rPr>
              <a:t>دور </a:t>
            </a:r>
            <a:r>
              <a:rPr lang="ar-SA" sz="3600" b="1" u="sng" dirty="0" err="1" smtClean="0">
                <a:solidFill>
                  <a:srgbClr val="C00000"/>
                </a:solidFill>
              </a:rPr>
              <a:t>هرمونات</a:t>
            </a:r>
            <a:r>
              <a:rPr lang="ar-SA" sz="3600" b="1" u="sng" dirty="0" smtClean="0">
                <a:solidFill>
                  <a:srgbClr val="C00000"/>
                </a:solidFill>
              </a:rPr>
              <a:t> النمو  في المراحل  النباتيه </a:t>
            </a:r>
            <a:r>
              <a:rPr lang="ar-SA" sz="3600" b="1" u="sng" dirty="0" err="1" smtClean="0">
                <a:solidFill>
                  <a:srgbClr val="C00000"/>
                </a:solidFill>
              </a:rPr>
              <a:t>المختلفه</a:t>
            </a:r>
            <a:r>
              <a:rPr lang="ar-SA" sz="3600" b="1" u="sng" dirty="0" smtClean="0">
                <a:solidFill>
                  <a:srgbClr val="C00000"/>
                </a:solidFill>
              </a:rPr>
              <a:t> </a:t>
            </a:r>
            <a:endParaRPr lang="ar-SA" sz="3600" b="1" u="sng" dirty="0">
              <a:solidFill>
                <a:srgbClr val="C00000"/>
              </a:solidFill>
            </a:endParaRPr>
          </a:p>
        </p:txBody>
      </p:sp>
      <p:graphicFrame>
        <p:nvGraphicFramePr>
          <p:cNvPr id="3" name="جدول 2"/>
          <p:cNvGraphicFramePr>
            <a:graphicFrameLocks noGrp="1"/>
          </p:cNvGraphicFramePr>
          <p:nvPr/>
        </p:nvGraphicFramePr>
        <p:xfrm>
          <a:off x="179512" y="1268760"/>
          <a:ext cx="8712966" cy="5455920"/>
        </p:xfrm>
        <a:graphic>
          <a:graphicData uri="http://schemas.openxmlformats.org/drawingml/2006/table">
            <a:tbl>
              <a:tblPr rtl="1" firstRow="1" bandRow="1">
                <a:tableStyleId>{5C22544A-7EE6-4342-B048-85BDC9FD1C3A}</a:tableStyleId>
              </a:tblPr>
              <a:tblGrid>
                <a:gridCol w="2150701">
                  <a:extLst>
                    <a:ext uri="{9D8B030D-6E8A-4147-A177-3AD203B41FA5}">
                      <a16:colId xmlns:a16="http://schemas.microsoft.com/office/drawing/2014/main" val="20000"/>
                    </a:ext>
                  </a:extLst>
                </a:gridCol>
                <a:gridCol w="1312453">
                  <a:extLst>
                    <a:ext uri="{9D8B030D-6E8A-4147-A177-3AD203B41FA5}">
                      <a16:colId xmlns:a16="http://schemas.microsoft.com/office/drawing/2014/main" val="20001"/>
                    </a:ext>
                  </a:extLst>
                </a:gridCol>
                <a:gridCol w="1312453">
                  <a:extLst>
                    <a:ext uri="{9D8B030D-6E8A-4147-A177-3AD203B41FA5}">
                      <a16:colId xmlns:a16="http://schemas.microsoft.com/office/drawing/2014/main" val="20002"/>
                    </a:ext>
                  </a:extLst>
                </a:gridCol>
                <a:gridCol w="1312453">
                  <a:extLst>
                    <a:ext uri="{9D8B030D-6E8A-4147-A177-3AD203B41FA5}">
                      <a16:colId xmlns:a16="http://schemas.microsoft.com/office/drawing/2014/main" val="20003"/>
                    </a:ext>
                  </a:extLst>
                </a:gridCol>
                <a:gridCol w="1312453">
                  <a:extLst>
                    <a:ext uri="{9D8B030D-6E8A-4147-A177-3AD203B41FA5}">
                      <a16:colId xmlns:a16="http://schemas.microsoft.com/office/drawing/2014/main" val="20004"/>
                    </a:ext>
                  </a:extLst>
                </a:gridCol>
                <a:gridCol w="1312453">
                  <a:extLst>
                    <a:ext uri="{9D8B030D-6E8A-4147-A177-3AD203B41FA5}">
                      <a16:colId xmlns:a16="http://schemas.microsoft.com/office/drawing/2014/main" val="20005"/>
                    </a:ext>
                  </a:extLst>
                </a:gridCol>
              </a:tblGrid>
              <a:tr h="370840">
                <a:tc>
                  <a:txBody>
                    <a:bodyPr/>
                    <a:lstStyle/>
                    <a:p>
                      <a:pPr rtl="1"/>
                      <a:r>
                        <a:rPr lang="ar-SA" sz="2400" b="1" dirty="0" smtClean="0">
                          <a:solidFill>
                            <a:srgbClr val="FFFF00"/>
                          </a:solidFill>
                        </a:rPr>
                        <a:t>المراحل </a:t>
                      </a:r>
                      <a:endParaRPr lang="ar-SA" sz="2400" b="1" dirty="0">
                        <a:solidFill>
                          <a:srgbClr val="FFFF0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400" b="1" dirty="0" err="1" smtClean="0">
                          <a:solidFill>
                            <a:srgbClr val="FFFF00"/>
                          </a:solidFill>
                        </a:rPr>
                        <a:t>الاوكسين</a:t>
                      </a:r>
                      <a:r>
                        <a:rPr lang="ar-SA" sz="2400" b="1" dirty="0" smtClean="0">
                          <a:solidFill>
                            <a:srgbClr val="FFFF00"/>
                          </a:solidFill>
                        </a:rPr>
                        <a:t> </a:t>
                      </a:r>
                      <a:endParaRPr lang="ar-SA" sz="2400" b="1"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400" b="1" dirty="0" err="1" smtClean="0">
                          <a:solidFill>
                            <a:srgbClr val="FFFF00"/>
                          </a:solidFill>
                        </a:rPr>
                        <a:t>الجبرلين</a:t>
                      </a:r>
                      <a:r>
                        <a:rPr lang="ar-SA" sz="2400" b="1" dirty="0" smtClean="0">
                          <a:solidFill>
                            <a:srgbClr val="FFFF00"/>
                          </a:solidFill>
                        </a:rPr>
                        <a:t> </a:t>
                      </a:r>
                      <a:endParaRPr lang="ar-SA" sz="2400" b="1"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400" b="1" dirty="0" err="1" smtClean="0">
                          <a:solidFill>
                            <a:srgbClr val="FFFF00"/>
                          </a:solidFill>
                        </a:rPr>
                        <a:t>السيتوكاينين</a:t>
                      </a:r>
                      <a:endParaRPr lang="ar-SA" sz="2400" b="1"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400" b="1" dirty="0" err="1" smtClean="0">
                          <a:solidFill>
                            <a:srgbClr val="FFFF00"/>
                          </a:solidFill>
                        </a:rPr>
                        <a:t>الابسيسك</a:t>
                      </a:r>
                      <a:r>
                        <a:rPr lang="ar-SA" sz="2400" b="1" dirty="0" smtClean="0">
                          <a:solidFill>
                            <a:srgbClr val="FFFF00"/>
                          </a:solidFill>
                        </a:rPr>
                        <a:t> اسد</a:t>
                      </a:r>
                      <a:endParaRPr lang="ar-SA" sz="2400" b="1"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400" b="1" dirty="0" err="1" smtClean="0">
                          <a:solidFill>
                            <a:srgbClr val="FFFF00"/>
                          </a:solidFill>
                        </a:rPr>
                        <a:t>الاثيلين</a:t>
                      </a:r>
                      <a:r>
                        <a:rPr lang="ar-SA" sz="2400" b="1" dirty="0" smtClean="0">
                          <a:solidFill>
                            <a:srgbClr val="FFFF00"/>
                          </a:solidFill>
                        </a:rPr>
                        <a:t> </a:t>
                      </a:r>
                      <a:endParaRPr lang="ar-SA" sz="2400" b="1" dirty="0">
                        <a:solidFill>
                          <a:srgbClr val="FFFF00"/>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rtl="1"/>
                      <a:endParaRPr lang="ar-SA" sz="2000" b="1" dirty="0">
                        <a:solidFill>
                          <a:srgbClr val="FFFF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rtl="1"/>
                      <a:r>
                        <a:rPr lang="ar-SA" sz="2800" b="1" dirty="0" smtClean="0">
                          <a:solidFill>
                            <a:schemeClr val="tx1"/>
                          </a:solidFill>
                        </a:rPr>
                        <a:t>منشطات النمو </a:t>
                      </a:r>
                      <a:endParaRPr lang="ar-SA" sz="2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sz="2000" b="1" dirty="0">
                        <a:solidFill>
                          <a:srgbClr val="FFFF00"/>
                        </a:solidFill>
                      </a:endParaRPr>
                    </a:p>
                  </a:txBody>
                  <a:tcPr/>
                </a:tc>
                <a:tc hMerge="1">
                  <a:txBody>
                    <a:bodyPr/>
                    <a:lstStyle/>
                    <a:p>
                      <a:pPr rtl="1"/>
                      <a:endParaRPr lang="ar-SA" sz="2000" b="1" dirty="0">
                        <a:solidFill>
                          <a:srgbClr val="FFFF00"/>
                        </a:solidFill>
                      </a:endParaRPr>
                    </a:p>
                  </a:txBody>
                  <a:tcPr/>
                </a:tc>
                <a:tc gridSpan="2">
                  <a:txBody>
                    <a:bodyPr/>
                    <a:lstStyle/>
                    <a:p>
                      <a:pPr algn="ctr" rtl="1"/>
                      <a:r>
                        <a:rPr lang="ar-SA" sz="2800" b="1" dirty="0" smtClean="0">
                          <a:solidFill>
                            <a:schemeClr val="tx1"/>
                          </a:solidFill>
                        </a:rPr>
                        <a:t>مثبطات النمو </a:t>
                      </a:r>
                      <a:endParaRPr lang="ar-SA" sz="2800" b="1"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sz="2000" b="1" dirty="0">
                        <a:solidFill>
                          <a:srgbClr val="FFFF00"/>
                        </a:solidFill>
                      </a:endParaRPr>
                    </a:p>
                  </a:txBody>
                  <a:tcPr/>
                </a:tc>
                <a:extLst>
                  <a:ext uri="{0D108BD9-81ED-4DB2-BD59-A6C34878D82A}">
                    <a16:rowId xmlns:a16="http://schemas.microsoft.com/office/drawing/2014/main" val="10001"/>
                  </a:ext>
                </a:extLst>
              </a:tr>
              <a:tr h="370840">
                <a:tc>
                  <a:txBody>
                    <a:bodyPr/>
                    <a:lstStyle/>
                    <a:p>
                      <a:pPr rtl="1"/>
                      <a:r>
                        <a:rPr lang="ar-SA" sz="2000" b="1" dirty="0" smtClean="0">
                          <a:solidFill>
                            <a:srgbClr val="C00000"/>
                          </a:solidFill>
                        </a:rPr>
                        <a:t>الانقسام الخلوي </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rtl="1"/>
                      <a:endParaRPr lang="ar-S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pPr rtl="1"/>
                      <a:r>
                        <a:rPr lang="ar-SA" sz="2000" b="1" dirty="0" smtClean="0">
                          <a:solidFill>
                            <a:srgbClr val="C00000"/>
                          </a:solidFill>
                        </a:rPr>
                        <a:t>زيادة</a:t>
                      </a:r>
                      <a:r>
                        <a:rPr lang="ar-SA" sz="2000" b="1" baseline="0" dirty="0" smtClean="0">
                          <a:solidFill>
                            <a:srgbClr val="C00000"/>
                          </a:solidFill>
                        </a:rPr>
                        <a:t> حجم الخليه </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370840">
                <a:tc>
                  <a:txBody>
                    <a:bodyPr/>
                    <a:lstStyle/>
                    <a:p>
                      <a:pPr rtl="1"/>
                      <a:r>
                        <a:rPr lang="ar-SA" sz="2000" b="1" dirty="0" smtClean="0">
                          <a:solidFill>
                            <a:srgbClr val="C00000"/>
                          </a:solidFill>
                        </a:rPr>
                        <a:t>التميز</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370840">
                <a:tc>
                  <a:txBody>
                    <a:bodyPr/>
                    <a:lstStyle/>
                    <a:p>
                      <a:pPr rtl="1"/>
                      <a:r>
                        <a:rPr lang="ar-SA" sz="2000" b="1" dirty="0" smtClean="0">
                          <a:solidFill>
                            <a:srgbClr val="C00000"/>
                          </a:solidFill>
                        </a:rPr>
                        <a:t>الازهار </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370840">
                <a:tc>
                  <a:txBody>
                    <a:bodyPr/>
                    <a:lstStyle/>
                    <a:p>
                      <a:pPr rtl="1"/>
                      <a:r>
                        <a:rPr lang="ar-SA" sz="2000" b="1" dirty="0" smtClean="0">
                          <a:solidFill>
                            <a:srgbClr val="C00000"/>
                          </a:solidFill>
                        </a:rPr>
                        <a:t>الاثمار </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370840">
                <a:tc>
                  <a:txBody>
                    <a:bodyPr/>
                    <a:lstStyle/>
                    <a:p>
                      <a:pPr rtl="1"/>
                      <a:r>
                        <a:rPr lang="ar-SA" sz="2000" b="1" dirty="0" smtClean="0">
                          <a:solidFill>
                            <a:srgbClr val="C00000"/>
                          </a:solidFill>
                        </a:rPr>
                        <a:t>تكوين البذور </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370840">
                <a:tc>
                  <a:txBody>
                    <a:bodyPr/>
                    <a:lstStyle/>
                    <a:p>
                      <a:pPr rtl="1"/>
                      <a:r>
                        <a:rPr lang="ar-SA" sz="2000" b="1" dirty="0" smtClean="0">
                          <a:solidFill>
                            <a:srgbClr val="C00000"/>
                          </a:solidFill>
                        </a:rPr>
                        <a:t>كمون البذور </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dirty="0" err="1" smtClean="0"/>
                        <a:t>+</a:t>
                      </a:r>
                      <a:endParaRPr lang="ar-SA" sz="2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dirty="0" err="1" smtClean="0"/>
                        <a:t>+</a:t>
                      </a:r>
                      <a:endParaRPr lang="ar-SA" sz="2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8"/>
                  </a:ext>
                </a:extLst>
              </a:tr>
              <a:tr h="370840">
                <a:tc>
                  <a:txBody>
                    <a:bodyPr/>
                    <a:lstStyle/>
                    <a:p>
                      <a:pPr rtl="1"/>
                      <a:r>
                        <a:rPr lang="ar-SA" sz="2000" b="1" dirty="0" err="1" smtClean="0">
                          <a:solidFill>
                            <a:srgbClr val="C00000"/>
                          </a:solidFill>
                        </a:rPr>
                        <a:t>الشيخوخه</a:t>
                      </a:r>
                      <a:r>
                        <a:rPr lang="ar-SA" sz="2000" b="1" dirty="0" smtClean="0">
                          <a:solidFill>
                            <a:srgbClr val="C00000"/>
                          </a:solidFill>
                        </a:rPr>
                        <a:t> </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9"/>
                  </a:ext>
                </a:extLst>
              </a:tr>
              <a:tr h="370840">
                <a:tc>
                  <a:txBody>
                    <a:bodyPr/>
                    <a:lstStyle/>
                    <a:p>
                      <a:pPr rtl="1"/>
                      <a:r>
                        <a:rPr lang="ar-SA" sz="2000" b="1" dirty="0" smtClean="0">
                          <a:solidFill>
                            <a:srgbClr val="C00000"/>
                          </a:solidFill>
                        </a:rPr>
                        <a:t>التساقط </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0"/>
                  </a:ext>
                </a:extLst>
              </a:tr>
            </a:tbl>
          </a:graphicData>
        </a:graphic>
      </p:graphicFrame>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458200" cy="5897563"/>
          </a:xfrm>
        </p:spPr>
        <p:txBody>
          <a:bodyPr>
            <a:normAutofit/>
          </a:bodyPr>
          <a:lstStyle/>
          <a:p>
            <a:pPr algn="ctr" rtl="1">
              <a:buNone/>
            </a:pPr>
            <a:r>
              <a:rPr lang="ar-SA" sz="4000" b="1" u="sng" dirty="0" smtClean="0">
                <a:solidFill>
                  <a:srgbClr val="FF0000"/>
                </a:solidFill>
              </a:rPr>
              <a:t>وظائف </a:t>
            </a:r>
            <a:r>
              <a:rPr lang="ar-SA" sz="4000" b="1" u="sng" dirty="0" err="1" smtClean="0">
                <a:solidFill>
                  <a:srgbClr val="FF0000"/>
                </a:solidFill>
              </a:rPr>
              <a:t>السيتوكينين</a:t>
            </a:r>
            <a:r>
              <a:rPr lang="ar-SA" sz="4000" b="1" u="sng" dirty="0" smtClean="0">
                <a:solidFill>
                  <a:srgbClr val="FF0000"/>
                </a:solidFill>
              </a:rPr>
              <a:t> </a:t>
            </a:r>
          </a:p>
          <a:p>
            <a:pPr algn="just" rtl="1">
              <a:buNone/>
            </a:pPr>
            <a:r>
              <a:rPr lang="ar-SA" sz="2800" u="sng" dirty="0" smtClean="0">
                <a:solidFill>
                  <a:srgbClr val="00B050"/>
                </a:solidFill>
              </a:rPr>
              <a:t/>
            </a:r>
            <a:br>
              <a:rPr lang="ar-SA" sz="2800" u="sng" dirty="0" smtClean="0">
                <a:solidFill>
                  <a:srgbClr val="00B050"/>
                </a:solidFill>
              </a:rPr>
            </a:br>
            <a:r>
              <a:rPr lang="ar-SA" sz="2800" u="sng" dirty="0" smtClean="0">
                <a:solidFill>
                  <a:srgbClr val="00B050"/>
                </a:solidFill>
              </a:rPr>
              <a:t>1- </a:t>
            </a:r>
            <a:r>
              <a:rPr lang="ar-SA" sz="2800" b="1" u="sng" dirty="0" smtClean="0">
                <a:solidFill>
                  <a:srgbClr val="00B050"/>
                </a:solidFill>
              </a:rPr>
              <a:t>انقسام الخلايا </a:t>
            </a:r>
            <a:r>
              <a:rPr lang="en-US" sz="2800" b="1" u="sng" dirty="0" smtClean="0">
                <a:solidFill>
                  <a:srgbClr val="00B050"/>
                </a:solidFill>
              </a:rPr>
              <a:t>Cell division</a:t>
            </a:r>
            <a:endParaRPr lang="ar-SA" sz="2800" b="1" u="sng" dirty="0" smtClean="0">
              <a:solidFill>
                <a:srgbClr val="00B050"/>
              </a:solidFill>
            </a:endParaRPr>
          </a:p>
          <a:p>
            <a:pPr algn="just" rtl="1"/>
            <a:r>
              <a:rPr lang="ar-SA" sz="2600" dirty="0" smtClean="0"/>
              <a:t>اهم وظائف السيتوكينين هو تأثيره على انقسام الخلايا وهذه الصفة تتخذ أساساً لإثبات وجود السيتوكينين فى العديد من الاختبارات </a:t>
            </a:r>
            <a:r>
              <a:rPr lang="ar-SA" sz="2600" dirty="0" err="1" smtClean="0"/>
              <a:t>الحيوية.</a:t>
            </a:r>
            <a:r>
              <a:rPr lang="ar-SA" sz="2600" dirty="0" smtClean="0"/>
              <a:t> ولكن اتضح من التجارب انه لابد من وجود </a:t>
            </a:r>
            <a:r>
              <a:rPr lang="ar-SA" sz="2600" dirty="0" err="1" smtClean="0"/>
              <a:t>اوكسين</a:t>
            </a:r>
            <a:r>
              <a:rPr lang="ar-SA" sz="2600" dirty="0" smtClean="0"/>
              <a:t> في تجارب </a:t>
            </a:r>
            <a:r>
              <a:rPr lang="ar-SA" sz="2600" dirty="0" err="1" smtClean="0"/>
              <a:t>كالس</a:t>
            </a:r>
            <a:r>
              <a:rPr lang="en-US" sz="2600" dirty="0" smtClean="0"/>
              <a:t>Callus</a:t>
            </a:r>
            <a:r>
              <a:rPr lang="ar-SA" sz="2600" dirty="0" smtClean="0"/>
              <a:t> نخاع ساق </a:t>
            </a:r>
            <a:r>
              <a:rPr lang="ar-SA" sz="2600" dirty="0" err="1" smtClean="0"/>
              <a:t>التبغ.</a:t>
            </a:r>
            <a:r>
              <a:rPr lang="ar-SA" sz="2600" dirty="0" smtClean="0"/>
              <a:t> اتضح ان اضافة </a:t>
            </a:r>
            <a:r>
              <a:rPr lang="ar-SA" sz="2600" dirty="0" err="1" smtClean="0"/>
              <a:t>الاوكسين</a:t>
            </a:r>
            <a:r>
              <a:rPr lang="ar-SA" sz="2600" dirty="0" smtClean="0"/>
              <a:t> منفردا في البيئة يسبب كبر حجم الخلايا فقط دون انقسام والعكس صحيح </a:t>
            </a:r>
            <a:r>
              <a:rPr lang="ar-SA" sz="2600" dirty="0" err="1" smtClean="0"/>
              <a:t>فاضافة</a:t>
            </a:r>
            <a:r>
              <a:rPr lang="ar-SA" sz="2600" dirty="0" smtClean="0"/>
              <a:t> </a:t>
            </a:r>
            <a:r>
              <a:rPr lang="ar-SA" sz="2600" dirty="0" err="1" smtClean="0"/>
              <a:t>السيتوكينين</a:t>
            </a:r>
            <a:r>
              <a:rPr lang="ar-SA" sz="2600" dirty="0" smtClean="0"/>
              <a:t> منفردا في البيئة لا يسبب انقسام </a:t>
            </a:r>
            <a:r>
              <a:rPr lang="ar-SA" sz="2600" dirty="0" err="1" smtClean="0"/>
              <a:t>الخلايا.</a:t>
            </a:r>
            <a:r>
              <a:rPr lang="ar-SA" sz="2600" dirty="0" smtClean="0"/>
              <a:t> وعند اضافة </a:t>
            </a:r>
            <a:r>
              <a:rPr lang="ar-SA" sz="2600" dirty="0" err="1" smtClean="0"/>
              <a:t>الاوكسين</a:t>
            </a:r>
            <a:r>
              <a:rPr lang="ar-SA" sz="2600" dirty="0" smtClean="0"/>
              <a:t> </a:t>
            </a:r>
            <a:r>
              <a:rPr lang="ar-SA" sz="2600" dirty="0" err="1" smtClean="0"/>
              <a:t>والسيتوكينين</a:t>
            </a:r>
            <a:r>
              <a:rPr lang="ar-SA" sz="2600" dirty="0" smtClean="0"/>
              <a:t> للبيئة يحدث انقسام سريع للخلايا </a:t>
            </a:r>
            <a:r>
              <a:rPr lang="ar-SA" sz="2600" dirty="0" smtClean="0">
                <a:solidFill>
                  <a:srgbClr val="FF0000"/>
                </a:solidFill>
              </a:rPr>
              <a:t>وينمو نسيج </a:t>
            </a:r>
            <a:r>
              <a:rPr lang="ar-SA" sz="2600" dirty="0" err="1" smtClean="0">
                <a:solidFill>
                  <a:srgbClr val="FF0000"/>
                </a:solidFill>
              </a:rPr>
              <a:t>الكالس</a:t>
            </a:r>
            <a:r>
              <a:rPr lang="ar-SA" sz="2600" dirty="0" smtClean="0">
                <a:solidFill>
                  <a:srgbClr val="FF0000"/>
                </a:solidFill>
              </a:rPr>
              <a:t> </a:t>
            </a:r>
            <a:r>
              <a:rPr lang="ar-SA" sz="2600" dirty="0" smtClean="0"/>
              <a:t>ويكبر في </a:t>
            </a:r>
            <a:r>
              <a:rPr lang="ar-SA" sz="2600" dirty="0" err="1" smtClean="0"/>
              <a:t>الحجم.</a:t>
            </a:r>
            <a:r>
              <a:rPr lang="ar-SA" sz="2600" dirty="0" smtClean="0"/>
              <a:t> أي يتضح ان </a:t>
            </a:r>
            <a:r>
              <a:rPr lang="ar-SA" sz="2600" dirty="0" err="1" smtClean="0"/>
              <a:t>السيتوكينين</a:t>
            </a:r>
            <a:r>
              <a:rPr lang="ar-SA" sz="2600" dirty="0" smtClean="0"/>
              <a:t> </a:t>
            </a:r>
            <a:r>
              <a:rPr lang="ar-SA" sz="2600" dirty="0" err="1" smtClean="0"/>
              <a:t>والاوكسين</a:t>
            </a:r>
            <a:r>
              <a:rPr lang="ar-SA" sz="2600" dirty="0" smtClean="0"/>
              <a:t> لازمين معا لحدوث انقسام الخلايا.</a:t>
            </a:r>
          </a:p>
          <a:p>
            <a:pPr algn="just" rtl="1">
              <a:buFont typeface="Wingdings" pitchFamily="2" charset="2"/>
              <a:buChar char="ü"/>
            </a:pPr>
            <a:r>
              <a:rPr lang="ar-SA" sz="2600" b="1" dirty="0" smtClean="0">
                <a:solidFill>
                  <a:srgbClr val="00B050"/>
                </a:solidFill>
              </a:rPr>
              <a:t>اذا تمت اضافة </a:t>
            </a:r>
            <a:r>
              <a:rPr lang="ar-SA" sz="2600" b="1" dirty="0" err="1" smtClean="0">
                <a:solidFill>
                  <a:srgbClr val="00B050"/>
                </a:solidFill>
              </a:rPr>
              <a:t>الكاينيتن</a:t>
            </a:r>
            <a:r>
              <a:rPr lang="ar-SA" sz="2600" b="1" dirty="0" smtClean="0">
                <a:solidFill>
                  <a:srgbClr val="00B050"/>
                </a:solidFill>
              </a:rPr>
              <a:t> اكثر من </a:t>
            </a:r>
            <a:r>
              <a:rPr lang="ar-SA" sz="2600" b="1" dirty="0" err="1" smtClean="0">
                <a:solidFill>
                  <a:srgbClr val="00B050"/>
                </a:solidFill>
              </a:rPr>
              <a:t>الاوكسين</a:t>
            </a:r>
            <a:r>
              <a:rPr lang="ar-SA" sz="2600" b="1" dirty="0" smtClean="0">
                <a:solidFill>
                  <a:srgbClr val="00B050"/>
                </a:solidFill>
              </a:rPr>
              <a:t> يحفز        سيقان </a:t>
            </a:r>
            <a:r>
              <a:rPr lang="ar-SA" sz="2600" b="1" dirty="0" err="1" smtClean="0">
                <a:solidFill>
                  <a:srgbClr val="00B050"/>
                </a:solidFill>
              </a:rPr>
              <a:t>واوراق</a:t>
            </a:r>
            <a:r>
              <a:rPr lang="ar-SA" sz="2600" b="1" dirty="0" smtClean="0">
                <a:solidFill>
                  <a:srgbClr val="00B050"/>
                </a:solidFill>
              </a:rPr>
              <a:t> </a:t>
            </a:r>
            <a:r>
              <a:rPr lang="ar-SA" sz="2600" b="1" dirty="0" err="1" smtClean="0">
                <a:solidFill>
                  <a:srgbClr val="00B050"/>
                </a:solidFill>
              </a:rPr>
              <a:t>.</a:t>
            </a:r>
            <a:endParaRPr lang="ar-SA" sz="2600" b="1" dirty="0" smtClean="0">
              <a:solidFill>
                <a:srgbClr val="00B050"/>
              </a:solidFill>
            </a:endParaRPr>
          </a:p>
          <a:p>
            <a:pPr algn="just" rtl="1">
              <a:buFont typeface="Wingdings" pitchFamily="2" charset="2"/>
              <a:buChar char="ü"/>
            </a:pPr>
            <a:r>
              <a:rPr lang="ar-SA" sz="2600" b="1" dirty="0" smtClean="0">
                <a:solidFill>
                  <a:srgbClr val="00B050"/>
                </a:solidFill>
              </a:rPr>
              <a:t>اذا تمت اضافة </a:t>
            </a:r>
            <a:r>
              <a:rPr lang="ar-SA" sz="2600" b="1" dirty="0" err="1" smtClean="0">
                <a:solidFill>
                  <a:srgbClr val="00B050"/>
                </a:solidFill>
              </a:rPr>
              <a:t>الكاينتين</a:t>
            </a:r>
            <a:r>
              <a:rPr lang="ar-SA" sz="2600" b="1" dirty="0" smtClean="0">
                <a:solidFill>
                  <a:srgbClr val="00B050"/>
                </a:solidFill>
              </a:rPr>
              <a:t> اقل من </a:t>
            </a:r>
            <a:r>
              <a:rPr lang="ar-SA" sz="2600" b="1" dirty="0" err="1" smtClean="0">
                <a:solidFill>
                  <a:srgbClr val="00B050"/>
                </a:solidFill>
              </a:rPr>
              <a:t>الاوكسين</a:t>
            </a:r>
            <a:r>
              <a:rPr lang="ar-SA" sz="2600" b="1" dirty="0" smtClean="0">
                <a:solidFill>
                  <a:srgbClr val="00B050"/>
                </a:solidFill>
              </a:rPr>
              <a:t> يحفز         </a:t>
            </a:r>
            <a:r>
              <a:rPr lang="ar-SA" sz="2600" b="1" dirty="0" err="1" smtClean="0">
                <a:solidFill>
                  <a:srgbClr val="00B050"/>
                </a:solidFill>
              </a:rPr>
              <a:t>الجذور .</a:t>
            </a:r>
            <a:endParaRPr lang="ar-SA" sz="2600" b="1" dirty="0" smtClean="0">
              <a:solidFill>
                <a:srgbClr val="00B050"/>
              </a:solidFill>
            </a:endParaRPr>
          </a:p>
        </p:txBody>
      </p:sp>
      <p:sp>
        <p:nvSpPr>
          <p:cNvPr id="4" name="سهم إلى اليمين 3"/>
          <p:cNvSpPr/>
          <p:nvPr/>
        </p:nvSpPr>
        <p:spPr>
          <a:xfrm flipH="1">
            <a:off x="2987824" y="5301208"/>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سهم إلى اليمين 4"/>
          <p:cNvSpPr/>
          <p:nvPr/>
        </p:nvSpPr>
        <p:spPr>
          <a:xfrm flipH="1">
            <a:off x="3059832" y="5733256"/>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88640"/>
            <a:ext cx="8789179" cy="2646878"/>
          </a:xfrm>
          <a:prstGeom prst="rect">
            <a:avLst/>
          </a:prstGeom>
          <a:noFill/>
        </p:spPr>
        <p:txBody>
          <a:bodyPr wrap="square" rtlCol="1">
            <a:spAutoFit/>
          </a:bodyPr>
          <a:lstStyle/>
          <a:p>
            <a:r>
              <a:rPr lang="ar-SA" sz="2400" dirty="0" smtClean="0"/>
              <a:t>وقد اتضح دوره جليا  في تكوين الصفيحه الوسطى اثناء الانقسام كما له دور في تنشيط الجينات </a:t>
            </a:r>
            <a:r>
              <a:rPr lang="ar-SA" sz="2400" dirty="0" err="1" smtClean="0"/>
              <a:t>اللازمه</a:t>
            </a:r>
            <a:r>
              <a:rPr lang="ar-SA" sz="2400" dirty="0" smtClean="0"/>
              <a:t> </a:t>
            </a:r>
            <a:r>
              <a:rPr lang="ar-SA" sz="2400" dirty="0" err="1" smtClean="0"/>
              <a:t>لانتاج</a:t>
            </a:r>
            <a:r>
              <a:rPr lang="ar-SA" sz="2400" dirty="0" smtClean="0"/>
              <a:t> انزيمات </a:t>
            </a:r>
          </a:p>
          <a:p>
            <a:r>
              <a:rPr lang="ar-SA" sz="2400" dirty="0" err="1" smtClean="0"/>
              <a:t>الايض</a:t>
            </a:r>
            <a:r>
              <a:rPr lang="ar-SA" sz="2400" dirty="0" smtClean="0"/>
              <a:t> </a:t>
            </a:r>
            <a:r>
              <a:rPr lang="ar-SA" sz="2400" dirty="0" err="1" smtClean="0"/>
              <a:t>المختلفه</a:t>
            </a:r>
            <a:r>
              <a:rPr lang="ar-SA" sz="2400" dirty="0" smtClean="0"/>
              <a:t> وبناء الماده العضويه التي لها دور في رفع </a:t>
            </a:r>
            <a:r>
              <a:rPr lang="ar-SA" sz="2400" dirty="0" err="1" smtClean="0"/>
              <a:t>الاسموزيه</a:t>
            </a:r>
            <a:r>
              <a:rPr lang="ar-SA" sz="2400" dirty="0" smtClean="0"/>
              <a:t> داخل الخلايا النباتيه  وزيادة معدلات </a:t>
            </a:r>
            <a:r>
              <a:rPr lang="ar-SA" sz="2400" dirty="0" err="1" smtClean="0"/>
              <a:t>الامتصاص </a:t>
            </a:r>
            <a:r>
              <a:rPr lang="ar-SA" sz="2400" dirty="0" smtClean="0"/>
              <a:t>.حتى تصل الخليه لمرحلة البلوغ ويصبح لها القدره على </a:t>
            </a:r>
            <a:r>
              <a:rPr lang="ar-SA" sz="2400" dirty="0" err="1" smtClean="0"/>
              <a:t>الانقسام .</a:t>
            </a:r>
            <a:endParaRPr lang="ar-SA" sz="2400" dirty="0" smtClean="0"/>
          </a:p>
          <a:p>
            <a:endParaRPr lang="ar-SA" sz="2800" dirty="0" smtClean="0"/>
          </a:p>
          <a:p>
            <a:endParaRPr lang="ar-SA" dirty="0"/>
          </a:p>
        </p:txBody>
      </p:sp>
      <p:sp>
        <p:nvSpPr>
          <p:cNvPr id="3" name="مستطيل 2"/>
          <p:cNvSpPr/>
          <p:nvPr/>
        </p:nvSpPr>
        <p:spPr>
          <a:xfrm>
            <a:off x="251520" y="2492896"/>
            <a:ext cx="8567936" cy="3600400"/>
          </a:xfrm>
          <a:prstGeom prst="rect">
            <a:avLst/>
          </a:prstGeom>
        </p:spPr>
        <p:txBody>
          <a:bodyPr wrap="square">
            <a:spAutoFit/>
          </a:bodyPr>
          <a:lstStyle/>
          <a:p>
            <a:pPr algn="just"/>
            <a:r>
              <a:rPr lang="ar-SA" sz="2800" b="1" u="sng" dirty="0" smtClean="0">
                <a:solidFill>
                  <a:srgbClr val="00B050"/>
                </a:solidFill>
              </a:rPr>
              <a:t>2- استطالة الخلايا </a:t>
            </a:r>
            <a:r>
              <a:rPr lang="en-US" sz="2800" b="1" u="sng" dirty="0" smtClean="0">
                <a:solidFill>
                  <a:srgbClr val="00B050"/>
                </a:solidFill>
              </a:rPr>
              <a:t>Cell enlargement</a:t>
            </a:r>
          </a:p>
          <a:p>
            <a:pPr algn="just"/>
            <a:r>
              <a:rPr lang="ar-SA" sz="2400" dirty="0" smtClean="0"/>
              <a:t>يؤثر </a:t>
            </a:r>
            <a:r>
              <a:rPr lang="ar-SA" sz="2400" dirty="0" err="1" smtClean="0"/>
              <a:t>السيتوكينين</a:t>
            </a:r>
            <a:r>
              <a:rPr lang="ar-SA" sz="2400" dirty="0" smtClean="0"/>
              <a:t> على الاستطالة العرضية للخلايا أي تستطيل الخلايا بالعرض اما الاستطالة الطولية للخلايا فيتحكم فيها </a:t>
            </a:r>
            <a:r>
              <a:rPr lang="ar-SA" sz="2400" dirty="0" err="1" smtClean="0"/>
              <a:t>الاوكسين</a:t>
            </a:r>
            <a:r>
              <a:rPr lang="ar-SA" sz="2400" dirty="0" smtClean="0"/>
              <a:t> </a:t>
            </a:r>
            <a:r>
              <a:rPr lang="ar-SA" sz="2400" dirty="0" err="1" smtClean="0"/>
              <a:t>والجبريللين.</a:t>
            </a:r>
            <a:r>
              <a:rPr lang="ar-SA" sz="2400" dirty="0" smtClean="0"/>
              <a:t> حيث وجد ان له دور في تركيز الماده العضويه داخل الخلايا لزيادة </a:t>
            </a:r>
            <a:r>
              <a:rPr lang="ar-SA" sz="2400" dirty="0" err="1" smtClean="0"/>
              <a:t>اسموزيتها</a:t>
            </a:r>
            <a:r>
              <a:rPr lang="ar-SA" sz="2400" dirty="0" smtClean="0"/>
              <a:t> وبالتالي </a:t>
            </a:r>
            <a:r>
              <a:rPr lang="ar-SA" sz="2400" dirty="0" err="1" smtClean="0"/>
              <a:t>حجمها .</a:t>
            </a:r>
            <a:r>
              <a:rPr lang="ar-SA" sz="2400" dirty="0" smtClean="0"/>
              <a:t> </a:t>
            </a:r>
          </a:p>
          <a:p>
            <a:pPr algn="just"/>
            <a:r>
              <a:rPr lang="ar-SA" sz="2400" b="1" u="sng" dirty="0" smtClean="0"/>
              <a:t>وترجع استطالة الخلايا </a:t>
            </a:r>
            <a:r>
              <a:rPr lang="ar-SA" sz="2400" b="1" u="sng" dirty="0" err="1" smtClean="0"/>
              <a:t>للاسباب</a:t>
            </a:r>
            <a:r>
              <a:rPr lang="ar-SA" sz="2400" b="1" u="sng" dirty="0" smtClean="0"/>
              <a:t> </a:t>
            </a:r>
            <a:r>
              <a:rPr lang="ar-SA" sz="2400" b="1" u="sng" dirty="0" err="1" smtClean="0"/>
              <a:t>التاليه :</a:t>
            </a:r>
            <a:endParaRPr lang="ar-SA" sz="2400" b="1" u="sng" dirty="0" smtClean="0"/>
          </a:p>
          <a:p>
            <a:pPr algn="just"/>
            <a:r>
              <a:rPr lang="ar-SA" sz="2400" dirty="0" smtClean="0"/>
              <a:t>1- تنشيط امتصاص الماء في </a:t>
            </a:r>
            <a:r>
              <a:rPr lang="ar-SA" sz="2400" dirty="0" err="1" smtClean="0"/>
              <a:t>الخلايا </a:t>
            </a:r>
            <a:r>
              <a:rPr lang="ar-SA" sz="2400" dirty="0" smtClean="0"/>
              <a:t>، وامتصاص الماء يتكون </a:t>
            </a:r>
            <a:r>
              <a:rPr lang="ar-SA" sz="2400" dirty="0" err="1" smtClean="0"/>
              <a:t>كاستجابه</a:t>
            </a:r>
            <a:r>
              <a:rPr lang="ar-SA" sz="2400" dirty="0" smtClean="0"/>
              <a:t> لتكوين السكريات المختزله في الخلايا </a:t>
            </a:r>
            <a:r>
              <a:rPr lang="ar-SA" sz="2400" dirty="0" err="1" smtClean="0"/>
              <a:t>الفلقيه</a:t>
            </a:r>
            <a:r>
              <a:rPr lang="ar-SA" sz="2400" dirty="0" smtClean="0"/>
              <a:t> </a:t>
            </a:r>
            <a:r>
              <a:rPr lang="ar-SA" sz="2400" dirty="0" err="1" smtClean="0"/>
              <a:t>.</a:t>
            </a:r>
            <a:endParaRPr lang="ar-SA" sz="2400" dirty="0" smtClean="0"/>
          </a:p>
          <a:p>
            <a:pPr algn="just"/>
            <a:r>
              <a:rPr lang="ar-SA" sz="2400" dirty="0" smtClean="0"/>
              <a:t>2- يزيد من نشاط </a:t>
            </a:r>
            <a:r>
              <a:rPr lang="ar-SA" sz="2400" dirty="0" err="1" smtClean="0"/>
              <a:t>الانفرتيز</a:t>
            </a:r>
            <a:r>
              <a:rPr lang="ar-SA" sz="2400" dirty="0" smtClean="0"/>
              <a:t> وهو الانزيم المحلل للسكر الى جلوكوز </a:t>
            </a:r>
            <a:r>
              <a:rPr lang="ar-SA" sz="2400" dirty="0" err="1" smtClean="0"/>
              <a:t>وفركتوز.</a:t>
            </a:r>
            <a:endParaRPr lang="ar-SA" sz="2400" dirty="0" smtClean="0"/>
          </a:p>
          <a:p>
            <a:pPr algn="just"/>
            <a:r>
              <a:rPr lang="ar-SA" sz="2400" dirty="0" smtClean="0"/>
              <a:t>3- يعمل </a:t>
            </a:r>
            <a:r>
              <a:rPr lang="ar-SA" sz="2400" dirty="0" err="1" smtClean="0"/>
              <a:t>الكينتين</a:t>
            </a:r>
            <a:r>
              <a:rPr lang="ar-SA" sz="2400" dirty="0" smtClean="0"/>
              <a:t> على مرونة الجدار الخلوي مما يشجع تضخم واتساع </a:t>
            </a:r>
            <a:r>
              <a:rPr lang="ar-SA" sz="2400" dirty="0" err="1" smtClean="0"/>
              <a:t>الفلقات</a:t>
            </a:r>
            <a:r>
              <a:rPr lang="ar-SA" sz="2400" dirty="0" smtClean="0"/>
              <a:t> </a:t>
            </a:r>
            <a:r>
              <a:rPr lang="ar-SA" sz="2400" dirty="0" err="1" smtClean="0"/>
              <a:t>.</a:t>
            </a:r>
            <a:endParaRPr lang="ar-SA" sz="2400"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388424" cy="2677656"/>
          </a:xfrm>
          <a:prstGeom prst="rect">
            <a:avLst/>
          </a:prstGeom>
        </p:spPr>
        <p:txBody>
          <a:bodyPr wrap="square">
            <a:spAutoFit/>
          </a:bodyPr>
          <a:lstStyle/>
          <a:p>
            <a:pPr algn="just"/>
            <a:r>
              <a:rPr lang="ar-SA" sz="2800" dirty="0" smtClean="0"/>
              <a:t>تسبب المعاملة </a:t>
            </a:r>
            <a:r>
              <a:rPr lang="ar-SA" sz="2800" dirty="0" err="1" smtClean="0"/>
              <a:t>بالسيتوكينين</a:t>
            </a:r>
            <a:r>
              <a:rPr lang="ar-SA" sz="2800" dirty="0" smtClean="0"/>
              <a:t> كبر في حجم الخلايا في اقراص اوراق </a:t>
            </a:r>
            <a:r>
              <a:rPr lang="ar-SA" sz="2800" dirty="0" err="1" smtClean="0"/>
              <a:t>النبات </a:t>
            </a:r>
            <a:r>
              <a:rPr lang="ar-SA" sz="2800" dirty="0" smtClean="0"/>
              <a:t>،يعتقد ان </a:t>
            </a:r>
            <a:r>
              <a:rPr lang="ar-SA" sz="2800" dirty="0" err="1" smtClean="0"/>
              <a:t>السيتوكينين</a:t>
            </a:r>
            <a:r>
              <a:rPr lang="ar-SA" sz="2800" dirty="0" smtClean="0"/>
              <a:t> لازم لكبر مساحة النصل حيث انه في حالة ازالة القمة النامية للجذور وهي مكان تخليقه تفشل الاوراق في الفرد </a:t>
            </a:r>
            <a:r>
              <a:rPr lang="en-US" sz="2800" dirty="0" smtClean="0"/>
              <a:t>leaf expansion</a:t>
            </a:r>
          </a:p>
          <a:p>
            <a:pPr algn="just"/>
            <a:r>
              <a:rPr lang="ar-SA" sz="2800" dirty="0" smtClean="0"/>
              <a:t>كما وجد ان معاملة الاوراق </a:t>
            </a:r>
            <a:r>
              <a:rPr lang="ar-SA" sz="2800" dirty="0" err="1" smtClean="0"/>
              <a:t>بالسيتوكينين</a:t>
            </a:r>
            <a:r>
              <a:rPr lang="ar-SA" sz="2800" dirty="0" smtClean="0"/>
              <a:t> في هذه الحالة تسبب فرد الاوراق أي تحل المعاملة </a:t>
            </a:r>
            <a:r>
              <a:rPr lang="ar-SA" sz="2800" dirty="0" err="1" smtClean="0"/>
              <a:t>باضافة</a:t>
            </a:r>
            <a:r>
              <a:rPr lang="ar-SA" sz="2800" dirty="0" smtClean="0"/>
              <a:t> </a:t>
            </a:r>
            <a:r>
              <a:rPr lang="ar-SA" sz="2800" dirty="0" err="1" smtClean="0"/>
              <a:t>السيتوكينين</a:t>
            </a:r>
            <a:r>
              <a:rPr lang="ar-SA" sz="2800" dirty="0" smtClean="0"/>
              <a:t> محل القمة النامية </a:t>
            </a:r>
            <a:r>
              <a:rPr lang="ar-SA" sz="2800" dirty="0" err="1" smtClean="0"/>
              <a:t>للجذور.</a:t>
            </a:r>
            <a:r>
              <a:rPr lang="ar-SA" sz="2800" dirty="0" smtClean="0"/>
              <a:t>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186</TotalTime>
  <Words>1269</Words>
  <Application>Microsoft Office PowerPoint</Application>
  <PresentationFormat>On-screen Show (4:3)</PresentationFormat>
  <Paragraphs>120</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Arabic Typesetting</vt:lpstr>
      <vt:lpstr>Arial</vt:lpstr>
      <vt:lpstr>Century Schoolbook</vt:lpstr>
      <vt:lpstr>Hesham Bold</vt:lpstr>
      <vt:lpstr>Times New Roman</vt:lpstr>
      <vt:lpstr>Wingdings</vt:lpstr>
      <vt:lpstr>Wingdings 2</vt:lpstr>
      <vt:lpstr>مشربية</vt:lpstr>
      <vt:lpstr>PowerPoint Presentation</vt:lpstr>
      <vt:lpstr>السيتوكاينينات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الية عمل السيتوكاينين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السيتوكاينينات </dc:title>
  <dc:creator>a</dc:creator>
  <cp:lastModifiedBy>maha abanomai</cp:lastModifiedBy>
  <cp:revision>49</cp:revision>
  <dcterms:created xsi:type="dcterms:W3CDTF">2017-04-22T09:01:09Z</dcterms:created>
  <dcterms:modified xsi:type="dcterms:W3CDTF">2024-01-16T15:34:20Z</dcterms:modified>
</cp:coreProperties>
</file>