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12" r:id="rId1"/>
  </p:sldMasterIdLst>
  <p:notesMasterIdLst>
    <p:notesMasterId r:id="rId30"/>
  </p:notesMasterIdLst>
  <p:sldIdLst>
    <p:sldId id="256" r:id="rId2"/>
    <p:sldId id="257" r:id="rId3"/>
    <p:sldId id="280" r:id="rId4"/>
    <p:sldId id="258" r:id="rId5"/>
    <p:sldId id="281" r:id="rId6"/>
    <p:sldId id="272" r:id="rId7"/>
    <p:sldId id="277" r:id="rId8"/>
    <p:sldId id="278" r:id="rId9"/>
    <p:sldId id="276" r:id="rId10"/>
    <p:sldId id="274" r:id="rId11"/>
    <p:sldId id="275" r:id="rId12"/>
    <p:sldId id="279" r:id="rId13"/>
    <p:sldId id="268" r:id="rId14"/>
    <p:sldId id="269" r:id="rId15"/>
    <p:sldId id="270" r:id="rId16"/>
    <p:sldId id="283" r:id="rId17"/>
    <p:sldId id="284" r:id="rId18"/>
    <p:sldId id="285" r:id="rId19"/>
    <p:sldId id="287" r:id="rId20"/>
    <p:sldId id="289" r:id="rId21"/>
    <p:sldId id="286" r:id="rId22"/>
    <p:sldId id="282" r:id="rId23"/>
    <p:sldId id="290" r:id="rId24"/>
    <p:sldId id="259" r:id="rId25"/>
    <p:sldId id="260" r:id="rId26"/>
    <p:sldId id="288" r:id="rId27"/>
    <p:sldId id="291" r:id="rId28"/>
    <p:sldId id="271" r:id="rId2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نمط متوسط 1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59" d="100"/>
          <a:sy n="59" d="100"/>
        </p:scale>
        <p:origin x="86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19.798"/>
    </inkml:context>
    <inkml:brush xml:id="br0">
      <inkml:brushProperty name="width" value="0.1" units="cm"/>
      <inkml:brushProperty name="height" value="0.1" units="cm"/>
      <inkml:brushProperty name="color" value="#004F8B"/>
      <inkml:brushProperty name="ignorePressure" value="1"/>
    </inkml:brush>
  </inkml:definitions>
  <inkml:trace contextRef="#ctx0" brushRef="#br0">150 674,'10'-11,"-1"0,0-1,-1 0,10-19,4-6,144-214,-125 197,2 1,71-68,-103 112,-1-1,2 1,-1 1,1 0,1 1,-1 0,16-5,-22 10,1 0,-1 0,1 0,0 1,0 0,0 1,0-1,-1 1,1 1,0-1,0 1,0 0,-1 1,1 0,0 0,10 5,-4 0,-1 0,0 1,-1 1,0 0,0 0,-1 1,0 1,-1 0,0 0,0 1,8 16,-1 1,-1 0,-2 2,17 56,-16-36,-3 1,-2 1,-2-1,-2 1,-5 91,-5-79,-3-1,-3-1,-2 0,-29 81,11-63,-3 0,-4-3,-3-1,-4-2,-2-2,-4-2,-84 90,73-95,-3-2,-3-3,-2-4,-3-2,-92 51,154-99,-1-1,0 0,-14 4,26-10,-1 0,1 0,-1 1,1-1,-1 0,1 0,-1 0,1 0,-1 0,1 0,-1 0,1 0,-1 0,1 0,-1 0,1 0,-1 0,1 0,-1 0,1-1,-1 1,1 0,-1-1,2-8,16-17,30-27,2 1,2 3,3 2,108-73,-127 96,1 2,1 1,1 2,1 1,74-22,-95 36,0 0,0 2,0 0,0 1,0 0,35 5,-40-2,1 1,0 1,-1 0,0 1,0 0,0 1,0 0,-1 1,22 17,-9-3,-1 1,-1 1,35 46,51 88,-44-59,-18-33,3-1,69 66,-107-119,-9-9,0 1,0-1,0 1,0 0,-1 0,1 0,-1 0,4 5,0-6,-3-2,0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49.184"/>
    </inkml:context>
    <inkml:brush xml:id="br0">
      <inkml:brushProperty name="width" value="0.1" units="cm"/>
      <inkml:brushProperty name="height" value="0.1" units="cm"/>
      <inkml:brushProperty name="color" value="#004F8B"/>
      <inkml:brushProperty name="ignorePressure" value="1"/>
    </inkml:brush>
  </inkml:definitions>
  <inkml:trace contextRef="#ctx0" brushRef="#br0">1315 1,'0'20,"1"4,-5 40,2-55,0 0,0 0,-1 0,0 0,0-1,-1 1,-9 13,-134 170,78-107,-113 139,-76 98,19 14,177-234,-72 156,100-177,4 1,-35 149,44-129,4 2,-5 178,23-224,1 0,3 0,3 0,2-1,3 0,29 81,-24-96,2 0,2-1,1-1,3-1,55 65,-9-24,116 97,-130-127,2-3,2-3,2-2,2-3,1-3,83 31,-139-63,-4-1,1 0,0 0,0-1,0 0,10 1,-19-5,7 8,7 19,-8-12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21.617"/>
    </inkml:context>
    <inkml:brush xml:id="br0">
      <inkml:brushProperty name="width" value="0.1" units="cm"/>
      <inkml:brushProperty name="height" value="0.1" units="cm"/>
      <inkml:brushProperty name="color" value="#004F8B"/>
      <inkml:brushProperty name="ignorePressure" value="1"/>
    </inkml:brush>
  </inkml:definitions>
  <inkml:trace contextRef="#ctx0" brushRef="#br0">565 0,'0'6,"-1"0,0 1,-1-1,1 0,-1-1,0 1,-1 0,-5 9,-1 5,-147 306,-38 90,149-302,-39 154,66-192,4 1,2 1,0 88,11-154,2 0,-1 0,2 0,-1-1,2 1,-1 0,2-1,-1 1,2-1,-1 0,2-1,-1 1,2-1,-1 0,1 0,1-1,13 14,-2-3,1-1,1-2,1 0,0-1,1 0,1-2,1-2,37 16,-41-21,0 0,0-2,1 0,0-2,0 0,0-1,0-1,0-2,0 0,0-1,24-6,-18 1,-1-2,-1-1,0-1,0-1,-1-1,-1-1,0-1,-1-2,0 0,-2-1,24-26,-10 6,-2-2,-1-1,-3-1,-1-2,27-58,-38 66,-2-1,-1 0,-3-1,-1-1,-1 1,-3-2,-1 1,0-50,-6 37,-2-1,-2 0,-3 1,-2 0,-29-85,33 120,-50-134,48 133,-1 1,-1 0,0 0,-1 1,0 1,-18-18,24 28,0 1,0-1,-1 1,1 1,-1-1,0 1,0 0,-1 0,1 1,0 0,-9-2,4 2,0 1,0 0,0 1,0 0,0 0,-15 3,0 3,1 0,-1 2,1 0,-46 24,67-30,-5 2,0 0,0 1,0 0,0 1,1 0,0 0,0 1,0 0,-7 9,14-14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22.707"/>
    </inkml:context>
    <inkml:brush xml:id="br0">
      <inkml:brushProperty name="width" value="0.1" units="cm"/>
      <inkml:brushProperty name="height" value="0.1" units="cm"/>
      <inkml:brushProperty name="color" value="#004F8B"/>
      <inkml:brushProperty name="ignorePressure" value="1"/>
    </inkml:brush>
  </inkml:definitions>
  <inkml:trace contextRef="#ctx0" brushRef="#br0">209 161,'-11'-60,"10"36,-1-19,2 41,-1-1,1 1,-1-1,0 1,1 0,-1-1,0 1,0 0,0 0,-1-1,1 1,-3-3,3 5,1 1,-1-1,1 1,-1-1,1 1,-1-1,1 1,0 0,-1-1,1 1,0 0,-1-1,1 1,0 0,0-1,0 1,-1 0,1-1,0 1,0 0,0-1,0 1,0 0,1 1,-2 4,-51 365,21 3,1-17,30-356,-46 506,32 0,14-484,0-16,0-16,0 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24.627"/>
    </inkml:context>
    <inkml:brush xml:id="br0">
      <inkml:brushProperty name="width" value="0.1" units="cm"/>
      <inkml:brushProperty name="height" value="0.1" units="cm"/>
      <inkml:brushProperty name="color" value="#004F8B"/>
      <inkml:brushProperty name="ignorePressure" value="1"/>
    </inkml:brush>
  </inkml:definitions>
  <inkml:trace contextRef="#ctx0" brushRef="#br0">1138 269,'1'-20,"-2"0,0-1,-1 1,-7-30,6 43,1 0,-1 0,0 0,-1 1,1-1,-1 1,-1-1,1 1,-1 1,0-1,0 1,-1-1,0 2,0-1,-9-5,4 4,0 1,0 0,0 1,-1 0,0 1,1 0,-1 1,0 0,0 1,0 0,-1 1,1 0,0 1,0 1,-23 5,5 1,0 2,0 1,1 1,1 1,-28 18,0 4,1 3,3 2,0 2,-68 75,80-73,2 1,2 3,2 1,2 1,-32 71,54-101,1 2,1-1,1 1,2 0,0 1,-3 29,7-45,1 0,0 1,0-1,1 0,0 1,0-1,0 0,1 0,0 0,1 0,0 0,0 0,0-1,1 1,-1-1,2 0,-1 0,1-1,0 1,0-1,0 0,1 0,8 5,-1-2,1-1,0 0,0-2,1 1,0-2,0 0,0-1,0 0,0-1,1-1,19 0,-7-2,0-1,0-2,-1-1,1-1,37-13,-37 8,0-1,-1-2,0-1,-1-1,-1-2,-1 0,0-1,-1-1,-2-2,0 0,-1-1,17-26,-10 8,-1 0,-3-2,-1-1,-2 0,-2-1,21-87,-33 110,-2-1,-1 1,0-1,-2 0,0 0,-2 1,-4-33,38 254,9 264,-36 210,-23-374,1 77,15-374,1 1,0-1,0 0,-1 0,0 1,1-1,-1 0,0 0,0 0,-2 4,2-4,0 0,-1 1,1-1,0 0,1 1,-1-1,0 1,0 4,2 68,-1-75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26.782"/>
    </inkml:context>
    <inkml:brush xml:id="br0">
      <inkml:brushProperty name="width" value="0.1" units="cm"/>
      <inkml:brushProperty name="height" value="0.1" units="cm"/>
      <inkml:brushProperty name="color" value="#004F8B"/>
      <inkml:brushProperty name="ignorePressure" value="1"/>
    </inkml:brush>
  </inkml:definitions>
  <inkml:trace contextRef="#ctx0" brushRef="#br0">1 1,'6'-1,"1"2,-1-1,1 1,-1 0,1 0,-1 1,1 0,-1 0,0 1,0-1,0 1,0 1,-1-1,1 1,-1 0,0 0,5 5,163 166,-139-138,-31-35,-1 0,0 0,-1-1,1 1,0 0,-1 1,1-1,-1 0,1 0,-1 1,2 4,-3-9,-1 1,1-1,0 1,-1 0,1-1,-1 1,1 0,-1-1,0 1,1 0,-1 0,0 0,0 0,0-1,0 1,0 0,0 1,-1-2,-22-16,-2 2,0 1,-51-20,63 30,0 0,0 1,-1 1,1 0,-1 1,1 0,-28 2,47 0,-1 1,1 0,-1 1,1-1,-1 1,0 0,1 0,-1 0,0 1,6 4,47 38,-22-11,-1 2,-1 2,-2 1,-2 1,35 62,-62-97,1 0,0-1,-1 1,1 0,-1 0,-1 1,1-1,-1 0,2 9,-8-8,5-3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28.008"/>
    </inkml:context>
    <inkml:brush xml:id="br0">
      <inkml:brushProperty name="width" value="0.1" units="cm"/>
      <inkml:brushProperty name="height" value="0.1" units="cm"/>
      <inkml:brushProperty name="color" value="#004F8B"/>
      <inkml:brushProperty name="ignorePressure" value="1"/>
    </inkml:brush>
  </inkml:definitions>
  <inkml:trace contextRef="#ctx0" brushRef="#br0">472 242,'-1'-2,"1"0,0 1,-1-1,1 1,-1-1,0 1,1-1,-1 1,0 0,0-1,0 1,0 0,0-1,0 1,-3-2,-21-16,22 17,-236-149,230 145,0 0,0 1,0 0,-1 1,0 0,0 1,0 0,0 0,0 1,-1 0,1 1,-1 0,1 1,-1 0,1 1,-20 3,33-4,-3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29.458"/>
    </inkml:context>
    <inkml:brush xml:id="br0">
      <inkml:brushProperty name="width" value="0.1" units="cm"/>
      <inkml:brushProperty name="height" value="0.1" units="cm"/>
      <inkml:brushProperty name="color" value="#004F8B"/>
      <inkml:brushProperty name="ignorePressure" value="1"/>
    </inkml:brush>
  </inkml:definitions>
  <inkml:trace contextRef="#ctx0" brushRef="#br0">525 196,'0'-2,"0"1,0-1,-1 0,1 1,-1-1,0 1,1-1,-1 1,0-1,0 1,0-1,0 1,0 0,0 0,-2-2,-22-17,22 18,-29-19,-1 1,-1 2,-1 1,0 2,-1 1,-1 2,-51-10,68 18,0 2,-1 0,1 1,0 1,-25 3,46-1,-4 2,1-3,-2 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30.818"/>
    </inkml:context>
    <inkml:brush xml:id="br0">
      <inkml:brushProperty name="width" value="0.1" units="cm"/>
      <inkml:brushProperty name="height" value="0.1" units="cm"/>
      <inkml:brushProperty name="color" value="#004F8B"/>
      <inkml:brushProperty name="ignorePressure" value="1"/>
    </inkml:brush>
  </inkml:definitions>
  <inkml:trace contextRef="#ctx0" brushRef="#br0">520 96,'-13'-1,"-1"-1,1-1,0 0,0-1,-19-8,3 2,-26-8,-82-14,103 27,1 1,-1 2,-63 4,94-2,6 1,-2-1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9T04:57:34.530"/>
    </inkml:context>
    <inkml:brush xml:id="br0">
      <inkml:brushProperty name="width" value="0.1" units="cm"/>
      <inkml:brushProperty name="height" value="0.1" units="cm"/>
      <inkml:brushProperty name="color" value="#004F8B"/>
      <inkml:brushProperty name="ignorePressure" value="1"/>
    </inkml:brush>
  </inkml:definitions>
  <inkml:trace contextRef="#ctx0" brushRef="#br0">0 0,'2'1,"-1"-1,1 1,0-1,-1 1,1 0,-1 0,1 0,-1 0,1 0,-1 0,2 2,7 5,291 181,203 193,-406-294,-5 4,150 190,-203-226,-3 1,-2 2,-2 1,-4 1,32 94,-44-98,-2 1,-2 0,-3 1,-3 0,-2 0,-5 90,-5-84,-3-1,-2 0,-4 0,-2-1,-48 120,32-113,-3-1,-4-1,-2-2,-83 101,9-31,-202 185,307-312,4-3,-1 1,0-2,0 1,-1-1,0 0,-13 6,21-11,0 0,0-1,0 1,0 0,1 0,-1 0,0 0,0 0,0-1,0 1,0 0,0 0,0 0,0 0,0 0,0-1,0 1,0 0,-1 0,1 0,0 0,0 0,0-1,0 1,0 0,0 0,0 0,0 0,0 0,0 0,-1-1,1 1,0 0,0 0,0 0,0 0,0 0,0 0,-1 0,1 0,0 0,0 0,0 0,0 0,-1 0,2-1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A1C789F-E0D5-436E-966D-403E3520C04E}" type="datetimeFigureOut">
              <a:rPr lang="ar-SA" smtClean="0"/>
              <a:t>23/04/42</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7662F0F-0526-4377-97EB-C02A57CF677B}" type="slidenum">
              <a:rPr lang="ar-SA" smtClean="0"/>
              <a:t>‹#›</a:t>
            </a:fld>
            <a:endParaRPr lang="ar-SA"/>
          </a:p>
        </p:txBody>
      </p:sp>
    </p:spTree>
    <p:extLst>
      <p:ext uri="{BB962C8B-B14F-4D97-AF65-F5344CB8AC3E}">
        <p14:creationId xmlns:p14="http://schemas.microsoft.com/office/powerpoint/2010/main" val="27288939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F7662F0F-0526-4377-97EB-C02A57CF677B}" type="slidenum">
              <a:rPr lang="ar-SA" smtClean="0"/>
              <a:t>1</a:t>
            </a:fld>
            <a:endParaRPr lang="ar-SA"/>
          </a:p>
        </p:txBody>
      </p:sp>
    </p:spTree>
    <p:extLst>
      <p:ext uri="{BB962C8B-B14F-4D97-AF65-F5344CB8AC3E}">
        <p14:creationId xmlns:p14="http://schemas.microsoft.com/office/powerpoint/2010/main" val="77384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F7662F0F-0526-4377-97EB-C02A57CF677B}" type="slidenum">
              <a:rPr lang="ar-SA" smtClean="0"/>
              <a:t>12</a:t>
            </a:fld>
            <a:endParaRPr lang="ar-SA"/>
          </a:p>
        </p:txBody>
      </p:sp>
    </p:spTree>
    <p:extLst>
      <p:ext uri="{BB962C8B-B14F-4D97-AF65-F5344CB8AC3E}">
        <p14:creationId xmlns:p14="http://schemas.microsoft.com/office/powerpoint/2010/main" val="385414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6D5C407D-AAE6-4C66-831C-0C655FD5BCA8}" type="uaqdatetime2">
              <a:rPr lang="ar-SA" smtClean="0"/>
              <a:t>الثلاثاء، 23/ربيع الثاني/1442</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74990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F8020C42-4E0D-4A12-8397-90909F04769F}" type="uaqdatetime2">
              <a:rPr lang="ar-SA" smtClean="0"/>
              <a:t>الثلاثاء، 23/ربيع الثاني/1442</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63702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F22AE7A0-D249-48F7-B930-A4A15D050B80}" type="uaqdatetime2">
              <a:rPr lang="ar-SA" smtClean="0"/>
              <a:t>الثلاثاء، 23/ربيع الثاني/1442</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304352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56C22DDE-B4B2-49C7-A696-F1B684F0374A}" type="uaqdatetime2">
              <a:rPr lang="ar-SA" smtClean="0"/>
              <a:t>الثلاثاء، 23/ربيع الثاني/1442</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980369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C60DF6D6-30D2-468C-8854-493C30364CDB}" type="uaqdatetime2">
              <a:rPr lang="ar-SA" smtClean="0"/>
              <a:t>الثلاثاء، 23/ربيع الثاني/1442</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65477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A87CAF5A-40B6-4851-A791-91D23C6F2C9B}" type="uaqdatetime2">
              <a:rPr lang="ar-SA" smtClean="0"/>
              <a:t>الثلاثاء، 23/ربيع الثاني/1442</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37698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CE253A53-CFE8-4DE9-8F98-BCAAC49C9514}" type="uaqdatetime2">
              <a:rPr lang="ar-SA" smtClean="0"/>
              <a:t>الثلاثاء، 23/ربيع الثاني/1442</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63070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3249F904-A306-47CA-B47B-60111B497180}" type="uaqdatetime2">
              <a:rPr lang="ar-SA" smtClean="0"/>
              <a:t>الثلاثاء، 23/ربيع الثاني/1442</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1214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2261CECE-9DC3-4D9E-93F0-03E460B6AE72}" type="uaqdatetime2">
              <a:rPr lang="ar-SA" smtClean="0"/>
              <a:t>الثلاثاء، 23/ربيع الثاني/1442</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128777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1C119FDD-7DBB-4408-8B42-BC0D5EB0B780}" type="uaqdatetime2">
              <a:rPr lang="ar-SA" smtClean="0"/>
              <a:t>الثلاثاء، 23/ربيع الثاني/1442</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227802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84F4AB5A-3F8C-4197-B062-25D2AADDFA7F}" type="uaqdatetime2">
              <a:rPr lang="ar-SA" smtClean="0"/>
              <a:t>الثلاثاء، 23/ربيع الثاني/1442</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a:t>
            </a:fld>
            <a:endParaRPr lang="en-US"/>
          </a:p>
        </p:txBody>
      </p:sp>
    </p:spTree>
    <p:extLst>
      <p:ext uri="{BB962C8B-B14F-4D97-AF65-F5344CB8AC3E}">
        <p14:creationId xmlns:p14="http://schemas.microsoft.com/office/powerpoint/2010/main" val="83275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900" cap="all" spc="300" baseline="0">
                <a:solidFill>
                  <a:schemeClr val="bg1"/>
                </a:solidFill>
              </a:defRPr>
            </a:lvl1pPr>
          </a:lstStyle>
          <a:p>
            <a:fld id="{8F3ED2CD-2675-4D8C-B079-7ED80A7103F2}" type="uaqdatetime2">
              <a:rPr lang="ar-SA" smtClean="0"/>
              <a:t>الثلاثاء، 23/ربيع الثاني/1442</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r>
              <a:rPr lang="ar-SA"/>
              <a:t>د.عنبرة بنت خميس                  الفصل الدراسي الأول 1442هـ</a:t>
            </a:r>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900">
                <a:solidFill>
                  <a:schemeClr val="bg1"/>
                </a:solidFill>
              </a:defRPr>
            </a:lvl1pPr>
          </a:lstStyle>
          <a:p>
            <a:fld id="{B9EAB3BA-07EE-4B64-A177-47C30D775877}" type="slidenum">
              <a:rPr lang="en-US" smtClean="0"/>
              <a:t>‹#›</a:t>
            </a:fld>
            <a:endParaRPr lang="en-US"/>
          </a:p>
        </p:txBody>
      </p:sp>
    </p:spTree>
    <p:extLst>
      <p:ext uri="{BB962C8B-B14F-4D97-AF65-F5344CB8AC3E}">
        <p14:creationId xmlns:p14="http://schemas.microsoft.com/office/powerpoint/2010/main" val="339912562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hf hdr="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ictionary.cambridge.org/dictionary/english/live" TargetMode="External"/><Relationship Id="rId7" Type="http://schemas.openxmlformats.org/officeDocument/2006/relationships/hyperlink" Target="https://en.wikipedia.org/wiki/Nation_state" TargetMode="External"/><Relationship Id="rId2" Type="http://schemas.openxmlformats.org/officeDocument/2006/relationships/hyperlink" Target="https://dictionary.cambridge.org/dictionary/english/act"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limit" TargetMode="External"/><Relationship Id="rId5" Type="http://schemas.openxmlformats.org/officeDocument/2006/relationships/hyperlink" Target="https://dictionary.cambridge.org/dictionary/english/strict" TargetMode="External"/><Relationship Id="rId4" Type="http://schemas.openxmlformats.org/officeDocument/2006/relationships/hyperlink" Target="https://dictionary.cambridge.org/dictionary/english/country"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6.xml"/><Relationship Id="rId18" Type="http://schemas.openxmlformats.org/officeDocument/2006/relationships/image" Target="../media/image20.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7.png"/><Relationship Id="rId17" Type="http://schemas.openxmlformats.org/officeDocument/2006/relationships/customXml" Target="../ink/ink8.xml"/><Relationship Id="rId2" Type="http://schemas.openxmlformats.org/officeDocument/2006/relationships/image" Target="../media/image12.pn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6.png"/><Relationship Id="rId19" Type="http://schemas.openxmlformats.org/officeDocument/2006/relationships/customXml" Target="../ink/ink9.xml"/><Relationship Id="rId4" Type="http://schemas.openxmlformats.org/officeDocument/2006/relationships/image" Target="../media/image13.png"/><Relationship Id="rId9" Type="http://schemas.openxmlformats.org/officeDocument/2006/relationships/customXml" Target="../ink/ink4.xml"/><Relationship Id="rId14" Type="http://schemas.openxmlformats.org/officeDocument/2006/relationships/image" Target="../media/image18.png"/><Relationship Id="rId2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un.org/development/desa/pd/" TargetMode="External"/><Relationship Id="rId3" Type="http://schemas.openxmlformats.org/officeDocument/2006/relationships/hyperlink" Target="https://population.un.org/wpp/Maps/" TargetMode="External"/><Relationship Id="rId7" Type="http://schemas.openxmlformats.org/officeDocument/2006/relationships/hyperlink" Target="https://dictionary.cambridge.org/dictionary/english/immigration" TargetMode="External"/><Relationship Id="rId2" Type="http://schemas.openxmlformats.org/officeDocument/2006/relationships/hyperlink" Target="https://www150.statcan.gc.ca/n1/pub/82-229-x/2009001/demo/poc-eng.htm" TargetMode="External"/><Relationship Id="rId1" Type="http://schemas.openxmlformats.org/officeDocument/2006/relationships/slideLayout" Target="../slideLayouts/slideLayout2.xml"/><Relationship Id="rId6" Type="http://schemas.openxmlformats.org/officeDocument/2006/relationships/hyperlink" Target="https://en.wikipedia.org/wiki/Immigration" TargetMode="External"/><Relationship Id="rId5" Type="http://schemas.openxmlformats.org/officeDocument/2006/relationships/hyperlink" Target="https://www.un.org/en/development/desa/population/theme/trends/dem-comp-change/animated-figures/index.html" TargetMode="External"/><Relationship Id="rId4" Type="http://schemas.openxmlformats.org/officeDocument/2006/relationships/hyperlink" Target="https://sites.google.com/site/3oesogeography/3-the-global-population/1-population-distribution" TargetMode="External"/><Relationship Id="rId9" Type="http://schemas.openxmlformats.org/officeDocument/2006/relationships/hyperlink" Target="https://www.un.org/en/development/desa/population/migration/publications/populationfacts/docs/MigrationStock2019_PopFacts_2019-04.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9306E6A-0C2C-4983-8D3A-05CD591C1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67000">
                <a:schemeClr val="accent5">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0144214-50C4-4961-8D54-5876EC2B0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444113"/>
            <a:ext cx="4076701" cy="2413458"/>
          </a:xfrm>
          <a:prstGeom prst="rect">
            <a:avLst/>
          </a:prstGeom>
          <a:gradFill>
            <a:gsLst>
              <a:gs pos="0">
                <a:schemeClr val="accent5">
                  <a:lumMod val="60000"/>
                  <a:lumOff val="40000"/>
                  <a:alpha val="0"/>
                </a:schemeClr>
              </a:gs>
              <a:gs pos="99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455F201-A8E8-4E29-9427-DBD221CCF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144002" y="3360315"/>
            <a:ext cx="1947487" cy="4148507"/>
          </a:xfrm>
          <a:prstGeom prst="rect">
            <a:avLst/>
          </a:prstGeom>
          <a:gradFill>
            <a:gsLst>
              <a:gs pos="0">
                <a:schemeClr val="accent1">
                  <a:alpha val="37000"/>
                </a:schemeClr>
              </a:gs>
              <a:gs pos="55000">
                <a:schemeClr val="accent5">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E04AFCE1-210F-4820-9136-B2C7D3F8F409}"/>
              </a:ext>
            </a:extLst>
          </p:cNvPr>
          <p:cNvSpPr>
            <a:spLocks noGrp="1"/>
          </p:cNvSpPr>
          <p:nvPr>
            <p:ph type="ctrTitle"/>
          </p:nvPr>
        </p:nvSpPr>
        <p:spPr>
          <a:xfrm>
            <a:off x="881741" y="4444113"/>
            <a:ext cx="11382063" cy="241345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normAutofit/>
          </a:bodyPr>
          <a:lstStyle/>
          <a:p>
            <a:r>
              <a:rPr lang="ar-SA" sz="3100" dirty="0">
                <a:solidFill>
                  <a:schemeClr val="accent3">
                    <a:lumMod val="75000"/>
                  </a:schemeClr>
                </a:solidFill>
                <a:effectLst>
                  <a:outerShdw blurRad="38100" dist="38100" dir="2700000" algn="tl">
                    <a:srgbClr val="000000">
                      <a:alpha val="43137"/>
                    </a:srgbClr>
                  </a:outerShdw>
                </a:effectLst>
              </a:rPr>
              <a:t>298(جغر) أساليب التحليل السكاني</a:t>
            </a:r>
            <a:br>
              <a:rPr lang="ar-SA" sz="4400" dirty="0">
                <a:solidFill>
                  <a:srgbClr val="002060"/>
                </a:solidFill>
              </a:rPr>
            </a:br>
            <a:r>
              <a:rPr lang="ar-SA" dirty="0">
                <a:solidFill>
                  <a:srgbClr val="002060"/>
                </a:solidFill>
              </a:rPr>
              <a:t>د. عنبرة بنت خميس بلال</a:t>
            </a:r>
            <a:br>
              <a:rPr lang="ar-SA" sz="2400" dirty="0">
                <a:solidFill>
                  <a:srgbClr val="002060"/>
                </a:solidFill>
                <a:highlight>
                  <a:srgbClr val="FFFF00"/>
                </a:highlight>
              </a:rPr>
            </a:br>
            <a:r>
              <a:rPr lang="ar-SA" sz="2400" dirty="0">
                <a:solidFill>
                  <a:srgbClr val="002060"/>
                </a:solidFill>
                <a:highlight>
                  <a:srgbClr val="FFFF00"/>
                </a:highlight>
              </a:rPr>
              <a:t>الأسبوع الخامس 13/02/1442هـ</a:t>
            </a:r>
            <a:br>
              <a:rPr lang="ar-SA" sz="4400" dirty="0">
                <a:solidFill>
                  <a:srgbClr val="002060"/>
                </a:solidFill>
              </a:rPr>
            </a:br>
            <a:r>
              <a:rPr lang="ar-SA" sz="4800" dirty="0">
                <a:solidFill>
                  <a:srgbClr val="002060"/>
                </a:solidFill>
              </a:rPr>
              <a:t>الخصائص والتركيب السكاني</a:t>
            </a:r>
            <a:endParaRPr lang="ar-SA" sz="4400" dirty="0">
              <a:solidFill>
                <a:srgbClr val="002060"/>
              </a:solidFill>
            </a:endParaRPr>
          </a:p>
        </p:txBody>
      </p:sp>
      <p:sp>
        <p:nvSpPr>
          <p:cNvPr id="3" name="عنوان فرعي 2">
            <a:extLst>
              <a:ext uri="{FF2B5EF4-FFF2-40B4-BE49-F238E27FC236}">
                <a16:creationId xmlns:a16="http://schemas.microsoft.com/office/drawing/2014/main" id="{73FBA318-9558-4E13-AC86-EC7C1084B041}"/>
              </a:ext>
            </a:extLst>
          </p:cNvPr>
          <p:cNvSpPr>
            <a:spLocks noGrp="1"/>
          </p:cNvSpPr>
          <p:nvPr>
            <p:ph type="subTitle" idx="1"/>
          </p:nvPr>
        </p:nvSpPr>
        <p:spPr>
          <a:xfrm>
            <a:off x="1127570" y="5912746"/>
            <a:ext cx="4968430" cy="683997"/>
          </a:xfrm>
        </p:spPr>
        <p:txBody>
          <a:bodyPr anchor="t">
            <a:normAutofit/>
          </a:bodyPr>
          <a:lstStyle/>
          <a:p>
            <a:pPr>
              <a:lnSpc>
                <a:spcPct val="140000"/>
              </a:lnSpc>
            </a:pPr>
            <a:r>
              <a:rPr lang="ar-SA" sz="500"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mj-cs"/>
              </a:rPr>
              <a:t>2</a:t>
            </a:r>
            <a:endParaRPr lang="ar-SA" sz="500" dirty="0">
              <a:solidFill>
                <a:schemeClr val="bg1"/>
              </a:solidFill>
              <a:effectLst>
                <a:outerShdw blurRad="38100" dist="38100" dir="2700000" algn="tl">
                  <a:srgbClr val="000000">
                    <a:alpha val="43137"/>
                  </a:srgbClr>
                </a:outerShdw>
              </a:effectLst>
            </a:endParaRPr>
          </a:p>
        </p:txBody>
      </p:sp>
      <p:pic>
        <p:nvPicPr>
          <p:cNvPr id="18" name="Picture 3" descr="صورة تحتوي على مبنى, خارجي, مدينة, قطار&#10;&#10;تم إنشاء الوصف تلقائياً">
            <a:extLst>
              <a:ext uri="{FF2B5EF4-FFF2-40B4-BE49-F238E27FC236}">
                <a16:creationId xmlns:a16="http://schemas.microsoft.com/office/drawing/2014/main" id="{2CFA3D8B-CA2A-46CC-BEAA-58EBC37D9012}"/>
              </a:ext>
            </a:extLst>
          </p:cNvPr>
          <p:cNvPicPr>
            <a:picLocks noChangeAspect="1"/>
          </p:cNvPicPr>
          <p:nvPr/>
        </p:nvPicPr>
        <p:blipFill rotWithShape="1">
          <a:blip r:embed="rId3"/>
          <a:srcRect t="18866" r="-1" b="-1"/>
          <a:stretch/>
        </p:blipFill>
        <p:spPr>
          <a:xfrm>
            <a:off x="20" y="1"/>
            <a:ext cx="8115280" cy="4460826"/>
          </a:xfrm>
          <a:prstGeom prst="rect">
            <a:avLst/>
          </a:prstGeom>
        </p:spPr>
      </p:pic>
      <p:sp>
        <p:nvSpPr>
          <p:cNvPr id="53" name="Freeform: Shape 52">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484110" y="2547143"/>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صورة 7" descr="صورة تحتوي على رضيع, داخلي, حفاضات, وضع&#10;&#10;تم إنشاء الوصف تلقائياً">
            <a:extLst>
              <a:ext uri="{FF2B5EF4-FFF2-40B4-BE49-F238E27FC236}">
                <a16:creationId xmlns:a16="http://schemas.microsoft.com/office/drawing/2014/main" id="{C6171FC2-88CD-4676-ABC9-61EC3DC909BE}"/>
              </a:ext>
            </a:extLst>
          </p:cNvPr>
          <p:cNvPicPr>
            <a:picLocks noChangeAspect="1"/>
          </p:cNvPicPr>
          <p:nvPr/>
        </p:nvPicPr>
        <p:blipFill rotWithShape="1">
          <a:blip r:embed="rId4">
            <a:extLst>
              <a:ext uri="{28A0092B-C50C-407E-A947-70E740481C1C}">
                <a14:useLocalDpi xmlns:a14="http://schemas.microsoft.com/office/drawing/2010/main" val="0"/>
              </a:ext>
            </a:extLst>
          </a:blip>
          <a:srcRect l="44429" r="4168" b="1"/>
          <a:stretch/>
        </p:blipFill>
        <p:spPr>
          <a:xfrm>
            <a:off x="8115298" y="-647"/>
            <a:ext cx="4076702" cy="4461043"/>
          </a:xfrm>
          <a:prstGeom prst="rect">
            <a:avLst/>
          </a:prstGeom>
        </p:spPr>
      </p:pic>
    </p:spTree>
    <p:extLst>
      <p:ext uri="{BB962C8B-B14F-4D97-AF65-F5344CB8AC3E}">
        <p14:creationId xmlns:p14="http://schemas.microsoft.com/office/powerpoint/2010/main" val="643764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B02F283-AD3D-43EB-8EB3-EEABE7B68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267ACD-C9FA-48F7-BA90-C05046F4EE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74922"/>
            <a:ext cx="12198726" cy="1606049"/>
          </a:xfrm>
          <a:prstGeom prst="rect">
            <a:avLst/>
          </a:prstGeom>
          <a:gradFill>
            <a:gsLst>
              <a:gs pos="0">
                <a:schemeClr val="accent5">
                  <a:alpha val="83000"/>
                </a:schemeClr>
              </a:gs>
              <a:gs pos="100000">
                <a:schemeClr val="accent4">
                  <a:alpha val="74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E17AA8-C417-4F74-9F1B-EAD82A19B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270744" y="1998314"/>
            <a:ext cx="1605188" cy="8160125"/>
          </a:xfrm>
          <a:prstGeom prst="rect">
            <a:avLst/>
          </a:prstGeom>
          <a:gradFill>
            <a:gsLst>
              <a:gs pos="5000">
                <a:schemeClr val="accent2">
                  <a:alpha val="68000"/>
                </a:schemeClr>
              </a:gs>
              <a:gs pos="100000">
                <a:schemeClr val="accent5">
                  <a:alpha val="43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79F9CB9-0076-49F5-845A-C97CCFC16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2413" y="2532510"/>
            <a:ext cx="1605189" cy="7090015"/>
          </a:xfrm>
          <a:prstGeom prst="rect">
            <a:avLst/>
          </a:prstGeom>
          <a:gradFill>
            <a:gsLst>
              <a:gs pos="42000">
                <a:schemeClr val="accent4">
                  <a:alpha val="0"/>
                </a:schemeClr>
              </a:gs>
              <a:gs pos="99000">
                <a:schemeClr val="accent6">
                  <a:alpha val="48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567348B-D4F9-4978-8FB4-D4031CD13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30450" y="5273748"/>
            <a:ext cx="7275001" cy="1150514"/>
          </a:xfrm>
          <a:prstGeom prst="rect">
            <a:avLst/>
          </a:prstGeom>
          <a:gradFill>
            <a:gsLst>
              <a:gs pos="0">
                <a:schemeClr val="accent5">
                  <a:alpha val="37000"/>
                </a:schemeClr>
              </a:gs>
              <a:gs pos="56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عنصر نائب للمحتوى 1" descr="صورة تحتوي على نص&#10;&#10;تم إنشاء الوصف تلقائياً">
            <a:extLst>
              <a:ext uri="{FF2B5EF4-FFF2-40B4-BE49-F238E27FC236}">
                <a16:creationId xmlns:a16="http://schemas.microsoft.com/office/drawing/2014/main" id="{3E8D90B0-F2EE-4CBB-BB23-CAF08BA700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3436" y="801940"/>
            <a:ext cx="9405128" cy="3901578"/>
          </a:xfrm>
          <a:prstGeom prst="rect">
            <a:avLst/>
          </a:prstGeom>
        </p:spPr>
      </p:pic>
      <p:sp>
        <p:nvSpPr>
          <p:cNvPr id="5" name="عنصر نائب للتاريخ 4">
            <a:extLst>
              <a:ext uri="{FF2B5EF4-FFF2-40B4-BE49-F238E27FC236}">
                <a16:creationId xmlns:a16="http://schemas.microsoft.com/office/drawing/2014/main" id="{C0122046-9345-4CC2-9CBC-4334E7155517}"/>
              </a:ext>
            </a:extLst>
          </p:cNvPr>
          <p:cNvSpPr>
            <a:spLocks noGrp="1"/>
          </p:cNvSpPr>
          <p:nvPr>
            <p:ph type="dt" sz="half" idx="10"/>
          </p:nvPr>
        </p:nvSpPr>
        <p:spPr/>
        <p:txBody>
          <a:bodyPr/>
          <a:lstStyle/>
          <a:p>
            <a:fld id="{6FB8CDC3-DDF6-48ED-95F7-E6E5A710B703}" type="uaqdatetime2">
              <a:rPr lang="ar-SA" smtClean="0"/>
              <a:t>الثلاثاء، 23/ربيع الثاني/1442</a:t>
            </a:fld>
            <a:endParaRPr lang="en-US"/>
          </a:p>
        </p:txBody>
      </p:sp>
      <p:sp>
        <p:nvSpPr>
          <p:cNvPr id="6" name="عنصر نائب للتذييل 5">
            <a:extLst>
              <a:ext uri="{FF2B5EF4-FFF2-40B4-BE49-F238E27FC236}">
                <a16:creationId xmlns:a16="http://schemas.microsoft.com/office/drawing/2014/main" id="{1A086FA9-DD6B-4531-BF33-D1E8A2C110DE}"/>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8" name="عنصر نائب لرقم الشريحة 7">
            <a:extLst>
              <a:ext uri="{FF2B5EF4-FFF2-40B4-BE49-F238E27FC236}">
                <a16:creationId xmlns:a16="http://schemas.microsoft.com/office/drawing/2014/main" id="{54F1F63C-1AB4-48D8-9DB6-991F6667ED2C}"/>
              </a:ext>
            </a:extLst>
          </p:cNvPr>
          <p:cNvSpPr>
            <a:spLocks noGrp="1"/>
          </p:cNvSpPr>
          <p:nvPr>
            <p:ph type="sldNum" sz="quarter" idx="12"/>
          </p:nvPr>
        </p:nvSpPr>
        <p:spPr/>
        <p:txBody>
          <a:bodyPr/>
          <a:lstStyle/>
          <a:p>
            <a:fld id="{B9EAB3BA-07EE-4B64-A177-47C30D775877}" type="slidenum">
              <a:rPr lang="en-US" smtClean="0"/>
              <a:t>10</a:t>
            </a:fld>
            <a:endParaRPr lang="en-US"/>
          </a:p>
        </p:txBody>
      </p:sp>
    </p:spTree>
    <p:extLst>
      <p:ext uri="{BB962C8B-B14F-4D97-AF65-F5344CB8AC3E}">
        <p14:creationId xmlns:p14="http://schemas.microsoft.com/office/powerpoint/2010/main" val="406248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F095197-14AE-43F7-9BB4-E7585AE0C2F0}"/>
              </a:ext>
            </a:extLst>
          </p:cNvPr>
          <p:cNvSpPr>
            <a:spLocks noGrp="1"/>
          </p:cNvSpPr>
          <p:nvPr>
            <p:ph idx="1"/>
          </p:nvPr>
        </p:nvSpPr>
        <p:spPr>
          <a:xfrm>
            <a:off x="1371600" y="719191"/>
            <a:ext cx="9909425" cy="5351928"/>
          </a:xfrm>
          <a:ln>
            <a:solidFill>
              <a:schemeClr val="accent1"/>
            </a:solidFill>
          </a:ln>
        </p:spPr>
        <p:txBody>
          <a:bodyPr>
            <a:normAutofit/>
          </a:bodyPr>
          <a:lstStyle/>
          <a:p>
            <a:pPr marL="0" indent="0" algn="r" rtl="1">
              <a:buNone/>
            </a:pPr>
            <a:r>
              <a:rPr lang="ar-SA"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ar-SA" sz="4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1-2-النمو السكاني </a:t>
            </a:r>
            <a:r>
              <a:rPr lang="ar-SA" sz="36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r>
              <a:rPr lang="en-US" sz="3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Population growth</a:t>
            </a:r>
            <a:r>
              <a:rPr lang="ar-SA" sz="36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ar-SA" sz="3600"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en-US" sz="3600"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en-US" sz="4000"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A</a:t>
            </a:r>
            <a:r>
              <a:rPr lang="en-US" sz="4000" b="1" dirty="0"/>
              <a:t>n increase in the numbers of a population as a result of the birth rate exceeding the death rate</a:t>
            </a:r>
            <a:r>
              <a:rPr lang="en-US" sz="3200" dirty="0"/>
              <a:t>.</a:t>
            </a:r>
          </a:p>
          <a:p>
            <a:pPr marL="0" indent="0" algn="ctr" rtl="1">
              <a:buNone/>
            </a:pPr>
            <a:r>
              <a:rPr lang="en-US" sz="2800"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ar-SA" sz="2800"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p>
          <a:p>
            <a:pPr marL="0" indent="0" algn="ctr" rtl="1">
              <a:buNone/>
            </a:pPr>
            <a:r>
              <a:rPr lang="ar-SA" sz="2800"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r>
              <a:rPr lang="ar-SA" sz="3600" b="1" dirty="0">
                <a:solidFill>
                  <a:schemeClr val="bg1"/>
                </a:solidFill>
                <a:effectLst>
                  <a:outerShdw blurRad="38100" dist="38100" dir="2700000" algn="tl">
                    <a:srgbClr val="000000">
                      <a:alpha val="43137"/>
                    </a:srgbClr>
                  </a:outerShdw>
                </a:effectLst>
                <a:highlight>
                  <a:srgbClr val="000080"/>
                </a:highlight>
                <a:latin typeface="Calibri" panose="020F0502020204030204" pitchFamily="34" charset="0"/>
                <a:cs typeface="Times New Roman" panose="02020603050405020304" pitchFamily="18" charset="0"/>
              </a:rPr>
              <a:t>النمو السكاني= معدل الولادات – معدل الوفيات</a:t>
            </a:r>
          </a:p>
          <a:p>
            <a:pPr marL="0" indent="0" algn="r" rtl="1">
              <a:buNone/>
            </a:pPr>
            <a:r>
              <a:rPr lang="ar-SA" sz="3600"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 </a:t>
            </a:r>
            <a:endParaRPr lang="ar-SA" sz="4000" dirty="0">
              <a:effectLst>
                <a:outerShdw blurRad="38100" dist="38100" dir="2700000" algn="tl">
                  <a:srgbClr val="000000">
                    <a:alpha val="43137"/>
                  </a:srgbClr>
                </a:outerShdw>
              </a:effectLst>
            </a:endParaRPr>
          </a:p>
        </p:txBody>
      </p:sp>
      <p:sp>
        <p:nvSpPr>
          <p:cNvPr id="2" name="عنصر نائب للتاريخ 1">
            <a:extLst>
              <a:ext uri="{FF2B5EF4-FFF2-40B4-BE49-F238E27FC236}">
                <a16:creationId xmlns:a16="http://schemas.microsoft.com/office/drawing/2014/main" id="{316CFAA2-8A98-43E9-A490-D3A69FA60B57}"/>
              </a:ext>
            </a:extLst>
          </p:cNvPr>
          <p:cNvSpPr>
            <a:spLocks noGrp="1"/>
          </p:cNvSpPr>
          <p:nvPr>
            <p:ph type="dt" sz="half" idx="10"/>
          </p:nvPr>
        </p:nvSpPr>
        <p:spPr/>
        <p:txBody>
          <a:bodyPr/>
          <a:lstStyle/>
          <a:p>
            <a:fld id="{9CF9D30A-2710-461A-A2E2-6632146B0577}" type="uaqdatetime2">
              <a:rPr lang="ar-SA" smtClean="0"/>
              <a:t>الثلاثاء، 23/ربيع الثاني/1442</a:t>
            </a:fld>
            <a:endParaRPr lang="en-US"/>
          </a:p>
        </p:txBody>
      </p:sp>
      <p:sp>
        <p:nvSpPr>
          <p:cNvPr id="4" name="عنصر نائب للتذييل 3">
            <a:extLst>
              <a:ext uri="{FF2B5EF4-FFF2-40B4-BE49-F238E27FC236}">
                <a16:creationId xmlns:a16="http://schemas.microsoft.com/office/drawing/2014/main" id="{31EE1221-BB90-40A3-9821-59D66C8A2C27}"/>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5" name="عنصر نائب لرقم الشريحة 4">
            <a:extLst>
              <a:ext uri="{FF2B5EF4-FFF2-40B4-BE49-F238E27FC236}">
                <a16:creationId xmlns:a16="http://schemas.microsoft.com/office/drawing/2014/main" id="{6019A976-717C-47EA-B0AE-4857A2A24D53}"/>
              </a:ext>
            </a:extLst>
          </p:cNvPr>
          <p:cNvSpPr>
            <a:spLocks noGrp="1"/>
          </p:cNvSpPr>
          <p:nvPr>
            <p:ph type="sldNum" sz="quarter" idx="12"/>
          </p:nvPr>
        </p:nvSpPr>
        <p:spPr/>
        <p:txBody>
          <a:bodyPr/>
          <a:lstStyle/>
          <a:p>
            <a:fld id="{B9EAB3BA-07EE-4B64-A177-47C30D775877}" type="slidenum">
              <a:rPr lang="en-US" smtClean="0"/>
              <a:t>11</a:t>
            </a:fld>
            <a:endParaRPr lang="en-US"/>
          </a:p>
        </p:txBody>
      </p:sp>
    </p:spTree>
    <p:extLst>
      <p:ext uri="{BB962C8B-B14F-4D97-AF65-F5344CB8AC3E}">
        <p14:creationId xmlns:p14="http://schemas.microsoft.com/office/powerpoint/2010/main" val="688948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صورة تحتوي على منضدة&#10;&#10;تم إنشاء الوصف تلقائياً">
            <a:extLst>
              <a:ext uri="{FF2B5EF4-FFF2-40B4-BE49-F238E27FC236}">
                <a16:creationId xmlns:a16="http://schemas.microsoft.com/office/drawing/2014/main" id="{F85A784B-90F1-46C1-BC04-0FD2AB1EE8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1" y="107686"/>
            <a:ext cx="7576456" cy="6478244"/>
          </a:xfrm>
        </p:spPr>
      </p:pic>
      <p:sp>
        <p:nvSpPr>
          <p:cNvPr id="7" name="عنصر نائب للتاريخ 6">
            <a:extLst>
              <a:ext uri="{FF2B5EF4-FFF2-40B4-BE49-F238E27FC236}">
                <a16:creationId xmlns:a16="http://schemas.microsoft.com/office/drawing/2014/main" id="{9027ABF8-869A-4FBD-B153-784A98B70F1D}"/>
              </a:ext>
            </a:extLst>
          </p:cNvPr>
          <p:cNvSpPr>
            <a:spLocks noGrp="1"/>
          </p:cNvSpPr>
          <p:nvPr>
            <p:ph type="dt" sz="half" idx="10"/>
          </p:nvPr>
        </p:nvSpPr>
        <p:spPr/>
        <p:txBody>
          <a:bodyPr/>
          <a:lstStyle/>
          <a:p>
            <a:fld id="{6C90FE0D-B9A2-40F4-965C-F4208928BD73}" type="uaqdatetime2">
              <a:rPr lang="ar-SA" smtClean="0"/>
              <a:t>الثلاثاء، 23/ربيع الثاني/1442</a:t>
            </a:fld>
            <a:endParaRPr lang="en-US"/>
          </a:p>
        </p:txBody>
      </p:sp>
      <p:sp>
        <p:nvSpPr>
          <p:cNvPr id="8" name="عنصر نائب للتذييل 7">
            <a:extLst>
              <a:ext uri="{FF2B5EF4-FFF2-40B4-BE49-F238E27FC236}">
                <a16:creationId xmlns:a16="http://schemas.microsoft.com/office/drawing/2014/main" id="{2F6CAD5C-0F10-4B1E-8EFF-70DB930360C6}"/>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9" name="عنصر نائب لرقم الشريحة 8">
            <a:extLst>
              <a:ext uri="{FF2B5EF4-FFF2-40B4-BE49-F238E27FC236}">
                <a16:creationId xmlns:a16="http://schemas.microsoft.com/office/drawing/2014/main" id="{E49FAC1D-99CE-4E91-8510-EB7EC1BCB54D}"/>
              </a:ext>
            </a:extLst>
          </p:cNvPr>
          <p:cNvSpPr>
            <a:spLocks noGrp="1"/>
          </p:cNvSpPr>
          <p:nvPr>
            <p:ph type="sldNum" sz="quarter" idx="12"/>
          </p:nvPr>
        </p:nvSpPr>
        <p:spPr/>
        <p:txBody>
          <a:bodyPr/>
          <a:lstStyle/>
          <a:p>
            <a:fld id="{B9EAB3BA-07EE-4B64-A177-47C30D775877}" type="slidenum">
              <a:rPr lang="en-US" smtClean="0"/>
              <a:t>12</a:t>
            </a:fld>
            <a:endParaRPr lang="en-US"/>
          </a:p>
        </p:txBody>
      </p:sp>
    </p:spTree>
    <p:extLst>
      <p:ext uri="{BB962C8B-B14F-4D97-AF65-F5344CB8AC3E}">
        <p14:creationId xmlns:p14="http://schemas.microsoft.com/office/powerpoint/2010/main" val="4241107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79306E6A-0C2C-4983-8D3A-05CD591C1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460827"/>
            <a:ext cx="12192003" cy="2397392"/>
          </a:xfrm>
          <a:prstGeom prst="rect">
            <a:avLst/>
          </a:prstGeom>
          <a:gradFill>
            <a:gsLst>
              <a:gs pos="8000">
                <a:schemeClr val="accent6"/>
              </a:gs>
              <a:gs pos="67000">
                <a:schemeClr val="accent5">
                  <a:alpha val="9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0144214-50C4-4961-8D54-5876EC2B0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15300" y="4444113"/>
            <a:ext cx="4076701" cy="2413458"/>
          </a:xfrm>
          <a:prstGeom prst="rect">
            <a:avLst/>
          </a:prstGeom>
          <a:gradFill>
            <a:gsLst>
              <a:gs pos="0">
                <a:schemeClr val="accent5">
                  <a:lumMod val="60000"/>
                  <a:lumOff val="40000"/>
                  <a:alpha val="0"/>
                </a:schemeClr>
              </a:gs>
              <a:gs pos="99000">
                <a:schemeClr val="accent2"/>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455F201-A8E8-4E29-9427-DBD221CCF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9144002" y="3360315"/>
            <a:ext cx="1947487" cy="4148507"/>
          </a:xfrm>
          <a:prstGeom prst="rect">
            <a:avLst/>
          </a:prstGeom>
          <a:gradFill>
            <a:gsLst>
              <a:gs pos="0">
                <a:schemeClr val="accent1">
                  <a:alpha val="37000"/>
                </a:schemeClr>
              </a:gs>
              <a:gs pos="55000">
                <a:schemeClr val="accent5">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صورة 8" descr="صورة تحتوي على شخص, داخلي, رضيع, سرير&#10;&#10;تم إنشاء الوصف تلقائياً">
            <a:extLst>
              <a:ext uri="{FF2B5EF4-FFF2-40B4-BE49-F238E27FC236}">
                <a16:creationId xmlns:a16="http://schemas.microsoft.com/office/drawing/2014/main" id="{13C84D2F-9587-46E2-AD0D-497BC958E7CB}"/>
              </a:ext>
            </a:extLst>
          </p:cNvPr>
          <p:cNvPicPr>
            <a:picLocks noChangeAspect="1"/>
          </p:cNvPicPr>
          <p:nvPr/>
        </p:nvPicPr>
        <p:blipFill rotWithShape="1">
          <a:blip r:embed="rId2">
            <a:extLst>
              <a:ext uri="{28A0092B-C50C-407E-A947-70E740481C1C}">
                <a14:useLocalDpi xmlns:a14="http://schemas.microsoft.com/office/drawing/2010/main" val="0"/>
              </a:ext>
            </a:extLst>
          </a:blip>
          <a:srcRect t="21040" r="-1" b="27290"/>
          <a:stretch/>
        </p:blipFill>
        <p:spPr>
          <a:xfrm>
            <a:off x="20" y="1"/>
            <a:ext cx="8115280" cy="4460826"/>
          </a:xfrm>
          <a:prstGeom prst="rect">
            <a:avLst/>
          </a:prstGeom>
        </p:spPr>
      </p:pic>
      <p:sp>
        <p:nvSpPr>
          <p:cNvPr id="53" name="Freeform: Shape 52">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6484110" y="2547143"/>
            <a:ext cx="3118759" cy="4639931"/>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6">
                  <a:alpha val="0"/>
                </a:schemeClr>
              </a:gs>
              <a:gs pos="85000">
                <a:schemeClr val="accent6">
                  <a:lumMod val="60000"/>
                  <a:lumOff val="40000"/>
                  <a:alpha val="23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عنصر نائب للمحتوى 6" descr="صورة تحتوي على شخص, داخلي, رضيع, سرير&#10;&#10;تم إنشاء الوصف تلقائياً">
            <a:extLst>
              <a:ext uri="{FF2B5EF4-FFF2-40B4-BE49-F238E27FC236}">
                <a16:creationId xmlns:a16="http://schemas.microsoft.com/office/drawing/2014/main" id="{F0353CE5-4E81-4032-91DF-534AD1BAC8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56" r="730" b="4"/>
          <a:stretch/>
        </p:blipFill>
        <p:spPr>
          <a:xfrm>
            <a:off x="8115298" y="-647"/>
            <a:ext cx="4076702" cy="4461043"/>
          </a:xfrm>
          <a:prstGeom prst="rect">
            <a:avLst/>
          </a:prstGeom>
        </p:spPr>
      </p:pic>
      <p:sp>
        <p:nvSpPr>
          <p:cNvPr id="10" name="عنصر نائب للتاريخ 9">
            <a:extLst>
              <a:ext uri="{FF2B5EF4-FFF2-40B4-BE49-F238E27FC236}">
                <a16:creationId xmlns:a16="http://schemas.microsoft.com/office/drawing/2014/main" id="{E052E1D4-2957-4076-9A08-51377797D2DC}"/>
              </a:ext>
            </a:extLst>
          </p:cNvPr>
          <p:cNvSpPr>
            <a:spLocks noGrp="1"/>
          </p:cNvSpPr>
          <p:nvPr>
            <p:ph type="dt" sz="half" idx="10"/>
          </p:nvPr>
        </p:nvSpPr>
        <p:spPr/>
        <p:txBody>
          <a:bodyPr/>
          <a:lstStyle/>
          <a:p>
            <a:fld id="{D570E683-793D-4093-81A6-EA07F9272601}" type="uaqdatetime2">
              <a:rPr lang="ar-SA" smtClean="0"/>
              <a:t>الثلاثاء، 23/ربيع الثاني/1442</a:t>
            </a:fld>
            <a:endParaRPr lang="en-US"/>
          </a:p>
        </p:txBody>
      </p:sp>
      <p:sp>
        <p:nvSpPr>
          <p:cNvPr id="11" name="عنصر نائب للتذييل 10">
            <a:extLst>
              <a:ext uri="{FF2B5EF4-FFF2-40B4-BE49-F238E27FC236}">
                <a16:creationId xmlns:a16="http://schemas.microsoft.com/office/drawing/2014/main" id="{BDCD758F-233C-4CDD-BA4F-87BE6A6E3C1E}"/>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12" name="عنصر نائب لرقم الشريحة 11">
            <a:extLst>
              <a:ext uri="{FF2B5EF4-FFF2-40B4-BE49-F238E27FC236}">
                <a16:creationId xmlns:a16="http://schemas.microsoft.com/office/drawing/2014/main" id="{E70E63BE-5759-4F12-AA92-9DC8AA93F062}"/>
              </a:ext>
            </a:extLst>
          </p:cNvPr>
          <p:cNvSpPr>
            <a:spLocks noGrp="1"/>
          </p:cNvSpPr>
          <p:nvPr>
            <p:ph type="sldNum" sz="quarter" idx="12"/>
          </p:nvPr>
        </p:nvSpPr>
        <p:spPr/>
        <p:txBody>
          <a:bodyPr/>
          <a:lstStyle/>
          <a:p>
            <a:fld id="{B9EAB3BA-07EE-4B64-A177-47C30D775877}" type="slidenum">
              <a:rPr lang="en-US" smtClean="0"/>
              <a:t>13</a:t>
            </a:fld>
            <a:endParaRPr lang="en-US"/>
          </a:p>
        </p:txBody>
      </p:sp>
    </p:spTree>
    <p:extLst>
      <p:ext uri="{BB962C8B-B14F-4D97-AF65-F5344CB8AC3E}">
        <p14:creationId xmlns:p14="http://schemas.microsoft.com/office/powerpoint/2010/main" val="3090946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F095197-14AE-43F7-9BB4-E7585AE0C2F0}"/>
              </a:ext>
            </a:extLst>
          </p:cNvPr>
          <p:cNvSpPr>
            <a:spLocks noGrp="1"/>
          </p:cNvSpPr>
          <p:nvPr>
            <p:ph idx="1"/>
          </p:nvPr>
        </p:nvSpPr>
        <p:spPr>
          <a:xfrm>
            <a:off x="1371600" y="719191"/>
            <a:ext cx="9909425" cy="5351928"/>
          </a:xfrm>
          <a:ln>
            <a:solidFill>
              <a:schemeClr val="accent1"/>
            </a:solidFill>
          </a:ln>
        </p:spPr>
        <p:txBody>
          <a:bodyPr>
            <a:normAutofit/>
          </a:bodyPr>
          <a:lstStyle/>
          <a:p>
            <a:pPr marL="0" indent="0" algn="r" rtl="1">
              <a:buNone/>
            </a:pPr>
            <a:r>
              <a:rPr lang="ar-SA" sz="4400" b="1" dirty="0">
                <a:effectLst>
                  <a:outerShdw blurRad="38100" dist="38100" dir="2700000" algn="tl">
                    <a:srgbClr val="000000">
                      <a:alpha val="43137"/>
                    </a:srgbClr>
                  </a:outerShdw>
                </a:effectLst>
              </a:rPr>
              <a:t> 1-3-الخصوبة</a:t>
            </a:r>
            <a:endParaRPr lang="ar-SA" sz="4000" b="1" dirty="0">
              <a:effectLst>
                <a:outerShdw blurRad="38100" dist="38100" dir="2700000" algn="tl">
                  <a:srgbClr val="000000">
                    <a:alpha val="43137"/>
                  </a:srgbClr>
                </a:outerShdw>
              </a:effectLst>
            </a:endParaRPr>
          </a:p>
          <a:p>
            <a:pPr marL="0" indent="0" algn="r" rtl="1">
              <a:buNone/>
            </a:pPr>
            <a:r>
              <a:rPr lang="ar-SA" sz="4000" b="1" dirty="0">
                <a:effectLst>
                  <a:outerShdw blurRad="38100" dist="38100" dir="2700000" algn="tl">
                    <a:srgbClr val="000000">
                      <a:alpha val="43137"/>
                    </a:srgbClr>
                  </a:outerShdw>
                </a:effectLst>
              </a:rPr>
              <a:t> </a:t>
            </a:r>
            <a:r>
              <a:rPr lang="ar-SA" sz="4000" dirty="0">
                <a:effectLst>
                  <a:outerShdw blurRad="38100" dist="38100" dir="2700000" algn="tl">
                    <a:srgbClr val="000000">
                      <a:alpha val="43137"/>
                    </a:srgbClr>
                  </a:outerShdw>
                </a:effectLst>
              </a:rPr>
              <a:t>التعريف</a:t>
            </a:r>
          </a:p>
          <a:p>
            <a:pPr marL="0" indent="0" algn="just">
              <a:buNone/>
            </a:pPr>
            <a:r>
              <a:rPr lang="ar-SA" sz="4000" b="1"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Fertility</a:t>
            </a:r>
            <a:r>
              <a:rPr lang="en-US" sz="3200" dirty="0"/>
              <a:t> is the quality of a human's ability to produce offspring, which is dependent on age, health, and other factors. </a:t>
            </a:r>
          </a:p>
          <a:p>
            <a:pPr marL="0" indent="0" algn="just">
              <a:buNone/>
            </a:pPr>
            <a:r>
              <a:rPr lang="en-US" sz="3200" b="1"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fertility</a:t>
            </a:r>
            <a:r>
              <a:rPr lang="en-US" sz="3200" b="1" dirty="0">
                <a:effectLst>
                  <a:outerShdw blurRad="38100" dist="38100" dir="2700000" algn="tl">
                    <a:srgbClr val="000000">
                      <a:alpha val="43137"/>
                    </a:srgbClr>
                  </a:outerShdw>
                </a:effectLst>
              </a:rPr>
              <a:t> rates," </a:t>
            </a:r>
            <a:r>
              <a:rPr lang="en-US" sz="3200" dirty="0"/>
              <a:t>it means the number of births that happen during a certain time period in a specific location.</a:t>
            </a:r>
            <a:endParaRPr lang="ar-SA" sz="4000" b="1" dirty="0">
              <a:effectLst>
                <a:outerShdw blurRad="38100" dist="38100" dir="2700000" algn="tl">
                  <a:srgbClr val="000000">
                    <a:alpha val="43137"/>
                  </a:srgbClr>
                </a:outerShdw>
              </a:effectLst>
            </a:endParaRPr>
          </a:p>
        </p:txBody>
      </p:sp>
      <p:sp>
        <p:nvSpPr>
          <p:cNvPr id="2" name="عنصر نائب للتاريخ 1">
            <a:extLst>
              <a:ext uri="{FF2B5EF4-FFF2-40B4-BE49-F238E27FC236}">
                <a16:creationId xmlns:a16="http://schemas.microsoft.com/office/drawing/2014/main" id="{9E8AB762-3BA6-4900-8D7C-4B006D70A8AA}"/>
              </a:ext>
            </a:extLst>
          </p:cNvPr>
          <p:cNvSpPr>
            <a:spLocks noGrp="1"/>
          </p:cNvSpPr>
          <p:nvPr>
            <p:ph type="dt" sz="half" idx="10"/>
          </p:nvPr>
        </p:nvSpPr>
        <p:spPr/>
        <p:txBody>
          <a:bodyPr/>
          <a:lstStyle/>
          <a:p>
            <a:fld id="{36E0D625-285E-45E7-8FE1-6B55D1F6F0C6}" type="uaqdatetime2">
              <a:rPr lang="ar-SA" smtClean="0"/>
              <a:t>الثلاثاء، 23/ربيع الثاني/1442</a:t>
            </a:fld>
            <a:endParaRPr lang="en-US"/>
          </a:p>
        </p:txBody>
      </p:sp>
      <p:sp>
        <p:nvSpPr>
          <p:cNvPr id="4" name="عنصر نائب للتذييل 3">
            <a:extLst>
              <a:ext uri="{FF2B5EF4-FFF2-40B4-BE49-F238E27FC236}">
                <a16:creationId xmlns:a16="http://schemas.microsoft.com/office/drawing/2014/main" id="{20E23689-11D3-40D7-A4B9-449798DBABBD}"/>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5" name="عنصر نائب لرقم الشريحة 4">
            <a:extLst>
              <a:ext uri="{FF2B5EF4-FFF2-40B4-BE49-F238E27FC236}">
                <a16:creationId xmlns:a16="http://schemas.microsoft.com/office/drawing/2014/main" id="{BB663FA2-ADF6-48A7-87D1-CEF7A13B9755}"/>
              </a:ext>
            </a:extLst>
          </p:cNvPr>
          <p:cNvSpPr>
            <a:spLocks noGrp="1"/>
          </p:cNvSpPr>
          <p:nvPr>
            <p:ph type="sldNum" sz="quarter" idx="12"/>
          </p:nvPr>
        </p:nvSpPr>
        <p:spPr/>
        <p:txBody>
          <a:bodyPr/>
          <a:lstStyle/>
          <a:p>
            <a:fld id="{B9EAB3BA-07EE-4B64-A177-47C30D775877}" type="slidenum">
              <a:rPr lang="en-US" smtClean="0"/>
              <a:t>14</a:t>
            </a:fld>
            <a:endParaRPr lang="en-US"/>
          </a:p>
        </p:txBody>
      </p:sp>
    </p:spTree>
    <p:extLst>
      <p:ext uri="{BB962C8B-B14F-4D97-AF65-F5344CB8AC3E}">
        <p14:creationId xmlns:p14="http://schemas.microsoft.com/office/powerpoint/2010/main" val="2252801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8DAC5EB-CB66-4144-944F-FCA082908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عنصر نائب للمحتوى 3" descr="صورة تحتوي على خريطة&#10;&#10;تم إنشاء الوصف تلقائياً">
            <a:extLst>
              <a:ext uri="{FF2B5EF4-FFF2-40B4-BE49-F238E27FC236}">
                <a16:creationId xmlns:a16="http://schemas.microsoft.com/office/drawing/2014/main" id="{4F238B2C-038B-46D0-9720-AA27C7771216}"/>
              </a:ext>
            </a:extLst>
          </p:cNvPr>
          <p:cNvPicPr>
            <a:picLocks noChangeAspect="1"/>
          </p:cNvPicPr>
          <p:nvPr/>
        </p:nvPicPr>
        <p:blipFill rotWithShape="1">
          <a:blip r:embed="rId2">
            <a:extLst>
              <a:ext uri="{28A0092B-C50C-407E-A947-70E740481C1C}">
                <a14:useLocalDpi xmlns:a14="http://schemas.microsoft.com/office/drawing/2010/main" val="0"/>
              </a:ext>
            </a:extLst>
          </a:blip>
          <a:srcRect l="288" r="5368" b="3"/>
          <a:stretch/>
        </p:blipFill>
        <p:spPr>
          <a:xfrm>
            <a:off x="487043" y="167133"/>
            <a:ext cx="11217913" cy="6690867"/>
          </a:xfrm>
          <a:prstGeom prst="rect">
            <a:avLst/>
          </a:prstGeom>
        </p:spPr>
      </p:pic>
      <p:sp>
        <p:nvSpPr>
          <p:cNvPr id="15" name="Rectangle 14">
            <a:extLst>
              <a:ext uri="{FF2B5EF4-FFF2-40B4-BE49-F238E27FC236}">
                <a16:creationId xmlns:a16="http://schemas.microsoft.com/office/drawing/2014/main" id="{86B7A620-47FC-4678-9F07-D291E9CD5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1999" cy="457198"/>
          </a:xfrm>
          <a:prstGeom prst="rect">
            <a:avLst/>
          </a:prstGeom>
          <a:gradFill>
            <a:gsLst>
              <a:gs pos="0">
                <a:schemeClr val="accent6">
                  <a:lumMod val="75000"/>
                  <a:alpha val="61000"/>
                </a:schemeClr>
              </a:gs>
              <a:gs pos="30000">
                <a:schemeClr val="accent5">
                  <a:alpha val="85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4CE6113-16AE-4250-8027-F864DE5BC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742"/>
            <a:ext cx="8153398" cy="448830"/>
          </a:xfrm>
          <a:prstGeom prst="rect">
            <a:avLst/>
          </a:prstGeom>
          <a:gradFill>
            <a:gsLst>
              <a:gs pos="0">
                <a:schemeClr val="accent5">
                  <a:alpha val="0"/>
                </a:schemeClr>
              </a:gs>
              <a:gs pos="73000">
                <a:schemeClr val="accent2">
                  <a:alpha val="7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عنصر نائب للتاريخ 4">
            <a:extLst>
              <a:ext uri="{FF2B5EF4-FFF2-40B4-BE49-F238E27FC236}">
                <a16:creationId xmlns:a16="http://schemas.microsoft.com/office/drawing/2014/main" id="{9C312CEC-4582-420C-92C4-8144C256F060}"/>
              </a:ext>
            </a:extLst>
          </p:cNvPr>
          <p:cNvSpPr>
            <a:spLocks noGrp="1"/>
          </p:cNvSpPr>
          <p:nvPr>
            <p:ph type="dt" sz="half" idx="10"/>
          </p:nvPr>
        </p:nvSpPr>
        <p:spPr/>
        <p:txBody>
          <a:bodyPr/>
          <a:lstStyle/>
          <a:p>
            <a:fld id="{AD679A97-C1FF-4292-AC37-44D2F5476A4A}" type="uaqdatetime2">
              <a:rPr lang="ar-SA" smtClean="0"/>
              <a:t>الثلاثاء، 23/ربيع الثاني/1442</a:t>
            </a:fld>
            <a:endParaRPr lang="en-US"/>
          </a:p>
        </p:txBody>
      </p:sp>
      <p:sp>
        <p:nvSpPr>
          <p:cNvPr id="6" name="عنصر نائب للتذييل 5">
            <a:extLst>
              <a:ext uri="{FF2B5EF4-FFF2-40B4-BE49-F238E27FC236}">
                <a16:creationId xmlns:a16="http://schemas.microsoft.com/office/drawing/2014/main" id="{DC87B2F2-E926-4965-B5FC-B27A8C62434C}"/>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7" name="عنصر نائب لرقم الشريحة 6">
            <a:extLst>
              <a:ext uri="{FF2B5EF4-FFF2-40B4-BE49-F238E27FC236}">
                <a16:creationId xmlns:a16="http://schemas.microsoft.com/office/drawing/2014/main" id="{6E7E114F-A44F-4500-990C-D66708C972B3}"/>
              </a:ext>
            </a:extLst>
          </p:cNvPr>
          <p:cNvSpPr>
            <a:spLocks noGrp="1"/>
          </p:cNvSpPr>
          <p:nvPr>
            <p:ph type="sldNum" sz="quarter" idx="12"/>
          </p:nvPr>
        </p:nvSpPr>
        <p:spPr/>
        <p:txBody>
          <a:bodyPr/>
          <a:lstStyle/>
          <a:p>
            <a:fld id="{B9EAB3BA-07EE-4B64-A177-47C30D775877}" type="slidenum">
              <a:rPr lang="en-US" smtClean="0"/>
              <a:t>15</a:t>
            </a:fld>
            <a:endParaRPr lang="en-US"/>
          </a:p>
        </p:txBody>
      </p:sp>
    </p:spTree>
    <p:extLst>
      <p:ext uri="{BB962C8B-B14F-4D97-AF65-F5344CB8AC3E}">
        <p14:creationId xmlns:p14="http://schemas.microsoft.com/office/powerpoint/2010/main" val="205847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A144C05-4D3C-441A-A494-07A503CDB591}"/>
              </a:ext>
            </a:extLst>
          </p:cNvPr>
          <p:cNvSpPr>
            <a:spLocks noGrp="1"/>
          </p:cNvSpPr>
          <p:nvPr>
            <p:ph type="title"/>
          </p:nvPr>
        </p:nvSpPr>
        <p:spPr>
          <a:xfrm>
            <a:off x="1371600" y="664030"/>
            <a:ext cx="10240903" cy="1055914"/>
          </a:xfrm>
          <a:ln>
            <a:solidFill>
              <a:schemeClr val="accent1"/>
            </a:solidFill>
          </a:ln>
        </p:spPr>
        <p:txBody>
          <a:bodyPr>
            <a:normAutofit/>
          </a:bodyPr>
          <a:lstStyle/>
          <a:p>
            <a:pPr algn="r"/>
            <a:r>
              <a:rPr lang="ar-SA" sz="4400" dirty="0">
                <a:solidFill>
                  <a:srgbClr val="008000"/>
                </a:solidFill>
                <a:effectLst>
                  <a:outerShdw blurRad="38100" dist="38100" dir="2700000" algn="tl">
                    <a:srgbClr val="000000">
                      <a:alpha val="43137"/>
                    </a:srgbClr>
                  </a:outerShdw>
                </a:effectLst>
                <a:latin typeface="Arial Black" panose="020B0A04020102020204" pitchFamily="34" charset="0"/>
              </a:rPr>
              <a:t> 1-4-الوفيات</a:t>
            </a:r>
          </a:p>
        </p:txBody>
      </p:sp>
      <p:sp>
        <p:nvSpPr>
          <p:cNvPr id="3" name="عنصر نائب للمحتوى 2">
            <a:extLst>
              <a:ext uri="{FF2B5EF4-FFF2-40B4-BE49-F238E27FC236}">
                <a16:creationId xmlns:a16="http://schemas.microsoft.com/office/drawing/2014/main" id="{E5BBA8E8-FDFB-4622-89AC-FC6CFE936742}"/>
              </a:ext>
            </a:extLst>
          </p:cNvPr>
          <p:cNvSpPr>
            <a:spLocks noGrp="1"/>
          </p:cNvSpPr>
          <p:nvPr>
            <p:ph idx="1"/>
          </p:nvPr>
        </p:nvSpPr>
        <p:spPr>
          <a:xfrm>
            <a:off x="1371601" y="2068287"/>
            <a:ext cx="9383486" cy="4212770"/>
          </a:xfrm>
          <a:ln>
            <a:solidFill>
              <a:schemeClr val="bg1"/>
            </a:solidFill>
          </a:ln>
        </p:spPr>
        <p:txBody>
          <a:bodyPr/>
          <a:lstStyle/>
          <a:p>
            <a:pPr marL="0" indent="0" algn="just" rtl="1">
              <a:buNone/>
            </a:pPr>
            <a:r>
              <a:rPr lang="ar-SA" sz="4400" b="1" dirty="0">
                <a:solidFill>
                  <a:srgbClr val="C00000"/>
                </a:solidFill>
                <a:effectLst>
                  <a:outerShdw blurRad="38100" dist="38100" dir="2700000" algn="tl">
                    <a:srgbClr val="000000">
                      <a:alpha val="43137"/>
                    </a:srgbClr>
                  </a:outerShdw>
                </a:effectLst>
              </a:rPr>
              <a:t>  </a:t>
            </a:r>
          </a:p>
          <a:p>
            <a:pPr marL="0" indent="0" algn="just" rtl="1">
              <a:buNone/>
            </a:pPr>
            <a:r>
              <a:rPr lang="ar-SA" sz="4400" b="1" dirty="0">
                <a:solidFill>
                  <a:srgbClr val="C00000"/>
                </a:solidFill>
                <a:effectLst>
                  <a:outerShdw blurRad="38100" dist="38100" dir="2700000" algn="tl">
                    <a:srgbClr val="000000">
                      <a:alpha val="43137"/>
                    </a:srgbClr>
                  </a:outerShdw>
                </a:effectLst>
              </a:rPr>
              <a:t>  تكليف بالقراءة</a:t>
            </a:r>
          </a:p>
          <a:p>
            <a:pPr marL="0" indent="0" algn="just" rtl="1">
              <a:buNone/>
            </a:pPr>
            <a:r>
              <a:rPr lang="ar-SA" sz="3600" b="1" dirty="0"/>
              <a:t>ارجعي إلى الكتاب المقرر في قراءة وفهم كل ما يتعلق بهذا الجزء من الخصائص السكانية في العالم.</a:t>
            </a:r>
            <a:endParaRPr lang="ar-SA" b="1" dirty="0"/>
          </a:p>
        </p:txBody>
      </p:sp>
      <p:pic>
        <p:nvPicPr>
          <p:cNvPr id="5" name="رسم 4" descr="جرس">
            <a:extLst>
              <a:ext uri="{FF2B5EF4-FFF2-40B4-BE49-F238E27FC236}">
                <a16:creationId xmlns:a16="http://schemas.microsoft.com/office/drawing/2014/main" id="{77CC3393-F278-44A8-87DC-1F7782427F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39504" flipH="1">
            <a:off x="10566287" y="2068287"/>
            <a:ext cx="1046216" cy="1046216"/>
          </a:xfrm>
          <a:prstGeom prst="rect">
            <a:avLst/>
          </a:prstGeom>
          <a:ln>
            <a:noFill/>
          </a:ln>
          <a:effectLst>
            <a:glow rad="635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عنصر نائب للتاريخ 5">
            <a:extLst>
              <a:ext uri="{FF2B5EF4-FFF2-40B4-BE49-F238E27FC236}">
                <a16:creationId xmlns:a16="http://schemas.microsoft.com/office/drawing/2014/main" id="{1BA926B6-EB26-4CFB-BEF7-E3BC60AB38E8}"/>
              </a:ext>
            </a:extLst>
          </p:cNvPr>
          <p:cNvSpPr>
            <a:spLocks noGrp="1"/>
          </p:cNvSpPr>
          <p:nvPr>
            <p:ph type="dt" sz="half" idx="10"/>
          </p:nvPr>
        </p:nvSpPr>
        <p:spPr/>
        <p:txBody>
          <a:bodyPr/>
          <a:lstStyle/>
          <a:p>
            <a:fld id="{B71673D2-891B-4D8E-9891-C44E3069B881}" type="uaqdatetime2">
              <a:rPr lang="ar-SA" smtClean="0"/>
              <a:t>الثلاثاء، 23/ربيع الثاني/1442</a:t>
            </a:fld>
            <a:endParaRPr lang="en-US"/>
          </a:p>
        </p:txBody>
      </p:sp>
      <p:sp>
        <p:nvSpPr>
          <p:cNvPr id="7" name="عنصر نائب للتذييل 6">
            <a:extLst>
              <a:ext uri="{FF2B5EF4-FFF2-40B4-BE49-F238E27FC236}">
                <a16:creationId xmlns:a16="http://schemas.microsoft.com/office/drawing/2014/main" id="{FAB8191F-42D6-4129-9CA2-3D8F42140BDF}"/>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8" name="عنصر نائب لرقم الشريحة 7">
            <a:extLst>
              <a:ext uri="{FF2B5EF4-FFF2-40B4-BE49-F238E27FC236}">
                <a16:creationId xmlns:a16="http://schemas.microsoft.com/office/drawing/2014/main" id="{C1E842B4-9863-4C72-8783-9358B453EFB3}"/>
              </a:ext>
            </a:extLst>
          </p:cNvPr>
          <p:cNvSpPr>
            <a:spLocks noGrp="1"/>
          </p:cNvSpPr>
          <p:nvPr>
            <p:ph type="sldNum" sz="quarter" idx="12"/>
          </p:nvPr>
        </p:nvSpPr>
        <p:spPr/>
        <p:txBody>
          <a:bodyPr/>
          <a:lstStyle/>
          <a:p>
            <a:fld id="{B9EAB3BA-07EE-4B64-A177-47C30D775877}" type="slidenum">
              <a:rPr lang="en-US" smtClean="0"/>
              <a:t>16</a:t>
            </a:fld>
            <a:endParaRPr lang="en-US"/>
          </a:p>
        </p:txBody>
      </p:sp>
    </p:spTree>
    <p:extLst>
      <p:ext uri="{BB962C8B-B14F-4D97-AF65-F5344CB8AC3E}">
        <p14:creationId xmlns:p14="http://schemas.microsoft.com/office/powerpoint/2010/main" val="282486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غرفة&#10;&#10;تم إنشاء الوصف تلقائياً">
            <a:extLst>
              <a:ext uri="{FF2B5EF4-FFF2-40B4-BE49-F238E27FC236}">
                <a16:creationId xmlns:a16="http://schemas.microsoft.com/office/drawing/2014/main" id="{3039A8D2-9B3D-4306-B260-2873EEF46C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30"/>
          <a:stretch/>
        </p:blipFill>
        <p:spPr>
          <a:xfrm>
            <a:off x="-2" y="10"/>
            <a:ext cx="12192002" cy="6857990"/>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5071729"/>
            <a:ext cx="12192003" cy="1786490"/>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038600" y="5071729"/>
            <a:ext cx="8153401" cy="1786269"/>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6701" y="5071730"/>
            <a:ext cx="8115300" cy="1334505"/>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538E4E5-4047-480A-BB9B-9AB54E86D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3120189" y="3385221"/>
            <a:ext cx="2497963" cy="4087997"/>
          </a:xfrm>
          <a:custGeom>
            <a:avLst/>
            <a:gdLst>
              <a:gd name="connsiteX0" fmla="*/ 2671045 w 2671045"/>
              <a:gd name="connsiteY0" fmla="*/ 8492 h 4371251"/>
              <a:gd name="connsiteX1" fmla="*/ 840176 w 2671045"/>
              <a:gd name="connsiteY1" fmla="*/ 4371251 h 4371251"/>
              <a:gd name="connsiteX2" fmla="*/ 650202 w 2671045"/>
              <a:gd name="connsiteY2" fmla="*/ 4185755 h 4371251"/>
              <a:gd name="connsiteX3" fmla="*/ 0 w 2671045"/>
              <a:gd name="connsiteY3" fmla="*/ 2502877 h 4371251"/>
              <a:gd name="connsiteX4" fmla="*/ 2502877 w 2671045"/>
              <a:gd name="connsiteY4" fmla="*/ 0 h 4371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1045" h="4371251">
                <a:moveTo>
                  <a:pt x="2671045" y="8492"/>
                </a:moveTo>
                <a:lnTo>
                  <a:pt x="840176" y="4371251"/>
                </a:lnTo>
                <a:lnTo>
                  <a:pt x="650202" y="4185755"/>
                </a:lnTo>
                <a:cubicBezTo>
                  <a:pt x="246220" y="3741276"/>
                  <a:pt x="0" y="3150831"/>
                  <a:pt x="0" y="2502877"/>
                </a:cubicBezTo>
                <a:cubicBezTo>
                  <a:pt x="0" y="1120576"/>
                  <a:pt x="1120576" y="0"/>
                  <a:pt x="2502877" y="0"/>
                </a:cubicBezTo>
                <a:close/>
              </a:path>
            </a:pathLst>
          </a:custGeom>
          <a:gradFill>
            <a:gsLst>
              <a:gs pos="0">
                <a:schemeClr val="accent6">
                  <a:alpha val="0"/>
                </a:schemeClr>
              </a:gs>
              <a:gs pos="100000">
                <a:schemeClr val="accent6">
                  <a:lumMod val="60000"/>
                  <a:lumOff val="40000"/>
                  <a:alpha val="20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عنوان 1">
            <a:extLst>
              <a:ext uri="{FF2B5EF4-FFF2-40B4-BE49-F238E27FC236}">
                <a16:creationId xmlns:a16="http://schemas.microsoft.com/office/drawing/2014/main" id="{FA144C05-4D3C-441A-A494-07A503CDB591}"/>
              </a:ext>
            </a:extLst>
          </p:cNvPr>
          <p:cNvSpPr>
            <a:spLocks noGrp="1"/>
          </p:cNvSpPr>
          <p:nvPr>
            <p:ph type="title"/>
          </p:nvPr>
        </p:nvSpPr>
        <p:spPr>
          <a:xfrm>
            <a:off x="6370268" y="5408730"/>
            <a:ext cx="4736146" cy="990601"/>
          </a:xfrm>
          <a:solidFill>
            <a:schemeClr val="accent6">
              <a:lumMod val="40000"/>
              <a:lumOff val="60000"/>
            </a:schemeClr>
          </a:solidFill>
        </p:spPr>
        <p:txBody>
          <a:bodyPr vert="horz" lIns="0" tIns="0" rIns="0" bIns="0" rtlCol="0" anchor="b">
            <a:normAutofit/>
          </a:bodyPr>
          <a:lstStyle/>
          <a:p>
            <a:pPr algn="r" rtl="1"/>
            <a:r>
              <a:rPr lang="en-US" sz="4800" spc="750" dirty="0"/>
              <a:t> </a:t>
            </a:r>
            <a:r>
              <a:rPr lang="ar-SA" sz="4800" spc="750" dirty="0"/>
              <a:t>1-5-</a:t>
            </a:r>
            <a:r>
              <a:rPr lang="en-US" sz="4800" spc="750" dirty="0" err="1"/>
              <a:t>الهجرة</a:t>
            </a:r>
            <a:endParaRPr lang="en-US" sz="4800" spc="750" dirty="0"/>
          </a:p>
        </p:txBody>
      </p:sp>
      <p:sp>
        <p:nvSpPr>
          <p:cNvPr id="6" name="عنصر نائب للتاريخ 5">
            <a:extLst>
              <a:ext uri="{FF2B5EF4-FFF2-40B4-BE49-F238E27FC236}">
                <a16:creationId xmlns:a16="http://schemas.microsoft.com/office/drawing/2014/main" id="{A4DC6A9D-9723-453C-8F16-DA66DD05CEBA}"/>
              </a:ext>
            </a:extLst>
          </p:cNvPr>
          <p:cNvSpPr>
            <a:spLocks noGrp="1"/>
          </p:cNvSpPr>
          <p:nvPr>
            <p:ph type="dt" sz="half" idx="10"/>
          </p:nvPr>
        </p:nvSpPr>
        <p:spPr/>
        <p:txBody>
          <a:bodyPr/>
          <a:lstStyle/>
          <a:p>
            <a:fld id="{C88F003D-2C18-40E7-A6FB-8E488E7DB2D4}" type="uaqdatetime2">
              <a:rPr lang="ar-SA" smtClean="0"/>
              <a:t>الثلاثاء، 23/ربيع الثاني/1442</a:t>
            </a:fld>
            <a:endParaRPr lang="en-US"/>
          </a:p>
        </p:txBody>
      </p:sp>
      <p:sp>
        <p:nvSpPr>
          <p:cNvPr id="7" name="عنصر نائب للتذييل 6">
            <a:extLst>
              <a:ext uri="{FF2B5EF4-FFF2-40B4-BE49-F238E27FC236}">
                <a16:creationId xmlns:a16="http://schemas.microsoft.com/office/drawing/2014/main" id="{E629E5C6-C5A7-4DD0-9F10-5D209C676753}"/>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8" name="عنصر نائب لرقم الشريحة 7">
            <a:extLst>
              <a:ext uri="{FF2B5EF4-FFF2-40B4-BE49-F238E27FC236}">
                <a16:creationId xmlns:a16="http://schemas.microsoft.com/office/drawing/2014/main" id="{B48AE006-1D7E-4CCB-9A55-D520D05BCB72}"/>
              </a:ext>
            </a:extLst>
          </p:cNvPr>
          <p:cNvSpPr>
            <a:spLocks noGrp="1"/>
          </p:cNvSpPr>
          <p:nvPr>
            <p:ph type="sldNum" sz="quarter" idx="12"/>
          </p:nvPr>
        </p:nvSpPr>
        <p:spPr/>
        <p:txBody>
          <a:bodyPr/>
          <a:lstStyle/>
          <a:p>
            <a:fld id="{B9EAB3BA-07EE-4B64-A177-47C30D775877}" type="slidenum">
              <a:rPr lang="en-US" smtClean="0"/>
              <a:t>17</a:t>
            </a:fld>
            <a:endParaRPr lang="en-US"/>
          </a:p>
        </p:txBody>
      </p:sp>
    </p:spTree>
    <p:extLst>
      <p:ext uri="{BB962C8B-B14F-4D97-AF65-F5344CB8AC3E}">
        <p14:creationId xmlns:p14="http://schemas.microsoft.com/office/powerpoint/2010/main" val="4262585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129DF3-2F89-4B10-AC36-9719016ADCFC}"/>
              </a:ext>
            </a:extLst>
          </p:cNvPr>
          <p:cNvSpPr>
            <a:spLocks noGrp="1"/>
          </p:cNvSpPr>
          <p:nvPr>
            <p:ph type="title"/>
          </p:nvPr>
        </p:nvSpPr>
        <p:spPr>
          <a:xfrm>
            <a:off x="1371600" y="522514"/>
            <a:ext cx="10384971" cy="718457"/>
          </a:xfrm>
        </p:spPr>
        <p:txBody>
          <a:bodyPr/>
          <a:lstStyle/>
          <a:p>
            <a:pPr algn="r"/>
            <a:r>
              <a:rPr lang="ar-SA" sz="4400" dirty="0">
                <a:effectLst>
                  <a:outerShdw blurRad="38100" dist="38100" dir="2700000" algn="tl">
                    <a:srgbClr val="000000">
                      <a:alpha val="43137"/>
                    </a:srgbClr>
                  </a:outerShdw>
                </a:effectLst>
              </a:rPr>
              <a:t>التعريف</a:t>
            </a:r>
            <a:endParaRPr lang="ar-SA" dirty="0">
              <a:effectLst>
                <a:outerShdw blurRad="38100" dist="38100" dir="2700000" algn="tl">
                  <a:srgbClr val="000000">
                    <a:alpha val="43137"/>
                  </a:srgbClr>
                </a:outerShdw>
              </a:effectLst>
            </a:endParaRPr>
          </a:p>
        </p:txBody>
      </p:sp>
      <p:sp>
        <p:nvSpPr>
          <p:cNvPr id="3" name="عنصر نائب للمحتوى 2">
            <a:extLst>
              <a:ext uri="{FF2B5EF4-FFF2-40B4-BE49-F238E27FC236}">
                <a16:creationId xmlns:a16="http://schemas.microsoft.com/office/drawing/2014/main" id="{A006F549-0624-452A-9F1F-3975743A147B}"/>
              </a:ext>
            </a:extLst>
          </p:cNvPr>
          <p:cNvSpPr>
            <a:spLocks noGrp="1"/>
          </p:cNvSpPr>
          <p:nvPr>
            <p:ph idx="1"/>
          </p:nvPr>
        </p:nvSpPr>
        <p:spPr>
          <a:xfrm>
            <a:off x="1371600" y="1698171"/>
            <a:ext cx="10384971" cy="4372947"/>
          </a:xfrm>
          <a:ln>
            <a:solidFill>
              <a:schemeClr val="accent1"/>
            </a:solidFill>
          </a:ln>
        </p:spPr>
        <p:txBody>
          <a:bodyPr>
            <a:normAutofit/>
          </a:bodyPr>
          <a:lstStyle/>
          <a:p>
            <a:pPr marL="0" indent="0" algn="just">
              <a:buNone/>
            </a:pPr>
            <a:r>
              <a:rPr lang="en-US" sz="3600" dirty="0"/>
              <a:t> </a:t>
            </a:r>
            <a:r>
              <a:rPr lang="en-US" sz="3600" b="1" dirty="0"/>
              <a:t>The </a:t>
            </a:r>
            <a:r>
              <a:rPr lang="en-US" sz="3600" b="1" dirty="0">
                <a:hlinkClick r:id="rId2" tooltip="act"/>
              </a:rPr>
              <a:t>act</a:t>
            </a:r>
            <a:r>
              <a:rPr lang="en-US" sz="3600" b="1" dirty="0"/>
              <a:t> of someone coming to </a:t>
            </a:r>
            <a:r>
              <a:rPr lang="en-US" sz="3600" b="1" dirty="0">
                <a:hlinkClick r:id="rId3" tooltip="live"/>
              </a:rPr>
              <a:t>live</a:t>
            </a:r>
            <a:r>
              <a:rPr lang="en-US" sz="3600" b="1" dirty="0"/>
              <a:t> in a different </a:t>
            </a:r>
            <a:r>
              <a:rPr lang="en-US" sz="3600" b="1" dirty="0">
                <a:hlinkClick r:id="rId4" tooltip="country"/>
              </a:rPr>
              <a:t>country</a:t>
            </a:r>
            <a:r>
              <a:rPr lang="en-US" sz="3600" b="1" dirty="0"/>
              <a:t>, or an area in his home. There are </a:t>
            </a:r>
            <a:r>
              <a:rPr lang="en-US" sz="3600" b="1" dirty="0">
                <a:hlinkClick r:id="rId5" tooltip="strict"/>
              </a:rPr>
              <a:t>strict</a:t>
            </a:r>
            <a:r>
              <a:rPr lang="en-US" sz="3600" b="1" dirty="0"/>
              <a:t> </a:t>
            </a:r>
            <a:r>
              <a:rPr lang="en-US" sz="3600" b="1" dirty="0">
                <a:hlinkClick r:id="rId6" tooltip="limits"/>
              </a:rPr>
              <a:t>limits</a:t>
            </a:r>
            <a:r>
              <a:rPr lang="en-US" sz="3600" b="1" dirty="0"/>
              <a:t> on immigration (into the </a:t>
            </a:r>
            <a:r>
              <a:rPr lang="en-US" sz="3600" b="1" dirty="0">
                <a:hlinkClick r:id="rId4" tooltip="country"/>
              </a:rPr>
              <a:t>country</a:t>
            </a:r>
            <a:r>
              <a:rPr lang="en-US" sz="3600" b="1" dirty="0"/>
              <a:t>).</a:t>
            </a:r>
          </a:p>
          <a:p>
            <a:pPr marL="0" indent="0" algn="just">
              <a:buNone/>
            </a:pPr>
            <a:r>
              <a:rPr lang="en-US" sz="3600" dirty="0"/>
              <a:t> </a:t>
            </a:r>
            <a:r>
              <a:rPr lang="en-US" sz="3600" b="1" dirty="0"/>
              <a:t>The term </a:t>
            </a:r>
            <a:r>
              <a:rPr lang="en-US" sz="3600" b="1" i="1" dirty="0"/>
              <a:t>immigration</a:t>
            </a:r>
            <a:r>
              <a:rPr lang="en-US" sz="3600" b="1" dirty="0"/>
              <a:t> was coined in the 17th century, referring to non-warlike population movements between the emerging </a:t>
            </a:r>
            <a:r>
              <a:rPr lang="en-US" sz="3600" b="1" dirty="0">
                <a:hlinkClick r:id="rId7" tooltip="Nation state"/>
              </a:rPr>
              <a:t>nation states</a:t>
            </a:r>
            <a:r>
              <a:rPr lang="en-US" sz="3600" b="1" dirty="0"/>
              <a:t>. </a:t>
            </a:r>
          </a:p>
        </p:txBody>
      </p:sp>
      <p:sp>
        <p:nvSpPr>
          <p:cNvPr id="6" name="عنصر نائب للتاريخ 5">
            <a:extLst>
              <a:ext uri="{FF2B5EF4-FFF2-40B4-BE49-F238E27FC236}">
                <a16:creationId xmlns:a16="http://schemas.microsoft.com/office/drawing/2014/main" id="{BFEF5F77-BCAE-43E9-996A-DFCAD46D0307}"/>
              </a:ext>
            </a:extLst>
          </p:cNvPr>
          <p:cNvSpPr>
            <a:spLocks noGrp="1"/>
          </p:cNvSpPr>
          <p:nvPr>
            <p:ph type="dt" sz="half" idx="10"/>
          </p:nvPr>
        </p:nvSpPr>
        <p:spPr/>
        <p:txBody>
          <a:bodyPr/>
          <a:lstStyle/>
          <a:p>
            <a:fld id="{7CDE0645-52FF-426F-9E74-E3AAA179A708}" type="uaqdatetime2">
              <a:rPr lang="ar-SA" smtClean="0"/>
              <a:t>الثلاثاء، 23/ربيع الثاني/1442</a:t>
            </a:fld>
            <a:endParaRPr lang="en-US"/>
          </a:p>
        </p:txBody>
      </p:sp>
      <p:sp>
        <p:nvSpPr>
          <p:cNvPr id="7" name="عنصر نائب للتذييل 6">
            <a:extLst>
              <a:ext uri="{FF2B5EF4-FFF2-40B4-BE49-F238E27FC236}">
                <a16:creationId xmlns:a16="http://schemas.microsoft.com/office/drawing/2014/main" id="{4CEE5BB5-3F8A-4DDD-9FD4-BE5B86769462}"/>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8" name="عنصر نائب لرقم الشريحة 7">
            <a:extLst>
              <a:ext uri="{FF2B5EF4-FFF2-40B4-BE49-F238E27FC236}">
                <a16:creationId xmlns:a16="http://schemas.microsoft.com/office/drawing/2014/main" id="{8EFB775F-7E27-48A0-9282-E2B68A086592}"/>
              </a:ext>
            </a:extLst>
          </p:cNvPr>
          <p:cNvSpPr>
            <a:spLocks noGrp="1"/>
          </p:cNvSpPr>
          <p:nvPr>
            <p:ph type="sldNum" sz="quarter" idx="12"/>
          </p:nvPr>
        </p:nvSpPr>
        <p:spPr/>
        <p:txBody>
          <a:bodyPr/>
          <a:lstStyle/>
          <a:p>
            <a:fld id="{B9EAB3BA-07EE-4B64-A177-47C30D775877}" type="slidenum">
              <a:rPr lang="en-US" smtClean="0"/>
              <a:t>18</a:t>
            </a:fld>
            <a:endParaRPr lang="en-US"/>
          </a:p>
        </p:txBody>
      </p:sp>
    </p:spTree>
    <p:extLst>
      <p:ext uri="{BB962C8B-B14F-4D97-AF65-F5344CB8AC3E}">
        <p14:creationId xmlns:p14="http://schemas.microsoft.com/office/powerpoint/2010/main" val="3380886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3">
            <a:extLst>
              <a:ext uri="{FF2B5EF4-FFF2-40B4-BE49-F238E27FC236}">
                <a16:creationId xmlns:a16="http://schemas.microsoft.com/office/drawing/2014/main" id="{58277E02-8052-4DAB-9140-864FC3F81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خريطة&#10;&#10;تم إنشاء الوصف تلقائياً">
            <a:extLst>
              <a:ext uri="{FF2B5EF4-FFF2-40B4-BE49-F238E27FC236}">
                <a16:creationId xmlns:a16="http://schemas.microsoft.com/office/drawing/2014/main" id="{7FA27D48-59A2-46EA-BF81-B110C0A6DD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286"/>
          <a:stretch/>
        </p:blipFill>
        <p:spPr>
          <a:xfrm>
            <a:off x="-1" y="1"/>
            <a:ext cx="12192002" cy="6408742"/>
          </a:xfrm>
          <a:prstGeom prst="rect">
            <a:avLst/>
          </a:prstGeom>
        </p:spPr>
      </p:pic>
      <p:sp>
        <p:nvSpPr>
          <p:cNvPr id="16" name="Rectangle 15">
            <a:extLst>
              <a:ext uri="{FF2B5EF4-FFF2-40B4-BE49-F238E27FC236}">
                <a16:creationId xmlns:a16="http://schemas.microsoft.com/office/drawing/2014/main" id="{F7A8738A-7386-464C-98EF-9EB4F856E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A98402-3932-4318-B57D-2E10D76DD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مجموعة 32">
            <a:extLst>
              <a:ext uri="{FF2B5EF4-FFF2-40B4-BE49-F238E27FC236}">
                <a16:creationId xmlns:a16="http://schemas.microsoft.com/office/drawing/2014/main" id="{D0D53A2B-0596-4A23-9B3D-6AEF026D8A39}"/>
              </a:ext>
            </a:extLst>
          </p:cNvPr>
          <p:cNvGrpSpPr/>
          <p:nvPr/>
        </p:nvGrpSpPr>
        <p:grpSpPr>
          <a:xfrm>
            <a:off x="5643480" y="4983189"/>
            <a:ext cx="2108520" cy="958320"/>
            <a:chOff x="5643480" y="4983189"/>
            <a:chExt cx="2108520" cy="958320"/>
          </a:xfrm>
        </p:grpSpPr>
        <mc:AlternateContent xmlns:mc="http://schemas.openxmlformats.org/markup-compatibility/2006" xmlns:p14="http://schemas.microsoft.com/office/powerpoint/2010/main">
          <mc:Choice Requires="p14">
            <p:contentPart p14:bwMode="auto" r:id="rId3">
              <p14:nvContentPartPr>
                <p14:cNvPr id="23" name="حبر 22">
                  <a:extLst>
                    <a:ext uri="{FF2B5EF4-FFF2-40B4-BE49-F238E27FC236}">
                      <a16:creationId xmlns:a16="http://schemas.microsoft.com/office/drawing/2014/main" id="{52C37879-DF64-4D71-8DB4-0DB783391D16}"/>
                    </a:ext>
                  </a:extLst>
                </p14:cNvPr>
                <p14:cNvContentPartPr/>
                <p14:nvPr/>
              </p14:nvContentPartPr>
              <p14:xfrm>
                <a:off x="5643480" y="5037549"/>
                <a:ext cx="563400" cy="903960"/>
              </p14:xfrm>
            </p:contentPart>
          </mc:Choice>
          <mc:Fallback xmlns="">
            <p:pic>
              <p:nvPicPr>
                <p:cNvPr id="23" name="حبر 22">
                  <a:extLst>
                    <a:ext uri="{FF2B5EF4-FFF2-40B4-BE49-F238E27FC236}">
                      <a16:creationId xmlns:a16="http://schemas.microsoft.com/office/drawing/2014/main" id="{52C37879-DF64-4D71-8DB4-0DB783391D16}"/>
                    </a:ext>
                  </a:extLst>
                </p:cNvPr>
                <p:cNvPicPr/>
                <p:nvPr/>
              </p:nvPicPr>
              <p:blipFill>
                <a:blip r:embed="rId4"/>
                <a:stretch>
                  <a:fillRect/>
                </a:stretch>
              </p:blipFill>
              <p:spPr>
                <a:xfrm>
                  <a:off x="5625840" y="5019549"/>
                  <a:ext cx="599040" cy="93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حبر 23">
                  <a:extLst>
                    <a:ext uri="{FF2B5EF4-FFF2-40B4-BE49-F238E27FC236}">
                      <a16:creationId xmlns:a16="http://schemas.microsoft.com/office/drawing/2014/main" id="{44D5A6A5-756C-4F5B-A8FE-78D4D40B2BF3}"/>
                    </a:ext>
                  </a:extLst>
                </p14:cNvPr>
                <p14:cNvContentPartPr/>
                <p14:nvPr/>
              </p14:nvContentPartPr>
              <p14:xfrm>
                <a:off x="6382200" y="5041149"/>
                <a:ext cx="443160" cy="722520"/>
              </p14:xfrm>
            </p:contentPart>
          </mc:Choice>
          <mc:Fallback xmlns="">
            <p:pic>
              <p:nvPicPr>
                <p:cNvPr id="24" name="حبر 23">
                  <a:extLst>
                    <a:ext uri="{FF2B5EF4-FFF2-40B4-BE49-F238E27FC236}">
                      <a16:creationId xmlns:a16="http://schemas.microsoft.com/office/drawing/2014/main" id="{44D5A6A5-756C-4F5B-A8FE-78D4D40B2BF3}"/>
                    </a:ext>
                  </a:extLst>
                </p:cNvPr>
                <p:cNvPicPr/>
                <p:nvPr/>
              </p:nvPicPr>
              <p:blipFill>
                <a:blip r:embed="rId6"/>
                <a:stretch>
                  <a:fillRect/>
                </a:stretch>
              </p:blipFill>
              <p:spPr>
                <a:xfrm>
                  <a:off x="6364200" y="5023149"/>
                  <a:ext cx="47880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5" name="حبر 24">
                  <a:extLst>
                    <a:ext uri="{FF2B5EF4-FFF2-40B4-BE49-F238E27FC236}">
                      <a16:creationId xmlns:a16="http://schemas.microsoft.com/office/drawing/2014/main" id="{BA06BDEF-9B71-4E5D-9FA1-E2311CB47749}"/>
                    </a:ext>
                  </a:extLst>
                </p14:cNvPr>
                <p14:cNvContentPartPr/>
                <p14:nvPr/>
              </p14:nvContentPartPr>
              <p14:xfrm>
                <a:off x="7096080" y="4983189"/>
                <a:ext cx="75600" cy="781560"/>
              </p14:xfrm>
            </p:contentPart>
          </mc:Choice>
          <mc:Fallback xmlns="">
            <p:pic>
              <p:nvPicPr>
                <p:cNvPr id="25" name="حبر 24">
                  <a:extLst>
                    <a:ext uri="{FF2B5EF4-FFF2-40B4-BE49-F238E27FC236}">
                      <a16:creationId xmlns:a16="http://schemas.microsoft.com/office/drawing/2014/main" id="{BA06BDEF-9B71-4E5D-9FA1-E2311CB47749}"/>
                    </a:ext>
                  </a:extLst>
                </p:cNvPr>
                <p:cNvPicPr/>
                <p:nvPr/>
              </p:nvPicPr>
              <p:blipFill>
                <a:blip r:embed="rId8"/>
                <a:stretch>
                  <a:fillRect/>
                </a:stretch>
              </p:blipFill>
              <p:spPr>
                <a:xfrm>
                  <a:off x="7078440" y="4965549"/>
                  <a:ext cx="111240" cy="817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حبر 25">
                  <a:extLst>
                    <a:ext uri="{FF2B5EF4-FFF2-40B4-BE49-F238E27FC236}">
                      <a16:creationId xmlns:a16="http://schemas.microsoft.com/office/drawing/2014/main" id="{7B7C4B2F-4C3E-4F07-8103-C8B156D65030}"/>
                    </a:ext>
                  </a:extLst>
                </p14:cNvPr>
                <p14:cNvContentPartPr/>
                <p14:nvPr/>
              </p14:nvContentPartPr>
              <p14:xfrm>
                <a:off x="7341960" y="4995789"/>
                <a:ext cx="410040" cy="848880"/>
              </p14:xfrm>
            </p:contentPart>
          </mc:Choice>
          <mc:Fallback xmlns="">
            <p:pic>
              <p:nvPicPr>
                <p:cNvPr id="26" name="حبر 25">
                  <a:extLst>
                    <a:ext uri="{FF2B5EF4-FFF2-40B4-BE49-F238E27FC236}">
                      <a16:creationId xmlns:a16="http://schemas.microsoft.com/office/drawing/2014/main" id="{7B7C4B2F-4C3E-4F07-8103-C8B156D65030}"/>
                    </a:ext>
                  </a:extLst>
                </p:cNvPr>
                <p:cNvPicPr/>
                <p:nvPr/>
              </p:nvPicPr>
              <p:blipFill>
                <a:blip r:embed="rId10"/>
                <a:stretch>
                  <a:fillRect/>
                </a:stretch>
              </p:blipFill>
              <p:spPr>
                <a:xfrm>
                  <a:off x="7324320" y="4978149"/>
                  <a:ext cx="445680" cy="88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حبر 27">
                  <a:extLst>
                    <a:ext uri="{FF2B5EF4-FFF2-40B4-BE49-F238E27FC236}">
                      <a16:creationId xmlns:a16="http://schemas.microsoft.com/office/drawing/2014/main" id="{1D3FABBE-A041-4243-B58D-443A58DAA71C}"/>
                    </a:ext>
                  </a:extLst>
                </p14:cNvPr>
                <p14:cNvContentPartPr/>
                <p14:nvPr/>
              </p14:nvContentPartPr>
              <p14:xfrm>
                <a:off x="6683520" y="5115309"/>
                <a:ext cx="141480" cy="209160"/>
              </p14:xfrm>
            </p:contentPart>
          </mc:Choice>
          <mc:Fallback xmlns="">
            <p:pic>
              <p:nvPicPr>
                <p:cNvPr id="28" name="حبر 27">
                  <a:extLst>
                    <a:ext uri="{FF2B5EF4-FFF2-40B4-BE49-F238E27FC236}">
                      <a16:creationId xmlns:a16="http://schemas.microsoft.com/office/drawing/2014/main" id="{1D3FABBE-A041-4243-B58D-443A58DAA71C}"/>
                    </a:ext>
                  </a:extLst>
                </p:cNvPr>
                <p:cNvPicPr/>
                <p:nvPr/>
              </p:nvPicPr>
              <p:blipFill>
                <a:blip r:embed="rId12"/>
                <a:stretch>
                  <a:fillRect/>
                </a:stretch>
              </p:blipFill>
              <p:spPr>
                <a:xfrm>
                  <a:off x="6665880" y="5097309"/>
                  <a:ext cx="1771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حبر 28">
                  <a:extLst>
                    <a:ext uri="{FF2B5EF4-FFF2-40B4-BE49-F238E27FC236}">
                      <a16:creationId xmlns:a16="http://schemas.microsoft.com/office/drawing/2014/main" id="{B754BA6C-336F-450D-AB1D-BA728C916EF0}"/>
                    </a:ext>
                  </a:extLst>
                </p14:cNvPr>
                <p14:cNvContentPartPr/>
                <p14:nvPr/>
              </p14:nvContentPartPr>
              <p14:xfrm>
                <a:off x="6647880" y="5164989"/>
                <a:ext cx="169920" cy="87480"/>
              </p14:xfrm>
            </p:contentPart>
          </mc:Choice>
          <mc:Fallback xmlns="">
            <p:pic>
              <p:nvPicPr>
                <p:cNvPr id="29" name="حبر 28">
                  <a:extLst>
                    <a:ext uri="{FF2B5EF4-FFF2-40B4-BE49-F238E27FC236}">
                      <a16:creationId xmlns:a16="http://schemas.microsoft.com/office/drawing/2014/main" id="{B754BA6C-336F-450D-AB1D-BA728C916EF0}"/>
                    </a:ext>
                  </a:extLst>
                </p:cNvPr>
                <p:cNvPicPr/>
                <p:nvPr/>
              </p:nvPicPr>
              <p:blipFill>
                <a:blip r:embed="rId14"/>
                <a:stretch>
                  <a:fillRect/>
                </a:stretch>
              </p:blipFill>
              <p:spPr>
                <a:xfrm>
                  <a:off x="6630240" y="5146989"/>
                  <a:ext cx="205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حبر 30">
                  <a:extLst>
                    <a:ext uri="{FF2B5EF4-FFF2-40B4-BE49-F238E27FC236}">
                      <a16:creationId xmlns:a16="http://schemas.microsoft.com/office/drawing/2014/main" id="{AB5F0B03-3E62-4F45-9AF4-93B14FFE1096}"/>
                    </a:ext>
                  </a:extLst>
                </p14:cNvPr>
                <p14:cNvContentPartPr/>
                <p14:nvPr/>
              </p14:nvContentPartPr>
              <p14:xfrm>
                <a:off x="6523680" y="5147709"/>
                <a:ext cx="189360" cy="70560"/>
              </p14:xfrm>
            </p:contentPart>
          </mc:Choice>
          <mc:Fallback xmlns="">
            <p:pic>
              <p:nvPicPr>
                <p:cNvPr id="31" name="حبر 30">
                  <a:extLst>
                    <a:ext uri="{FF2B5EF4-FFF2-40B4-BE49-F238E27FC236}">
                      <a16:creationId xmlns:a16="http://schemas.microsoft.com/office/drawing/2014/main" id="{AB5F0B03-3E62-4F45-9AF4-93B14FFE1096}"/>
                    </a:ext>
                  </a:extLst>
                </p:cNvPr>
                <p:cNvPicPr/>
                <p:nvPr/>
              </p:nvPicPr>
              <p:blipFill>
                <a:blip r:embed="rId16"/>
                <a:stretch>
                  <a:fillRect/>
                </a:stretch>
              </p:blipFill>
              <p:spPr>
                <a:xfrm>
                  <a:off x="6505680" y="5130069"/>
                  <a:ext cx="225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حبر 31">
                  <a:extLst>
                    <a:ext uri="{FF2B5EF4-FFF2-40B4-BE49-F238E27FC236}">
                      <a16:creationId xmlns:a16="http://schemas.microsoft.com/office/drawing/2014/main" id="{E1DC9C4B-F4E0-4638-93CD-B0849BACC712}"/>
                    </a:ext>
                  </a:extLst>
                </p14:cNvPr>
                <p14:cNvContentPartPr/>
                <p14:nvPr/>
              </p14:nvContentPartPr>
              <p14:xfrm>
                <a:off x="6583800" y="5126109"/>
                <a:ext cx="187560" cy="34920"/>
              </p14:xfrm>
            </p:contentPart>
          </mc:Choice>
          <mc:Fallback xmlns="">
            <p:pic>
              <p:nvPicPr>
                <p:cNvPr id="32" name="حبر 31">
                  <a:extLst>
                    <a:ext uri="{FF2B5EF4-FFF2-40B4-BE49-F238E27FC236}">
                      <a16:creationId xmlns:a16="http://schemas.microsoft.com/office/drawing/2014/main" id="{E1DC9C4B-F4E0-4638-93CD-B0849BACC712}"/>
                    </a:ext>
                  </a:extLst>
                </p:cNvPr>
                <p:cNvPicPr/>
                <p:nvPr/>
              </p:nvPicPr>
              <p:blipFill>
                <a:blip r:embed="rId18"/>
                <a:stretch>
                  <a:fillRect/>
                </a:stretch>
              </p:blipFill>
              <p:spPr>
                <a:xfrm>
                  <a:off x="6565800" y="5108109"/>
                  <a:ext cx="223200" cy="7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34" name="حبر 33">
                <a:extLst>
                  <a:ext uri="{FF2B5EF4-FFF2-40B4-BE49-F238E27FC236}">
                    <a16:creationId xmlns:a16="http://schemas.microsoft.com/office/drawing/2014/main" id="{3542934C-2802-40CF-97B5-AE0930271EE4}"/>
                  </a:ext>
                </a:extLst>
              </p14:cNvPr>
              <p14:cNvContentPartPr/>
              <p14:nvPr/>
            </p14:nvContentPartPr>
            <p14:xfrm>
              <a:off x="7926240" y="4762149"/>
              <a:ext cx="565920" cy="1243800"/>
            </p14:xfrm>
          </p:contentPart>
        </mc:Choice>
        <mc:Fallback xmlns="">
          <p:pic>
            <p:nvPicPr>
              <p:cNvPr id="34" name="حبر 33">
                <a:extLst>
                  <a:ext uri="{FF2B5EF4-FFF2-40B4-BE49-F238E27FC236}">
                    <a16:creationId xmlns:a16="http://schemas.microsoft.com/office/drawing/2014/main" id="{3542934C-2802-40CF-97B5-AE0930271EE4}"/>
                  </a:ext>
                </a:extLst>
              </p:cNvPr>
              <p:cNvPicPr/>
              <p:nvPr/>
            </p:nvPicPr>
            <p:blipFill>
              <a:blip r:embed="rId20"/>
              <a:stretch>
                <a:fillRect/>
              </a:stretch>
            </p:blipFill>
            <p:spPr>
              <a:xfrm>
                <a:off x="7908240" y="4744149"/>
                <a:ext cx="601560" cy="127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حبر 35">
                <a:extLst>
                  <a:ext uri="{FF2B5EF4-FFF2-40B4-BE49-F238E27FC236}">
                    <a16:creationId xmlns:a16="http://schemas.microsoft.com/office/drawing/2014/main" id="{7A16715E-14C8-48D3-B388-B29731550648}"/>
                  </a:ext>
                </a:extLst>
              </p14:cNvPr>
              <p14:cNvContentPartPr/>
              <p14:nvPr/>
            </p14:nvContentPartPr>
            <p14:xfrm>
              <a:off x="5090160" y="4790949"/>
              <a:ext cx="473760" cy="1450800"/>
            </p14:xfrm>
          </p:contentPart>
        </mc:Choice>
        <mc:Fallback xmlns="">
          <p:pic>
            <p:nvPicPr>
              <p:cNvPr id="36" name="حبر 35">
                <a:extLst>
                  <a:ext uri="{FF2B5EF4-FFF2-40B4-BE49-F238E27FC236}">
                    <a16:creationId xmlns:a16="http://schemas.microsoft.com/office/drawing/2014/main" id="{7A16715E-14C8-48D3-B388-B29731550648}"/>
                  </a:ext>
                </a:extLst>
              </p:cNvPr>
              <p:cNvPicPr/>
              <p:nvPr/>
            </p:nvPicPr>
            <p:blipFill>
              <a:blip r:embed="rId22"/>
              <a:stretch>
                <a:fillRect/>
              </a:stretch>
            </p:blipFill>
            <p:spPr>
              <a:xfrm>
                <a:off x="5072160" y="4773309"/>
                <a:ext cx="509400" cy="1486440"/>
              </a:xfrm>
              <a:prstGeom prst="rect">
                <a:avLst/>
              </a:prstGeom>
            </p:spPr>
          </p:pic>
        </mc:Fallback>
      </mc:AlternateContent>
      <p:sp>
        <p:nvSpPr>
          <p:cNvPr id="37" name="عنصر نائب للتاريخ 36">
            <a:extLst>
              <a:ext uri="{FF2B5EF4-FFF2-40B4-BE49-F238E27FC236}">
                <a16:creationId xmlns:a16="http://schemas.microsoft.com/office/drawing/2014/main" id="{E9B5C919-3055-4D9B-884A-D580A0F8F3AD}"/>
              </a:ext>
            </a:extLst>
          </p:cNvPr>
          <p:cNvSpPr>
            <a:spLocks noGrp="1"/>
          </p:cNvSpPr>
          <p:nvPr>
            <p:ph type="dt" sz="half" idx="10"/>
          </p:nvPr>
        </p:nvSpPr>
        <p:spPr/>
        <p:txBody>
          <a:bodyPr/>
          <a:lstStyle/>
          <a:p>
            <a:fld id="{E8B21D08-D567-4F92-9E41-EB8E13459A23}" type="uaqdatetime2">
              <a:rPr lang="ar-SA" smtClean="0"/>
              <a:t>الثلاثاء، 23/ربيع الثاني/1442</a:t>
            </a:fld>
            <a:endParaRPr lang="en-US"/>
          </a:p>
        </p:txBody>
      </p:sp>
      <p:sp>
        <p:nvSpPr>
          <p:cNvPr id="38" name="عنصر نائب للتذييل 37">
            <a:extLst>
              <a:ext uri="{FF2B5EF4-FFF2-40B4-BE49-F238E27FC236}">
                <a16:creationId xmlns:a16="http://schemas.microsoft.com/office/drawing/2014/main" id="{957E6456-2814-484E-B7AC-6087D4B1AF3A}"/>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39" name="عنصر نائب لرقم الشريحة 38">
            <a:extLst>
              <a:ext uri="{FF2B5EF4-FFF2-40B4-BE49-F238E27FC236}">
                <a16:creationId xmlns:a16="http://schemas.microsoft.com/office/drawing/2014/main" id="{BC745B2B-6147-4AB9-9518-36CE81D77DCB}"/>
              </a:ext>
            </a:extLst>
          </p:cNvPr>
          <p:cNvSpPr>
            <a:spLocks noGrp="1"/>
          </p:cNvSpPr>
          <p:nvPr>
            <p:ph type="sldNum" sz="quarter" idx="12"/>
          </p:nvPr>
        </p:nvSpPr>
        <p:spPr/>
        <p:txBody>
          <a:bodyPr/>
          <a:lstStyle/>
          <a:p>
            <a:fld id="{B9EAB3BA-07EE-4B64-A177-47C30D775877}" type="slidenum">
              <a:rPr lang="en-US" smtClean="0"/>
              <a:t>19</a:t>
            </a:fld>
            <a:endParaRPr lang="en-US"/>
          </a:p>
        </p:txBody>
      </p:sp>
    </p:spTree>
    <p:extLst>
      <p:ext uri="{BB962C8B-B14F-4D97-AF65-F5344CB8AC3E}">
        <p14:creationId xmlns:p14="http://schemas.microsoft.com/office/powerpoint/2010/main" val="102863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E7E105D-B086-4DF1-BA23-9E0DA7F863D9}"/>
              </a:ext>
            </a:extLst>
          </p:cNvPr>
          <p:cNvSpPr>
            <a:spLocks noGrp="1"/>
          </p:cNvSpPr>
          <p:nvPr>
            <p:ph type="title"/>
          </p:nvPr>
        </p:nvSpPr>
        <p:spPr>
          <a:xfrm>
            <a:off x="1371599" y="228600"/>
            <a:ext cx="10340939" cy="968830"/>
          </a:xfrm>
        </p:spPr>
        <p:txBody>
          <a:bodyPr>
            <a:normAutofit/>
          </a:bodyPr>
          <a:lstStyle/>
          <a:p>
            <a:pPr algn="r"/>
            <a:r>
              <a:rPr lang="ar-SA" sz="4800" dirty="0">
                <a:effectLst>
                  <a:outerShdw blurRad="38100" dist="38100" dir="2700000" algn="tl">
                    <a:srgbClr val="000000">
                      <a:alpha val="43137"/>
                    </a:srgbClr>
                  </a:outerShdw>
                </a:effectLst>
              </a:rPr>
              <a:t>المواضيع المُستهدفة</a:t>
            </a:r>
            <a:endParaRPr lang="ar-SA" sz="4000" dirty="0">
              <a:effectLst>
                <a:outerShdw blurRad="38100" dist="38100" dir="2700000" algn="tl">
                  <a:srgbClr val="000000">
                    <a:alpha val="43137"/>
                  </a:srgbClr>
                </a:outerShdw>
              </a:effectLst>
            </a:endParaRPr>
          </a:p>
        </p:txBody>
      </p:sp>
      <p:sp>
        <p:nvSpPr>
          <p:cNvPr id="3" name="عنصر نائب للمحتوى 2">
            <a:extLst>
              <a:ext uri="{FF2B5EF4-FFF2-40B4-BE49-F238E27FC236}">
                <a16:creationId xmlns:a16="http://schemas.microsoft.com/office/drawing/2014/main" id="{09442DE4-63AA-4A49-BF15-0E2B607171D8}"/>
              </a:ext>
            </a:extLst>
          </p:cNvPr>
          <p:cNvSpPr>
            <a:spLocks noGrp="1"/>
          </p:cNvSpPr>
          <p:nvPr>
            <p:ph idx="1"/>
          </p:nvPr>
        </p:nvSpPr>
        <p:spPr>
          <a:xfrm>
            <a:off x="718457" y="1690396"/>
            <a:ext cx="10994081" cy="4939004"/>
          </a:xfrm>
          <a:ln>
            <a:solidFill>
              <a:schemeClr val="accent1"/>
            </a:solidFill>
          </a:ln>
        </p:spPr>
        <p:txBody>
          <a:bodyPr>
            <a:normAutofit fontScale="70000" lnSpcReduction="20000"/>
          </a:bodyPr>
          <a:lstStyle/>
          <a:p>
            <a:pPr marL="174625" indent="-174625" algn="just" rtl="1">
              <a:lnSpc>
                <a:spcPct val="107000"/>
              </a:lnSpc>
              <a:spcAft>
                <a:spcPts val="800"/>
              </a:spcAft>
              <a:buNone/>
            </a:pPr>
            <a:r>
              <a:rPr lang="ar-SA"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ar-SA" sz="5100" b="1" dirty="0">
                <a:solidFill>
                  <a:srgbClr val="0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أولاً-تسليط الضوء على الخصائص السكانية الرئيسة:</a:t>
            </a:r>
          </a:p>
          <a:p>
            <a:pPr marL="446088" indent="0" algn="just" rtl="1">
              <a:lnSpc>
                <a:spcPct val="107000"/>
              </a:lnSpc>
              <a:spcAft>
                <a:spcPts val="800"/>
              </a:spcAft>
              <a:buNone/>
            </a:pPr>
            <a:r>
              <a:rPr lang="ar-SA" sz="36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r>
              <a:rPr lang="ar-SA" sz="3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التوزيع السكاني، النمو السكاني، الخصوبة، الوفيات، والهجرة.</a:t>
            </a:r>
          </a:p>
          <a:p>
            <a:pPr marL="446088" indent="0" algn="just" rtl="1">
              <a:lnSpc>
                <a:spcPct val="107000"/>
              </a:lnSpc>
              <a:spcAft>
                <a:spcPts val="800"/>
              </a:spcAft>
              <a:buNone/>
            </a:pPr>
            <a:r>
              <a:rPr lang="ar-SA" sz="3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-استعراض طرق حساب معدلاتها.  </a:t>
            </a:r>
          </a:p>
          <a:p>
            <a:pPr marL="0" indent="0" algn="just" rtl="1">
              <a:lnSpc>
                <a:spcPct val="107000"/>
              </a:lnSpc>
              <a:spcAft>
                <a:spcPts val="800"/>
              </a:spcAft>
              <a:buNone/>
            </a:pPr>
            <a:r>
              <a:rPr lang="ar-SA" sz="36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ar-SA" sz="5100" b="1" dirty="0">
                <a:solidFill>
                  <a:srgbClr val="0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ثانياً-التركيب السكاني:</a:t>
            </a:r>
          </a:p>
          <a:p>
            <a:pPr marL="0" indent="0" algn="just" rtl="1">
              <a:lnSpc>
                <a:spcPct val="107000"/>
              </a:lnSpc>
              <a:spcAft>
                <a:spcPts val="800"/>
              </a:spcAft>
              <a:buNone/>
            </a:pPr>
            <a:r>
              <a:rPr lang="ar-SA"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-التركيب العمري،</a:t>
            </a:r>
          </a:p>
          <a:p>
            <a:pPr marL="0" indent="0" algn="just" rtl="1">
              <a:lnSpc>
                <a:spcPct val="107000"/>
              </a:lnSpc>
              <a:spcAft>
                <a:spcPts val="800"/>
              </a:spcAft>
              <a:buNone/>
            </a:pPr>
            <a:r>
              <a:rPr lang="ar-SA"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-التركيب النوعي،</a:t>
            </a:r>
          </a:p>
          <a:p>
            <a:pPr marL="0" indent="0" algn="just" rtl="1">
              <a:lnSpc>
                <a:spcPct val="107000"/>
              </a:lnSpc>
              <a:spcAft>
                <a:spcPts val="800"/>
              </a:spcAft>
              <a:buNone/>
            </a:pPr>
            <a:r>
              <a:rPr lang="ar-SA"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-التركيب الاقتصادي، </a:t>
            </a:r>
          </a:p>
          <a:p>
            <a:pPr marL="0" indent="0" algn="just" rtl="1">
              <a:lnSpc>
                <a:spcPct val="107000"/>
              </a:lnSpc>
              <a:spcAft>
                <a:spcPts val="800"/>
              </a:spcAft>
              <a:buNone/>
            </a:pPr>
            <a:r>
              <a:rPr lang="ar-SA" sz="4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-استعراض </a:t>
            </a:r>
            <a:r>
              <a:rPr lang="ar-SA" sz="39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بعض الطرق المستخدمة في تحليل الخصائص السكانية السابقة. </a:t>
            </a:r>
            <a:endParaRPr lang="en-US" sz="36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ar-SA" sz="4000" dirty="0">
              <a:effectLst>
                <a:outerShdw blurRad="38100" dist="38100" dir="2700000" algn="tl">
                  <a:srgbClr val="000000">
                    <a:alpha val="43137"/>
                  </a:srgbClr>
                </a:outerShdw>
              </a:effectLst>
            </a:endParaRPr>
          </a:p>
        </p:txBody>
      </p:sp>
      <p:sp>
        <p:nvSpPr>
          <p:cNvPr id="4" name="عنصر نائب للتاريخ 3">
            <a:extLst>
              <a:ext uri="{FF2B5EF4-FFF2-40B4-BE49-F238E27FC236}">
                <a16:creationId xmlns:a16="http://schemas.microsoft.com/office/drawing/2014/main" id="{15FBDA7F-75EB-42FB-88D8-2CBB2BECB1B5}"/>
              </a:ext>
            </a:extLst>
          </p:cNvPr>
          <p:cNvSpPr>
            <a:spLocks noGrp="1"/>
          </p:cNvSpPr>
          <p:nvPr>
            <p:ph type="dt" sz="half" idx="10"/>
          </p:nvPr>
        </p:nvSpPr>
        <p:spPr/>
        <p:txBody>
          <a:bodyPr/>
          <a:lstStyle/>
          <a:p>
            <a:fld id="{1358EABB-C19A-4248-8341-BA70757E1E2A}" type="uaqdatetime2">
              <a:rPr lang="ar-SA" smtClean="0"/>
              <a:t>الثلاثاء، 23/ربيع الثاني/1442</a:t>
            </a:fld>
            <a:endParaRPr lang="en-US"/>
          </a:p>
        </p:txBody>
      </p:sp>
      <p:sp>
        <p:nvSpPr>
          <p:cNvPr id="5" name="عنصر نائب للتذييل 4">
            <a:extLst>
              <a:ext uri="{FF2B5EF4-FFF2-40B4-BE49-F238E27FC236}">
                <a16:creationId xmlns:a16="http://schemas.microsoft.com/office/drawing/2014/main" id="{4982C0D7-ABDF-4087-9A1E-CAB6D20AF078}"/>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عنصر نائب لرقم الشريحة 5">
            <a:extLst>
              <a:ext uri="{FF2B5EF4-FFF2-40B4-BE49-F238E27FC236}">
                <a16:creationId xmlns:a16="http://schemas.microsoft.com/office/drawing/2014/main" id="{D9EFD201-49E4-4F52-B307-287F29C0E10F}"/>
              </a:ext>
            </a:extLst>
          </p:cNvPr>
          <p:cNvSpPr>
            <a:spLocks noGrp="1"/>
          </p:cNvSpPr>
          <p:nvPr>
            <p:ph type="sldNum" sz="quarter" idx="12"/>
          </p:nvPr>
        </p:nvSpPr>
        <p:spPr/>
        <p:txBody>
          <a:bodyPr/>
          <a:lstStyle/>
          <a:p>
            <a:fld id="{B9EAB3BA-07EE-4B64-A177-47C30D775877}" type="slidenum">
              <a:rPr lang="en-US" smtClean="0"/>
              <a:t>2</a:t>
            </a:fld>
            <a:endParaRPr lang="en-US"/>
          </a:p>
        </p:txBody>
      </p:sp>
    </p:spTree>
    <p:extLst>
      <p:ext uri="{BB962C8B-B14F-4D97-AF65-F5344CB8AC3E}">
        <p14:creationId xmlns:p14="http://schemas.microsoft.com/office/powerpoint/2010/main" val="2875672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30D77EA2-B7B6-46D9-8199-F3268ABDF4B5}"/>
              </a:ext>
            </a:extLst>
          </p:cNvPr>
          <p:cNvPicPr>
            <a:picLocks noGrp="1" noChangeAspect="1"/>
          </p:cNvPicPr>
          <p:nvPr>
            <p:ph idx="1"/>
          </p:nvPr>
        </p:nvPicPr>
        <p:blipFill rotWithShape="1">
          <a:blip r:embed="rId2"/>
          <a:srcRect t="5198" r="1611" b="750"/>
          <a:stretch/>
        </p:blipFill>
        <p:spPr>
          <a:xfrm>
            <a:off x="179614" y="174171"/>
            <a:ext cx="11600256" cy="6237515"/>
          </a:xfrm>
        </p:spPr>
      </p:pic>
      <p:sp>
        <p:nvSpPr>
          <p:cNvPr id="2" name="عنصر نائب للتاريخ 1">
            <a:extLst>
              <a:ext uri="{FF2B5EF4-FFF2-40B4-BE49-F238E27FC236}">
                <a16:creationId xmlns:a16="http://schemas.microsoft.com/office/drawing/2014/main" id="{EF730DE9-FBAE-44C6-8285-DCCCA337062E}"/>
              </a:ext>
            </a:extLst>
          </p:cNvPr>
          <p:cNvSpPr>
            <a:spLocks noGrp="1"/>
          </p:cNvSpPr>
          <p:nvPr>
            <p:ph type="dt" sz="half" idx="10"/>
          </p:nvPr>
        </p:nvSpPr>
        <p:spPr/>
        <p:txBody>
          <a:bodyPr/>
          <a:lstStyle/>
          <a:p>
            <a:fld id="{1756BC7D-D326-4D5F-BCDB-14C236EE73AF}" type="uaqdatetime2">
              <a:rPr lang="ar-SA" smtClean="0"/>
              <a:t>الثلاثاء، 23/ربيع الثاني/1442</a:t>
            </a:fld>
            <a:endParaRPr lang="en-US"/>
          </a:p>
        </p:txBody>
      </p:sp>
      <p:sp>
        <p:nvSpPr>
          <p:cNvPr id="3" name="عنصر نائب للتذييل 2">
            <a:extLst>
              <a:ext uri="{FF2B5EF4-FFF2-40B4-BE49-F238E27FC236}">
                <a16:creationId xmlns:a16="http://schemas.microsoft.com/office/drawing/2014/main" id="{587C88D5-EF56-4C4D-A171-2C3D55E6BD05}"/>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4" name="عنصر نائب لرقم الشريحة 3">
            <a:extLst>
              <a:ext uri="{FF2B5EF4-FFF2-40B4-BE49-F238E27FC236}">
                <a16:creationId xmlns:a16="http://schemas.microsoft.com/office/drawing/2014/main" id="{457EBF98-55E3-4857-8C83-C203E8EA303D}"/>
              </a:ext>
            </a:extLst>
          </p:cNvPr>
          <p:cNvSpPr>
            <a:spLocks noGrp="1"/>
          </p:cNvSpPr>
          <p:nvPr>
            <p:ph type="sldNum" sz="quarter" idx="12"/>
          </p:nvPr>
        </p:nvSpPr>
        <p:spPr/>
        <p:txBody>
          <a:bodyPr/>
          <a:lstStyle/>
          <a:p>
            <a:fld id="{B9EAB3BA-07EE-4B64-A177-47C30D775877}" type="slidenum">
              <a:rPr lang="en-US" smtClean="0"/>
              <a:t>20</a:t>
            </a:fld>
            <a:endParaRPr lang="en-US"/>
          </a:p>
        </p:txBody>
      </p:sp>
    </p:spTree>
    <p:extLst>
      <p:ext uri="{BB962C8B-B14F-4D97-AF65-F5344CB8AC3E}">
        <p14:creationId xmlns:p14="http://schemas.microsoft.com/office/powerpoint/2010/main" val="366910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A1A6B8-F19E-41B2-9EB9-6E9218A582D7}"/>
              </a:ext>
            </a:extLst>
          </p:cNvPr>
          <p:cNvSpPr>
            <a:spLocks noGrp="1"/>
          </p:cNvSpPr>
          <p:nvPr>
            <p:ph type="title"/>
          </p:nvPr>
        </p:nvSpPr>
        <p:spPr>
          <a:xfrm>
            <a:off x="3516086" y="402772"/>
            <a:ext cx="8096417" cy="1230086"/>
          </a:xfrm>
          <a:solidFill>
            <a:schemeClr val="accent6">
              <a:lumMod val="20000"/>
              <a:lumOff val="80000"/>
            </a:schemeClr>
          </a:solidFill>
        </p:spPr>
        <p:txBody>
          <a:bodyPr>
            <a:normAutofit fontScale="90000"/>
          </a:bodyPr>
          <a:lstStyle/>
          <a:p>
            <a:pPr algn="r" rtl="1"/>
            <a:r>
              <a:rPr lang="ar-SA" dirty="0"/>
              <a:t> </a:t>
            </a:r>
            <a:r>
              <a:rPr lang="ar-SA" sz="5300" dirty="0">
                <a:solidFill>
                  <a:srgbClr val="C00000"/>
                </a:solidFill>
              </a:rPr>
              <a:t>سؤال شفهي</a:t>
            </a:r>
            <a:br>
              <a:rPr lang="ar-SA" sz="4900" dirty="0">
                <a:solidFill>
                  <a:srgbClr val="C00000"/>
                </a:solidFill>
              </a:rPr>
            </a:br>
            <a:endParaRPr lang="ar-SA" dirty="0">
              <a:solidFill>
                <a:srgbClr val="C00000"/>
              </a:solidFill>
            </a:endParaRPr>
          </a:p>
        </p:txBody>
      </p:sp>
      <p:sp>
        <p:nvSpPr>
          <p:cNvPr id="3" name="عنصر نائب للمحتوى 2">
            <a:extLst>
              <a:ext uri="{FF2B5EF4-FFF2-40B4-BE49-F238E27FC236}">
                <a16:creationId xmlns:a16="http://schemas.microsoft.com/office/drawing/2014/main" id="{3BBFE27F-32E9-462C-BB3A-739F91F51FBD}"/>
              </a:ext>
            </a:extLst>
          </p:cNvPr>
          <p:cNvSpPr>
            <a:spLocks noGrp="1"/>
          </p:cNvSpPr>
          <p:nvPr>
            <p:ph idx="1"/>
          </p:nvPr>
        </p:nvSpPr>
        <p:spPr>
          <a:ln>
            <a:solidFill>
              <a:srgbClr val="92D050"/>
            </a:solidFill>
          </a:ln>
        </p:spPr>
        <p:txBody>
          <a:bodyPr>
            <a:normAutofit fontScale="85000" lnSpcReduction="10000"/>
          </a:bodyPr>
          <a:lstStyle/>
          <a:p>
            <a:pPr marL="457200" indent="-457200" algn="r" rtl="1">
              <a:buFont typeface="+mj-lt"/>
              <a:buAutoNum type="arabicPeriod"/>
            </a:pPr>
            <a:r>
              <a:rPr lang="ar-SA" sz="3600" dirty="0">
                <a:effectLst>
                  <a:outerShdw blurRad="38100" dist="38100" dir="2700000" algn="tl">
                    <a:srgbClr val="000000">
                      <a:alpha val="43137"/>
                    </a:srgbClr>
                  </a:outerShdw>
                </a:effectLst>
              </a:rPr>
              <a:t>عددي أنواع الهجرة.</a:t>
            </a:r>
          </a:p>
          <a:p>
            <a:pPr marL="457200" indent="-457200" algn="r" rtl="1">
              <a:buFont typeface="+mj-lt"/>
              <a:buAutoNum type="arabicPeriod"/>
            </a:pPr>
            <a:r>
              <a:rPr lang="ar-SA" sz="3600" dirty="0">
                <a:effectLst>
                  <a:outerShdw blurRad="38100" dist="38100" dir="2700000" algn="tl">
                    <a:srgbClr val="000000">
                      <a:alpha val="43137"/>
                    </a:srgbClr>
                  </a:outerShdw>
                </a:effectLst>
              </a:rPr>
              <a:t>في رأيك هل تحدث منافع جراء حدوث حركات الهجرة؟، أشرحي بأمثلة واقعية.</a:t>
            </a:r>
          </a:p>
          <a:p>
            <a:pPr marL="457200" indent="-457200" algn="r" rtl="1">
              <a:buFont typeface="+mj-lt"/>
              <a:buAutoNum type="arabicPeriod"/>
            </a:pPr>
            <a:r>
              <a:rPr lang="ar-SA" sz="3600" dirty="0">
                <a:effectLst>
                  <a:outerShdw blurRad="38100" dist="38100" dir="2700000" algn="tl">
                    <a:srgbClr val="000000">
                      <a:alpha val="43137"/>
                    </a:srgbClr>
                  </a:outerShdw>
                </a:effectLst>
              </a:rPr>
              <a:t>ماهي التأثيرات والنتائج السلبية لهجرة العمل داخل البلدان؟</a:t>
            </a:r>
          </a:p>
          <a:p>
            <a:pPr marL="457200" indent="-457200" algn="r" rtl="1">
              <a:buFont typeface="+mj-lt"/>
              <a:buAutoNum type="arabicPeriod"/>
            </a:pPr>
            <a:r>
              <a:rPr lang="ar-SA" sz="3600" dirty="0">
                <a:effectLst>
                  <a:outerShdw blurRad="38100" dist="38100" dir="2700000" algn="tl">
                    <a:srgbClr val="000000">
                      <a:alpha val="43137"/>
                    </a:srgbClr>
                  </a:outerShdw>
                </a:effectLst>
              </a:rPr>
              <a:t>هل تتوقعين حدوث مشاكل اجتماعية من الهجرة الخارجية؟</a:t>
            </a:r>
          </a:p>
          <a:p>
            <a:pPr marL="457200" indent="-457200" algn="r" rtl="1">
              <a:buFont typeface="+mj-lt"/>
              <a:buAutoNum type="arabicPeriod"/>
            </a:pPr>
            <a:r>
              <a:rPr lang="ar-SA" sz="3600" dirty="0">
                <a:effectLst>
                  <a:outerShdw blurRad="38100" dist="38100" dir="2700000" algn="tl">
                    <a:srgbClr val="000000">
                      <a:alpha val="43137"/>
                    </a:srgbClr>
                  </a:outerShdw>
                </a:effectLst>
              </a:rPr>
              <a:t>ماهي التحديات التي توجه التنمية الاقتصادية والاجتماعية من حدوث الهجرة؟</a:t>
            </a:r>
          </a:p>
        </p:txBody>
      </p:sp>
      <p:sp>
        <p:nvSpPr>
          <p:cNvPr id="4" name="عنصر نائب للتاريخ 3">
            <a:extLst>
              <a:ext uri="{FF2B5EF4-FFF2-40B4-BE49-F238E27FC236}">
                <a16:creationId xmlns:a16="http://schemas.microsoft.com/office/drawing/2014/main" id="{83FBE2E8-DB64-4B65-B2ED-8AE793A33CA5}"/>
              </a:ext>
            </a:extLst>
          </p:cNvPr>
          <p:cNvSpPr>
            <a:spLocks noGrp="1"/>
          </p:cNvSpPr>
          <p:nvPr>
            <p:ph type="dt" sz="half" idx="10"/>
          </p:nvPr>
        </p:nvSpPr>
        <p:spPr/>
        <p:txBody>
          <a:bodyPr/>
          <a:lstStyle/>
          <a:p>
            <a:fld id="{104836B1-D662-4A23-A62A-6AA3C1672A7B}" type="uaqdatetime2">
              <a:rPr lang="ar-SA" smtClean="0"/>
              <a:t>الثلاثاء، 23/ربيع الثاني/1442</a:t>
            </a:fld>
            <a:endParaRPr lang="en-US"/>
          </a:p>
        </p:txBody>
      </p:sp>
      <p:sp>
        <p:nvSpPr>
          <p:cNvPr id="5" name="عنصر نائب للتذييل 4">
            <a:extLst>
              <a:ext uri="{FF2B5EF4-FFF2-40B4-BE49-F238E27FC236}">
                <a16:creationId xmlns:a16="http://schemas.microsoft.com/office/drawing/2014/main" id="{DF6622EB-2E0B-4F2F-9A54-6264BA8BA20A}"/>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عنصر نائب لرقم الشريحة 5">
            <a:extLst>
              <a:ext uri="{FF2B5EF4-FFF2-40B4-BE49-F238E27FC236}">
                <a16:creationId xmlns:a16="http://schemas.microsoft.com/office/drawing/2014/main" id="{BE9CE83F-F8F9-4552-A295-EB1DB4F0F33E}"/>
              </a:ext>
            </a:extLst>
          </p:cNvPr>
          <p:cNvSpPr>
            <a:spLocks noGrp="1"/>
          </p:cNvSpPr>
          <p:nvPr>
            <p:ph type="sldNum" sz="quarter" idx="12"/>
          </p:nvPr>
        </p:nvSpPr>
        <p:spPr/>
        <p:txBody>
          <a:bodyPr/>
          <a:lstStyle/>
          <a:p>
            <a:fld id="{B9EAB3BA-07EE-4B64-A177-47C30D775877}" type="slidenum">
              <a:rPr lang="en-US" smtClean="0"/>
              <a:t>21</a:t>
            </a:fld>
            <a:endParaRPr lang="en-US"/>
          </a:p>
        </p:txBody>
      </p:sp>
    </p:spTree>
    <p:extLst>
      <p:ext uri="{BB962C8B-B14F-4D97-AF65-F5344CB8AC3E}">
        <p14:creationId xmlns:p14="http://schemas.microsoft.com/office/powerpoint/2010/main" val="1856661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07F6F6B-40DC-4F14-8CED-2B5F71DF5311}"/>
              </a:ext>
            </a:extLst>
          </p:cNvPr>
          <p:cNvSpPr>
            <a:spLocks noGrp="1"/>
          </p:cNvSpPr>
          <p:nvPr>
            <p:ph idx="1"/>
          </p:nvPr>
        </p:nvSpPr>
        <p:spPr>
          <a:xfrm>
            <a:off x="1371600" y="653143"/>
            <a:ext cx="9808029" cy="5417975"/>
          </a:xfrm>
          <a:ln>
            <a:solidFill>
              <a:schemeClr val="accent1"/>
            </a:solidFill>
          </a:ln>
        </p:spPr>
        <p:txBody>
          <a:bodyPr/>
          <a:lstStyle/>
          <a:p>
            <a:pPr marL="0" indent="0" algn="just" rtl="1">
              <a:lnSpc>
                <a:spcPct val="107000"/>
              </a:lnSpc>
              <a:spcAft>
                <a:spcPts val="800"/>
              </a:spcAft>
              <a:buNone/>
            </a:pPr>
            <a:r>
              <a:rPr lang="ar-SA" sz="4800" b="1" dirty="0">
                <a:solidFill>
                  <a:srgbClr val="008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ثانياً-التركيب السكاني</a:t>
            </a:r>
          </a:p>
          <a:p>
            <a:pPr marL="0" indent="0" algn="just" rtl="1">
              <a:lnSpc>
                <a:spcPct val="107000"/>
              </a:lnSpc>
              <a:spcAft>
                <a:spcPts val="800"/>
              </a:spcAft>
              <a:buNone/>
            </a:pPr>
            <a:r>
              <a:rPr lang="ar-SA" sz="3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-التركيب العمري،</a:t>
            </a:r>
          </a:p>
          <a:p>
            <a:pPr marL="0" indent="0" algn="just" rtl="1">
              <a:lnSpc>
                <a:spcPct val="107000"/>
              </a:lnSpc>
              <a:spcAft>
                <a:spcPts val="800"/>
              </a:spcAft>
              <a:buNone/>
            </a:pPr>
            <a:r>
              <a:rPr lang="ar-SA" sz="3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-التركيب النوعي،</a:t>
            </a:r>
          </a:p>
          <a:p>
            <a:pPr marL="0" indent="0" algn="just" rtl="1">
              <a:lnSpc>
                <a:spcPct val="107000"/>
              </a:lnSpc>
              <a:spcAft>
                <a:spcPts val="800"/>
              </a:spcAft>
              <a:buNone/>
            </a:pPr>
            <a:r>
              <a:rPr lang="ar-SA" sz="3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-التركيب الاقتصادي، </a:t>
            </a:r>
          </a:p>
          <a:p>
            <a:pPr marL="0" indent="0" algn="just" rtl="1">
              <a:lnSpc>
                <a:spcPct val="107000"/>
              </a:lnSpc>
              <a:spcAft>
                <a:spcPts val="800"/>
              </a:spcAft>
              <a:buNone/>
            </a:pPr>
            <a:r>
              <a:rPr lang="ar-SA" sz="36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-استعراض بعض الطرق المستخدمة في تحليل الخصائص السكانية السابقة. </a:t>
            </a:r>
            <a:endParaRPr lang="en-US" sz="32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2" name="عنصر نائب للتاريخ 1">
            <a:extLst>
              <a:ext uri="{FF2B5EF4-FFF2-40B4-BE49-F238E27FC236}">
                <a16:creationId xmlns:a16="http://schemas.microsoft.com/office/drawing/2014/main" id="{D03C6620-6BC9-4357-AF7A-9AD060782323}"/>
              </a:ext>
            </a:extLst>
          </p:cNvPr>
          <p:cNvSpPr>
            <a:spLocks noGrp="1"/>
          </p:cNvSpPr>
          <p:nvPr>
            <p:ph type="dt" sz="half" idx="10"/>
          </p:nvPr>
        </p:nvSpPr>
        <p:spPr/>
        <p:txBody>
          <a:bodyPr/>
          <a:lstStyle/>
          <a:p>
            <a:fld id="{944B62A7-0CAF-4BA8-B318-3DEBBA56C367}" type="uaqdatetime2">
              <a:rPr lang="ar-SA" smtClean="0"/>
              <a:t>الثلاثاء، 23/ربيع الثاني/1442</a:t>
            </a:fld>
            <a:endParaRPr lang="en-US"/>
          </a:p>
        </p:txBody>
      </p:sp>
      <p:sp>
        <p:nvSpPr>
          <p:cNvPr id="4" name="عنصر نائب للتذييل 3">
            <a:extLst>
              <a:ext uri="{FF2B5EF4-FFF2-40B4-BE49-F238E27FC236}">
                <a16:creationId xmlns:a16="http://schemas.microsoft.com/office/drawing/2014/main" id="{AA6C3575-6A0F-4715-BAFD-7EFA365DA2CA}"/>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5" name="عنصر نائب لرقم الشريحة 4">
            <a:extLst>
              <a:ext uri="{FF2B5EF4-FFF2-40B4-BE49-F238E27FC236}">
                <a16:creationId xmlns:a16="http://schemas.microsoft.com/office/drawing/2014/main" id="{2C523522-00B9-4888-9FC1-DA5887C8FC94}"/>
              </a:ext>
            </a:extLst>
          </p:cNvPr>
          <p:cNvSpPr>
            <a:spLocks noGrp="1"/>
          </p:cNvSpPr>
          <p:nvPr>
            <p:ph type="sldNum" sz="quarter" idx="12"/>
          </p:nvPr>
        </p:nvSpPr>
        <p:spPr/>
        <p:txBody>
          <a:bodyPr/>
          <a:lstStyle/>
          <a:p>
            <a:fld id="{B9EAB3BA-07EE-4B64-A177-47C30D775877}" type="slidenum">
              <a:rPr lang="en-US" smtClean="0"/>
              <a:t>22</a:t>
            </a:fld>
            <a:endParaRPr lang="en-US"/>
          </a:p>
        </p:txBody>
      </p:sp>
    </p:spTree>
    <p:extLst>
      <p:ext uri="{BB962C8B-B14F-4D97-AF65-F5344CB8AC3E}">
        <p14:creationId xmlns:p14="http://schemas.microsoft.com/office/powerpoint/2010/main" val="2919076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a:extLst>
              <a:ext uri="{FF2B5EF4-FFF2-40B4-BE49-F238E27FC236}">
                <a16:creationId xmlns:a16="http://schemas.microsoft.com/office/drawing/2014/main" id="{8E0AB895-098A-4F49-A2F0-470738B5CA46}"/>
              </a:ext>
            </a:extLst>
          </p:cNvPr>
          <p:cNvSpPr>
            <a:spLocks noGrp="1"/>
          </p:cNvSpPr>
          <p:nvPr>
            <p:ph type="dt" sz="half" idx="10"/>
          </p:nvPr>
        </p:nvSpPr>
        <p:spPr/>
        <p:txBody>
          <a:bodyPr/>
          <a:lstStyle/>
          <a:p>
            <a:fld id="{56C22DDE-B4B2-49C7-A696-F1B684F0374A}" type="uaqdatetime2">
              <a:rPr lang="ar-SA" smtClean="0"/>
              <a:t>الثلاثاء، 23/ربيع الثاني/1442</a:t>
            </a:fld>
            <a:endParaRPr lang="en-US"/>
          </a:p>
        </p:txBody>
      </p:sp>
      <p:sp>
        <p:nvSpPr>
          <p:cNvPr id="5" name="عنصر نائب للتذييل 4">
            <a:extLst>
              <a:ext uri="{FF2B5EF4-FFF2-40B4-BE49-F238E27FC236}">
                <a16:creationId xmlns:a16="http://schemas.microsoft.com/office/drawing/2014/main" id="{A09EF9B2-D50E-4D72-BBC1-2CD5A7521803}"/>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عنصر نائب لرقم الشريحة 5">
            <a:extLst>
              <a:ext uri="{FF2B5EF4-FFF2-40B4-BE49-F238E27FC236}">
                <a16:creationId xmlns:a16="http://schemas.microsoft.com/office/drawing/2014/main" id="{2751B067-09F1-4E12-AB3B-7B27C7E6EC57}"/>
              </a:ext>
            </a:extLst>
          </p:cNvPr>
          <p:cNvSpPr>
            <a:spLocks noGrp="1"/>
          </p:cNvSpPr>
          <p:nvPr>
            <p:ph type="sldNum" sz="quarter" idx="12"/>
          </p:nvPr>
        </p:nvSpPr>
        <p:spPr/>
        <p:txBody>
          <a:bodyPr/>
          <a:lstStyle/>
          <a:p>
            <a:fld id="{B9EAB3BA-07EE-4B64-A177-47C30D775877}" type="slidenum">
              <a:rPr lang="en-US" smtClean="0"/>
              <a:t>23</a:t>
            </a:fld>
            <a:endParaRPr lang="en-US"/>
          </a:p>
        </p:txBody>
      </p:sp>
      <p:pic>
        <p:nvPicPr>
          <p:cNvPr id="8" name="صورة 7">
            <a:extLst>
              <a:ext uri="{FF2B5EF4-FFF2-40B4-BE49-F238E27FC236}">
                <a16:creationId xmlns:a16="http://schemas.microsoft.com/office/drawing/2014/main" id="{7D0CE096-5E12-4B4F-9D04-F91D8FC09535}"/>
              </a:ext>
            </a:extLst>
          </p:cNvPr>
          <p:cNvPicPr>
            <a:picLocks noChangeAspect="1"/>
          </p:cNvPicPr>
          <p:nvPr/>
        </p:nvPicPr>
        <p:blipFill rotWithShape="1">
          <a:blip r:embed="rId2"/>
          <a:srcRect t="4762" r="16161" b="1217"/>
          <a:stretch/>
        </p:blipFill>
        <p:spPr>
          <a:xfrm>
            <a:off x="742783" y="0"/>
            <a:ext cx="11033006" cy="6959806"/>
          </a:xfrm>
          <a:prstGeom prst="rect">
            <a:avLst/>
          </a:prstGeom>
        </p:spPr>
      </p:pic>
    </p:spTree>
    <p:extLst>
      <p:ext uri="{BB962C8B-B14F-4D97-AF65-F5344CB8AC3E}">
        <p14:creationId xmlns:p14="http://schemas.microsoft.com/office/powerpoint/2010/main" val="282968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8DE950-3382-46F5-9483-6460B50C1E04}"/>
              </a:ext>
            </a:extLst>
          </p:cNvPr>
          <p:cNvSpPr>
            <a:spLocks noGrp="1"/>
          </p:cNvSpPr>
          <p:nvPr>
            <p:ph type="title"/>
          </p:nvPr>
        </p:nvSpPr>
        <p:spPr>
          <a:xfrm>
            <a:off x="1371600" y="341017"/>
            <a:ext cx="10240903" cy="912430"/>
          </a:xfrm>
        </p:spPr>
        <p:txBody>
          <a:bodyPr>
            <a:normAutofit/>
          </a:bodyPr>
          <a:lstStyle/>
          <a:p>
            <a:pPr algn="r" rtl="1"/>
            <a:r>
              <a:rPr lang="ar-SA" sz="4800" dirty="0">
                <a:solidFill>
                  <a:srgbClr val="008000"/>
                </a:solidFill>
                <a:effectLst>
                  <a:outerShdw blurRad="38100" dist="38100" dir="2700000" algn="tl">
                    <a:srgbClr val="000000">
                      <a:alpha val="43137"/>
                    </a:srgbClr>
                  </a:outerShdw>
                </a:effectLst>
              </a:rPr>
              <a:t>1-2-التعريف</a:t>
            </a:r>
            <a:endParaRPr lang="ar-SA" sz="4400" dirty="0">
              <a:solidFill>
                <a:srgbClr val="008000"/>
              </a:solidFill>
              <a:effectLst>
                <a:outerShdw blurRad="38100" dist="38100" dir="2700000" algn="tl">
                  <a:srgbClr val="000000">
                    <a:alpha val="43137"/>
                  </a:srgbClr>
                </a:outerShdw>
              </a:effectLst>
            </a:endParaRPr>
          </a:p>
        </p:txBody>
      </p:sp>
      <p:sp>
        <p:nvSpPr>
          <p:cNvPr id="3" name="عنصر نائب للمحتوى 2">
            <a:extLst>
              <a:ext uri="{FF2B5EF4-FFF2-40B4-BE49-F238E27FC236}">
                <a16:creationId xmlns:a16="http://schemas.microsoft.com/office/drawing/2014/main" id="{DF095197-14AE-43F7-9BB4-E7585AE0C2F0}"/>
              </a:ext>
            </a:extLst>
          </p:cNvPr>
          <p:cNvSpPr>
            <a:spLocks noGrp="1"/>
          </p:cNvSpPr>
          <p:nvPr>
            <p:ph idx="1"/>
          </p:nvPr>
        </p:nvSpPr>
        <p:spPr>
          <a:xfrm>
            <a:off x="838200" y="1589315"/>
            <a:ext cx="10774303" cy="4481804"/>
          </a:xfrm>
          <a:ln>
            <a:solidFill>
              <a:schemeClr val="accent1"/>
            </a:solidFill>
          </a:ln>
        </p:spPr>
        <p:txBody>
          <a:bodyPr>
            <a:normAutofit/>
          </a:bodyPr>
          <a:lstStyle/>
          <a:p>
            <a:pPr marL="0" indent="0" algn="just">
              <a:buNone/>
            </a:pPr>
            <a:r>
              <a:rPr lang="en-US" sz="3600" dirty="0">
                <a:effectLst>
                  <a:outerShdw blurRad="38100" dist="38100" dir="2700000" algn="tl">
                    <a:srgbClr val="000000">
                      <a:alpha val="43137"/>
                    </a:srgbClr>
                  </a:outerShdw>
                </a:effectLst>
              </a:rPr>
              <a:t>Population composition is the description of a population according to </a:t>
            </a:r>
            <a:r>
              <a:rPr lang="en-US" sz="3600" b="1" u="sng" dirty="0">
                <a:effectLst>
                  <a:outerShdw blurRad="38100" dist="38100" dir="2700000" algn="tl">
                    <a:srgbClr val="000000">
                      <a:alpha val="43137"/>
                    </a:srgbClr>
                  </a:outerShdw>
                </a:effectLst>
              </a:rPr>
              <a:t>characteristics</a:t>
            </a:r>
            <a:r>
              <a:rPr lang="en-US" sz="3600" dirty="0">
                <a:effectLst>
                  <a:outerShdw blurRad="38100" dist="38100" dir="2700000" algn="tl">
                    <a:srgbClr val="000000">
                      <a:alpha val="43137"/>
                    </a:srgbClr>
                  </a:outerShdw>
                </a:effectLst>
              </a:rPr>
              <a:t> such as age and sex. These data are often compared </a:t>
            </a:r>
            <a:r>
              <a:rPr lang="en-US" sz="3600" u="sng" dirty="0">
                <a:effectLst>
                  <a:outerShdw blurRad="38100" dist="38100" dir="2700000" algn="tl">
                    <a:srgbClr val="000000">
                      <a:alpha val="43137"/>
                    </a:srgbClr>
                  </a:outerShdw>
                </a:effectLst>
              </a:rPr>
              <a:t>over time </a:t>
            </a:r>
            <a:r>
              <a:rPr lang="en-US" sz="3600" dirty="0">
                <a:effectLst>
                  <a:outerShdw blurRad="38100" dist="38100" dir="2700000" algn="tl">
                    <a:srgbClr val="000000">
                      <a:alpha val="43137"/>
                    </a:srgbClr>
                  </a:outerShdw>
                </a:effectLst>
              </a:rPr>
              <a:t>using </a:t>
            </a:r>
            <a:r>
              <a:rPr lang="en-US" sz="3600" u="sng" dirty="0">
                <a:effectLst>
                  <a:outerShdw blurRad="38100" dist="38100" dir="2700000" algn="tl">
                    <a:srgbClr val="000000">
                      <a:alpha val="43137"/>
                    </a:srgbClr>
                  </a:outerShdw>
                </a:effectLst>
              </a:rPr>
              <a:t>population</a:t>
            </a:r>
            <a:r>
              <a:rPr lang="en-US" sz="3600" dirty="0">
                <a:effectLst>
                  <a:outerShdw blurRad="38100" dist="38100" dir="2700000" algn="tl">
                    <a:srgbClr val="000000">
                      <a:alpha val="43137"/>
                    </a:srgbClr>
                  </a:outerShdw>
                </a:effectLst>
              </a:rPr>
              <a:t> </a:t>
            </a:r>
            <a:r>
              <a:rPr lang="en-US" sz="3600" u="sng" dirty="0">
                <a:effectLst>
                  <a:outerShdw blurRad="38100" dist="38100" dir="2700000" algn="tl">
                    <a:srgbClr val="000000">
                      <a:alpha val="43137"/>
                    </a:srgbClr>
                  </a:outerShdw>
                </a:effectLst>
              </a:rPr>
              <a:t>pyramids</a:t>
            </a:r>
            <a:r>
              <a:rPr lang="en-US" sz="3200" dirty="0"/>
              <a:t>.</a:t>
            </a:r>
          </a:p>
          <a:p>
            <a:pPr marL="0" indent="0" algn="just">
              <a:buNone/>
            </a:pPr>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(https://www150.statcan.gc.ca/n1/pub/82-229-x/2009001/demo/poc-eng.htm)</a:t>
            </a:r>
            <a:endParaRPr lang="ar-SA" sz="4000" dirty="0">
              <a:effectLst>
                <a:outerShdw blurRad="38100" dist="38100" dir="2700000" algn="tl">
                  <a:srgbClr val="000000">
                    <a:alpha val="43137"/>
                  </a:srgbClr>
                </a:outerShdw>
              </a:effectLst>
            </a:endParaRPr>
          </a:p>
        </p:txBody>
      </p:sp>
      <p:sp>
        <p:nvSpPr>
          <p:cNvPr id="4" name="عنصر نائب للتاريخ 3">
            <a:extLst>
              <a:ext uri="{FF2B5EF4-FFF2-40B4-BE49-F238E27FC236}">
                <a16:creationId xmlns:a16="http://schemas.microsoft.com/office/drawing/2014/main" id="{08DB84B6-79C4-42A2-8FD2-9A76A1AEF82D}"/>
              </a:ext>
            </a:extLst>
          </p:cNvPr>
          <p:cNvSpPr>
            <a:spLocks noGrp="1"/>
          </p:cNvSpPr>
          <p:nvPr>
            <p:ph type="dt" sz="half" idx="10"/>
          </p:nvPr>
        </p:nvSpPr>
        <p:spPr/>
        <p:txBody>
          <a:bodyPr/>
          <a:lstStyle/>
          <a:p>
            <a:fld id="{D9C3D629-01F3-4229-9D95-9A95329678F1}" type="uaqdatetime2">
              <a:rPr lang="ar-SA" smtClean="0"/>
              <a:t>الثلاثاء، 23/ربيع الثاني/1442</a:t>
            </a:fld>
            <a:endParaRPr lang="en-US"/>
          </a:p>
        </p:txBody>
      </p:sp>
      <p:sp>
        <p:nvSpPr>
          <p:cNvPr id="5" name="عنصر نائب للتذييل 4">
            <a:extLst>
              <a:ext uri="{FF2B5EF4-FFF2-40B4-BE49-F238E27FC236}">
                <a16:creationId xmlns:a16="http://schemas.microsoft.com/office/drawing/2014/main" id="{CEFDA151-D200-4EAE-BD6D-1DF2537E163E}"/>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عنصر نائب لرقم الشريحة 5">
            <a:extLst>
              <a:ext uri="{FF2B5EF4-FFF2-40B4-BE49-F238E27FC236}">
                <a16:creationId xmlns:a16="http://schemas.microsoft.com/office/drawing/2014/main" id="{3B356352-A886-4594-88A1-E41F71A3C033}"/>
              </a:ext>
            </a:extLst>
          </p:cNvPr>
          <p:cNvSpPr>
            <a:spLocks noGrp="1"/>
          </p:cNvSpPr>
          <p:nvPr>
            <p:ph type="sldNum" sz="quarter" idx="12"/>
          </p:nvPr>
        </p:nvSpPr>
        <p:spPr/>
        <p:txBody>
          <a:bodyPr/>
          <a:lstStyle/>
          <a:p>
            <a:fld id="{B9EAB3BA-07EE-4B64-A177-47C30D775877}" type="slidenum">
              <a:rPr lang="en-US" smtClean="0"/>
              <a:t>24</a:t>
            </a:fld>
            <a:endParaRPr lang="en-US"/>
          </a:p>
        </p:txBody>
      </p:sp>
    </p:spTree>
    <p:extLst>
      <p:ext uri="{BB962C8B-B14F-4D97-AF65-F5344CB8AC3E}">
        <p14:creationId xmlns:p14="http://schemas.microsoft.com/office/powerpoint/2010/main" val="337151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F095197-14AE-43F7-9BB4-E7585AE0C2F0}"/>
              </a:ext>
            </a:extLst>
          </p:cNvPr>
          <p:cNvSpPr>
            <a:spLocks noGrp="1"/>
          </p:cNvSpPr>
          <p:nvPr>
            <p:ph idx="1"/>
          </p:nvPr>
        </p:nvSpPr>
        <p:spPr>
          <a:xfrm>
            <a:off x="1371600" y="719191"/>
            <a:ext cx="9909425" cy="5351928"/>
          </a:xfrm>
          <a:ln>
            <a:solidFill>
              <a:schemeClr val="accent1"/>
            </a:solidFill>
          </a:ln>
        </p:spPr>
        <p:txBody>
          <a:bodyPr>
            <a:normAutofit/>
          </a:bodyPr>
          <a:lstStyle/>
          <a:p>
            <a:pPr marL="0" indent="0">
              <a:buNone/>
            </a:pPr>
            <a:r>
              <a:rPr lang="en-US" sz="4400" b="1" dirty="0"/>
              <a:t>Importance of indicator </a:t>
            </a:r>
          </a:p>
          <a:p>
            <a:pPr marL="0" indent="0" algn="just">
              <a:buNone/>
            </a:pPr>
            <a:r>
              <a:rPr lang="en-US" sz="3600" dirty="0">
                <a:effectLst>
                  <a:outerShdw blurRad="38100" dist="38100" dir="2700000" algn="tl">
                    <a:srgbClr val="000000">
                      <a:alpha val="43137"/>
                    </a:srgbClr>
                  </a:outerShdw>
                </a:effectLst>
              </a:rPr>
              <a:t> The </a:t>
            </a:r>
            <a:r>
              <a:rPr lang="en-US" sz="3600" b="1" dirty="0">
                <a:solidFill>
                  <a:srgbClr val="008000"/>
                </a:solidFill>
                <a:effectLst>
                  <a:outerShdw blurRad="38100" dist="38100" dir="2700000" algn="tl">
                    <a:srgbClr val="000000">
                      <a:alpha val="43137"/>
                    </a:srgbClr>
                  </a:outerShdw>
                </a:effectLst>
              </a:rPr>
              <a:t>composition of the population </a:t>
            </a:r>
            <a:r>
              <a:rPr lang="en-US" sz="3600" dirty="0">
                <a:effectLst>
                  <a:outerShdw blurRad="38100" dist="38100" dir="2700000" algn="tl">
                    <a:srgbClr val="000000">
                      <a:alpha val="43137"/>
                    </a:srgbClr>
                  </a:outerShdw>
                </a:effectLst>
              </a:rPr>
              <a:t>is part of the social environment. It provides a framework against which to interpret the health status and behaviors of the population</a:t>
            </a:r>
            <a:r>
              <a:rPr lang="en-US" sz="3200" dirty="0"/>
              <a:t>.</a:t>
            </a:r>
          </a:p>
        </p:txBody>
      </p:sp>
      <p:sp>
        <p:nvSpPr>
          <p:cNvPr id="2" name="عنصر نائب للتاريخ 1">
            <a:extLst>
              <a:ext uri="{FF2B5EF4-FFF2-40B4-BE49-F238E27FC236}">
                <a16:creationId xmlns:a16="http://schemas.microsoft.com/office/drawing/2014/main" id="{410BA3A3-8A69-4FED-B623-32A25AF43BE5}"/>
              </a:ext>
            </a:extLst>
          </p:cNvPr>
          <p:cNvSpPr>
            <a:spLocks noGrp="1"/>
          </p:cNvSpPr>
          <p:nvPr>
            <p:ph type="dt" sz="half" idx="10"/>
          </p:nvPr>
        </p:nvSpPr>
        <p:spPr/>
        <p:txBody>
          <a:bodyPr/>
          <a:lstStyle/>
          <a:p>
            <a:fld id="{BCA6A0ED-2AAA-4C0C-8472-A9FA22899355}" type="uaqdatetime2">
              <a:rPr lang="ar-SA" smtClean="0"/>
              <a:t>الثلاثاء، 23/ربيع الثاني/1442</a:t>
            </a:fld>
            <a:endParaRPr lang="en-US"/>
          </a:p>
        </p:txBody>
      </p:sp>
      <p:sp>
        <p:nvSpPr>
          <p:cNvPr id="4" name="عنصر نائب للتذييل 3">
            <a:extLst>
              <a:ext uri="{FF2B5EF4-FFF2-40B4-BE49-F238E27FC236}">
                <a16:creationId xmlns:a16="http://schemas.microsoft.com/office/drawing/2014/main" id="{1250FE11-5E9B-40C3-A8B7-ABC7DE77D346}"/>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5" name="عنصر نائب لرقم الشريحة 4">
            <a:extLst>
              <a:ext uri="{FF2B5EF4-FFF2-40B4-BE49-F238E27FC236}">
                <a16:creationId xmlns:a16="http://schemas.microsoft.com/office/drawing/2014/main" id="{E0BCDC8D-1556-42E1-B720-CA188BA03A29}"/>
              </a:ext>
            </a:extLst>
          </p:cNvPr>
          <p:cNvSpPr>
            <a:spLocks noGrp="1"/>
          </p:cNvSpPr>
          <p:nvPr>
            <p:ph type="sldNum" sz="quarter" idx="12"/>
          </p:nvPr>
        </p:nvSpPr>
        <p:spPr/>
        <p:txBody>
          <a:bodyPr/>
          <a:lstStyle/>
          <a:p>
            <a:fld id="{B9EAB3BA-07EE-4B64-A177-47C30D775877}" type="slidenum">
              <a:rPr lang="en-US" smtClean="0"/>
              <a:t>25</a:t>
            </a:fld>
            <a:endParaRPr lang="en-US"/>
          </a:p>
        </p:txBody>
      </p:sp>
    </p:spTree>
    <p:extLst>
      <p:ext uri="{BB962C8B-B14F-4D97-AF65-F5344CB8AC3E}">
        <p14:creationId xmlns:p14="http://schemas.microsoft.com/office/powerpoint/2010/main" val="130390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A132FCB-B5B4-417C-9E11-9813E1104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7614F1-58A8-4F51-BE9E-460C2D12B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88577" y="1839884"/>
            <a:ext cx="8203421" cy="5017687"/>
          </a:xfrm>
          <a:prstGeom prst="rect">
            <a:avLst/>
          </a:prstGeom>
          <a:gradFill>
            <a:gsLst>
              <a:gs pos="0">
                <a:schemeClr val="accent5">
                  <a:alpha val="92000"/>
                </a:schemeClr>
              </a:gs>
              <a:gs pos="100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A949972-ABE9-4305-8999-ABC76BCA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0">
                <a:schemeClr val="accent5">
                  <a:alpha val="3000"/>
                </a:schemeClr>
              </a:gs>
              <a:gs pos="100000">
                <a:schemeClr val="accent6">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a:extLst>
              <a:ext uri="{FF2B5EF4-FFF2-40B4-BE49-F238E27FC236}">
                <a16:creationId xmlns:a16="http://schemas.microsoft.com/office/drawing/2014/main" id="{725322D1-DD0C-4370-A82C-233E7D68EF95}"/>
              </a:ext>
            </a:extLst>
          </p:cNvPr>
          <p:cNvPicPr>
            <a:picLocks noChangeAspect="1"/>
          </p:cNvPicPr>
          <p:nvPr/>
        </p:nvPicPr>
        <p:blipFill rotWithShape="1">
          <a:blip r:embed="rId2"/>
          <a:srcRect t="6306"/>
          <a:stretch/>
        </p:blipFill>
        <p:spPr>
          <a:xfrm>
            <a:off x="64755" y="457199"/>
            <a:ext cx="11670045" cy="6150429"/>
          </a:xfrm>
          <a:prstGeom prst="rect">
            <a:avLst/>
          </a:prstGeom>
        </p:spPr>
      </p:pic>
      <p:sp>
        <p:nvSpPr>
          <p:cNvPr id="6" name="عنصر نائب للتاريخ 5">
            <a:extLst>
              <a:ext uri="{FF2B5EF4-FFF2-40B4-BE49-F238E27FC236}">
                <a16:creationId xmlns:a16="http://schemas.microsoft.com/office/drawing/2014/main" id="{4254824E-BBD4-453B-AB0D-F4B64BF180E9}"/>
              </a:ext>
            </a:extLst>
          </p:cNvPr>
          <p:cNvSpPr>
            <a:spLocks noGrp="1"/>
          </p:cNvSpPr>
          <p:nvPr>
            <p:ph type="dt" sz="half" idx="10"/>
          </p:nvPr>
        </p:nvSpPr>
        <p:spPr/>
        <p:txBody>
          <a:bodyPr/>
          <a:lstStyle/>
          <a:p>
            <a:fld id="{4EE0503D-0C46-4D56-8F3B-6EE59F562A79}" type="uaqdatetime2">
              <a:rPr lang="ar-SA" smtClean="0"/>
              <a:t>الثلاثاء، 23/ربيع الثاني/1442</a:t>
            </a:fld>
            <a:endParaRPr lang="en-US"/>
          </a:p>
        </p:txBody>
      </p:sp>
      <p:sp>
        <p:nvSpPr>
          <p:cNvPr id="7" name="عنصر نائب للتذييل 6">
            <a:extLst>
              <a:ext uri="{FF2B5EF4-FFF2-40B4-BE49-F238E27FC236}">
                <a16:creationId xmlns:a16="http://schemas.microsoft.com/office/drawing/2014/main" id="{BDAAD4F0-DD7D-4795-B8DF-8EB195D3C905}"/>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8" name="عنصر نائب لرقم الشريحة 7">
            <a:extLst>
              <a:ext uri="{FF2B5EF4-FFF2-40B4-BE49-F238E27FC236}">
                <a16:creationId xmlns:a16="http://schemas.microsoft.com/office/drawing/2014/main" id="{858D18D6-FF55-4C22-9B2A-E8001E858757}"/>
              </a:ext>
            </a:extLst>
          </p:cNvPr>
          <p:cNvSpPr>
            <a:spLocks noGrp="1"/>
          </p:cNvSpPr>
          <p:nvPr>
            <p:ph type="sldNum" sz="quarter" idx="12"/>
          </p:nvPr>
        </p:nvSpPr>
        <p:spPr/>
        <p:txBody>
          <a:bodyPr/>
          <a:lstStyle/>
          <a:p>
            <a:fld id="{B9EAB3BA-07EE-4B64-A177-47C30D775877}" type="slidenum">
              <a:rPr lang="en-US" smtClean="0"/>
              <a:t>26</a:t>
            </a:fld>
            <a:endParaRPr lang="en-US"/>
          </a:p>
        </p:txBody>
      </p:sp>
    </p:spTree>
    <p:extLst>
      <p:ext uri="{BB962C8B-B14F-4D97-AF65-F5344CB8AC3E}">
        <p14:creationId xmlns:p14="http://schemas.microsoft.com/office/powerpoint/2010/main" val="3435723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1DC22D-0957-4412-92DF-487BF87AAB92}"/>
              </a:ext>
            </a:extLst>
          </p:cNvPr>
          <p:cNvSpPr>
            <a:spLocks noGrp="1"/>
          </p:cNvSpPr>
          <p:nvPr>
            <p:ph type="title"/>
          </p:nvPr>
        </p:nvSpPr>
        <p:spPr>
          <a:xfrm>
            <a:off x="1371600" y="413657"/>
            <a:ext cx="10240903" cy="1262743"/>
          </a:xfrm>
          <a:solidFill>
            <a:schemeClr val="tx2">
              <a:lumMod val="10000"/>
              <a:lumOff val="90000"/>
            </a:schemeClr>
          </a:solidFill>
        </p:spPr>
        <p:txBody>
          <a:bodyPr>
            <a:normAutofit/>
          </a:bodyPr>
          <a:lstStyle/>
          <a:p>
            <a:pPr algn="ctr"/>
            <a:r>
              <a:rPr lang="en-US" dirty="0"/>
              <a:t> </a:t>
            </a:r>
            <a:r>
              <a:rPr lang="ar-SA" dirty="0">
                <a:solidFill>
                  <a:srgbClr val="006600"/>
                </a:solidFill>
                <a:effectLst>
                  <a:outerShdw blurRad="38100" dist="38100" dir="2700000" algn="tl">
                    <a:srgbClr val="000000">
                      <a:alpha val="43137"/>
                    </a:srgbClr>
                  </a:outerShdw>
                </a:effectLst>
              </a:rPr>
              <a:t> بإذن الله تعالى نلتقي مجدداً في المحاضرة القادمة</a:t>
            </a:r>
          </a:p>
        </p:txBody>
      </p:sp>
      <p:sp>
        <p:nvSpPr>
          <p:cNvPr id="3" name="عنصر نائب للمحتوى 2">
            <a:extLst>
              <a:ext uri="{FF2B5EF4-FFF2-40B4-BE49-F238E27FC236}">
                <a16:creationId xmlns:a16="http://schemas.microsoft.com/office/drawing/2014/main" id="{500A4604-DBBE-4A9C-B1EE-EB6F4694FCED}"/>
              </a:ext>
            </a:extLst>
          </p:cNvPr>
          <p:cNvSpPr>
            <a:spLocks noGrp="1"/>
          </p:cNvSpPr>
          <p:nvPr>
            <p:ph idx="1"/>
          </p:nvPr>
        </p:nvSpPr>
        <p:spPr>
          <a:ln>
            <a:solidFill>
              <a:srgbClr val="00B050"/>
            </a:solidFill>
          </a:ln>
        </p:spPr>
        <p:txBody>
          <a:bodyPr>
            <a:normAutofit/>
          </a:bodyPr>
          <a:lstStyle/>
          <a:p>
            <a:pPr algn="r" rtl="1"/>
            <a:r>
              <a:rPr lang="ar-SA" sz="4000" dirty="0"/>
              <a:t>أساليب العرض لبعض الخصائص السكانية: منحنى </a:t>
            </a:r>
            <a:r>
              <a:rPr lang="ar-SA" sz="4000" dirty="0" err="1"/>
              <a:t>لورنز</a:t>
            </a:r>
            <a:r>
              <a:rPr lang="ar-SA" sz="4000" dirty="0"/>
              <a:t>.</a:t>
            </a:r>
          </a:p>
          <a:p>
            <a:pPr algn="r" rtl="1"/>
            <a:r>
              <a:rPr lang="ar-SA" sz="4000" dirty="0"/>
              <a:t>حساب المعدلات السكانية.</a:t>
            </a:r>
          </a:p>
          <a:p>
            <a:pPr algn="r" rtl="1"/>
            <a:r>
              <a:rPr lang="ar-SA" sz="4000" dirty="0"/>
              <a:t>الهرم السكاني.</a:t>
            </a:r>
          </a:p>
          <a:p>
            <a:pPr algn="r" rtl="1"/>
            <a:r>
              <a:rPr lang="ar-SA" sz="4000" dirty="0"/>
              <a:t>الاسقاطات السكانية.</a:t>
            </a:r>
          </a:p>
        </p:txBody>
      </p:sp>
      <p:sp>
        <p:nvSpPr>
          <p:cNvPr id="4" name="عنصر نائب للتاريخ 3">
            <a:extLst>
              <a:ext uri="{FF2B5EF4-FFF2-40B4-BE49-F238E27FC236}">
                <a16:creationId xmlns:a16="http://schemas.microsoft.com/office/drawing/2014/main" id="{ED39BB58-F5FB-42E9-93A7-9ECEE9C22198}"/>
              </a:ext>
            </a:extLst>
          </p:cNvPr>
          <p:cNvSpPr>
            <a:spLocks noGrp="1"/>
          </p:cNvSpPr>
          <p:nvPr>
            <p:ph type="dt" sz="half" idx="10"/>
          </p:nvPr>
        </p:nvSpPr>
        <p:spPr/>
        <p:txBody>
          <a:bodyPr/>
          <a:lstStyle/>
          <a:p>
            <a:fld id="{56C22DDE-B4B2-49C7-A696-F1B684F0374A}" type="uaqdatetime2">
              <a:rPr lang="ar-SA" smtClean="0"/>
              <a:t>الثلاثاء، 23/ربيع الثاني/1442</a:t>
            </a:fld>
            <a:endParaRPr lang="en-US"/>
          </a:p>
        </p:txBody>
      </p:sp>
      <p:sp>
        <p:nvSpPr>
          <p:cNvPr id="5" name="عنصر نائب للتذييل 4">
            <a:extLst>
              <a:ext uri="{FF2B5EF4-FFF2-40B4-BE49-F238E27FC236}">
                <a16:creationId xmlns:a16="http://schemas.microsoft.com/office/drawing/2014/main" id="{8AC71CF5-ACD9-41C2-9E83-646EC04AAE15}"/>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عنصر نائب لرقم الشريحة 5">
            <a:extLst>
              <a:ext uri="{FF2B5EF4-FFF2-40B4-BE49-F238E27FC236}">
                <a16:creationId xmlns:a16="http://schemas.microsoft.com/office/drawing/2014/main" id="{503A40C7-A6A3-436D-8467-48780A27B4DC}"/>
              </a:ext>
            </a:extLst>
          </p:cNvPr>
          <p:cNvSpPr>
            <a:spLocks noGrp="1"/>
          </p:cNvSpPr>
          <p:nvPr>
            <p:ph type="sldNum" sz="quarter" idx="12"/>
          </p:nvPr>
        </p:nvSpPr>
        <p:spPr/>
        <p:txBody>
          <a:bodyPr/>
          <a:lstStyle/>
          <a:p>
            <a:fld id="{B9EAB3BA-07EE-4B64-A177-47C30D775877}" type="slidenum">
              <a:rPr lang="en-US" smtClean="0"/>
              <a:t>27</a:t>
            </a:fld>
            <a:endParaRPr lang="en-US"/>
          </a:p>
        </p:txBody>
      </p:sp>
    </p:spTree>
    <p:extLst>
      <p:ext uri="{BB962C8B-B14F-4D97-AF65-F5344CB8AC3E}">
        <p14:creationId xmlns:p14="http://schemas.microsoft.com/office/powerpoint/2010/main" val="980079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F095197-14AE-43F7-9BB4-E7585AE0C2F0}"/>
              </a:ext>
            </a:extLst>
          </p:cNvPr>
          <p:cNvSpPr>
            <a:spLocks noGrp="1"/>
          </p:cNvSpPr>
          <p:nvPr>
            <p:ph idx="1"/>
          </p:nvPr>
        </p:nvSpPr>
        <p:spPr>
          <a:xfrm>
            <a:off x="1371600" y="719191"/>
            <a:ext cx="9909425" cy="5351928"/>
          </a:xfrm>
          <a:ln>
            <a:solidFill>
              <a:schemeClr val="accent1"/>
            </a:solidFill>
          </a:ln>
        </p:spPr>
        <p:txBody>
          <a:bodyPr>
            <a:normAutofit fontScale="77500" lnSpcReduction="20000"/>
          </a:bodyPr>
          <a:lstStyle/>
          <a:p>
            <a:pPr marL="0" indent="0" algn="l">
              <a:buNone/>
            </a:pPr>
            <a:r>
              <a:rPr lang="en-US" sz="4000" b="1" dirty="0">
                <a:effectLst>
                  <a:outerShdw blurRad="38100" dist="38100" dir="2700000" algn="tl">
                    <a:srgbClr val="000000">
                      <a:alpha val="43137"/>
                    </a:srgbClr>
                  </a:outerShdw>
                </a:effectLst>
              </a:rPr>
              <a:t>References</a:t>
            </a:r>
          </a:p>
          <a:p>
            <a:pPr marL="0" indent="0" algn="l">
              <a:buNone/>
            </a:pPr>
            <a:r>
              <a:rPr lang="en-US" sz="4000" b="1" dirty="0">
                <a:effectLst>
                  <a:outerShdw blurRad="38100" dist="38100" dir="2700000" algn="tl">
                    <a:srgbClr val="000000">
                      <a:alpha val="43137"/>
                    </a:srgbClr>
                  </a:outerShdw>
                </a:effectLst>
              </a:rPr>
              <a:t> </a:t>
            </a:r>
            <a:r>
              <a:rPr lang="en-US" dirty="0">
                <a:hlinkClick r:id="rId2">
                  <a:extLst>
                    <a:ext uri="{A12FA001-AC4F-418D-AE19-62706E023703}">
                      <ahyp:hlinkClr xmlns:ahyp="http://schemas.microsoft.com/office/drawing/2018/hyperlinkcolor" val="tx"/>
                    </a:ext>
                  </a:extLst>
                </a:hlinkClick>
              </a:rPr>
              <a:t>https://www150.statcan.gc.ca/n1/pub/82-229-x/2009001/demo/poc-eng.htm</a:t>
            </a:r>
            <a:endParaRPr lang="en-US" dirty="0"/>
          </a:p>
          <a:p>
            <a:pPr marL="0" indent="0" algn="l">
              <a:buNone/>
            </a:pPr>
            <a:r>
              <a:rPr lang="en-US" dirty="0"/>
              <a:t> </a:t>
            </a:r>
            <a:r>
              <a:rPr lang="en-US" dirty="0">
                <a:hlinkClick r:id="rId3">
                  <a:extLst>
                    <a:ext uri="{A12FA001-AC4F-418D-AE19-62706E023703}">
                      <ahyp:hlinkClr xmlns:ahyp="http://schemas.microsoft.com/office/drawing/2018/hyperlinkcolor" val="tx"/>
                    </a:ext>
                  </a:extLst>
                </a:hlinkClick>
              </a:rPr>
              <a:t>https://population.un.org/wpp/Maps/</a:t>
            </a:r>
            <a:endParaRPr lang="en-US" dirty="0"/>
          </a:p>
          <a:p>
            <a:pPr marL="0" indent="0" algn="l">
              <a:buNone/>
            </a:pPr>
            <a:r>
              <a:rPr lang="en-US" dirty="0">
                <a:hlinkClick r:id="rId4">
                  <a:extLst>
                    <a:ext uri="{A12FA001-AC4F-418D-AE19-62706E023703}">
                      <ahyp:hlinkClr xmlns:ahyp="http://schemas.microsoft.com/office/drawing/2018/hyperlinkcolor" val="tx"/>
                    </a:ext>
                  </a:extLst>
                </a:hlinkClick>
              </a:rPr>
              <a:t>https://sites.google.com/site/3oesogeography/3-the-global-population/1-population-distribution</a:t>
            </a:r>
            <a:endParaRPr lang="en-US" dirty="0"/>
          </a:p>
          <a:p>
            <a:pPr marL="0" indent="0" algn="l">
              <a:buNone/>
            </a:pPr>
            <a:r>
              <a:rPr lang="en-US" dirty="0"/>
              <a:t> </a:t>
            </a:r>
            <a:r>
              <a:rPr lang="en-US" dirty="0">
                <a:hlinkClick r:id="rId5">
                  <a:extLst>
                    <a:ext uri="{A12FA001-AC4F-418D-AE19-62706E023703}">
                      <ahyp:hlinkClr xmlns:ahyp="http://schemas.microsoft.com/office/drawing/2018/hyperlinkcolor" val="tx"/>
                    </a:ext>
                  </a:extLst>
                </a:hlinkClick>
              </a:rPr>
              <a:t>https://www.un.org/en/development/desa/population/theme/trends/dem-comp-change/animated-figures/index.html</a:t>
            </a:r>
            <a:endParaRPr lang="en-US" dirty="0"/>
          </a:p>
          <a:p>
            <a:pPr marL="0" indent="0" algn="l">
              <a:buNone/>
            </a:pPr>
            <a:r>
              <a:rPr lang="en-US" dirty="0"/>
              <a:t> </a:t>
            </a:r>
            <a:r>
              <a:rPr lang="en-US" dirty="0">
                <a:hlinkClick r:id="rId6">
                  <a:extLst>
                    <a:ext uri="{A12FA001-AC4F-418D-AE19-62706E023703}">
                      <ahyp:hlinkClr xmlns:ahyp="http://schemas.microsoft.com/office/drawing/2018/hyperlinkcolor" val="tx"/>
                    </a:ext>
                  </a:extLst>
                </a:hlinkClick>
              </a:rPr>
              <a:t>https://en.wikipedia.org/wiki/Immigration</a:t>
            </a:r>
            <a:endParaRPr lang="en-US" dirty="0"/>
          </a:p>
          <a:p>
            <a:pPr marL="0" indent="0" algn="l">
              <a:buNone/>
            </a:pPr>
            <a:r>
              <a:rPr lang="en-US" dirty="0"/>
              <a:t> </a:t>
            </a:r>
            <a:r>
              <a:rPr lang="en-US" dirty="0">
                <a:hlinkClick r:id="rId7">
                  <a:extLst>
                    <a:ext uri="{A12FA001-AC4F-418D-AE19-62706E023703}">
                      <ahyp:hlinkClr xmlns:ahyp="http://schemas.microsoft.com/office/drawing/2018/hyperlinkcolor" val="tx"/>
                    </a:ext>
                  </a:extLst>
                </a:hlinkClick>
              </a:rPr>
              <a:t>https://dictionary.cambridge.org/dictionary/english/immigration</a:t>
            </a:r>
            <a:endParaRPr lang="en-US" dirty="0"/>
          </a:p>
          <a:p>
            <a:pPr marL="0" indent="0" algn="l">
              <a:buNone/>
            </a:pPr>
            <a:r>
              <a:rPr lang="en-US" sz="4000" b="1" dirty="0">
                <a:effectLst>
                  <a:outerShdw blurRad="38100" dist="38100" dir="2700000" algn="tl">
                    <a:srgbClr val="000000">
                      <a:alpha val="43137"/>
                    </a:srgbClr>
                  </a:outerShdw>
                </a:effectLst>
              </a:rPr>
              <a:t> </a:t>
            </a:r>
            <a:r>
              <a:rPr lang="en-US" dirty="0">
                <a:hlinkClick r:id="rId8">
                  <a:extLst>
                    <a:ext uri="{A12FA001-AC4F-418D-AE19-62706E023703}">
                      <ahyp:hlinkClr xmlns:ahyp="http://schemas.microsoft.com/office/drawing/2018/hyperlinkcolor" val="tx"/>
                    </a:ext>
                  </a:extLst>
                </a:hlinkClick>
              </a:rPr>
              <a:t>https://www.un.org/development/desa/pd/</a:t>
            </a:r>
            <a:endParaRPr lang="en-US" dirty="0"/>
          </a:p>
          <a:p>
            <a:pPr marL="0" indent="0" algn="l">
              <a:buNone/>
            </a:pPr>
            <a:r>
              <a:rPr lang="en-US" dirty="0">
                <a:hlinkClick r:id="rId9"/>
              </a:rPr>
              <a:t>https://www.un.org/en/development/desa/population/migration/publications/populationfacts/docs/MigrationStock2019_PopFacts_2019-04.pdf</a:t>
            </a:r>
            <a:endParaRPr lang="en-US" dirty="0"/>
          </a:p>
          <a:p>
            <a:pPr marL="0" indent="0" algn="l">
              <a:buNone/>
            </a:pPr>
            <a:r>
              <a:rPr lang="en-US" dirty="0"/>
              <a:t>https://www.populationpyramid.net/saudi-arabia/2019/</a:t>
            </a:r>
            <a:endParaRPr lang="ar-SA" dirty="0"/>
          </a:p>
        </p:txBody>
      </p:sp>
      <p:sp>
        <p:nvSpPr>
          <p:cNvPr id="2" name="عنصر نائب للتاريخ 1">
            <a:extLst>
              <a:ext uri="{FF2B5EF4-FFF2-40B4-BE49-F238E27FC236}">
                <a16:creationId xmlns:a16="http://schemas.microsoft.com/office/drawing/2014/main" id="{8BB4C0F4-A952-4EFB-9EEB-C5A54DFBC271}"/>
              </a:ext>
            </a:extLst>
          </p:cNvPr>
          <p:cNvSpPr>
            <a:spLocks noGrp="1"/>
          </p:cNvSpPr>
          <p:nvPr>
            <p:ph type="dt" sz="half" idx="10"/>
          </p:nvPr>
        </p:nvSpPr>
        <p:spPr/>
        <p:txBody>
          <a:bodyPr/>
          <a:lstStyle/>
          <a:p>
            <a:fld id="{FDAFAF40-12D3-4F3B-B487-EE0445C72993}" type="uaqdatetime2">
              <a:rPr lang="ar-SA" smtClean="0"/>
              <a:t>الثلاثاء، 23/ربيع الثاني/1442</a:t>
            </a:fld>
            <a:endParaRPr lang="en-US"/>
          </a:p>
        </p:txBody>
      </p:sp>
      <p:sp>
        <p:nvSpPr>
          <p:cNvPr id="4" name="عنصر نائب للتذييل 3">
            <a:extLst>
              <a:ext uri="{FF2B5EF4-FFF2-40B4-BE49-F238E27FC236}">
                <a16:creationId xmlns:a16="http://schemas.microsoft.com/office/drawing/2014/main" id="{9E13B024-6593-4020-B13C-A516C0DE7220}"/>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5" name="عنصر نائب لرقم الشريحة 4">
            <a:extLst>
              <a:ext uri="{FF2B5EF4-FFF2-40B4-BE49-F238E27FC236}">
                <a16:creationId xmlns:a16="http://schemas.microsoft.com/office/drawing/2014/main" id="{B08056A7-F4E0-434D-A09D-29CB09DE2F66}"/>
              </a:ext>
            </a:extLst>
          </p:cNvPr>
          <p:cNvSpPr>
            <a:spLocks noGrp="1"/>
          </p:cNvSpPr>
          <p:nvPr>
            <p:ph type="sldNum" sz="quarter" idx="12"/>
          </p:nvPr>
        </p:nvSpPr>
        <p:spPr/>
        <p:txBody>
          <a:bodyPr/>
          <a:lstStyle/>
          <a:p>
            <a:fld id="{B9EAB3BA-07EE-4B64-A177-47C30D775877}" type="slidenum">
              <a:rPr lang="en-US" smtClean="0"/>
              <a:t>28</a:t>
            </a:fld>
            <a:endParaRPr lang="en-US"/>
          </a:p>
        </p:txBody>
      </p:sp>
    </p:spTree>
    <p:extLst>
      <p:ext uri="{BB962C8B-B14F-4D97-AF65-F5344CB8AC3E}">
        <p14:creationId xmlns:p14="http://schemas.microsoft.com/office/powerpoint/2010/main" val="210368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BD7DEAD-291E-46A3-B2CC-F2C4DF3CA430}"/>
              </a:ext>
            </a:extLst>
          </p:cNvPr>
          <p:cNvSpPr>
            <a:spLocks noGrp="1"/>
          </p:cNvSpPr>
          <p:nvPr>
            <p:ph type="title"/>
          </p:nvPr>
        </p:nvSpPr>
        <p:spPr>
          <a:xfrm>
            <a:off x="1575874" y="457200"/>
            <a:ext cx="10036629" cy="957943"/>
          </a:xfrm>
        </p:spPr>
        <p:txBody>
          <a:bodyPr>
            <a:normAutofit/>
          </a:bodyPr>
          <a:lstStyle/>
          <a:p>
            <a:pPr algn="r"/>
            <a:r>
              <a:rPr lang="ar-SA" sz="4400" dirty="0"/>
              <a:t>الكلمات المفتاحية</a:t>
            </a:r>
          </a:p>
        </p:txBody>
      </p:sp>
      <p:sp>
        <p:nvSpPr>
          <p:cNvPr id="3" name="عنصر نائب للمحتوى 2">
            <a:extLst>
              <a:ext uri="{FF2B5EF4-FFF2-40B4-BE49-F238E27FC236}">
                <a16:creationId xmlns:a16="http://schemas.microsoft.com/office/drawing/2014/main" id="{F0E8FF6B-50D7-441C-84AD-735AEA128293}"/>
              </a:ext>
            </a:extLst>
          </p:cNvPr>
          <p:cNvSpPr>
            <a:spLocks noGrp="1"/>
          </p:cNvSpPr>
          <p:nvPr>
            <p:ph idx="1"/>
          </p:nvPr>
        </p:nvSpPr>
        <p:spPr>
          <a:xfrm>
            <a:off x="1129560" y="1785258"/>
            <a:ext cx="10482943" cy="4539342"/>
          </a:xfrm>
          <a:ln>
            <a:solidFill>
              <a:schemeClr val="accent1"/>
            </a:solidFill>
          </a:ln>
        </p:spPr>
        <p:txBody>
          <a:bodyPr numCol="2">
            <a:normAutofit fontScale="47500" lnSpcReduction="20000"/>
          </a:bodyPr>
          <a:lstStyle/>
          <a:p>
            <a:pPr marL="742950" indent="-742950" algn="r" rtl="1">
              <a:buFont typeface="+mj-lt"/>
              <a:buAutoNum type="arabicPeriod"/>
            </a:pPr>
            <a:r>
              <a:rPr lang="ar-SA" sz="5100" b="1" dirty="0">
                <a:solidFill>
                  <a:srgbClr val="002060"/>
                </a:solidFill>
              </a:rPr>
              <a:t>الخصائص السكانية</a:t>
            </a:r>
            <a:r>
              <a:rPr lang="ar-SA" sz="3600" b="1" dirty="0">
                <a:solidFill>
                  <a:srgbClr val="002060"/>
                </a:solidFill>
              </a:rPr>
              <a:t>.</a:t>
            </a:r>
          </a:p>
          <a:p>
            <a:pPr marL="742950" indent="-742950" algn="r" rtl="1">
              <a:buFont typeface="+mj-lt"/>
              <a:buAutoNum type="arabicPeriod"/>
            </a:pPr>
            <a:r>
              <a:rPr lang="ar-SA" sz="5100" b="1" dirty="0">
                <a:solidFill>
                  <a:srgbClr val="002060"/>
                </a:solidFill>
              </a:rPr>
              <a:t>التوزيع السكاني.</a:t>
            </a:r>
          </a:p>
          <a:p>
            <a:pPr marL="742950" indent="-742950" algn="r" rtl="1">
              <a:buFont typeface="+mj-lt"/>
              <a:buAutoNum type="arabicPeriod"/>
            </a:pPr>
            <a:r>
              <a:rPr lang="ar-SA" sz="5100" b="1" dirty="0">
                <a:solidFill>
                  <a:srgbClr val="002060"/>
                </a:solidFill>
              </a:rPr>
              <a:t>الكثافة السكانية.</a:t>
            </a:r>
          </a:p>
          <a:p>
            <a:pPr marL="742950" indent="-742950" algn="r" rtl="1">
              <a:buFont typeface="+mj-lt"/>
              <a:buAutoNum type="arabicPeriod"/>
            </a:pPr>
            <a:r>
              <a:rPr lang="ar-SA" sz="5100" b="1" dirty="0">
                <a:solidFill>
                  <a:srgbClr val="002060"/>
                </a:solidFill>
              </a:rPr>
              <a:t>النمو السكاني.</a:t>
            </a:r>
          </a:p>
          <a:p>
            <a:pPr marL="742950" indent="-742950" algn="r" rtl="1">
              <a:buFont typeface="+mj-lt"/>
              <a:buAutoNum type="arabicPeriod"/>
            </a:pPr>
            <a:r>
              <a:rPr lang="ar-SA" sz="5100" b="1" dirty="0">
                <a:solidFill>
                  <a:srgbClr val="002060"/>
                </a:solidFill>
              </a:rPr>
              <a:t>معدل النمو.</a:t>
            </a:r>
          </a:p>
          <a:p>
            <a:pPr marL="742950" indent="-742950" algn="r" rtl="1">
              <a:buFont typeface="+mj-lt"/>
              <a:buAutoNum type="arabicPeriod"/>
            </a:pPr>
            <a:r>
              <a:rPr lang="ar-SA" sz="5100" b="1" dirty="0">
                <a:solidFill>
                  <a:srgbClr val="002060"/>
                </a:solidFill>
              </a:rPr>
              <a:t>الخصوبة.</a:t>
            </a:r>
          </a:p>
          <a:p>
            <a:pPr marL="742950" indent="-742950" algn="r" rtl="1">
              <a:buFont typeface="+mj-lt"/>
              <a:buAutoNum type="arabicPeriod"/>
            </a:pPr>
            <a:r>
              <a:rPr lang="ar-SA" sz="5100" b="1" dirty="0">
                <a:solidFill>
                  <a:srgbClr val="002060"/>
                </a:solidFill>
              </a:rPr>
              <a:t>معدل الخصوبة</a:t>
            </a:r>
          </a:p>
          <a:p>
            <a:pPr marL="742950" indent="-742950" algn="r" rtl="1">
              <a:buFont typeface="+mj-lt"/>
              <a:buAutoNum type="arabicPeriod"/>
            </a:pPr>
            <a:r>
              <a:rPr lang="ar-SA" sz="5100" b="1" dirty="0">
                <a:solidFill>
                  <a:srgbClr val="002060"/>
                </a:solidFill>
              </a:rPr>
              <a:t>الوفيات.</a:t>
            </a:r>
          </a:p>
          <a:p>
            <a:pPr marL="742950" indent="-742950" algn="r" rtl="1">
              <a:buFont typeface="+mj-lt"/>
              <a:buAutoNum type="arabicPeriod"/>
            </a:pPr>
            <a:r>
              <a:rPr lang="ar-SA" sz="5100" b="1" dirty="0">
                <a:solidFill>
                  <a:srgbClr val="002060"/>
                </a:solidFill>
              </a:rPr>
              <a:t>الهجرة السكانية.</a:t>
            </a:r>
          </a:p>
          <a:p>
            <a:pPr marL="742950" indent="-742950" algn="r" rtl="1">
              <a:buFont typeface="+mj-lt"/>
              <a:buAutoNum type="arabicPeriod"/>
            </a:pPr>
            <a:r>
              <a:rPr lang="ar-SA" sz="5100" b="1" dirty="0">
                <a:solidFill>
                  <a:srgbClr val="002060"/>
                </a:solidFill>
              </a:rPr>
              <a:t>التركيب السكاني.</a:t>
            </a:r>
          </a:p>
          <a:p>
            <a:pPr marL="742950" indent="-742950" algn="r" rtl="1">
              <a:buFont typeface="+mj-lt"/>
              <a:buAutoNum type="arabicPeriod"/>
            </a:pPr>
            <a:r>
              <a:rPr lang="ar-SA" sz="5100" b="1" dirty="0">
                <a:solidFill>
                  <a:srgbClr val="002060"/>
                </a:solidFill>
              </a:rPr>
              <a:t>التركيب النوعي.</a:t>
            </a:r>
          </a:p>
          <a:p>
            <a:pPr marL="742950" indent="-742950" algn="r" rtl="1">
              <a:buFont typeface="+mj-lt"/>
              <a:buAutoNum type="arabicPeriod"/>
            </a:pPr>
            <a:r>
              <a:rPr lang="ar-SA" sz="5100" b="1" dirty="0">
                <a:solidFill>
                  <a:srgbClr val="002060"/>
                </a:solidFill>
              </a:rPr>
              <a:t>التركيب العمري.</a:t>
            </a:r>
          </a:p>
          <a:p>
            <a:pPr marL="742950" indent="-742950" algn="r" rtl="1">
              <a:buFont typeface="+mj-lt"/>
              <a:buAutoNum type="arabicPeriod"/>
            </a:pPr>
            <a:r>
              <a:rPr lang="ar-SA" sz="5100" b="1" dirty="0">
                <a:solidFill>
                  <a:srgbClr val="002060"/>
                </a:solidFill>
              </a:rPr>
              <a:t>التركيب الاقتصادي.</a:t>
            </a:r>
          </a:p>
          <a:p>
            <a:pPr marL="742950" indent="-742950" algn="r" rtl="1">
              <a:buFont typeface="+mj-lt"/>
              <a:buAutoNum type="arabicPeriod"/>
            </a:pPr>
            <a:r>
              <a:rPr lang="ar-SA" sz="5100" b="1" dirty="0">
                <a:solidFill>
                  <a:srgbClr val="002060"/>
                </a:solidFill>
              </a:rPr>
              <a:t>المؤشرات السكانية.</a:t>
            </a:r>
          </a:p>
          <a:p>
            <a:pPr marL="742950" indent="-742950" algn="r" rtl="1">
              <a:buFont typeface="+mj-lt"/>
              <a:buAutoNum type="arabicPeriod"/>
            </a:pPr>
            <a:r>
              <a:rPr lang="ar-SA" sz="5100" b="1" dirty="0">
                <a:solidFill>
                  <a:srgbClr val="002060"/>
                </a:solidFill>
              </a:rPr>
              <a:t>معادلات حسابية.</a:t>
            </a:r>
          </a:p>
          <a:p>
            <a:pPr marL="742950" indent="-742950" algn="r" rtl="1">
              <a:buFont typeface="+mj-lt"/>
              <a:buAutoNum type="arabicPeriod"/>
            </a:pPr>
            <a:endParaRPr lang="ar-SA" sz="5100" b="1" dirty="0">
              <a:solidFill>
                <a:srgbClr val="002060"/>
              </a:solidFill>
            </a:endParaRPr>
          </a:p>
          <a:p>
            <a:pPr marL="742950" indent="-742950" algn="r" rtl="1">
              <a:buFont typeface="+mj-lt"/>
              <a:buAutoNum type="arabicPeriod"/>
            </a:pPr>
            <a:endParaRPr lang="ar-SA" sz="3600" b="1" dirty="0">
              <a:solidFill>
                <a:srgbClr val="002060"/>
              </a:solidFill>
            </a:endParaRPr>
          </a:p>
        </p:txBody>
      </p:sp>
      <p:sp>
        <p:nvSpPr>
          <p:cNvPr id="4" name="عنصر نائب للتاريخ 3">
            <a:extLst>
              <a:ext uri="{FF2B5EF4-FFF2-40B4-BE49-F238E27FC236}">
                <a16:creationId xmlns:a16="http://schemas.microsoft.com/office/drawing/2014/main" id="{6CFCA990-7C46-482C-983A-8A171D4501DE}"/>
              </a:ext>
            </a:extLst>
          </p:cNvPr>
          <p:cNvSpPr>
            <a:spLocks noGrp="1"/>
          </p:cNvSpPr>
          <p:nvPr>
            <p:ph type="dt" sz="half" idx="10"/>
          </p:nvPr>
        </p:nvSpPr>
        <p:spPr/>
        <p:txBody>
          <a:bodyPr/>
          <a:lstStyle/>
          <a:p>
            <a:fld id="{CC623AFE-22A3-4754-A3E5-3C13EA81CAB0}" type="uaqdatetime2">
              <a:rPr lang="ar-SA" smtClean="0"/>
              <a:t>الثلاثاء، 23/ربيع الثاني/1442</a:t>
            </a:fld>
            <a:endParaRPr lang="en-US"/>
          </a:p>
        </p:txBody>
      </p:sp>
      <p:sp>
        <p:nvSpPr>
          <p:cNvPr id="5" name="عنصر نائب للتذييل 4">
            <a:extLst>
              <a:ext uri="{FF2B5EF4-FFF2-40B4-BE49-F238E27FC236}">
                <a16:creationId xmlns:a16="http://schemas.microsoft.com/office/drawing/2014/main" id="{3F28BB6E-EB1D-4307-8174-57FD86FCCC0B}"/>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عنصر نائب لرقم الشريحة 5">
            <a:extLst>
              <a:ext uri="{FF2B5EF4-FFF2-40B4-BE49-F238E27FC236}">
                <a16:creationId xmlns:a16="http://schemas.microsoft.com/office/drawing/2014/main" id="{55C4C2CF-E9A3-4564-9751-4C2BDC8ADE55}"/>
              </a:ext>
            </a:extLst>
          </p:cNvPr>
          <p:cNvSpPr>
            <a:spLocks noGrp="1"/>
          </p:cNvSpPr>
          <p:nvPr>
            <p:ph type="sldNum" sz="quarter" idx="12"/>
          </p:nvPr>
        </p:nvSpPr>
        <p:spPr/>
        <p:txBody>
          <a:bodyPr/>
          <a:lstStyle/>
          <a:p>
            <a:fld id="{B9EAB3BA-07EE-4B64-A177-47C30D775877}" type="slidenum">
              <a:rPr lang="en-US" smtClean="0"/>
              <a:t>3</a:t>
            </a:fld>
            <a:endParaRPr lang="en-US"/>
          </a:p>
        </p:txBody>
      </p:sp>
    </p:spTree>
    <p:extLst>
      <p:ext uri="{BB962C8B-B14F-4D97-AF65-F5344CB8AC3E}">
        <p14:creationId xmlns:p14="http://schemas.microsoft.com/office/powerpoint/2010/main" val="113592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DC2AEDC6-5A9A-4A8B-A34C-60767051DA5F}"/>
              </a:ext>
            </a:extLst>
          </p:cNvPr>
          <p:cNvGraphicFramePr>
            <a:graphicFrameLocks noGrp="1"/>
          </p:cNvGraphicFramePr>
          <p:nvPr>
            <p:ph idx="1"/>
            <p:extLst>
              <p:ext uri="{D42A27DB-BD31-4B8C-83A1-F6EECF244321}">
                <p14:modId xmlns:p14="http://schemas.microsoft.com/office/powerpoint/2010/main" val="2664964157"/>
              </p:ext>
            </p:extLst>
          </p:nvPr>
        </p:nvGraphicFramePr>
        <p:xfrm>
          <a:off x="935803" y="0"/>
          <a:ext cx="10406866" cy="6901857"/>
        </p:xfrm>
        <a:graphic>
          <a:graphicData uri="http://schemas.openxmlformats.org/drawingml/2006/table">
            <a:tbl>
              <a:tblPr rtl="1" firstRow="1" bandRow="1">
                <a:tableStyleId>{9DCAF9ED-07DC-4A11-8D7F-57B35C25682E}</a:tableStyleId>
              </a:tblPr>
              <a:tblGrid>
                <a:gridCol w="5203433">
                  <a:extLst>
                    <a:ext uri="{9D8B030D-6E8A-4147-A177-3AD203B41FA5}">
                      <a16:colId xmlns:a16="http://schemas.microsoft.com/office/drawing/2014/main" val="1415854659"/>
                    </a:ext>
                  </a:extLst>
                </a:gridCol>
                <a:gridCol w="5203433">
                  <a:extLst>
                    <a:ext uri="{9D8B030D-6E8A-4147-A177-3AD203B41FA5}">
                      <a16:colId xmlns:a16="http://schemas.microsoft.com/office/drawing/2014/main" val="1944648955"/>
                    </a:ext>
                  </a:extLst>
                </a:gridCol>
              </a:tblGrid>
              <a:tr h="474304">
                <a:tc>
                  <a:txBody>
                    <a:bodyPr/>
                    <a:lstStyle/>
                    <a:p>
                      <a:pPr algn="ctr" rtl="1"/>
                      <a:r>
                        <a:rPr lang="ar-SA" sz="2800" dirty="0">
                          <a:solidFill>
                            <a:schemeClr val="bg1"/>
                          </a:solidFill>
                          <a:effectLst>
                            <a:outerShdw blurRad="38100" dist="38100" dir="2700000" algn="tl">
                              <a:srgbClr val="000000">
                                <a:alpha val="43137"/>
                              </a:srgbClr>
                            </a:outerShdw>
                          </a:effectLst>
                        </a:rPr>
                        <a:t>العربية</a:t>
                      </a:r>
                      <a:r>
                        <a:rPr lang="ar-SA" dirty="0"/>
                        <a:t> </a:t>
                      </a:r>
                    </a:p>
                  </a:txBody>
                  <a:tcPr/>
                </a:tc>
                <a:tc>
                  <a:txBody>
                    <a:bodyPr/>
                    <a:lstStyle/>
                    <a:p>
                      <a:pPr algn="ctr" rtl="1"/>
                      <a:r>
                        <a:rPr lang="ar-SA" sz="2800" dirty="0">
                          <a:solidFill>
                            <a:schemeClr val="bg1"/>
                          </a:solidFill>
                          <a:effectLst>
                            <a:outerShdw blurRad="38100" dist="38100" dir="2700000" algn="tl">
                              <a:srgbClr val="000000">
                                <a:alpha val="43137"/>
                              </a:srgbClr>
                            </a:outerShdw>
                          </a:effectLst>
                        </a:rPr>
                        <a:t>الانجليزية</a:t>
                      </a:r>
                      <a:endParaRPr lang="ar-SA" dirty="0">
                        <a:solidFill>
                          <a:schemeClr val="bg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2961615137"/>
                  </a:ext>
                </a:extLst>
              </a:tr>
              <a:tr h="1754273">
                <a:tc>
                  <a:txBody>
                    <a:bodyPr/>
                    <a:lstStyle/>
                    <a:p>
                      <a:pPr algn="r" rtl="1"/>
                      <a:r>
                        <a:rPr lang="ar-SA" sz="2000" b="1" dirty="0">
                          <a:effectLst>
                            <a:outerShdw blurRad="38100" dist="38100" dir="2700000" algn="tl">
                              <a:srgbClr val="000000">
                                <a:alpha val="43137"/>
                              </a:srgbClr>
                            </a:outerShdw>
                          </a:effectLst>
                        </a:rPr>
                        <a:t>1-التركيب السكاني:</a:t>
                      </a:r>
                    </a:p>
                    <a:p>
                      <a:pPr algn="r" rtl="1"/>
                      <a:r>
                        <a:rPr lang="ar-SA" sz="2400" dirty="0"/>
                        <a:t>-</a:t>
                      </a:r>
                      <a:r>
                        <a:rPr lang="ar-SA" sz="2000" b="1" dirty="0">
                          <a:effectLst>
                            <a:outerShdw blurRad="38100" dist="38100" dir="2700000" algn="tl">
                              <a:srgbClr val="000000">
                                <a:alpha val="43137"/>
                              </a:srgbClr>
                            </a:outerShdw>
                          </a:effectLst>
                        </a:rPr>
                        <a:t>النوعي،</a:t>
                      </a:r>
                      <a:endParaRPr lang="en-US" sz="2000" b="1" dirty="0">
                        <a:effectLst>
                          <a:outerShdw blurRad="38100" dist="38100" dir="2700000" algn="tl">
                            <a:srgbClr val="000000">
                              <a:alpha val="43137"/>
                            </a:srgbClr>
                          </a:outerShdw>
                        </a:effectLst>
                      </a:endParaRPr>
                    </a:p>
                    <a:p>
                      <a:pPr marL="0" indent="0" algn="r" rtl="1">
                        <a:buFontTx/>
                        <a:buNone/>
                      </a:pPr>
                      <a:r>
                        <a:rPr lang="ar-SA" sz="2000" b="1" dirty="0">
                          <a:effectLst>
                            <a:outerShdw blurRad="38100" dist="38100" dir="2700000" algn="tl">
                              <a:srgbClr val="000000">
                                <a:alpha val="43137"/>
                              </a:srgbClr>
                            </a:outerShdw>
                          </a:effectLst>
                        </a:rPr>
                        <a:t>-العمري، </a:t>
                      </a:r>
                    </a:p>
                    <a:p>
                      <a:pPr marL="0" indent="0" algn="r" rtl="1">
                        <a:buFontTx/>
                        <a:buNone/>
                      </a:pPr>
                      <a:r>
                        <a:rPr lang="ar-SA" sz="2000" b="1" dirty="0">
                          <a:effectLst>
                            <a:outerShdw blurRad="38100" dist="38100" dir="2700000" algn="tl">
                              <a:srgbClr val="000000">
                                <a:alpha val="43137"/>
                              </a:srgbClr>
                            </a:outerShdw>
                          </a:effectLst>
                        </a:rPr>
                        <a:t>-الاقتصادي.</a:t>
                      </a:r>
                      <a:endParaRPr lang="ar-SA" sz="2400" b="1" dirty="0">
                        <a:effectLst>
                          <a:outerShdw blurRad="38100" dist="38100" dir="2700000" algn="tl">
                            <a:srgbClr val="000000">
                              <a:alpha val="43137"/>
                            </a:srgbClr>
                          </a:outerShdw>
                        </a:effectLst>
                      </a:endParaRPr>
                    </a:p>
                  </a:txBody>
                  <a:tcPr/>
                </a:tc>
                <a:tc>
                  <a:txBody>
                    <a:bodyPr/>
                    <a:lstStyle/>
                    <a:p>
                      <a:pPr marL="342900" indent="-342900" algn="l" rtl="0">
                        <a:buFont typeface="+mj-lt"/>
                        <a:buAutoNum type="arabicPeriod"/>
                      </a:pPr>
                      <a:r>
                        <a:rPr lang="en-US" sz="2000" dirty="0">
                          <a:effectLst>
                            <a:outerShdw blurRad="38100" dist="38100" dir="2700000" algn="tl">
                              <a:srgbClr val="000000">
                                <a:alpha val="43137"/>
                              </a:srgbClr>
                            </a:outerShdw>
                          </a:effectLst>
                        </a:rPr>
                        <a:t>population structure:</a:t>
                      </a:r>
                    </a:p>
                    <a:p>
                      <a:pPr marL="0" indent="0" algn="l" rtl="0">
                        <a:buFont typeface="+mj-lt"/>
                        <a:buNone/>
                      </a:pPr>
                      <a:r>
                        <a:rPr lang="en-US" sz="2000" dirty="0">
                          <a:effectLst>
                            <a:outerShdw blurRad="38100" dist="38100" dir="2700000" algn="tl">
                              <a:srgbClr val="000000">
                                <a:alpha val="43137"/>
                              </a:srgbClr>
                            </a:outerShdw>
                          </a:effectLst>
                        </a:rPr>
                        <a:t> -The qualitative composition of the population.</a:t>
                      </a:r>
                    </a:p>
                    <a:p>
                      <a:pPr marL="0" indent="0" algn="l" rtl="0">
                        <a:buFont typeface="+mj-lt"/>
                        <a:buNone/>
                      </a:pPr>
                      <a:r>
                        <a:rPr lang="en-US" sz="2000" dirty="0">
                          <a:effectLst>
                            <a:outerShdw blurRad="38100" dist="38100" dir="2700000" algn="tl">
                              <a:srgbClr val="000000">
                                <a:alpha val="43137"/>
                              </a:srgbClr>
                            </a:outerShdw>
                          </a:effectLst>
                        </a:rPr>
                        <a:t> -The age structure of the population.</a:t>
                      </a:r>
                    </a:p>
                    <a:p>
                      <a:pPr marL="0" indent="0" algn="l" rtl="0">
                        <a:buFont typeface="+mj-lt"/>
                        <a:buNone/>
                      </a:pPr>
                      <a:r>
                        <a:rPr lang="en-US" sz="2000" dirty="0">
                          <a:effectLst>
                            <a:outerShdw blurRad="38100" dist="38100" dir="2700000" algn="tl">
                              <a:srgbClr val="000000">
                                <a:alpha val="43137"/>
                              </a:srgbClr>
                            </a:outerShdw>
                          </a:effectLst>
                        </a:rPr>
                        <a:t> -The economic composition of the population.</a:t>
                      </a:r>
                      <a:endParaRPr lang="ar-SA" sz="2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498881035"/>
                  </a:ext>
                </a:extLst>
              </a:tr>
              <a:tr h="1520370">
                <a:tc>
                  <a:txBody>
                    <a:bodyPr/>
                    <a:lstStyle/>
                    <a:p>
                      <a:pPr algn="r" rtl="1"/>
                      <a:r>
                        <a:rPr lang="ar-SA" sz="2000" b="1" dirty="0">
                          <a:effectLst>
                            <a:outerShdw blurRad="38100" dist="38100" dir="2700000" algn="tl">
                              <a:srgbClr val="000000">
                                <a:alpha val="43137"/>
                              </a:srgbClr>
                            </a:outerShdw>
                          </a:effectLst>
                        </a:rPr>
                        <a:t>2-النمو السكاني:</a:t>
                      </a:r>
                    </a:p>
                    <a:p>
                      <a:pPr algn="r" rtl="1"/>
                      <a:r>
                        <a:rPr lang="ar-SA" sz="2000" b="1" dirty="0">
                          <a:effectLst>
                            <a:outerShdw blurRad="38100" dist="38100" dir="2700000" algn="tl">
                              <a:srgbClr val="000000">
                                <a:alpha val="43137"/>
                              </a:srgbClr>
                            </a:outerShdw>
                          </a:effectLst>
                        </a:rPr>
                        <a:t>-معدل النمو، النمو الطبيعي، النمو غير الطبيعي.</a:t>
                      </a:r>
                    </a:p>
                  </a:txBody>
                  <a:tcPr/>
                </a:tc>
                <a:tc>
                  <a:txBody>
                    <a:bodyPr/>
                    <a:lstStyle/>
                    <a:p>
                      <a:pPr rtl="1"/>
                      <a:r>
                        <a:rPr lang="en-US" dirty="0"/>
                        <a:t>2-Population growth:</a:t>
                      </a:r>
                    </a:p>
                    <a:p>
                      <a:pPr rtl="1"/>
                      <a:r>
                        <a:rPr lang="en-US" dirty="0"/>
                        <a:t> -   ---------  -------- rate.</a:t>
                      </a:r>
                    </a:p>
                    <a:p>
                      <a:pPr rtl="1"/>
                      <a:r>
                        <a:rPr lang="en-US" dirty="0"/>
                        <a:t> -The natural growth rate.</a:t>
                      </a:r>
                    </a:p>
                    <a:p>
                      <a:pPr rtl="1"/>
                      <a:r>
                        <a:rPr lang="en-US" dirty="0"/>
                        <a:t> -The abnormal growth rate</a:t>
                      </a:r>
                      <a:endParaRPr lang="ar-SA" dirty="0"/>
                    </a:p>
                  </a:txBody>
                  <a:tcPr/>
                </a:tc>
                <a:extLst>
                  <a:ext uri="{0D108BD9-81ED-4DB2-BD59-A6C34878D82A}">
                    <a16:rowId xmlns:a16="http://schemas.microsoft.com/office/drawing/2014/main" val="3726784167"/>
                  </a:ext>
                </a:extLst>
              </a:tr>
              <a:tr h="2095474">
                <a:tc>
                  <a:txBody>
                    <a:bodyPr/>
                    <a:lstStyle/>
                    <a:p>
                      <a:pPr algn="r" rtl="1"/>
                      <a:r>
                        <a:rPr lang="ar-SA" sz="2000" b="1" dirty="0">
                          <a:effectLst>
                            <a:outerShdw blurRad="38100" dist="38100" dir="2700000" algn="tl">
                              <a:srgbClr val="000000">
                                <a:alpha val="43137"/>
                              </a:srgbClr>
                            </a:outerShdw>
                          </a:effectLst>
                        </a:rPr>
                        <a:t>3-الهجرة:</a:t>
                      </a:r>
                    </a:p>
                    <a:p>
                      <a:pPr algn="r" rtl="1"/>
                      <a:r>
                        <a:rPr lang="ar-SA" sz="2000" b="1" dirty="0">
                          <a:effectLst>
                            <a:outerShdw blurRad="38100" dist="38100" dir="2700000" algn="tl">
                              <a:srgbClr val="000000">
                                <a:alpha val="43137"/>
                              </a:srgbClr>
                            </a:outerShdw>
                          </a:effectLst>
                        </a:rPr>
                        <a:t>-الهجرة الداخلية، الهجرة الخارجية، المؤقتة، الموسمية، الدائمة.</a:t>
                      </a:r>
                    </a:p>
                  </a:txBody>
                  <a:tcPr/>
                </a:tc>
                <a:tc>
                  <a:txBody>
                    <a:bodyPr/>
                    <a:lstStyle/>
                    <a:p>
                      <a:pPr rtl="1"/>
                      <a:r>
                        <a:rPr lang="en-US" dirty="0"/>
                        <a:t>3-Imigration:</a:t>
                      </a:r>
                    </a:p>
                    <a:p>
                      <a:pPr rtl="1"/>
                      <a:r>
                        <a:rPr lang="en-US" dirty="0"/>
                        <a:t> -</a:t>
                      </a:r>
                      <a:r>
                        <a:rPr lang="fr-FR" dirty="0" err="1"/>
                        <a:t>Internal</a:t>
                      </a:r>
                      <a:r>
                        <a:rPr lang="fr-FR" dirty="0"/>
                        <a:t> migration. </a:t>
                      </a:r>
                    </a:p>
                    <a:p>
                      <a:pPr rtl="1"/>
                      <a:r>
                        <a:rPr lang="fr-FR" dirty="0"/>
                        <a:t> -Forgien immigration. </a:t>
                      </a:r>
                    </a:p>
                    <a:p>
                      <a:pPr rtl="1"/>
                      <a:r>
                        <a:rPr lang="fr-FR" dirty="0"/>
                        <a:t> -Seasonal migration.</a:t>
                      </a:r>
                    </a:p>
                    <a:p>
                      <a:pPr rtl="1"/>
                      <a:r>
                        <a:rPr lang="fr-FR" dirty="0"/>
                        <a:t> -</a:t>
                      </a:r>
                      <a:r>
                        <a:rPr lang="fr-FR" dirty="0" err="1"/>
                        <a:t>Temporary</a:t>
                      </a:r>
                      <a:r>
                        <a:rPr lang="fr-FR" dirty="0"/>
                        <a:t> immigration. </a:t>
                      </a:r>
                    </a:p>
                    <a:p>
                      <a:pPr rtl="1"/>
                      <a:r>
                        <a:rPr lang="fr-FR" dirty="0"/>
                        <a:t> -Permanent migration.</a:t>
                      </a:r>
                      <a:endParaRPr lang="ar-SA" dirty="0"/>
                    </a:p>
                  </a:txBody>
                  <a:tcPr/>
                </a:tc>
                <a:extLst>
                  <a:ext uri="{0D108BD9-81ED-4DB2-BD59-A6C34878D82A}">
                    <a16:rowId xmlns:a16="http://schemas.microsoft.com/office/drawing/2014/main" val="3179103863"/>
                  </a:ext>
                </a:extLst>
              </a:tr>
              <a:tr h="506790">
                <a:tc>
                  <a:txBody>
                    <a:bodyPr/>
                    <a:lstStyle/>
                    <a:p>
                      <a:pPr algn="r" rtl="1"/>
                      <a:r>
                        <a:rPr lang="ar-SA" sz="2000" b="1" dirty="0">
                          <a:effectLst>
                            <a:outerShdw blurRad="38100" dist="38100" dir="2700000" algn="tl">
                              <a:srgbClr val="000000">
                                <a:alpha val="43137"/>
                              </a:srgbClr>
                            </a:outerShdw>
                          </a:effectLst>
                        </a:rPr>
                        <a:t>4-الخصوبة</a:t>
                      </a:r>
                      <a:r>
                        <a:rPr lang="ar-SA" dirty="0"/>
                        <a:t>.</a:t>
                      </a:r>
                    </a:p>
                  </a:txBody>
                  <a:tcPr/>
                </a:tc>
                <a:tc>
                  <a:txBody>
                    <a:bodyPr/>
                    <a:lstStyle/>
                    <a:p>
                      <a:pPr rtl="1"/>
                      <a:r>
                        <a:rPr lang="en-US" dirty="0"/>
                        <a:t>4-Fertility.</a:t>
                      </a:r>
                      <a:endParaRPr lang="ar-SA" dirty="0"/>
                    </a:p>
                  </a:txBody>
                  <a:tcPr/>
                </a:tc>
                <a:extLst>
                  <a:ext uri="{0D108BD9-81ED-4DB2-BD59-A6C34878D82A}">
                    <a16:rowId xmlns:a16="http://schemas.microsoft.com/office/drawing/2014/main" val="1129531163"/>
                  </a:ext>
                </a:extLst>
              </a:tr>
              <a:tr h="506790">
                <a:tc>
                  <a:txBody>
                    <a:bodyPr/>
                    <a:lstStyle/>
                    <a:p>
                      <a:pPr algn="r" rtl="1"/>
                      <a:r>
                        <a:rPr lang="ar-SA" sz="2000" b="1" dirty="0">
                          <a:effectLst>
                            <a:outerShdw blurRad="38100" dist="38100" dir="2700000" algn="tl">
                              <a:srgbClr val="000000">
                                <a:alpha val="43137"/>
                              </a:srgbClr>
                            </a:outerShdw>
                          </a:effectLst>
                        </a:rPr>
                        <a:t>5-الوفيات.</a:t>
                      </a:r>
                    </a:p>
                  </a:txBody>
                  <a:tcPr/>
                </a:tc>
                <a:tc>
                  <a:txBody>
                    <a:bodyPr/>
                    <a:lstStyle/>
                    <a:p>
                      <a:pPr rtl="1"/>
                      <a:r>
                        <a:rPr lang="en-US" dirty="0"/>
                        <a:t>5-Death.</a:t>
                      </a:r>
                      <a:endParaRPr lang="ar-SA" dirty="0"/>
                    </a:p>
                  </a:txBody>
                  <a:tcPr/>
                </a:tc>
                <a:extLst>
                  <a:ext uri="{0D108BD9-81ED-4DB2-BD59-A6C34878D82A}">
                    <a16:rowId xmlns:a16="http://schemas.microsoft.com/office/drawing/2014/main" val="3314470554"/>
                  </a:ext>
                </a:extLst>
              </a:tr>
            </a:tbl>
          </a:graphicData>
        </a:graphic>
      </p:graphicFrame>
      <p:sp>
        <p:nvSpPr>
          <p:cNvPr id="7" name="عنصر نائب للتاريخ 6">
            <a:extLst>
              <a:ext uri="{FF2B5EF4-FFF2-40B4-BE49-F238E27FC236}">
                <a16:creationId xmlns:a16="http://schemas.microsoft.com/office/drawing/2014/main" id="{D8ADB2DC-31A5-469B-85CF-24B19FFA28B2}"/>
              </a:ext>
            </a:extLst>
          </p:cNvPr>
          <p:cNvSpPr>
            <a:spLocks noGrp="1"/>
          </p:cNvSpPr>
          <p:nvPr>
            <p:ph type="dt" sz="half" idx="10"/>
          </p:nvPr>
        </p:nvSpPr>
        <p:spPr/>
        <p:txBody>
          <a:bodyPr/>
          <a:lstStyle/>
          <a:p>
            <a:fld id="{B8F64650-8FDE-46E1-A291-BA840E227295}" type="uaqdatetime2">
              <a:rPr lang="ar-SA" smtClean="0"/>
              <a:t>الثلاثاء، 23/ربيع الثاني/1442</a:t>
            </a:fld>
            <a:endParaRPr lang="en-US"/>
          </a:p>
        </p:txBody>
      </p:sp>
      <p:sp>
        <p:nvSpPr>
          <p:cNvPr id="8" name="عنصر نائب للتذييل 7">
            <a:extLst>
              <a:ext uri="{FF2B5EF4-FFF2-40B4-BE49-F238E27FC236}">
                <a16:creationId xmlns:a16="http://schemas.microsoft.com/office/drawing/2014/main" id="{40ADBCEB-0644-47EF-B76F-626C6767B07E}"/>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9" name="عنصر نائب لرقم الشريحة 8">
            <a:extLst>
              <a:ext uri="{FF2B5EF4-FFF2-40B4-BE49-F238E27FC236}">
                <a16:creationId xmlns:a16="http://schemas.microsoft.com/office/drawing/2014/main" id="{CFABB34B-C176-4CE4-9798-830487FD668B}"/>
              </a:ext>
            </a:extLst>
          </p:cNvPr>
          <p:cNvSpPr>
            <a:spLocks noGrp="1"/>
          </p:cNvSpPr>
          <p:nvPr>
            <p:ph type="sldNum" sz="quarter" idx="12"/>
          </p:nvPr>
        </p:nvSpPr>
        <p:spPr/>
        <p:txBody>
          <a:bodyPr/>
          <a:lstStyle/>
          <a:p>
            <a:fld id="{B9EAB3BA-07EE-4B64-A177-47C30D775877}" type="slidenum">
              <a:rPr lang="en-US" smtClean="0"/>
              <a:t>4</a:t>
            </a:fld>
            <a:endParaRPr lang="en-US"/>
          </a:p>
        </p:txBody>
      </p:sp>
    </p:spTree>
    <p:extLst>
      <p:ext uri="{BB962C8B-B14F-4D97-AF65-F5344CB8AC3E}">
        <p14:creationId xmlns:p14="http://schemas.microsoft.com/office/powerpoint/2010/main" val="417094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AA8AF4-5B83-4230-9AFD-14E854BBD659}"/>
              </a:ext>
            </a:extLst>
          </p:cNvPr>
          <p:cNvSpPr>
            <a:spLocks noGrp="1"/>
          </p:cNvSpPr>
          <p:nvPr>
            <p:ph type="title"/>
          </p:nvPr>
        </p:nvSpPr>
        <p:spPr>
          <a:xfrm>
            <a:off x="975548" y="1152309"/>
            <a:ext cx="10240903" cy="1233488"/>
          </a:xfrm>
          <a:solidFill>
            <a:schemeClr val="accent2">
              <a:lumMod val="20000"/>
              <a:lumOff val="80000"/>
            </a:schemeClr>
          </a:solidFill>
        </p:spPr>
        <p:txBody>
          <a:bodyPr>
            <a:normAutofit/>
          </a:bodyPr>
          <a:lstStyle/>
          <a:p>
            <a:pPr algn="ctr"/>
            <a:r>
              <a:rPr lang="ar-SA" sz="5400" dirty="0"/>
              <a:t>أولاً- الخصائص السكانية</a:t>
            </a:r>
          </a:p>
        </p:txBody>
      </p:sp>
      <p:sp>
        <p:nvSpPr>
          <p:cNvPr id="4" name="عنصر نائب للتاريخ 3">
            <a:extLst>
              <a:ext uri="{FF2B5EF4-FFF2-40B4-BE49-F238E27FC236}">
                <a16:creationId xmlns:a16="http://schemas.microsoft.com/office/drawing/2014/main" id="{28DFD977-0A2C-4EB1-8F03-72818BF7E83A}"/>
              </a:ext>
            </a:extLst>
          </p:cNvPr>
          <p:cNvSpPr>
            <a:spLocks noGrp="1"/>
          </p:cNvSpPr>
          <p:nvPr>
            <p:ph type="dt" sz="half" idx="10"/>
          </p:nvPr>
        </p:nvSpPr>
        <p:spPr/>
        <p:txBody>
          <a:bodyPr/>
          <a:lstStyle/>
          <a:p>
            <a:fld id="{14DEB77A-D22C-4478-BA2B-E424C7448594}" type="uaqdatetime2">
              <a:rPr lang="ar-SA" smtClean="0"/>
              <a:t>الثلاثاء، 23/ربيع الثاني/1442</a:t>
            </a:fld>
            <a:endParaRPr lang="en-US"/>
          </a:p>
        </p:txBody>
      </p:sp>
      <p:sp>
        <p:nvSpPr>
          <p:cNvPr id="5" name="عنصر نائب للتذييل 4">
            <a:extLst>
              <a:ext uri="{FF2B5EF4-FFF2-40B4-BE49-F238E27FC236}">
                <a16:creationId xmlns:a16="http://schemas.microsoft.com/office/drawing/2014/main" id="{04B060A9-C37C-4836-BF2E-E78BD1CFD43B}"/>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عنصر نائب لرقم الشريحة 5">
            <a:extLst>
              <a:ext uri="{FF2B5EF4-FFF2-40B4-BE49-F238E27FC236}">
                <a16:creationId xmlns:a16="http://schemas.microsoft.com/office/drawing/2014/main" id="{739E40CF-CDB1-45C3-BC54-FE799E843EC1}"/>
              </a:ext>
            </a:extLst>
          </p:cNvPr>
          <p:cNvSpPr>
            <a:spLocks noGrp="1"/>
          </p:cNvSpPr>
          <p:nvPr>
            <p:ph type="sldNum" sz="quarter" idx="12"/>
          </p:nvPr>
        </p:nvSpPr>
        <p:spPr/>
        <p:txBody>
          <a:bodyPr/>
          <a:lstStyle/>
          <a:p>
            <a:fld id="{B9EAB3BA-07EE-4B64-A177-47C30D775877}" type="slidenum">
              <a:rPr lang="en-US" smtClean="0"/>
              <a:t>5</a:t>
            </a:fld>
            <a:endParaRPr lang="en-US"/>
          </a:p>
        </p:txBody>
      </p:sp>
    </p:spTree>
    <p:extLst>
      <p:ext uri="{BB962C8B-B14F-4D97-AF65-F5344CB8AC3E}">
        <p14:creationId xmlns:p14="http://schemas.microsoft.com/office/powerpoint/2010/main" val="277728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F095197-14AE-43F7-9BB4-E7585AE0C2F0}"/>
              </a:ext>
            </a:extLst>
          </p:cNvPr>
          <p:cNvSpPr>
            <a:spLocks noGrp="1"/>
          </p:cNvSpPr>
          <p:nvPr>
            <p:ph idx="1"/>
          </p:nvPr>
        </p:nvSpPr>
        <p:spPr>
          <a:xfrm>
            <a:off x="1066800" y="446314"/>
            <a:ext cx="10058400" cy="5668348"/>
          </a:xfrm>
          <a:ln>
            <a:solidFill>
              <a:schemeClr val="accent1"/>
            </a:solidFill>
          </a:ln>
        </p:spPr>
        <p:txBody>
          <a:bodyPr>
            <a:normAutofit fontScale="40000" lnSpcReduction="20000"/>
          </a:bodyPr>
          <a:lstStyle/>
          <a:p>
            <a:pPr marL="0" indent="0" algn="r" rtl="1">
              <a:buNone/>
            </a:pPr>
            <a:r>
              <a:rPr lang="en-US" sz="4000" b="1" dirty="0">
                <a:effectLst>
                  <a:outerShdw blurRad="38100" dist="38100" dir="2700000" algn="tl">
                    <a:srgbClr val="000000">
                      <a:alpha val="43137"/>
                    </a:srgbClr>
                  </a:outerShdw>
                </a:effectLst>
              </a:rPr>
              <a:t> </a:t>
            </a:r>
            <a:r>
              <a:rPr lang="ar-SA" sz="7000" b="1" dirty="0">
                <a:solidFill>
                  <a:srgbClr val="008000"/>
                </a:solidFill>
                <a:effectLst>
                  <a:outerShdw blurRad="38100" dist="38100" dir="2700000" algn="tl">
                    <a:srgbClr val="000000">
                      <a:alpha val="43137"/>
                    </a:srgbClr>
                  </a:outerShdw>
                </a:effectLst>
              </a:rPr>
              <a:t>  </a:t>
            </a:r>
            <a:r>
              <a:rPr lang="ar-SA" sz="12000" b="1" dirty="0">
                <a:solidFill>
                  <a:srgbClr val="008000"/>
                </a:solidFill>
                <a:effectLst>
                  <a:outerShdw blurRad="38100" dist="38100" dir="2700000" algn="tl">
                    <a:srgbClr val="000000">
                      <a:alpha val="43137"/>
                    </a:srgbClr>
                  </a:outerShdw>
                </a:effectLst>
              </a:rPr>
              <a:t>1-1</a:t>
            </a:r>
            <a:r>
              <a:rPr lang="ar-SA" sz="15000" b="1" dirty="0">
                <a:solidFill>
                  <a:srgbClr val="008000"/>
                </a:solidFill>
                <a:effectLst>
                  <a:outerShdw blurRad="38100" dist="38100" dir="2700000" algn="tl">
                    <a:srgbClr val="000000">
                      <a:alpha val="43137"/>
                    </a:srgbClr>
                  </a:outerShdw>
                </a:effectLst>
              </a:rPr>
              <a:t>-</a:t>
            </a:r>
            <a:r>
              <a:rPr lang="ar-SA" sz="12000" b="1" dirty="0">
                <a:solidFill>
                  <a:srgbClr val="008000"/>
                </a:solidFill>
                <a:effectLst>
                  <a:outerShdw blurRad="38100" dist="38100" dir="2700000" algn="tl">
                    <a:srgbClr val="000000">
                      <a:alpha val="43137"/>
                    </a:srgbClr>
                  </a:outerShdw>
                </a:effectLst>
              </a:rPr>
              <a:t> التوزيع السكاني</a:t>
            </a:r>
            <a:endParaRPr lang="ar-SA" sz="11000" b="1" dirty="0">
              <a:solidFill>
                <a:srgbClr val="008000"/>
              </a:solidFill>
              <a:effectLst>
                <a:outerShdw blurRad="38100" dist="38100" dir="2700000" algn="tl">
                  <a:srgbClr val="000000">
                    <a:alpha val="43137"/>
                  </a:srgbClr>
                </a:outerShdw>
              </a:effectLst>
            </a:endParaRPr>
          </a:p>
          <a:p>
            <a:pPr marL="0" indent="0" algn="just" rtl="1">
              <a:buNone/>
            </a:pPr>
            <a:r>
              <a:rPr lang="ar-SA" sz="6700" b="1" dirty="0">
                <a:effectLst>
                  <a:outerShdw blurRad="38100" dist="38100" dir="2700000" algn="tl">
                    <a:srgbClr val="000000">
                      <a:alpha val="43137"/>
                    </a:srgbClr>
                  </a:outerShdw>
                </a:effectLst>
              </a:rPr>
              <a:t> -المقصود بهذا المصطلح عدد السكان الذين يعيشون في مساحة محددة من منطقة جغرافية أو في مكان على سطح الأرض.</a:t>
            </a:r>
          </a:p>
          <a:p>
            <a:pPr marL="0" indent="0" algn="just" rtl="1">
              <a:buNone/>
            </a:pPr>
            <a:endParaRPr lang="ar-SA" sz="1900" b="1" dirty="0">
              <a:effectLst>
                <a:outerShdw blurRad="38100" dist="38100" dir="2700000" algn="tl">
                  <a:srgbClr val="000000">
                    <a:alpha val="43137"/>
                  </a:srgbClr>
                </a:outerShdw>
              </a:effectLst>
            </a:endParaRPr>
          </a:p>
          <a:p>
            <a:pPr marL="271463" indent="0" algn="just" rtl="1">
              <a:buNone/>
            </a:pPr>
            <a:r>
              <a:rPr lang="ar-SA" sz="6700" b="1" dirty="0">
                <a:effectLst>
                  <a:outerShdw blurRad="38100" dist="38100" dir="2700000" algn="tl">
                    <a:srgbClr val="000000">
                      <a:alpha val="43137"/>
                    </a:srgbClr>
                  </a:outerShdw>
                </a:effectLst>
              </a:rPr>
              <a:t>-ينتج عن العلاقة بين عدد السكان الذي يعيشون في مساحة</a:t>
            </a:r>
            <a:r>
              <a:rPr lang="ar-SA" sz="8000" b="1" dirty="0">
                <a:solidFill>
                  <a:srgbClr val="008000"/>
                </a:solidFill>
                <a:effectLst>
                  <a:outerShdw blurRad="38100" dist="38100" dir="2700000" algn="tl">
                    <a:srgbClr val="000000">
                      <a:alpha val="43137"/>
                    </a:srgbClr>
                  </a:outerShdw>
                </a:effectLst>
              </a:rPr>
              <a:t> </a:t>
            </a:r>
            <a:r>
              <a:rPr lang="ar-SA" sz="8000" b="1" dirty="0">
                <a:effectLst>
                  <a:outerShdw blurRad="38100" dist="38100" dir="2700000" algn="tl">
                    <a:srgbClr val="000000">
                      <a:alpha val="43137"/>
                    </a:srgbClr>
                  </a:outerShdw>
                </a:effectLst>
              </a:rPr>
              <a:t>محددة ما يُعرفُ ب:</a:t>
            </a:r>
          </a:p>
          <a:p>
            <a:pPr marL="271463" indent="0" algn="just" rtl="1">
              <a:buNone/>
            </a:pPr>
            <a:r>
              <a:rPr lang="ar-SA" sz="8000" b="1" dirty="0">
                <a:effectLst>
                  <a:outerShdw blurRad="38100" dist="38100" dir="2700000" algn="tl">
                    <a:srgbClr val="000000">
                      <a:alpha val="43137"/>
                    </a:srgbClr>
                  </a:outerShdw>
                </a:effectLst>
              </a:rPr>
              <a:t>1-1-1-ا</a:t>
            </a:r>
            <a:r>
              <a:rPr lang="ar-SA" sz="8000" b="1" dirty="0">
                <a:solidFill>
                  <a:srgbClr val="008000"/>
                </a:solidFill>
                <a:effectLst>
                  <a:outerShdw blurRad="38100" dist="38100" dir="2700000" algn="tl">
                    <a:srgbClr val="000000">
                      <a:alpha val="43137"/>
                    </a:srgbClr>
                  </a:outerShdw>
                </a:effectLst>
              </a:rPr>
              <a:t>لكثافة السكانية </a:t>
            </a:r>
            <a:r>
              <a:rPr lang="en-US" sz="8000" b="1" dirty="0">
                <a:solidFill>
                  <a:srgbClr val="008000"/>
                </a:solidFill>
                <a:effectLst>
                  <a:outerShdw blurRad="38100" dist="38100" dir="2700000" algn="tl">
                    <a:srgbClr val="000000">
                      <a:alpha val="43137"/>
                    </a:srgbClr>
                  </a:outerShdw>
                </a:effectLst>
              </a:rPr>
              <a:t>(</a:t>
            </a:r>
            <a:r>
              <a:rPr lang="en-US" sz="8000" b="1" dirty="0">
                <a:solidFill>
                  <a:srgbClr val="008000"/>
                </a:solidFill>
                <a:effectLst>
                  <a:outerShdw blurRad="38100" dist="38100" dir="2700000" algn="tl">
                    <a:srgbClr val="000000">
                      <a:alpha val="43137"/>
                    </a:srgbClr>
                  </a:outerShdw>
                </a:effectLst>
                <a:latin typeface="courier new" panose="02070309020205020404" pitchFamily="49" charset="0"/>
              </a:rPr>
              <a:t>population density)</a:t>
            </a:r>
            <a:r>
              <a:rPr lang="ar-SA" sz="8000" b="1" dirty="0">
                <a:solidFill>
                  <a:srgbClr val="008000"/>
                </a:solidFill>
                <a:effectLst>
                  <a:outerShdw blurRad="38100" dist="38100" dir="2700000" algn="tl">
                    <a:srgbClr val="000000">
                      <a:alpha val="43137"/>
                    </a:srgbClr>
                  </a:outerShdw>
                </a:effectLst>
              </a:rPr>
              <a:t>  </a:t>
            </a:r>
            <a:endParaRPr lang="ar-SA" sz="6700" b="1" dirty="0">
              <a:solidFill>
                <a:srgbClr val="008000"/>
              </a:solidFill>
              <a:effectLst>
                <a:outerShdw blurRad="38100" dist="38100" dir="2700000" algn="tl">
                  <a:srgbClr val="000000">
                    <a:alpha val="43137"/>
                  </a:srgbClr>
                </a:outerShdw>
              </a:effectLst>
            </a:endParaRPr>
          </a:p>
          <a:p>
            <a:pPr marL="0" indent="0" algn="just" rtl="1">
              <a:buNone/>
            </a:pPr>
            <a:endParaRPr lang="ar-SA" sz="1700" b="1" dirty="0">
              <a:effectLst>
                <a:outerShdw blurRad="38100" dist="38100" dir="2700000" algn="tl">
                  <a:srgbClr val="000000">
                    <a:alpha val="43137"/>
                  </a:srgbClr>
                </a:outerShdw>
              </a:effectLst>
            </a:endParaRPr>
          </a:p>
          <a:p>
            <a:pPr marL="0" indent="0" algn="just" rtl="1">
              <a:buNone/>
            </a:pPr>
            <a:r>
              <a:rPr lang="ar-SA" sz="6700" b="1" dirty="0">
                <a:effectLst>
                  <a:outerShdw blurRad="38100" dist="38100" dir="2700000" algn="tl">
                    <a:srgbClr val="000000">
                      <a:alpha val="43137"/>
                    </a:srgbClr>
                  </a:outerShdw>
                </a:effectLst>
              </a:rPr>
              <a:t>  -الصيغة الحسابية: إجمالي عدد السكان/ إجمالي المساحة الجغرافية.</a:t>
            </a:r>
          </a:p>
          <a:p>
            <a:pPr marL="0" indent="0" algn="just" rtl="1">
              <a:buNone/>
            </a:pPr>
            <a:endParaRPr lang="ar-SA" sz="2900" b="1" dirty="0">
              <a:effectLst>
                <a:outerShdw blurRad="38100" dist="38100" dir="2700000" algn="tl">
                  <a:srgbClr val="000000">
                    <a:alpha val="43137"/>
                  </a:srgbClr>
                </a:outerShdw>
              </a:effectLst>
            </a:endParaRPr>
          </a:p>
          <a:p>
            <a:pPr marL="0" indent="0" algn="just" rtl="1">
              <a:buNone/>
            </a:pPr>
            <a:r>
              <a:rPr lang="ar-SA" sz="6700" b="1" dirty="0">
                <a:effectLst>
                  <a:outerShdw blurRad="38100" dist="38100" dir="2700000" algn="tl">
                    <a:srgbClr val="000000">
                      <a:alpha val="43137"/>
                    </a:srgbClr>
                  </a:outerShdw>
                </a:effectLst>
              </a:rPr>
              <a:t>  -وحدة ناتج قياسه تُكتب: نسمة/كم2.</a:t>
            </a:r>
          </a:p>
          <a:p>
            <a:pPr marL="0" indent="0" algn="r" rtl="1">
              <a:buNone/>
            </a:pPr>
            <a:r>
              <a:rPr lang="ar-SA" sz="4000" b="1" dirty="0">
                <a:effectLst>
                  <a:outerShdw blurRad="38100" dist="38100" dir="2700000" algn="tl">
                    <a:srgbClr val="000000">
                      <a:alpha val="43137"/>
                    </a:srgbClr>
                  </a:outerShdw>
                </a:effectLst>
              </a:rPr>
              <a:t> </a:t>
            </a:r>
          </a:p>
        </p:txBody>
      </p:sp>
      <p:sp>
        <p:nvSpPr>
          <p:cNvPr id="5" name="عنصر نائب للتاريخ 4">
            <a:extLst>
              <a:ext uri="{FF2B5EF4-FFF2-40B4-BE49-F238E27FC236}">
                <a16:creationId xmlns:a16="http://schemas.microsoft.com/office/drawing/2014/main" id="{741BDFE9-0AC1-49BA-B632-AC9FFAA4D29A}"/>
              </a:ext>
            </a:extLst>
          </p:cNvPr>
          <p:cNvSpPr>
            <a:spLocks noGrp="1"/>
          </p:cNvSpPr>
          <p:nvPr>
            <p:ph type="dt" sz="half" idx="10"/>
          </p:nvPr>
        </p:nvSpPr>
        <p:spPr/>
        <p:txBody>
          <a:bodyPr/>
          <a:lstStyle/>
          <a:p>
            <a:fld id="{D0AB75C1-65B5-4063-89A7-5739C8386CF2}" type="uaqdatetime2">
              <a:rPr lang="ar-SA" smtClean="0"/>
              <a:t>الثلاثاء، 23/ربيع الثاني/1442</a:t>
            </a:fld>
            <a:endParaRPr lang="en-US"/>
          </a:p>
        </p:txBody>
      </p:sp>
      <p:sp>
        <p:nvSpPr>
          <p:cNvPr id="6" name="عنصر نائب للتذييل 5">
            <a:extLst>
              <a:ext uri="{FF2B5EF4-FFF2-40B4-BE49-F238E27FC236}">
                <a16:creationId xmlns:a16="http://schemas.microsoft.com/office/drawing/2014/main" id="{6471E33E-416B-47E9-8F40-5EBF905A63B9}"/>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7" name="عنصر نائب لرقم الشريحة 6">
            <a:extLst>
              <a:ext uri="{FF2B5EF4-FFF2-40B4-BE49-F238E27FC236}">
                <a16:creationId xmlns:a16="http://schemas.microsoft.com/office/drawing/2014/main" id="{713F5809-D851-4DC7-A858-6B0441815FF7}"/>
              </a:ext>
            </a:extLst>
          </p:cNvPr>
          <p:cNvSpPr>
            <a:spLocks noGrp="1"/>
          </p:cNvSpPr>
          <p:nvPr>
            <p:ph type="sldNum" sz="quarter" idx="12"/>
          </p:nvPr>
        </p:nvSpPr>
        <p:spPr/>
        <p:txBody>
          <a:bodyPr/>
          <a:lstStyle/>
          <a:p>
            <a:fld id="{B9EAB3BA-07EE-4B64-A177-47C30D775877}" type="slidenum">
              <a:rPr lang="en-US" smtClean="0"/>
              <a:t>6</a:t>
            </a:fld>
            <a:endParaRPr lang="en-US"/>
          </a:p>
        </p:txBody>
      </p:sp>
    </p:spTree>
    <p:extLst>
      <p:ext uri="{BB962C8B-B14F-4D97-AF65-F5344CB8AC3E}">
        <p14:creationId xmlns:p14="http://schemas.microsoft.com/office/powerpoint/2010/main" val="1214658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صورة تحتوي على خريطة&#10;&#10;تم إنشاء الوصف تلقائياً">
            <a:extLst>
              <a:ext uri="{FF2B5EF4-FFF2-40B4-BE49-F238E27FC236}">
                <a16:creationId xmlns:a16="http://schemas.microsoft.com/office/drawing/2014/main" id="{322558F4-0B2A-4D47-8187-1A30E1FDFA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429" y="39625"/>
            <a:ext cx="10457141" cy="6778750"/>
          </a:xfrm>
          <a:ln>
            <a:solidFill>
              <a:schemeClr val="accent1"/>
            </a:solidFill>
          </a:ln>
        </p:spPr>
      </p:pic>
      <p:sp>
        <p:nvSpPr>
          <p:cNvPr id="5" name="عنصر نائب للتاريخ 4">
            <a:extLst>
              <a:ext uri="{FF2B5EF4-FFF2-40B4-BE49-F238E27FC236}">
                <a16:creationId xmlns:a16="http://schemas.microsoft.com/office/drawing/2014/main" id="{90D2A4F7-DA10-4641-BC2E-477A53EA9DE2}"/>
              </a:ext>
            </a:extLst>
          </p:cNvPr>
          <p:cNvSpPr>
            <a:spLocks noGrp="1"/>
          </p:cNvSpPr>
          <p:nvPr>
            <p:ph type="dt" sz="half" idx="10"/>
          </p:nvPr>
        </p:nvSpPr>
        <p:spPr/>
        <p:txBody>
          <a:bodyPr/>
          <a:lstStyle/>
          <a:p>
            <a:fld id="{15EC48DD-CB90-41B4-BC4B-3CC2C3D79C42}" type="uaqdatetime2">
              <a:rPr lang="ar-SA" smtClean="0"/>
              <a:t>الثلاثاء، 23/ربيع الثاني/1442</a:t>
            </a:fld>
            <a:endParaRPr lang="en-US"/>
          </a:p>
        </p:txBody>
      </p:sp>
      <p:sp>
        <p:nvSpPr>
          <p:cNvPr id="6" name="عنصر نائب للتذييل 5">
            <a:extLst>
              <a:ext uri="{FF2B5EF4-FFF2-40B4-BE49-F238E27FC236}">
                <a16:creationId xmlns:a16="http://schemas.microsoft.com/office/drawing/2014/main" id="{C28DF6EF-73B3-42D2-84AB-96ADA4AE3A54}"/>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7" name="عنصر نائب لرقم الشريحة 6">
            <a:extLst>
              <a:ext uri="{FF2B5EF4-FFF2-40B4-BE49-F238E27FC236}">
                <a16:creationId xmlns:a16="http://schemas.microsoft.com/office/drawing/2014/main" id="{DCD2B62B-143D-4F93-B800-B0C090D009B2}"/>
              </a:ext>
            </a:extLst>
          </p:cNvPr>
          <p:cNvSpPr>
            <a:spLocks noGrp="1"/>
          </p:cNvSpPr>
          <p:nvPr>
            <p:ph type="sldNum" sz="quarter" idx="12"/>
          </p:nvPr>
        </p:nvSpPr>
        <p:spPr/>
        <p:txBody>
          <a:bodyPr/>
          <a:lstStyle/>
          <a:p>
            <a:fld id="{B9EAB3BA-07EE-4B64-A177-47C30D775877}" type="slidenum">
              <a:rPr lang="en-US" smtClean="0"/>
              <a:t>7</a:t>
            </a:fld>
            <a:endParaRPr lang="en-US"/>
          </a:p>
        </p:txBody>
      </p:sp>
    </p:spTree>
    <p:extLst>
      <p:ext uri="{BB962C8B-B14F-4D97-AF65-F5344CB8AC3E}">
        <p14:creationId xmlns:p14="http://schemas.microsoft.com/office/powerpoint/2010/main" val="429189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004070-BE69-478E-A7A8-5CA64BC9EE85}"/>
              </a:ext>
            </a:extLst>
          </p:cNvPr>
          <p:cNvSpPr>
            <a:spLocks noGrp="1"/>
          </p:cNvSpPr>
          <p:nvPr>
            <p:ph type="title"/>
          </p:nvPr>
        </p:nvSpPr>
        <p:spPr>
          <a:xfrm>
            <a:off x="1371601" y="500744"/>
            <a:ext cx="10240902" cy="838199"/>
          </a:xfrm>
        </p:spPr>
        <p:txBody>
          <a:bodyPr/>
          <a:lstStyle/>
          <a:p>
            <a:pPr algn="r" rtl="1"/>
            <a:r>
              <a:rPr lang="ar-SA" sz="4800" dirty="0">
                <a:solidFill>
                  <a:schemeClr val="accent3">
                    <a:lumMod val="75000"/>
                  </a:schemeClr>
                </a:solidFill>
                <a:effectLst>
                  <a:outerShdw blurRad="38100" dist="38100" dir="2700000" algn="tl">
                    <a:srgbClr val="000000">
                      <a:alpha val="43137"/>
                    </a:srgbClr>
                  </a:outerShdw>
                </a:effectLst>
              </a:rPr>
              <a:t>التعليق</a:t>
            </a:r>
            <a:endParaRPr lang="ar-SA" dirty="0">
              <a:solidFill>
                <a:schemeClr val="accent3">
                  <a:lumMod val="75000"/>
                </a:schemeClr>
              </a:solidFill>
              <a:effectLst>
                <a:outerShdw blurRad="38100" dist="38100" dir="2700000" algn="tl">
                  <a:srgbClr val="000000">
                    <a:alpha val="43137"/>
                  </a:srgbClr>
                </a:outerShdw>
              </a:effectLst>
            </a:endParaRPr>
          </a:p>
        </p:txBody>
      </p:sp>
      <p:sp>
        <p:nvSpPr>
          <p:cNvPr id="3" name="عنصر نائب للمحتوى 2">
            <a:extLst>
              <a:ext uri="{FF2B5EF4-FFF2-40B4-BE49-F238E27FC236}">
                <a16:creationId xmlns:a16="http://schemas.microsoft.com/office/drawing/2014/main" id="{3E8DF80E-6122-4EA8-9306-64A8A1B001EE}"/>
              </a:ext>
            </a:extLst>
          </p:cNvPr>
          <p:cNvSpPr>
            <a:spLocks noGrp="1"/>
          </p:cNvSpPr>
          <p:nvPr>
            <p:ph idx="1"/>
          </p:nvPr>
        </p:nvSpPr>
        <p:spPr>
          <a:xfrm>
            <a:off x="903514" y="1545771"/>
            <a:ext cx="10384971" cy="4811485"/>
          </a:xfrm>
          <a:ln>
            <a:solidFill>
              <a:schemeClr val="accent1"/>
            </a:solidFill>
          </a:ln>
        </p:spPr>
        <p:txBody>
          <a:bodyPr>
            <a:normAutofit fontScale="92500" lnSpcReduction="10000"/>
          </a:bodyPr>
          <a:lstStyle/>
          <a:p>
            <a:pPr marL="358775" indent="174625">
              <a:buNone/>
            </a:pPr>
            <a:r>
              <a:rPr lang="en-US" sz="2800" b="1" dirty="0"/>
              <a:t>The planet's human population is influenced by environmental and human factors. </a:t>
            </a:r>
            <a:br>
              <a:rPr lang="en-US" sz="2800" b="1" dirty="0"/>
            </a:br>
            <a:r>
              <a:rPr lang="en-US" sz="2800" b="1" dirty="0"/>
              <a:t>The </a:t>
            </a:r>
            <a:r>
              <a:rPr lang="en-US" sz="2800" b="1" dirty="0">
                <a:solidFill>
                  <a:srgbClr val="008000"/>
                </a:solidFill>
              </a:rPr>
              <a:t>environmental factors </a:t>
            </a:r>
            <a:r>
              <a:rPr lang="en-US" sz="2800" b="1" dirty="0"/>
              <a:t>include relief, the climate and the soil. People prefer to live in places with flat reliefs, fertile soils and temperate climates, which are better for agriculture, and areas near the sea.</a:t>
            </a:r>
            <a:br>
              <a:rPr lang="en-US" sz="2800" b="1" dirty="0"/>
            </a:br>
            <a:endParaRPr lang="en-US" sz="2800" b="1" dirty="0"/>
          </a:p>
          <a:p>
            <a:pPr marL="358775" indent="174625">
              <a:buNone/>
            </a:pPr>
            <a:r>
              <a:rPr lang="en-US" sz="2800" b="1" dirty="0"/>
              <a:t>The principle </a:t>
            </a:r>
            <a:r>
              <a:rPr lang="en-US" sz="2800" b="1" dirty="0">
                <a:solidFill>
                  <a:srgbClr val="002060"/>
                </a:solidFill>
              </a:rPr>
              <a:t>human factor </a:t>
            </a:r>
            <a:r>
              <a:rPr lang="en-US" sz="2800" b="1" dirty="0"/>
              <a:t>is the average age of the inhabitants, The economy is also an important factor. In developed countries population densities are highest around industrial areas because they offer better employment opportunities and services.</a:t>
            </a:r>
          </a:p>
          <a:p>
            <a:pPr marL="0" indent="0">
              <a:buNone/>
            </a:pPr>
            <a:endParaRPr lang="ar-SA" dirty="0"/>
          </a:p>
        </p:txBody>
      </p:sp>
      <p:sp>
        <p:nvSpPr>
          <p:cNvPr id="4" name="عنصر نائب للتاريخ 3">
            <a:extLst>
              <a:ext uri="{FF2B5EF4-FFF2-40B4-BE49-F238E27FC236}">
                <a16:creationId xmlns:a16="http://schemas.microsoft.com/office/drawing/2014/main" id="{2A280589-F978-430F-9263-6C1FFAF0E968}"/>
              </a:ext>
            </a:extLst>
          </p:cNvPr>
          <p:cNvSpPr>
            <a:spLocks noGrp="1"/>
          </p:cNvSpPr>
          <p:nvPr>
            <p:ph type="dt" sz="half" idx="10"/>
          </p:nvPr>
        </p:nvSpPr>
        <p:spPr/>
        <p:txBody>
          <a:bodyPr/>
          <a:lstStyle/>
          <a:p>
            <a:fld id="{33DA6103-1F8B-487C-AE59-EE3A75841A31}" type="uaqdatetime2">
              <a:rPr lang="ar-SA" smtClean="0"/>
              <a:t>الثلاثاء، 23/ربيع الثاني/1442</a:t>
            </a:fld>
            <a:endParaRPr lang="en-US"/>
          </a:p>
        </p:txBody>
      </p:sp>
      <p:sp>
        <p:nvSpPr>
          <p:cNvPr id="5" name="عنصر نائب للتذييل 4">
            <a:extLst>
              <a:ext uri="{FF2B5EF4-FFF2-40B4-BE49-F238E27FC236}">
                <a16:creationId xmlns:a16="http://schemas.microsoft.com/office/drawing/2014/main" id="{B9C33D3C-6E9F-4B5A-B214-86DE8C21389A}"/>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6" name="عنصر نائب لرقم الشريحة 5">
            <a:extLst>
              <a:ext uri="{FF2B5EF4-FFF2-40B4-BE49-F238E27FC236}">
                <a16:creationId xmlns:a16="http://schemas.microsoft.com/office/drawing/2014/main" id="{D126BDB8-D5EB-4F0B-B9B6-017E634871A5}"/>
              </a:ext>
            </a:extLst>
          </p:cNvPr>
          <p:cNvSpPr>
            <a:spLocks noGrp="1"/>
          </p:cNvSpPr>
          <p:nvPr>
            <p:ph type="sldNum" sz="quarter" idx="12"/>
          </p:nvPr>
        </p:nvSpPr>
        <p:spPr/>
        <p:txBody>
          <a:bodyPr/>
          <a:lstStyle/>
          <a:p>
            <a:fld id="{B9EAB3BA-07EE-4B64-A177-47C30D775877}" type="slidenum">
              <a:rPr lang="en-US" smtClean="0"/>
              <a:t>8</a:t>
            </a:fld>
            <a:endParaRPr lang="en-US"/>
          </a:p>
        </p:txBody>
      </p:sp>
    </p:spTree>
    <p:extLst>
      <p:ext uri="{BB962C8B-B14F-4D97-AF65-F5344CB8AC3E}">
        <p14:creationId xmlns:p14="http://schemas.microsoft.com/office/powerpoint/2010/main" val="393813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صورة تحتوي على منضدة&#10;&#10;تم إنشاء الوصف تلقائياً">
            <a:extLst>
              <a:ext uri="{FF2B5EF4-FFF2-40B4-BE49-F238E27FC236}">
                <a16:creationId xmlns:a16="http://schemas.microsoft.com/office/drawing/2014/main" id="{0968ADB6-E32F-4C7C-A3FB-5E057DF79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571" y="2830285"/>
            <a:ext cx="9818915" cy="3211009"/>
          </a:xfrm>
          <a:ln>
            <a:solidFill>
              <a:schemeClr val="accent1"/>
            </a:solidFill>
          </a:ln>
        </p:spPr>
      </p:pic>
      <p:sp>
        <p:nvSpPr>
          <p:cNvPr id="8" name="مربع نص 7">
            <a:extLst>
              <a:ext uri="{FF2B5EF4-FFF2-40B4-BE49-F238E27FC236}">
                <a16:creationId xmlns:a16="http://schemas.microsoft.com/office/drawing/2014/main" id="{13840814-509B-4EC1-A8D3-93578AE63ED9}"/>
              </a:ext>
            </a:extLst>
          </p:cNvPr>
          <p:cNvSpPr txBox="1"/>
          <p:nvPr/>
        </p:nvSpPr>
        <p:spPr>
          <a:xfrm>
            <a:off x="1469570" y="402771"/>
            <a:ext cx="9818916" cy="1569660"/>
          </a:xfrm>
          <a:prstGeom prst="rect">
            <a:avLst/>
          </a:prstGeom>
          <a:noFill/>
          <a:ln>
            <a:solidFill>
              <a:schemeClr val="accent1"/>
            </a:solidFill>
          </a:ln>
        </p:spPr>
        <p:txBody>
          <a:bodyPr wrap="square">
            <a:spAutoFit/>
          </a:bodyPr>
          <a:lstStyle/>
          <a:p>
            <a:pPr algn="just" rtl="0"/>
            <a:r>
              <a:rPr lang="en-US" sz="4000" b="1" dirty="0">
                <a:solidFill>
                  <a:srgbClr val="C00000"/>
                </a:solidFill>
                <a:effectLst>
                  <a:outerShdw blurRad="38100" dist="38100" dir="2700000" algn="tl">
                    <a:srgbClr val="000000">
                      <a:alpha val="43137"/>
                    </a:srgbClr>
                  </a:outerShdw>
                </a:effectLst>
                <a:latin typeface="courier new" panose="02070309020205020404" pitchFamily="49" charset="0"/>
              </a:rPr>
              <a:t>ACTIVITY 1</a:t>
            </a:r>
            <a:endParaRPr lang="en-US" sz="4000" b="1" dirty="0">
              <a:solidFill>
                <a:srgbClr val="C00000"/>
              </a:solidFill>
              <a:effectLst>
                <a:outerShdw blurRad="38100" dist="38100" dir="2700000" algn="tl">
                  <a:srgbClr val="000000">
                    <a:alpha val="43137"/>
                  </a:srgbClr>
                </a:outerShdw>
              </a:effectLst>
            </a:endParaRPr>
          </a:p>
          <a:p>
            <a:pPr algn="just" rtl="0"/>
            <a:r>
              <a:rPr lang="en-US" sz="2800" b="1" dirty="0">
                <a:solidFill>
                  <a:srgbClr val="0000FF"/>
                </a:solidFill>
                <a:effectLst>
                  <a:outerShdw blurRad="38100" dist="38100" dir="2700000" algn="tl">
                    <a:srgbClr val="000000">
                      <a:alpha val="43137"/>
                    </a:srgbClr>
                  </a:outerShdw>
                </a:effectLst>
                <a:latin typeface="courier new" panose="02070309020205020404" pitchFamily="49" charset="0"/>
              </a:rPr>
              <a:t>Using the table above, calculate the population density of each continent.</a:t>
            </a:r>
            <a:endParaRPr lang="ar-SA" sz="2800" b="1" dirty="0">
              <a:effectLst>
                <a:outerShdw blurRad="38100" dist="38100" dir="2700000" algn="tl">
                  <a:srgbClr val="000000">
                    <a:alpha val="43137"/>
                  </a:srgbClr>
                </a:outerShdw>
              </a:effectLst>
            </a:endParaRPr>
          </a:p>
        </p:txBody>
      </p:sp>
      <p:sp>
        <p:nvSpPr>
          <p:cNvPr id="9" name="عنصر نائب للتاريخ 8">
            <a:extLst>
              <a:ext uri="{FF2B5EF4-FFF2-40B4-BE49-F238E27FC236}">
                <a16:creationId xmlns:a16="http://schemas.microsoft.com/office/drawing/2014/main" id="{C98873D1-CCAD-4ADB-8083-B15D04C38533}"/>
              </a:ext>
            </a:extLst>
          </p:cNvPr>
          <p:cNvSpPr>
            <a:spLocks noGrp="1"/>
          </p:cNvSpPr>
          <p:nvPr>
            <p:ph type="dt" sz="half" idx="10"/>
          </p:nvPr>
        </p:nvSpPr>
        <p:spPr/>
        <p:txBody>
          <a:bodyPr/>
          <a:lstStyle/>
          <a:p>
            <a:fld id="{B15C1908-556B-42B5-8D57-315D3975D8B7}" type="uaqdatetime2">
              <a:rPr lang="ar-SA" smtClean="0"/>
              <a:t>الثلاثاء، 23/ربيع الثاني/1442</a:t>
            </a:fld>
            <a:endParaRPr lang="en-US"/>
          </a:p>
        </p:txBody>
      </p:sp>
      <p:sp>
        <p:nvSpPr>
          <p:cNvPr id="10" name="عنصر نائب للتذييل 9">
            <a:extLst>
              <a:ext uri="{FF2B5EF4-FFF2-40B4-BE49-F238E27FC236}">
                <a16:creationId xmlns:a16="http://schemas.microsoft.com/office/drawing/2014/main" id="{FCC441A4-574F-46D1-935F-4F56F044899D}"/>
              </a:ext>
            </a:extLst>
          </p:cNvPr>
          <p:cNvSpPr>
            <a:spLocks noGrp="1"/>
          </p:cNvSpPr>
          <p:nvPr>
            <p:ph type="ftr" sz="quarter" idx="11"/>
          </p:nvPr>
        </p:nvSpPr>
        <p:spPr/>
        <p:txBody>
          <a:bodyPr/>
          <a:lstStyle/>
          <a:p>
            <a:r>
              <a:rPr lang="ar-SA"/>
              <a:t>د.عنبرة بنت خميس                  الفصل الدراسي الأول 1442هـ</a:t>
            </a:r>
            <a:endParaRPr lang="en-US"/>
          </a:p>
        </p:txBody>
      </p:sp>
      <p:sp>
        <p:nvSpPr>
          <p:cNvPr id="11" name="عنصر نائب لرقم الشريحة 10">
            <a:extLst>
              <a:ext uri="{FF2B5EF4-FFF2-40B4-BE49-F238E27FC236}">
                <a16:creationId xmlns:a16="http://schemas.microsoft.com/office/drawing/2014/main" id="{D87DA1FB-FC87-4EFE-8914-7F330ECD2B81}"/>
              </a:ext>
            </a:extLst>
          </p:cNvPr>
          <p:cNvSpPr>
            <a:spLocks noGrp="1"/>
          </p:cNvSpPr>
          <p:nvPr>
            <p:ph type="sldNum" sz="quarter" idx="12"/>
          </p:nvPr>
        </p:nvSpPr>
        <p:spPr/>
        <p:txBody>
          <a:bodyPr/>
          <a:lstStyle/>
          <a:p>
            <a:fld id="{B9EAB3BA-07EE-4B64-A177-47C30D775877}" type="slidenum">
              <a:rPr lang="en-US" smtClean="0"/>
              <a:t>9</a:t>
            </a:fld>
            <a:endParaRPr lang="en-US"/>
          </a:p>
        </p:txBody>
      </p:sp>
    </p:spTree>
    <p:extLst>
      <p:ext uri="{BB962C8B-B14F-4D97-AF65-F5344CB8AC3E}">
        <p14:creationId xmlns:p14="http://schemas.microsoft.com/office/powerpoint/2010/main" val="929712155"/>
      </p:ext>
    </p:extLst>
  </p:cSld>
  <p:clrMapOvr>
    <a:masterClrMapping/>
  </p:clrMapOvr>
</p:sld>
</file>

<file path=ppt/theme/theme1.xml><?xml version="1.0" encoding="utf-8"?>
<a:theme xmlns:a="http://schemas.openxmlformats.org/drawingml/2006/main" name="GradientRiseVTI">
  <a:themeElements>
    <a:clrScheme name="AnalogousFromRegularSeed_2SEEDS">
      <a:dk1>
        <a:srgbClr val="000000"/>
      </a:dk1>
      <a:lt1>
        <a:srgbClr val="FFFFFF"/>
      </a:lt1>
      <a:dk2>
        <a:srgbClr val="243841"/>
      </a:dk2>
      <a:lt2>
        <a:srgbClr val="E8E5E2"/>
      </a:lt2>
      <a:accent1>
        <a:srgbClr val="3B74B1"/>
      </a:accent1>
      <a:accent2>
        <a:srgbClr val="4AB0BC"/>
      </a:accent2>
      <a:accent3>
        <a:srgbClr val="5058C4"/>
      </a:accent3>
      <a:accent4>
        <a:srgbClr val="B16F3B"/>
      </a:accent4>
      <a:accent5>
        <a:srgbClr val="B3A446"/>
      </a:accent5>
      <a:accent6>
        <a:srgbClr val="8DAD39"/>
      </a:accent6>
      <a:hlink>
        <a:srgbClr val="B0773A"/>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3324</TotalTime>
  <Words>1274</Words>
  <Application>Microsoft Office PowerPoint</Application>
  <PresentationFormat>شاشة عريضة</PresentationFormat>
  <Paragraphs>202</Paragraphs>
  <Slides>28</Slides>
  <Notes>2</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28</vt:i4>
      </vt:variant>
    </vt:vector>
  </HeadingPairs>
  <TitlesOfParts>
    <vt:vector size="34" baseType="lpstr">
      <vt:lpstr>Arial</vt:lpstr>
      <vt:lpstr>Arial Black</vt:lpstr>
      <vt:lpstr>Calibri</vt:lpstr>
      <vt:lpstr>courier new</vt:lpstr>
      <vt:lpstr>Tw Cen MT</vt:lpstr>
      <vt:lpstr>GradientRiseVTI</vt:lpstr>
      <vt:lpstr>298(جغر) أساليب التحليل السكاني د. عنبرة بنت خميس بلال الأسبوع الخامس 13/02/1442هـ الخصائص والتركيب السكاني</vt:lpstr>
      <vt:lpstr>المواضيع المُستهدفة</vt:lpstr>
      <vt:lpstr>الكلمات المفتاحية</vt:lpstr>
      <vt:lpstr>عرض تقديمي في PowerPoint</vt:lpstr>
      <vt:lpstr>أولاً- الخصائص السكانية</vt:lpstr>
      <vt:lpstr>عرض تقديمي في PowerPoint</vt:lpstr>
      <vt:lpstr>عرض تقديمي في PowerPoint</vt:lpstr>
      <vt:lpstr>التعليق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1-4-الوفيات</vt:lpstr>
      <vt:lpstr> 1-5-الهجرة</vt:lpstr>
      <vt:lpstr>التعريف</vt:lpstr>
      <vt:lpstr>عرض تقديمي في PowerPoint</vt:lpstr>
      <vt:lpstr>عرض تقديمي في PowerPoint</vt:lpstr>
      <vt:lpstr> سؤال شفهي </vt:lpstr>
      <vt:lpstr>عرض تقديمي في PowerPoint</vt:lpstr>
      <vt:lpstr>عرض تقديمي في PowerPoint</vt:lpstr>
      <vt:lpstr>1-2-التعريف</vt:lpstr>
      <vt:lpstr>عرض تقديمي في PowerPoint</vt:lpstr>
      <vt:lpstr>عرض تقديمي في PowerPoint</vt:lpstr>
      <vt:lpstr>  بإذن الله تعالى نلتقي مجدداً في المحاضرة القادمة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الخصائص والتركيب العُمري للسكان</dc:title>
  <dc:creator>Anbarah Khames Assaod</dc:creator>
  <cp:lastModifiedBy>966554445829</cp:lastModifiedBy>
  <cp:revision>22</cp:revision>
  <dcterms:created xsi:type="dcterms:W3CDTF">2020-09-29T04:43:17Z</dcterms:created>
  <dcterms:modified xsi:type="dcterms:W3CDTF">2020-12-10T08:30:02Z</dcterms:modified>
</cp:coreProperties>
</file>