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BDB94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3EDB2-52CA-4298-9B7B-B095F9187C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2F0E4-5C30-4407-9E90-7625BE2F98E1}">
      <dgm:prSet phldrT="[Text]" custT="1"/>
      <dgm:spPr>
        <a:solidFill>
          <a:srgbClr val="003300"/>
        </a:solidFill>
      </dgm:spPr>
      <dgm:t>
        <a:bodyPr/>
        <a:lstStyle/>
        <a:p>
          <a:r>
            <a:rPr lang="ar-SA" sz="3200" b="1" dirty="0" smtClean="0">
              <a:cs typeface="+mj-cs"/>
            </a:rPr>
            <a:t>اليوم سوف نغطٍّي المواضيع التالية</a:t>
          </a:r>
          <a:endParaRPr lang="en-US" sz="3200" b="1" dirty="0">
            <a:cs typeface="+mj-cs"/>
          </a:endParaRPr>
        </a:p>
      </dgm:t>
    </dgm:pt>
    <dgm:pt modelId="{BD3EECDA-3DFC-4AF3-9A85-7DCFC1A5BABA}" type="parTrans" cxnId="{BAD318E8-71C2-4B56-BC71-6D6C34AB091F}">
      <dgm:prSet/>
      <dgm:spPr/>
      <dgm:t>
        <a:bodyPr/>
        <a:lstStyle/>
        <a:p>
          <a:endParaRPr lang="en-US" sz="1800" b="1"/>
        </a:p>
      </dgm:t>
    </dgm:pt>
    <dgm:pt modelId="{A90E5DC1-B87B-4648-8407-7BD833C08893}" type="sibTrans" cxnId="{BAD318E8-71C2-4B56-BC71-6D6C34AB091F}">
      <dgm:prSet/>
      <dgm:spPr/>
      <dgm:t>
        <a:bodyPr/>
        <a:lstStyle/>
        <a:p>
          <a:endParaRPr lang="en-US" sz="1800" b="1"/>
        </a:p>
      </dgm:t>
    </dgm:pt>
    <dgm:pt modelId="{2ECC56CF-6DDF-4C94-B6F1-5B3A0F7780F9}">
      <dgm:prSet phldrT="[Text]" custT="1"/>
      <dgm:spPr>
        <a:solidFill>
          <a:srgbClr val="003300"/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ar-SA" sz="1800" b="1" dirty="0" smtClean="0">
              <a:cs typeface="+mj-cs"/>
            </a:rPr>
            <a:t>طرق الإستخلاص  والفصل والتعرف على المادة النباتية</a:t>
          </a:r>
          <a:endParaRPr lang="en-US" sz="1800" b="1" dirty="0">
            <a:cs typeface="+mj-cs"/>
          </a:endParaRPr>
        </a:p>
      </dgm:t>
    </dgm:pt>
    <dgm:pt modelId="{E08B58B7-9E3A-4E73-8231-9BCEFE1AE40F}" type="parTrans" cxnId="{AD412C14-535D-4B15-A737-5F0BE514B2F1}">
      <dgm:prSet/>
      <dgm:spPr>
        <a:ln w="19050">
          <a:solidFill>
            <a:srgbClr val="8BDB94"/>
          </a:solidFill>
        </a:ln>
      </dgm:spPr>
      <dgm:t>
        <a:bodyPr/>
        <a:lstStyle/>
        <a:p>
          <a:endParaRPr lang="en-US" sz="1800" b="1"/>
        </a:p>
      </dgm:t>
    </dgm:pt>
    <dgm:pt modelId="{956AF47A-DBE5-4EFD-AAC0-7BDD8C5C6ABA}" type="sibTrans" cxnId="{AD412C14-535D-4B15-A737-5F0BE514B2F1}">
      <dgm:prSet/>
      <dgm:spPr/>
      <dgm:t>
        <a:bodyPr/>
        <a:lstStyle/>
        <a:p>
          <a:endParaRPr lang="en-US" sz="1800" b="1"/>
        </a:p>
      </dgm:t>
    </dgm:pt>
    <dgm:pt modelId="{8EFD8934-2014-4BD5-A744-DF301BD85F11}">
      <dgm:prSet phldrT="[Text]" custT="1"/>
      <dgm:spPr>
        <a:solidFill>
          <a:srgbClr val="003300"/>
        </a:solidFill>
      </dgm:spPr>
      <dgm:t>
        <a:bodyPr/>
        <a:lstStyle/>
        <a:p>
          <a:r>
            <a:rPr lang="ar-SA" sz="1800" b="1" dirty="0" smtClean="0">
              <a:cs typeface="+mj-cs"/>
            </a:rPr>
            <a:t>الكربوهيدرات</a:t>
          </a:r>
          <a:endParaRPr lang="en-US" sz="1800" b="1" dirty="0">
            <a:cs typeface="+mj-cs"/>
          </a:endParaRPr>
        </a:p>
      </dgm:t>
    </dgm:pt>
    <dgm:pt modelId="{DD533AD4-E957-48D0-A4A4-06416C79B76A}" type="parTrans" cxnId="{1983A79B-1FAA-4D09-A002-228E26913FDC}">
      <dgm:prSet/>
      <dgm:spPr/>
      <dgm:t>
        <a:bodyPr/>
        <a:lstStyle/>
        <a:p>
          <a:endParaRPr lang="en-US" sz="1800" b="1"/>
        </a:p>
      </dgm:t>
    </dgm:pt>
    <dgm:pt modelId="{F6704D39-96C3-4AE7-95A9-63BD6498E7CE}" type="sibTrans" cxnId="{1983A79B-1FAA-4D09-A002-228E26913FDC}">
      <dgm:prSet/>
      <dgm:spPr/>
      <dgm:t>
        <a:bodyPr/>
        <a:lstStyle/>
        <a:p>
          <a:endParaRPr lang="en-US" sz="1800" b="1"/>
        </a:p>
      </dgm:t>
    </dgm:pt>
    <dgm:pt modelId="{401E0D7F-AC91-4CA6-BB2B-1615BB43D42B}">
      <dgm:prSet phldrT="[Text]" custT="1"/>
      <dgm:spPr>
        <a:solidFill>
          <a:srgbClr val="003300"/>
        </a:solidFill>
      </dgm:spPr>
      <dgm:t>
        <a:bodyPr/>
        <a:lstStyle/>
        <a:p>
          <a:r>
            <a:rPr lang="ar-SA" sz="1800" b="1" dirty="0" smtClean="0">
              <a:cs typeface="+mj-cs"/>
            </a:rPr>
            <a:t>الأحماض الدهنية والدهون</a:t>
          </a:r>
          <a:endParaRPr lang="en-US" sz="1800" b="1" dirty="0">
            <a:cs typeface="+mj-cs"/>
          </a:endParaRPr>
        </a:p>
      </dgm:t>
    </dgm:pt>
    <dgm:pt modelId="{4483BDA7-782D-4562-B8C1-646E62883481}" type="parTrans" cxnId="{DA6EC70F-99A8-4425-997B-0BC5C9DD75B8}">
      <dgm:prSet/>
      <dgm:spPr>
        <a:ln w="19050">
          <a:solidFill>
            <a:srgbClr val="8BDB94"/>
          </a:solidFill>
        </a:ln>
      </dgm:spPr>
      <dgm:t>
        <a:bodyPr/>
        <a:lstStyle/>
        <a:p>
          <a:endParaRPr lang="en-US" sz="1800" b="1"/>
        </a:p>
      </dgm:t>
    </dgm:pt>
    <dgm:pt modelId="{5AE7CD18-063A-4512-82D0-8A8754BFB09E}" type="sibTrans" cxnId="{DA6EC70F-99A8-4425-997B-0BC5C9DD75B8}">
      <dgm:prSet/>
      <dgm:spPr/>
      <dgm:t>
        <a:bodyPr/>
        <a:lstStyle/>
        <a:p>
          <a:endParaRPr lang="en-US" sz="1800" b="1"/>
        </a:p>
      </dgm:t>
    </dgm:pt>
    <dgm:pt modelId="{9A603BBB-59F8-4682-AE85-D57D7F7ADD75}" type="pres">
      <dgm:prSet presAssocID="{5493EDB2-52CA-4298-9B7B-B095F9187C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885321-A690-4661-A6BC-9B0770FB24E8}" type="pres">
      <dgm:prSet presAssocID="{73A2F0E4-5C30-4407-9E90-7625BE2F98E1}" presName="hierRoot1" presStyleCnt="0">
        <dgm:presLayoutVars>
          <dgm:hierBranch val="init"/>
        </dgm:presLayoutVars>
      </dgm:prSet>
      <dgm:spPr/>
    </dgm:pt>
    <dgm:pt modelId="{65B1F15C-68E5-476B-9BE9-28BD04DD6454}" type="pres">
      <dgm:prSet presAssocID="{73A2F0E4-5C30-4407-9E90-7625BE2F98E1}" presName="rootComposite1" presStyleCnt="0"/>
      <dgm:spPr/>
    </dgm:pt>
    <dgm:pt modelId="{6036BECE-0DD1-493E-97BE-4A57ACB0CEA7}" type="pres">
      <dgm:prSet presAssocID="{73A2F0E4-5C30-4407-9E90-7625BE2F98E1}" presName="rootText1" presStyleLbl="node0" presStyleIdx="0" presStyleCnt="1" custScaleX="236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59687D-C337-4B38-8B50-AE23062CFDC0}" type="pres">
      <dgm:prSet presAssocID="{73A2F0E4-5C30-4407-9E90-7625BE2F98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AAEB9D-B23D-4A11-8D4F-2461312F2B5B}" type="pres">
      <dgm:prSet presAssocID="{73A2F0E4-5C30-4407-9E90-7625BE2F98E1}" presName="hierChild2" presStyleCnt="0"/>
      <dgm:spPr/>
    </dgm:pt>
    <dgm:pt modelId="{E96BFAF7-71EA-4FB0-AAF5-498D1FAC9787}" type="pres">
      <dgm:prSet presAssocID="{E08B58B7-9E3A-4E73-8231-9BCEFE1AE40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ACBA0C4-FA84-4734-A5E1-B95430C9B962}" type="pres">
      <dgm:prSet presAssocID="{2ECC56CF-6DDF-4C94-B6F1-5B3A0F7780F9}" presName="hierRoot2" presStyleCnt="0">
        <dgm:presLayoutVars>
          <dgm:hierBranch val="init"/>
        </dgm:presLayoutVars>
      </dgm:prSet>
      <dgm:spPr/>
    </dgm:pt>
    <dgm:pt modelId="{AC285090-9568-4D8E-A08B-6BA14966FAB6}" type="pres">
      <dgm:prSet presAssocID="{2ECC56CF-6DDF-4C94-B6F1-5B3A0F7780F9}" presName="rootComposite" presStyleCnt="0"/>
      <dgm:spPr/>
    </dgm:pt>
    <dgm:pt modelId="{4764CCE7-8418-4498-86F0-3A45FC6A8382}" type="pres">
      <dgm:prSet presAssocID="{2ECC56CF-6DDF-4C94-B6F1-5B3A0F7780F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48B38-F322-4DD5-B3C9-62CB4DA67D51}" type="pres">
      <dgm:prSet presAssocID="{2ECC56CF-6DDF-4C94-B6F1-5B3A0F7780F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4DE1657-2106-4CD0-9CBC-E4816944450E}" type="pres">
      <dgm:prSet presAssocID="{2ECC56CF-6DDF-4C94-B6F1-5B3A0F7780F9}" presName="hierChild4" presStyleCnt="0"/>
      <dgm:spPr/>
    </dgm:pt>
    <dgm:pt modelId="{CC37A2EF-2116-4B8F-8F6F-A4290591E758}" type="pres">
      <dgm:prSet presAssocID="{2ECC56CF-6DDF-4C94-B6F1-5B3A0F7780F9}" presName="hierChild5" presStyleCnt="0"/>
      <dgm:spPr/>
    </dgm:pt>
    <dgm:pt modelId="{CCDC8443-182B-4D05-928A-291CDB67F0CB}" type="pres">
      <dgm:prSet presAssocID="{DD533AD4-E957-48D0-A4A4-06416C79B76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2CE14AD-252A-4396-B30A-E0AFCAA75B55}" type="pres">
      <dgm:prSet presAssocID="{8EFD8934-2014-4BD5-A744-DF301BD85F11}" presName="hierRoot2" presStyleCnt="0">
        <dgm:presLayoutVars>
          <dgm:hierBranch val="init"/>
        </dgm:presLayoutVars>
      </dgm:prSet>
      <dgm:spPr/>
    </dgm:pt>
    <dgm:pt modelId="{1A397F8C-F911-49FB-A166-C62BF4BF9036}" type="pres">
      <dgm:prSet presAssocID="{8EFD8934-2014-4BD5-A744-DF301BD85F11}" presName="rootComposite" presStyleCnt="0"/>
      <dgm:spPr/>
    </dgm:pt>
    <dgm:pt modelId="{28129BF1-CFDD-46FC-B0D0-BF79F26D111F}" type="pres">
      <dgm:prSet presAssocID="{8EFD8934-2014-4BD5-A744-DF301BD85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85128-EBFC-45B4-921B-4C980DE371A9}" type="pres">
      <dgm:prSet presAssocID="{8EFD8934-2014-4BD5-A744-DF301BD85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D4797067-3D7A-40B3-9A78-069B340B1BC2}" type="pres">
      <dgm:prSet presAssocID="{8EFD8934-2014-4BD5-A744-DF301BD85F11}" presName="hierChild4" presStyleCnt="0"/>
      <dgm:spPr/>
    </dgm:pt>
    <dgm:pt modelId="{6F4BDC0B-3FBD-406E-8B8E-59B28A3D9574}" type="pres">
      <dgm:prSet presAssocID="{8EFD8934-2014-4BD5-A744-DF301BD85F11}" presName="hierChild5" presStyleCnt="0"/>
      <dgm:spPr/>
    </dgm:pt>
    <dgm:pt modelId="{F093AEE1-DE0A-4056-8BE2-D8E59CF6C986}" type="pres">
      <dgm:prSet presAssocID="{4483BDA7-782D-4562-B8C1-646E6288348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EC1A2B2-ACFF-4A55-A630-298F27A3D68F}" type="pres">
      <dgm:prSet presAssocID="{401E0D7F-AC91-4CA6-BB2B-1615BB43D42B}" presName="hierRoot2" presStyleCnt="0">
        <dgm:presLayoutVars>
          <dgm:hierBranch val="init"/>
        </dgm:presLayoutVars>
      </dgm:prSet>
      <dgm:spPr/>
    </dgm:pt>
    <dgm:pt modelId="{7DAF5EAB-9427-479D-A7DB-154178B79C70}" type="pres">
      <dgm:prSet presAssocID="{401E0D7F-AC91-4CA6-BB2B-1615BB43D42B}" presName="rootComposite" presStyleCnt="0"/>
      <dgm:spPr/>
    </dgm:pt>
    <dgm:pt modelId="{5C0E0F1F-D041-4578-8F07-42EB91EAEC5A}" type="pres">
      <dgm:prSet presAssocID="{401E0D7F-AC91-4CA6-BB2B-1615BB43D4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E2FF39-1BE8-48BE-8C3B-2C1BE2F80C24}" type="pres">
      <dgm:prSet presAssocID="{401E0D7F-AC91-4CA6-BB2B-1615BB43D42B}" presName="rootConnector" presStyleLbl="node2" presStyleIdx="2" presStyleCnt="3"/>
      <dgm:spPr/>
      <dgm:t>
        <a:bodyPr/>
        <a:lstStyle/>
        <a:p>
          <a:endParaRPr lang="en-US"/>
        </a:p>
      </dgm:t>
    </dgm:pt>
    <dgm:pt modelId="{E0C2507A-2A62-4AF3-8157-E5A929A6D800}" type="pres">
      <dgm:prSet presAssocID="{401E0D7F-AC91-4CA6-BB2B-1615BB43D42B}" presName="hierChild4" presStyleCnt="0"/>
      <dgm:spPr/>
    </dgm:pt>
    <dgm:pt modelId="{699B05DD-2179-4E30-8DCE-5420410A923F}" type="pres">
      <dgm:prSet presAssocID="{401E0D7F-AC91-4CA6-BB2B-1615BB43D42B}" presName="hierChild5" presStyleCnt="0"/>
      <dgm:spPr/>
    </dgm:pt>
    <dgm:pt modelId="{53DC1FF6-0642-40A5-8BF2-7D0858986EED}" type="pres">
      <dgm:prSet presAssocID="{73A2F0E4-5C30-4407-9E90-7625BE2F98E1}" presName="hierChild3" presStyleCnt="0"/>
      <dgm:spPr/>
    </dgm:pt>
  </dgm:ptLst>
  <dgm:cxnLst>
    <dgm:cxn modelId="{A255CF25-1C2D-43A6-ACD0-4272040BA58D}" type="presOf" srcId="{73A2F0E4-5C30-4407-9E90-7625BE2F98E1}" destId="{6036BECE-0DD1-493E-97BE-4A57ACB0CEA7}" srcOrd="0" destOrd="0" presId="urn:microsoft.com/office/officeart/2005/8/layout/orgChart1"/>
    <dgm:cxn modelId="{5847671B-F0D6-4883-AD19-8EA29BC71B6A}" type="presOf" srcId="{4483BDA7-782D-4562-B8C1-646E62883481}" destId="{F093AEE1-DE0A-4056-8BE2-D8E59CF6C986}" srcOrd="0" destOrd="0" presId="urn:microsoft.com/office/officeart/2005/8/layout/orgChart1"/>
    <dgm:cxn modelId="{2A08B69F-EA97-4A0F-9692-0EB1E256703B}" type="presOf" srcId="{8EFD8934-2014-4BD5-A744-DF301BD85F11}" destId="{28129BF1-CFDD-46FC-B0D0-BF79F26D111F}" srcOrd="0" destOrd="0" presId="urn:microsoft.com/office/officeart/2005/8/layout/orgChart1"/>
    <dgm:cxn modelId="{863F344B-9BB4-42B1-BB57-04A67AE0200F}" type="presOf" srcId="{2ECC56CF-6DDF-4C94-B6F1-5B3A0F7780F9}" destId="{08F48B38-F322-4DD5-B3C9-62CB4DA67D51}" srcOrd="1" destOrd="0" presId="urn:microsoft.com/office/officeart/2005/8/layout/orgChart1"/>
    <dgm:cxn modelId="{CE0CB2F8-5376-43BE-88FC-2338DF53CE05}" type="presOf" srcId="{8EFD8934-2014-4BD5-A744-DF301BD85F11}" destId="{89B85128-EBFC-45B4-921B-4C980DE371A9}" srcOrd="1" destOrd="0" presId="urn:microsoft.com/office/officeart/2005/8/layout/orgChart1"/>
    <dgm:cxn modelId="{EFF567A1-C421-4DFC-B2A1-6383D61D04E3}" type="presOf" srcId="{401E0D7F-AC91-4CA6-BB2B-1615BB43D42B}" destId="{BBE2FF39-1BE8-48BE-8C3B-2C1BE2F80C24}" srcOrd="1" destOrd="0" presId="urn:microsoft.com/office/officeart/2005/8/layout/orgChart1"/>
    <dgm:cxn modelId="{AD412C14-535D-4B15-A737-5F0BE514B2F1}" srcId="{73A2F0E4-5C30-4407-9E90-7625BE2F98E1}" destId="{2ECC56CF-6DDF-4C94-B6F1-5B3A0F7780F9}" srcOrd="0" destOrd="0" parTransId="{E08B58B7-9E3A-4E73-8231-9BCEFE1AE40F}" sibTransId="{956AF47A-DBE5-4EFD-AAC0-7BDD8C5C6ABA}"/>
    <dgm:cxn modelId="{BAD318E8-71C2-4B56-BC71-6D6C34AB091F}" srcId="{5493EDB2-52CA-4298-9B7B-B095F9187C92}" destId="{73A2F0E4-5C30-4407-9E90-7625BE2F98E1}" srcOrd="0" destOrd="0" parTransId="{BD3EECDA-3DFC-4AF3-9A85-7DCFC1A5BABA}" sibTransId="{A90E5DC1-B87B-4648-8407-7BD833C08893}"/>
    <dgm:cxn modelId="{1983A79B-1FAA-4D09-A002-228E26913FDC}" srcId="{73A2F0E4-5C30-4407-9E90-7625BE2F98E1}" destId="{8EFD8934-2014-4BD5-A744-DF301BD85F11}" srcOrd="1" destOrd="0" parTransId="{DD533AD4-E957-48D0-A4A4-06416C79B76A}" sibTransId="{F6704D39-96C3-4AE7-95A9-63BD6498E7CE}"/>
    <dgm:cxn modelId="{420DC9A9-06AC-4ED5-AF97-2D0E40A5E6AE}" type="presOf" srcId="{401E0D7F-AC91-4CA6-BB2B-1615BB43D42B}" destId="{5C0E0F1F-D041-4578-8F07-42EB91EAEC5A}" srcOrd="0" destOrd="0" presId="urn:microsoft.com/office/officeart/2005/8/layout/orgChart1"/>
    <dgm:cxn modelId="{C4B8AAFC-C13E-46B4-8E82-DEEB2B5BE285}" type="presOf" srcId="{DD533AD4-E957-48D0-A4A4-06416C79B76A}" destId="{CCDC8443-182B-4D05-928A-291CDB67F0CB}" srcOrd="0" destOrd="0" presId="urn:microsoft.com/office/officeart/2005/8/layout/orgChart1"/>
    <dgm:cxn modelId="{27CA2753-9710-4284-9DFD-0241F9AE6F00}" type="presOf" srcId="{73A2F0E4-5C30-4407-9E90-7625BE2F98E1}" destId="{D259687D-C337-4B38-8B50-AE23062CFDC0}" srcOrd="1" destOrd="0" presId="urn:microsoft.com/office/officeart/2005/8/layout/orgChart1"/>
    <dgm:cxn modelId="{A2928511-C8BB-4F01-BAB1-71D6AEDD62F6}" type="presOf" srcId="{2ECC56CF-6DDF-4C94-B6F1-5B3A0F7780F9}" destId="{4764CCE7-8418-4498-86F0-3A45FC6A8382}" srcOrd="0" destOrd="0" presId="urn:microsoft.com/office/officeart/2005/8/layout/orgChart1"/>
    <dgm:cxn modelId="{6D8E4179-89BD-4082-9BDB-D9C99AE0C98B}" type="presOf" srcId="{E08B58B7-9E3A-4E73-8231-9BCEFE1AE40F}" destId="{E96BFAF7-71EA-4FB0-AAF5-498D1FAC9787}" srcOrd="0" destOrd="0" presId="urn:microsoft.com/office/officeart/2005/8/layout/orgChart1"/>
    <dgm:cxn modelId="{DA6EC70F-99A8-4425-997B-0BC5C9DD75B8}" srcId="{73A2F0E4-5C30-4407-9E90-7625BE2F98E1}" destId="{401E0D7F-AC91-4CA6-BB2B-1615BB43D42B}" srcOrd="2" destOrd="0" parTransId="{4483BDA7-782D-4562-B8C1-646E62883481}" sibTransId="{5AE7CD18-063A-4512-82D0-8A8754BFB09E}"/>
    <dgm:cxn modelId="{7D105FAE-616A-4120-B249-FBD5665AF9D4}" type="presOf" srcId="{5493EDB2-52CA-4298-9B7B-B095F9187C92}" destId="{9A603BBB-59F8-4682-AE85-D57D7F7ADD75}" srcOrd="0" destOrd="0" presId="urn:microsoft.com/office/officeart/2005/8/layout/orgChart1"/>
    <dgm:cxn modelId="{8CF2D8F9-1AF2-4664-B6AF-60F96B071A51}" type="presParOf" srcId="{9A603BBB-59F8-4682-AE85-D57D7F7ADD75}" destId="{43885321-A690-4661-A6BC-9B0770FB24E8}" srcOrd="0" destOrd="0" presId="urn:microsoft.com/office/officeart/2005/8/layout/orgChart1"/>
    <dgm:cxn modelId="{BC73685E-6C22-491D-91D3-871A5DB4F6D3}" type="presParOf" srcId="{43885321-A690-4661-A6BC-9B0770FB24E8}" destId="{65B1F15C-68E5-476B-9BE9-28BD04DD6454}" srcOrd="0" destOrd="0" presId="urn:microsoft.com/office/officeart/2005/8/layout/orgChart1"/>
    <dgm:cxn modelId="{EF478DCE-F6D5-4195-8AAC-3B3514D4FC7C}" type="presParOf" srcId="{65B1F15C-68E5-476B-9BE9-28BD04DD6454}" destId="{6036BECE-0DD1-493E-97BE-4A57ACB0CEA7}" srcOrd="0" destOrd="0" presId="urn:microsoft.com/office/officeart/2005/8/layout/orgChart1"/>
    <dgm:cxn modelId="{51E5F8FC-C1A2-466A-9E90-475AA586F8FF}" type="presParOf" srcId="{65B1F15C-68E5-476B-9BE9-28BD04DD6454}" destId="{D259687D-C337-4B38-8B50-AE23062CFDC0}" srcOrd="1" destOrd="0" presId="urn:microsoft.com/office/officeart/2005/8/layout/orgChart1"/>
    <dgm:cxn modelId="{EEC4008E-82ED-44F0-ABAF-1181E39CBA9A}" type="presParOf" srcId="{43885321-A690-4661-A6BC-9B0770FB24E8}" destId="{5DAAEB9D-B23D-4A11-8D4F-2461312F2B5B}" srcOrd="1" destOrd="0" presId="urn:microsoft.com/office/officeart/2005/8/layout/orgChart1"/>
    <dgm:cxn modelId="{94C3D600-CEE6-44C4-9D76-63CBCF03E376}" type="presParOf" srcId="{5DAAEB9D-B23D-4A11-8D4F-2461312F2B5B}" destId="{E96BFAF7-71EA-4FB0-AAF5-498D1FAC9787}" srcOrd="0" destOrd="0" presId="urn:microsoft.com/office/officeart/2005/8/layout/orgChart1"/>
    <dgm:cxn modelId="{5BAA9669-25A3-4428-B086-83321A0A7ED5}" type="presParOf" srcId="{5DAAEB9D-B23D-4A11-8D4F-2461312F2B5B}" destId="{CACBA0C4-FA84-4734-A5E1-B95430C9B962}" srcOrd="1" destOrd="0" presId="urn:microsoft.com/office/officeart/2005/8/layout/orgChart1"/>
    <dgm:cxn modelId="{C1036B00-AE3B-41C2-83EF-6C63FF27866A}" type="presParOf" srcId="{CACBA0C4-FA84-4734-A5E1-B95430C9B962}" destId="{AC285090-9568-4D8E-A08B-6BA14966FAB6}" srcOrd="0" destOrd="0" presId="urn:microsoft.com/office/officeart/2005/8/layout/orgChart1"/>
    <dgm:cxn modelId="{5BF6CCB6-DC6F-45ED-8541-0F52CD18D921}" type="presParOf" srcId="{AC285090-9568-4D8E-A08B-6BA14966FAB6}" destId="{4764CCE7-8418-4498-86F0-3A45FC6A8382}" srcOrd="0" destOrd="0" presId="urn:microsoft.com/office/officeart/2005/8/layout/orgChart1"/>
    <dgm:cxn modelId="{76F6B3C3-ADFA-43CC-8547-F680B9D9C5F7}" type="presParOf" srcId="{AC285090-9568-4D8E-A08B-6BA14966FAB6}" destId="{08F48B38-F322-4DD5-B3C9-62CB4DA67D51}" srcOrd="1" destOrd="0" presId="urn:microsoft.com/office/officeart/2005/8/layout/orgChart1"/>
    <dgm:cxn modelId="{D36C1BAD-E837-47AF-91E4-6B4E11375232}" type="presParOf" srcId="{CACBA0C4-FA84-4734-A5E1-B95430C9B962}" destId="{E4DE1657-2106-4CD0-9CBC-E4816944450E}" srcOrd="1" destOrd="0" presId="urn:microsoft.com/office/officeart/2005/8/layout/orgChart1"/>
    <dgm:cxn modelId="{8422EEA0-618E-4B8C-92CB-6A611E99224B}" type="presParOf" srcId="{CACBA0C4-FA84-4734-A5E1-B95430C9B962}" destId="{CC37A2EF-2116-4B8F-8F6F-A4290591E758}" srcOrd="2" destOrd="0" presId="urn:microsoft.com/office/officeart/2005/8/layout/orgChart1"/>
    <dgm:cxn modelId="{100957E3-13DB-49FA-9FC5-F4806BEADE3A}" type="presParOf" srcId="{5DAAEB9D-B23D-4A11-8D4F-2461312F2B5B}" destId="{CCDC8443-182B-4D05-928A-291CDB67F0CB}" srcOrd="2" destOrd="0" presId="urn:microsoft.com/office/officeart/2005/8/layout/orgChart1"/>
    <dgm:cxn modelId="{3E2500D7-FF5F-4CA7-82B4-FAEFFA1D174D}" type="presParOf" srcId="{5DAAEB9D-B23D-4A11-8D4F-2461312F2B5B}" destId="{F2CE14AD-252A-4396-B30A-E0AFCAA75B55}" srcOrd="3" destOrd="0" presId="urn:microsoft.com/office/officeart/2005/8/layout/orgChart1"/>
    <dgm:cxn modelId="{C994B05C-E631-4E05-884F-9A55B27D1A7F}" type="presParOf" srcId="{F2CE14AD-252A-4396-B30A-E0AFCAA75B55}" destId="{1A397F8C-F911-49FB-A166-C62BF4BF9036}" srcOrd="0" destOrd="0" presId="urn:microsoft.com/office/officeart/2005/8/layout/orgChart1"/>
    <dgm:cxn modelId="{F1E5C993-145A-482B-B110-5F3479E4A3D6}" type="presParOf" srcId="{1A397F8C-F911-49FB-A166-C62BF4BF9036}" destId="{28129BF1-CFDD-46FC-B0D0-BF79F26D111F}" srcOrd="0" destOrd="0" presId="urn:microsoft.com/office/officeart/2005/8/layout/orgChart1"/>
    <dgm:cxn modelId="{EE081CCA-A68F-423C-AA12-98ABF909F405}" type="presParOf" srcId="{1A397F8C-F911-49FB-A166-C62BF4BF9036}" destId="{89B85128-EBFC-45B4-921B-4C980DE371A9}" srcOrd="1" destOrd="0" presId="urn:microsoft.com/office/officeart/2005/8/layout/orgChart1"/>
    <dgm:cxn modelId="{93DFA75D-ABF6-4A9B-9C75-9C932B2C2AE5}" type="presParOf" srcId="{F2CE14AD-252A-4396-B30A-E0AFCAA75B55}" destId="{D4797067-3D7A-40B3-9A78-069B340B1BC2}" srcOrd="1" destOrd="0" presId="urn:microsoft.com/office/officeart/2005/8/layout/orgChart1"/>
    <dgm:cxn modelId="{DB5A32A4-5DEB-49FF-BF32-DE8FB8EFF354}" type="presParOf" srcId="{F2CE14AD-252A-4396-B30A-E0AFCAA75B55}" destId="{6F4BDC0B-3FBD-406E-8B8E-59B28A3D9574}" srcOrd="2" destOrd="0" presId="urn:microsoft.com/office/officeart/2005/8/layout/orgChart1"/>
    <dgm:cxn modelId="{7C9291BF-8542-49AC-92DF-BFF618CD576E}" type="presParOf" srcId="{5DAAEB9D-B23D-4A11-8D4F-2461312F2B5B}" destId="{F093AEE1-DE0A-4056-8BE2-D8E59CF6C986}" srcOrd="4" destOrd="0" presId="urn:microsoft.com/office/officeart/2005/8/layout/orgChart1"/>
    <dgm:cxn modelId="{D3EB987F-AF47-41C8-92E2-166BBD2BFB9A}" type="presParOf" srcId="{5DAAEB9D-B23D-4A11-8D4F-2461312F2B5B}" destId="{FEC1A2B2-ACFF-4A55-A630-298F27A3D68F}" srcOrd="5" destOrd="0" presId="urn:microsoft.com/office/officeart/2005/8/layout/orgChart1"/>
    <dgm:cxn modelId="{8FB662BB-7C3A-4A78-A69E-9D214D69D12D}" type="presParOf" srcId="{FEC1A2B2-ACFF-4A55-A630-298F27A3D68F}" destId="{7DAF5EAB-9427-479D-A7DB-154178B79C70}" srcOrd="0" destOrd="0" presId="urn:microsoft.com/office/officeart/2005/8/layout/orgChart1"/>
    <dgm:cxn modelId="{AFC9D9EB-BD3D-4BD4-97D0-81D6C37CFB40}" type="presParOf" srcId="{7DAF5EAB-9427-479D-A7DB-154178B79C70}" destId="{5C0E0F1F-D041-4578-8F07-42EB91EAEC5A}" srcOrd="0" destOrd="0" presId="urn:microsoft.com/office/officeart/2005/8/layout/orgChart1"/>
    <dgm:cxn modelId="{E052B0AB-40F5-4F36-B108-2EF9F49D513B}" type="presParOf" srcId="{7DAF5EAB-9427-479D-A7DB-154178B79C70}" destId="{BBE2FF39-1BE8-48BE-8C3B-2C1BE2F80C24}" srcOrd="1" destOrd="0" presId="urn:microsoft.com/office/officeart/2005/8/layout/orgChart1"/>
    <dgm:cxn modelId="{4EBC3299-CF0E-4F03-A466-87F41A851891}" type="presParOf" srcId="{FEC1A2B2-ACFF-4A55-A630-298F27A3D68F}" destId="{E0C2507A-2A62-4AF3-8157-E5A929A6D800}" srcOrd="1" destOrd="0" presId="urn:microsoft.com/office/officeart/2005/8/layout/orgChart1"/>
    <dgm:cxn modelId="{BA6380AB-B2D0-4FD7-A028-144DD5D6681F}" type="presParOf" srcId="{FEC1A2B2-ACFF-4A55-A630-298F27A3D68F}" destId="{699B05DD-2179-4E30-8DCE-5420410A923F}" srcOrd="2" destOrd="0" presId="urn:microsoft.com/office/officeart/2005/8/layout/orgChart1"/>
    <dgm:cxn modelId="{934CA2DC-0843-4D30-90AE-B52688B86B9F}" type="presParOf" srcId="{43885321-A690-4661-A6BC-9B0770FB24E8}" destId="{53DC1FF6-0642-40A5-8BF2-7D0858986E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3EDB2-52CA-4298-9B7B-B095F9187C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2F0E4-5C30-4407-9E90-7625BE2F98E1}">
      <dgm:prSet phldrT="[Text]" custT="1"/>
      <dgm:spPr>
        <a:solidFill>
          <a:srgbClr val="003300"/>
        </a:solidFill>
      </dgm:spPr>
      <dgm:t>
        <a:bodyPr/>
        <a:lstStyle/>
        <a:p>
          <a:r>
            <a:rPr lang="ar-SA" sz="3200" b="1" dirty="0" smtClean="0">
              <a:cs typeface="+mj-cs"/>
            </a:rPr>
            <a:t>الأحماض الدهنية</a:t>
          </a:r>
          <a:endParaRPr lang="en-US" sz="3200" b="1" dirty="0">
            <a:cs typeface="+mj-cs"/>
          </a:endParaRPr>
        </a:p>
      </dgm:t>
    </dgm:pt>
    <dgm:pt modelId="{BD3EECDA-3DFC-4AF3-9A85-7DCFC1A5BABA}" type="parTrans" cxnId="{BAD318E8-71C2-4B56-BC71-6D6C34AB091F}">
      <dgm:prSet/>
      <dgm:spPr/>
      <dgm:t>
        <a:bodyPr/>
        <a:lstStyle/>
        <a:p>
          <a:endParaRPr lang="en-US" sz="1800" b="1"/>
        </a:p>
      </dgm:t>
    </dgm:pt>
    <dgm:pt modelId="{A90E5DC1-B87B-4648-8407-7BD833C08893}" type="sibTrans" cxnId="{BAD318E8-71C2-4B56-BC71-6D6C34AB091F}">
      <dgm:prSet/>
      <dgm:spPr/>
      <dgm:t>
        <a:bodyPr/>
        <a:lstStyle/>
        <a:p>
          <a:endParaRPr lang="en-US" sz="1800" b="1"/>
        </a:p>
      </dgm:t>
    </dgm:pt>
    <dgm:pt modelId="{2ECC56CF-6DDF-4C94-B6F1-5B3A0F7780F9}">
      <dgm:prSet phldrT="[Text]" custT="1"/>
      <dgm:spPr>
        <a:solidFill>
          <a:srgbClr val="003300"/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ar-SA" sz="1800" b="1" dirty="0" smtClean="0">
              <a:cs typeface="+mj-cs"/>
            </a:rPr>
            <a:t>أحماض دهنية غير مشبَّعة</a:t>
          </a:r>
          <a:endParaRPr lang="en-US" sz="1800" b="1" dirty="0">
            <a:cs typeface="+mj-cs"/>
          </a:endParaRPr>
        </a:p>
      </dgm:t>
    </dgm:pt>
    <dgm:pt modelId="{E08B58B7-9E3A-4E73-8231-9BCEFE1AE40F}" type="parTrans" cxnId="{AD412C14-535D-4B15-A737-5F0BE514B2F1}">
      <dgm:prSet/>
      <dgm:spPr>
        <a:ln w="19050">
          <a:solidFill>
            <a:srgbClr val="8BDB94"/>
          </a:solidFill>
        </a:ln>
      </dgm:spPr>
      <dgm:t>
        <a:bodyPr/>
        <a:lstStyle/>
        <a:p>
          <a:endParaRPr lang="en-US" sz="1800" b="1"/>
        </a:p>
      </dgm:t>
    </dgm:pt>
    <dgm:pt modelId="{956AF47A-DBE5-4EFD-AAC0-7BDD8C5C6ABA}" type="sibTrans" cxnId="{AD412C14-535D-4B15-A737-5F0BE514B2F1}">
      <dgm:prSet/>
      <dgm:spPr/>
      <dgm:t>
        <a:bodyPr/>
        <a:lstStyle/>
        <a:p>
          <a:endParaRPr lang="en-US" sz="1800" b="1"/>
        </a:p>
      </dgm:t>
    </dgm:pt>
    <dgm:pt modelId="{401E0D7F-AC91-4CA6-BB2B-1615BB43D42B}">
      <dgm:prSet phldrT="[Text]" custT="1"/>
      <dgm:spPr>
        <a:solidFill>
          <a:srgbClr val="003300"/>
        </a:solidFill>
      </dgm:spPr>
      <dgm:t>
        <a:bodyPr/>
        <a:lstStyle/>
        <a:p>
          <a:r>
            <a:rPr lang="ar-SA" sz="1800" b="1" dirty="0" smtClean="0">
              <a:cs typeface="+mj-cs"/>
            </a:rPr>
            <a:t>أحماض دهنية مشبَّعة</a:t>
          </a:r>
          <a:endParaRPr lang="en-US" sz="1800" b="1" dirty="0">
            <a:cs typeface="+mj-cs"/>
          </a:endParaRPr>
        </a:p>
      </dgm:t>
    </dgm:pt>
    <dgm:pt modelId="{4483BDA7-782D-4562-B8C1-646E62883481}" type="parTrans" cxnId="{DA6EC70F-99A8-4425-997B-0BC5C9DD75B8}">
      <dgm:prSet/>
      <dgm:spPr>
        <a:ln w="19050">
          <a:solidFill>
            <a:srgbClr val="8BDB94"/>
          </a:solidFill>
        </a:ln>
      </dgm:spPr>
      <dgm:t>
        <a:bodyPr/>
        <a:lstStyle/>
        <a:p>
          <a:endParaRPr lang="en-US" sz="1800" b="1"/>
        </a:p>
      </dgm:t>
    </dgm:pt>
    <dgm:pt modelId="{5AE7CD18-063A-4512-82D0-8A8754BFB09E}" type="sibTrans" cxnId="{DA6EC70F-99A8-4425-997B-0BC5C9DD75B8}">
      <dgm:prSet/>
      <dgm:spPr/>
      <dgm:t>
        <a:bodyPr/>
        <a:lstStyle/>
        <a:p>
          <a:endParaRPr lang="en-US" sz="1800" b="1"/>
        </a:p>
      </dgm:t>
    </dgm:pt>
    <dgm:pt modelId="{9A603BBB-59F8-4682-AE85-D57D7F7ADD75}" type="pres">
      <dgm:prSet presAssocID="{5493EDB2-52CA-4298-9B7B-B095F9187C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885321-A690-4661-A6BC-9B0770FB24E8}" type="pres">
      <dgm:prSet presAssocID="{73A2F0E4-5C30-4407-9E90-7625BE2F98E1}" presName="hierRoot1" presStyleCnt="0">
        <dgm:presLayoutVars>
          <dgm:hierBranch val="init"/>
        </dgm:presLayoutVars>
      </dgm:prSet>
      <dgm:spPr/>
    </dgm:pt>
    <dgm:pt modelId="{65B1F15C-68E5-476B-9BE9-28BD04DD6454}" type="pres">
      <dgm:prSet presAssocID="{73A2F0E4-5C30-4407-9E90-7625BE2F98E1}" presName="rootComposite1" presStyleCnt="0"/>
      <dgm:spPr/>
    </dgm:pt>
    <dgm:pt modelId="{6036BECE-0DD1-493E-97BE-4A57ACB0CEA7}" type="pres">
      <dgm:prSet presAssocID="{73A2F0E4-5C30-4407-9E90-7625BE2F98E1}" presName="rootText1" presStyleLbl="node0" presStyleIdx="0" presStyleCnt="1" custScaleX="106329" custScaleY="36658" custLinFactNeighborX="-2793" custLinFactNeighborY="-14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59687D-C337-4B38-8B50-AE23062CFDC0}" type="pres">
      <dgm:prSet presAssocID="{73A2F0E4-5C30-4407-9E90-7625BE2F98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AAEB9D-B23D-4A11-8D4F-2461312F2B5B}" type="pres">
      <dgm:prSet presAssocID="{73A2F0E4-5C30-4407-9E90-7625BE2F98E1}" presName="hierChild2" presStyleCnt="0"/>
      <dgm:spPr/>
    </dgm:pt>
    <dgm:pt modelId="{E96BFAF7-71EA-4FB0-AAF5-498D1FAC9787}" type="pres">
      <dgm:prSet presAssocID="{E08B58B7-9E3A-4E73-8231-9BCEFE1AE40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ACBA0C4-FA84-4734-A5E1-B95430C9B962}" type="pres">
      <dgm:prSet presAssocID="{2ECC56CF-6DDF-4C94-B6F1-5B3A0F7780F9}" presName="hierRoot2" presStyleCnt="0">
        <dgm:presLayoutVars>
          <dgm:hierBranch val="init"/>
        </dgm:presLayoutVars>
      </dgm:prSet>
      <dgm:spPr/>
    </dgm:pt>
    <dgm:pt modelId="{AC285090-9568-4D8E-A08B-6BA14966FAB6}" type="pres">
      <dgm:prSet presAssocID="{2ECC56CF-6DDF-4C94-B6F1-5B3A0F7780F9}" presName="rootComposite" presStyleCnt="0"/>
      <dgm:spPr/>
    </dgm:pt>
    <dgm:pt modelId="{4764CCE7-8418-4498-86F0-3A45FC6A8382}" type="pres">
      <dgm:prSet presAssocID="{2ECC56CF-6DDF-4C94-B6F1-5B3A0F7780F9}" presName="rootText" presStyleLbl="node2" presStyleIdx="0" presStyleCnt="2" custScaleX="57097" custScaleY="23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48B38-F322-4DD5-B3C9-62CB4DA67D51}" type="pres">
      <dgm:prSet presAssocID="{2ECC56CF-6DDF-4C94-B6F1-5B3A0F7780F9}" presName="rootConnector" presStyleLbl="node2" presStyleIdx="0" presStyleCnt="2"/>
      <dgm:spPr/>
      <dgm:t>
        <a:bodyPr/>
        <a:lstStyle/>
        <a:p>
          <a:endParaRPr lang="en-US"/>
        </a:p>
      </dgm:t>
    </dgm:pt>
    <dgm:pt modelId="{E4DE1657-2106-4CD0-9CBC-E4816944450E}" type="pres">
      <dgm:prSet presAssocID="{2ECC56CF-6DDF-4C94-B6F1-5B3A0F7780F9}" presName="hierChild4" presStyleCnt="0"/>
      <dgm:spPr/>
    </dgm:pt>
    <dgm:pt modelId="{CC37A2EF-2116-4B8F-8F6F-A4290591E758}" type="pres">
      <dgm:prSet presAssocID="{2ECC56CF-6DDF-4C94-B6F1-5B3A0F7780F9}" presName="hierChild5" presStyleCnt="0"/>
      <dgm:spPr/>
    </dgm:pt>
    <dgm:pt modelId="{F093AEE1-DE0A-4056-8BE2-D8E59CF6C986}" type="pres">
      <dgm:prSet presAssocID="{4483BDA7-782D-4562-B8C1-646E6288348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EC1A2B2-ACFF-4A55-A630-298F27A3D68F}" type="pres">
      <dgm:prSet presAssocID="{401E0D7F-AC91-4CA6-BB2B-1615BB43D42B}" presName="hierRoot2" presStyleCnt="0">
        <dgm:presLayoutVars>
          <dgm:hierBranch val="init"/>
        </dgm:presLayoutVars>
      </dgm:prSet>
      <dgm:spPr/>
    </dgm:pt>
    <dgm:pt modelId="{7DAF5EAB-9427-479D-A7DB-154178B79C70}" type="pres">
      <dgm:prSet presAssocID="{401E0D7F-AC91-4CA6-BB2B-1615BB43D42B}" presName="rootComposite" presStyleCnt="0"/>
      <dgm:spPr/>
    </dgm:pt>
    <dgm:pt modelId="{5C0E0F1F-D041-4578-8F07-42EB91EAEC5A}" type="pres">
      <dgm:prSet presAssocID="{401E0D7F-AC91-4CA6-BB2B-1615BB43D42B}" presName="rootText" presStyleLbl="node2" presStyleIdx="1" presStyleCnt="2" custScaleX="62749" custScaleY="23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E2FF39-1BE8-48BE-8C3B-2C1BE2F80C24}" type="pres">
      <dgm:prSet presAssocID="{401E0D7F-AC91-4CA6-BB2B-1615BB43D42B}" presName="rootConnector" presStyleLbl="node2" presStyleIdx="1" presStyleCnt="2"/>
      <dgm:spPr/>
      <dgm:t>
        <a:bodyPr/>
        <a:lstStyle/>
        <a:p>
          <a:endParaRPr lang="en-US"/>
        </a:p>
      </dgm:t>
    </dgm:pt>
    <dgm:pt modelId="{E0C2507A-2A62-4AF3-8157-E5A929A6D800}" type="pres">
      <dgm:prSet presAssocID="{401E0D7F-AC91-4CA6-BB2B-1615BB43D42B}" presName="hierChild4" presStyleCnt="0"/>
      <dgm:spPr/>
    </dgm:pt>
    <dgm:pt modelId="{699B05DD-2179-4E30-8DCE-5420410A923F}" type="pres">
      <dgm:prSet presAssocID="{401E0D7F-AC91-4CA6-BB2B-1615BB43D42B}" presName="hierChild5" presStyleCnt="0"/>
      <dgm:spPr/>
    </dgm:pt>
    <dgm:pt modelId="{53DC1FF6-0642-40A5-8BF2-7D0858986EED}" type="pres">
      <dgm:prSet presAssocID="{73A2F0E4-5C30-4407-9E90-7625BE2F98E1}" presName="hierChild3" presStyleCnt="0"/>
      <dgm:spPr/>
    </dgm:pt>
  </dgm:ptLst>
  <dgm:cxnLst>
    <dgm:cxn modelId="{A255CF25-1C2D-43A6-ACD0-4272040BA58D}" type="presOf" srcId="{73A2F0E4-5C30-4407-9E90-7625BE2F98E1}" destId="{6036BECE-0DD1-493E-97BE-4A57ACB0CEA7}" srcOrd="0" destOrd="0" presId="urn:microsoft.com/office/officeart/2005/8/layout/orgChart1"/>
    <dgm:cxn modelId="{5847671B-F0D6-4883-AD19-8EA29BC71B6A}" type="presOf" srcId="{4483BDA7-782D-4562-B8C1-646E62883481}" destId="{F093AEE1-DE0A-4056-8BE2-D8E59CF6C986}" srcOrd="0" destOrd="0" presId="urn:microsoft.com/office/officeart/2005/8/layout/orgChart1"/>
    <dgm:cxn modelId="{863F344B-9BB4-42B1-BB57-04A67AE0200F}" type="presOf" srcId="{2ECC56CF-6DDF-4C94-B6F1-5B3A0F7780F9}" destId="{08F48B38-F322-4DD5-B3C9-62CB4DA67D51}" srcOrd="1" destOrd="0" presId="urn:microsoft.com/office/officeart/2005/8/layout/orgChart1"/>
    <dgm:cxn modelId="{AD412C14-535D-4B15-A737-5F0BE514B2F1}" srcId="{73A2F0E4-5C30-4407-9E90-7625BE2F98E1}" destId="{2ECC56CF-6DDF-4C94-B6F1-5B3A0F7780F9}" srcOrd="0" destOrd="0" parTransId="{E08B58B7-9E3A-4E73-8231-9BCEFE1AE40F}" sibTransId="{956AF47A-DBE5-4EFD-AAC0-7BDD8C5C6ABA}"/>
    <dgm:cxn modelId="{EFF567A1-C421-4DFC-B2A1-6383D61D04E3}" type="presOf" srcId="{401E0D7F-AC91-4CA6-BB2B-1615BB43D42B}" destId="{BBE2FF39-1BE8-48BE-8C3B-2C1BE2F80C24}" srcOrd="1" destOrd="0" presId="urn:microsoft.com/office/officeart/2005/8/layout/orgChart1"/>
    <dgm:cxn modelId="{BAD318E8-71C2-4B56-BC71-6D6C34AB091F}" srcId="{5493EDB2-52CA-4298-9B7B-B095F9187C92}" destId="{73A2F0E4-5C30-4407-9E90-7625BE2F98E1}" srcOrd="0" destOrd="0" parTransId="{BD3EECDA-3DFC-4AF3-9A85-7DCFC1A5BABA}" sibTransId="{A90E5DC1-B87B-4648-8407-7BD833C08893}"/>
    <dgm:cxn modelId="{420DC9A9-06AC-4ED5-AF97-2D0E40A5E6AE}" type="presOf" srcId="{401E0D7F-AC91-4CA6-BB2B-1615BB43D42B}" destId="{5C0E0F1F-D041-4578-8F07-42EB91EAEC5A}" srcOrd="0" destOrd="0" presId="urn:microsoft.com/office/officeart/2005/8/layout/orgChart1"/>
    <dgm:cxn modelId="{27CA2753-9710-4284-9DFD-0241F9AE6F00}" type="presOf" srcId="{73A2F0E4-5C30-4407-9E90-7625BE2F98E1}" destId="{D259687D-C337-4B38-8B50-AE23062CFDC0}" srcOrd="1" destOrd="0" presId="urn:microsoft.com/office/officeart/2005/8/layout/orgChart1"/>
    <dgm:cxn modelId="{A2928511-C8BB-4F01-BAB1-71D6AEDD62F6}" type="presOf" srcId="{2ECC56CF-6DDF-4C94-B6F1-5B3A0F7780F9}" destId="{4764CCE7-8418-4498-86F0-3A45FC6A8382}" srcOrd="0" destOrd="0" presId="urn:microsoft.com/office/officeart/2005/8/layout/orgChart1"/>
    <dgm:cxn modelId="{6D8E4179-89BD-4082-9BDB-D9C99AE0C98B}" type="presOf" srcId="{E08B58B7-9E3A-4E73-8231-9BCEFE1AE40F}" destId="{E96BFAF7-71EA-4FB0-AAF5-498D1FAC9787}" srcOrd="0" destOrd="0" presId="urn:microsoft.com/office/officeart/2005/8/layout/orgChart1"/>
    <dgm:cxn modelId="{DA6EC70F-99A8-4425-997B-0BC5C9DD75B8}" srcId="{73A2F0E4-5C30-4407-9E90-7625BE2F98E1}" destId="{401E0D7F-AC91-4CA6-BB2B-1615BB43D42B}" srcOrd="1" destOrd="0" parTransId="{4483BDA7-782D-4562-B8C1-646E62883481}" sibTransId="{5AE7CD18-063A-4512-82D0-8A8754BFB09E}"/>
    <dgm:cxn modelId="{7D105FAE-616A-4120-B249-FBD5665AF9D4}" type="presOf" srcId="{5493EDB2-52CA-4298-9B7B-B095F9187C92}" destId="{9A603BBB-59F8-4682-AE85-D57D7F7ADD75}" srcOrd="0" destOrd="0" presId="urn:microsoft.com/office/officeart/2005/8/layout/orgChart1"/>
    <dgm:cxn modelId="{8CF2D8F9-1AF2-4664-B6AF-60F96B071A51}" type="presParOf" srcId="{9A603BBB-59F8-4682-AE85-D57D7F7ADD75}" destId="{43885321-A690-4661-A6BC-9B0770FB24E8}" srcOrd="0" destOrd="0" presId="urn:microsoft.com/office/officeart/2005/8/layout/orgChart1"/>
    <dgm:cxn modelId="{BC73685E-6C22-491D-91D3-871A5DB4F6D3}" type="presParOf" srcId="{43885321-A690-4661-A6BC-9B0770FB24E8}" destId="{65B1F15C-68E5-476B-9BE9-28BD04DD6454}" srcOrd="0" destOrd="0" presId="urn:microsoft.com/office/officeart/2005/8/layout/orgChart1"/>
    <dgm:cxn modelId="{EF478DCE-F6D5-4195-8AAC-3B3514D4FC7C}" type="presParOf" srcId="{65B1F15C-68E5-476B-9BE9-28BD04DD6454}" destId="{6036BECE-0DD1-493E-97BE-4A57ACB0CEA7}" srcOrd="0" destOrd="0" presId="urn:microsoft.com/office/officeart/2005/8/layout/orgChart1"/>
    <dgm:cxn modelId="{51E5F8FC-C1A2-466A-9E90-475AA586F8FF}" type="presParOf" srcId="{65B1F15C-68E5-476B-9BE9-28BD04DD6454}" destId="{D259687D-C337-4B38-8B50-AE23062CFDC0}" srcOrd="1" destOrd="0" presId="urn:microsoft.com/office/officeart/2005/8/layout/orgChart1"/>
    <dgm:cxn modelId="{EEC4008E-82ED-44F0-ABAF-1181E39CBA9A}" type="presParOf" srcId="{43885321-A690-4661-A6BC-9B0770FB24E8}" destId="{5DAAEB9D-B23D-4A11-8D4F-2461312F2B5B}" srcOrd="1" destOrd="0" presId="urn:microsoft.com/office/officeart/2005/8/layout/orgChart1"/>
    <dgm:cxn modelId="{94C3D600-CEE6-44C4-9D76-63CBCF03E376}" type="presParOf" srcId="{5DAAEB9D-B23D-4A11-8D4F-2461312F2B5B}" destId="{E96BFAF7-71EA-4FB0-AAF5-498D1FAC9787}" srcOrd="0" destOrd="0" presId="urn:microsoft.com/office/officeart/2005/8/layout/orgChart1"/>
    <dgm:cxn modelId="{5BAA9669-25A3-4428-B086-83321A0A7ED5}" type="presParOf" srcId="{5DAAEB9D-B23D-4A11-8D4F-2461312F2B5B}" destId="{CACBA0C4-FA84-4734-A5E1-B95430C9B962}" srcOrd="1" destOrd="0" presId="urn:microsoft.com/office/officeart/2005/8/layout/orgChart1"/>
    <dgm:cxn modelId="{C1036B00-AE3B-41C2-83EF-6C63FF27866A}" type="presParOf" srcId="{CACBA0C4-FA84-4734-A5E1-B95430C9B962}" destId="{AC285090-9568-4D8E-A08B-6BA14966FAB6}" srcOrd="0" destOrd="0" presId="urn:microsoft.com/office/officeart/2005/8/layout/orgChart1"/>
    <dgm:cxn modelId="{5BF6CCB6-DC6F-45ED-8541-0F52CD18D921}" type="presParOf" srcId="{AC285090-9568-4D8E-A08B-6BA14966FAB6}" destId="{4764CCE7-8418-4498-86F0-3A45FC6A8382}" srcOrd="0" destOrd="0" presId="urn:microsoft.com/office/officeart/2005/8/layout/orgChart1"/>
    <dgm:cxn modelId="{76F6B3C3-ADFA-43CC-8547-F680B9D9C5F7}" type="presParOf" srcId="{AC285090-9568-4D8E-A08B-6BA14966FAB6}" destId="{08F48B38-F322-4DD5-B3C9-62CB4DA67D51}" srcOrd="1" destOrd="0" presId="urn:microsoft.com/office/officeart/2005/8/layout/orgChart1"/>
    <dgm:cxn modelId="{D36C1BAD-E837-47AF-91E4-6B4E11375232}" type="presParOf" srcId="{CACBA0C4-FA84-4734-A5E1-B95430C9B962}" destId="{E4DE1657-2106-4CD0-9CBC-E4816944450E}" srcOrd="1" destOrd="0" presId="urn:microsoft.com/office/officeart/2005/8/layout/orgChart1"/>
    <dgm:cxn modelId="{8422EEA0-618E-4B8C-92CB-6A611E99224B}" type="presParOf" srcId="{CACBA0C4-FA84-4734-A5E1-B95430C9B962}" destId="{CC37A2EF-2116-4B8F-8F6F-A4290591E758}" srcOrd="2" destOrd="0" presId="urn:microsoft.com/office/officeart/2005/8/layout/orgChart1"/>
    <dgm:cxn modelId="{7C9291BF-8542-49AC-92DF-BFF618CD576E}" type="presParOf" srcId="{5DAAEB9D-B23D-4A11-8D4F-2461312F2B5B}" destId="{F093AEE1-DE0A-4056-8BE2-D8E59CF6C986}" srcOrd="2" destOrd="0" presId="urn:microsoft.com/office/officeart/2005/8/layout/orgChart1"/>
    <dgm:cxn modelId="{D3EB987F-AF47-41C8-92E2-166BBD2BFB9A}" type="presParOf" srcId="{5DAAEB9D-B23D-4A11-8D4F-2461312F2B5B}" destId="{FEC1A2B2-ACFF-4A55-A630-298F27A3D68F}" srcOrd="3" destOrd="0" presId="urn:microsoft.com/office/officeart/2005/8/layout/orgChart1"/>
    <dgm:cxn modelId="{8FB662BB-7C3A-4A78-A69E-9D214D69D12D}" type="presParOf" srcId="{FEC1A2B2-ACFF-4A55-A630-298F27A3D68F}" destId="{7DAF5EAB-9427-479D-A7DB-154178B79C70}" srcOrd="0" destOrd="0" presId="urn:microsoft.com/office/officeart/2005/8/layout/orgChart1"/>
    <dgm:cxn modelId="{AFC9D9EB-BD3D-4BD4-97D0-81D6C37CFB40}" type="presParOf" srcId="{7DAF5EAB-9427-479D-A7DB-154178B79C70}" destId="{5C0E0F1F-D041-4578-8F07-42EB91EAEC5A}" srcOrd="0" destOrd="0" presId="urn:microsoft.com/office/officeart/2005/8/layout/orgChart1"/>
    <dgm:cxn modelId="{E052B0AB-40F5-4F36-B108-2EF9F49D513B}" type="presParOf" srcId="{7DAF5EAB-9427-479D-A7DB-154178B79C70}" destId="{BBE2FF39-1BE8-48BE-8C3B-2C1BE2F80C24}" srcOrd="1" destOrd="0" presId="urn:microsoft.com/office/officeart/2005/8/layout/orgChart1"/>
    <dgm:cxn modelId="{4EBC3299-CF0E-4F03-A466-87F41A851891}" type="presParOf" srcId="{FEC1A2B2-ACFF-4A55-A630-298F27A3D68F}" destId="{E0C2507A-2A62-4AF3-8157-E5A929A6D800}" srcOrd="1" destOrd="0" presId="urn:microsoft.com/office/officeart/2005/8/layout/orgChart1"/>
    <dgm:cxn modelId="{BA6380AB-B2D0-4FD7-A028-144DD5D6681F}" type="presParOf" srcId="{FEC1A2B2-ACFF-4A55-A630-298F27A3D68F}" destId="{699B05DD-2179-4E30-8DCE-5420410A923F}" srcOrd="2" destOrd="0" presId="urn:microsoft.com/office/officeart/2005/8/layout/orgChart1"/>
    <dgm:cxn modelId="{934CA2DC-0843-4D30-90AE-B52688B86B9F}" type="presParOf" srcId="{43885321-A690-4661-A6BC-9B0770FB24E8}" destId="{53DC1FF6-0642-40A5-8BF2-7D0858986E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3AEE1-DE0A-4056-8BE2-D8E59CF6C986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flat" cmpd="sng" algn="ctr">
          <a:solidFill>
            <a:srgbClr val="8BDB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8443-182B-4D05-928A-291CDB67F0CB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BFAF7-71EA-4FB0-AAF5-498D1FAC9787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flat" cmpd="sng" algn="ctr">
          <a:solidFill>
            <a:srgbClr val="8BDB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BECE-0DD1-493E-97BE-4A57ACB0CEA7}">
      <dsp:nvSpPr>
        <dsp:cNvPr id="0" name=""/>
        <dsp:cNvSpPr/>
      </dsp:nvSpPr>
      <dsp:spPr>
        <a:xfrm>
          <a:off x="1259836" y="1271678"/>
          <a:ext cx="5608327" cy="1188144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اليوم سوف نغطٍّي المواضيع التالية</a:t>
          </a:r>
          <a:endParaRPr lang="en-US" sz="3200" b="1" kern="1200" dirty="0">
            <a:cs typeface="+mj-cs"/>
          </a:endParaRPr>
        </a:p>
      </dsp:txBody>
      <dsp:txXfrm>
        <a:off x="1259836" y="1271678"/>
        <a:ext cx="5608327" cy="1188144"/>
      </dsp:txXfrm>
    </dsp:sp>
    <dsp:sp modelId="{4764CCE7-8418-4498-86F0-3A45FC6A8382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ar-SA" sz="1800" b="1" kern="1200" dirty="0" smtClean="0">
              <a:cs typeface="+mj-cs"/>
            </a:rPr>
            <a:t>طرق الإستخلاص  والفصل والتعرف على المادة النباتية</a:t>
          </a:r>
          <a:endParaRPr lang="en-US" sz="1800" b="1" kern="1200" dirty="0">
            <a:cs typeface="+mj-cs"/>
          </a:endParaRPr>
        </a:p>
      </dsp:txBody>
      <dsp:txXfrm>
        <a:off x="545" y="2958843"/>
        <a:ext cx="2376289" cy="1188144"/>
      </dsp:txXfrm>
    </dsp:sp>
    <dsp:sp modelId="{28129BF1-CFDD-46FC-B0D0-BF79F26D111F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j-cs"/>
            </a:rPr>
            <a:t>الكربوهيدرات</a:t>
          </a:r>
          <a:endParaRPr lang="en-US" sz="1800" b="1" kern="1200" dirty="0">
            <a:cs typeface="+mj-cs"/>
          </a:endParaRPr>
        </a:p>
      </dsp:txBody>
      <dsp:txXfrm>
        <a:off x="2875855" y="2958843"/>
        <a:ext cx="2376289" cy="1188144"/>
      </dsp:txXfrm>
    </dsp:sp>
    <dsp:sp modelId="{5C0E0F1F-D041-4578-8F07-42EB91EAEC5A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j-cs"/>
            </a:rPr>
            <a:t>الأحماض الدهنية والدهون</a:t>
          </a:r>
          <a:endParaRPr lang="en-US" sz="1800" b="1" kern="1200" dirty="0">
            <a:cs typeface="+mj-cs"/>
          </a:endParaRPr>
        </a:p>
      </dsp:txBody>
      <dsp:txXfrm>
        <a:off x="5751165" y="2958843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3AEE1-DE0A-4056-8BE2-D8E59CF6C986}">
      <dsp:nvSpPr>
        <dsp:cNvPr id="0" name=""/>
        <dsp:cNvSpPr/>
      </dsp:nvSpPr>
      <dsp:spPr>
        <a:xfrm>
          <a:off x="3902994" y="2251551"/>
          <a:ext cx="2411999" cy="125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097"/>
              </a:lnTo>
              <a:lnTo>
                <a:pt x="2411999" y="646097"/>
              </a:lnTo>
              <a:lnTo>
                <a:pt x="2411999" y="1251381"/>
              </a:lnTo>
            </a:path>
          </a:pathLst>
        </a:custGeom>
        <a:noFill/>
        <a:ln w="19050" cap="flat" cmpd="sng" algn="ctr">
          <a:solidFill>
            <a:srgbClr val="8BDB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BFAF7-71EA-4FB0-AAF5-498D1FAC9787}">
      <dsp:nvSpPr>
        <dsp:cNvPr id="0" name=""/>
        <dsp:cNvSpPr/>
      </dsp:nvSpPr>
      <dsp:spPr>
        <a:xfrm>
          <a:off x="1650098" y="2251551"/>
          <a:ext cx="2252895" cy="1251381"/>
        </a:xfrm>
        <a:custGeom>
          <a:avLst/>
          <a:gdLst/>
          <a:ahLst/>
          <a:cxnLst/>
          <a:rect l="0" t="0" r="0" b="0"/>
          <a:pathLst>
            <a:path>
              <a:moveTo>
                <a:pt x="2252895" y="0"/>
              </a:moveTo>
              <a:lnTo>
                <a:pt x="2252895" y="646097"/>
              </a:lnTo>
              <a:lnTo>
                <a:pt x="0" y="646097"/>
              </a:lnTo>
              <a:lnTo>
                <a:pt x="0" y="1251381"/>
              </a:lnTo>
            </a:path>
          </a:pathLst>
        </a:custGeom>
        <a:noFill/>
        <a:ln w="19050" cap="flat" cmpd="sng" algn="ctr">
          <a:solidFill>
            <a:srgbClr val="8BDB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BECE-0DD1-493E-97BE-4A57ACB0CEA7}">
      <dsp:nvSpPr>
        <dsp:cNvPr id="0" name=""/>
        <dsp:cNvSpPr/>
      </dsp:nvSpPr>
      <dsp:spPr>
        <a:xfrm>
          <a:off x="838268" y="1194956"/>
          <a:ext cx="6129451" cy="1056595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+mj-cs"/>
            </a:rPr>
            <a:t>الأحماض الدهنية</a:t>
          </a:r>
          <a:endParaRPr lang="en-US" sz="3200" b="1" kern="1200" dirty="0">
            <a:cs typeface="+mj-cs"/>
          </a:endParaRPr>
        </a:p>
      </dsp:txBody>
      <dsp:txXfrm>
        <a:off x="838268" y="1194956"/>
        <a:ext cx="6129451" cy="1056595"/>
      </dsp:txXfrm>
    </dsp:sp>
    <dsp:sp modelId="{4764CCE7-8418-4498-86F0-3A45FC6A8382}">
      <dsp:nvSpPr>
        <dsp:cNvPr id="0" name=""/>
        <dsp:cNvSpPr/>
      </dsp:nvSpPr>
      <dsp:spPr>
        <a:xfrm>
          <a:off x="4389" y="3502932"/>
          <a:ext cx="3291419" cy="663160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ar-SA" sz="1800" b="1" kern="1200" dirty="0" smtClean="0">
              <a:cs typeface="+mj-cs"/>
            </a:rPr>
            <a:t>أحماض دهنية غير مشبَّعة</a:t>
          </a:r>
          <a:endParaRPr lang="en-US" sz="1800" b="1" kern="1200" dirty="0">
            <a:cs typeface="+mj-cs"/>
          </a:endParaRPr>
        </a:p>
      </dsp:txBody>
      <dsp:txXfrm>
        <a:off x="4389" y="3502932"/>
        <a:ext cx="3291419" cy="663160"/>
      </dsp:txXfrm>
    </dsp:sp>
    <dsp:sp modelId="{5C0E0F1F-D041-4578-8F07-42EB91EAEC5A}">
      <dsp:nvSpPr>
        <dsp:cNvPr id="0" name=""/>
        <dsp:cNvSpPr/>
      </dsp:nvSpPr>
      <dsp:spPr>
        <a:xfrm>
          <a:off x="4506376" y="3502932"/>
          <a:ext cx="3617234" cy="679964"/>
        </a:xfrm>
        <a:prstGeom prst="rect">
          <a:avLst/>
        </a:prstGeom>
        <a:solidFill>
          <a:srgbClr val="00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j-cs"/>
            </a:rPr>
            <a:t>أحماض دهنية مشبَّعة</a:t>
          </a:r>
          <a:endParaRPr lang="en-US" sz="1800" b="1" kern="1200" dirty="0">
            <a:cs typeface="+mj-cs"/>
          </a:endParaRPr>
        </a:p>
      </dsp:txBody>
      <dsp:txXfrm>
        <a:off x="4506376" y="3502932"/>
        <a:ext cx="3617234" cy="67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F3CD79-E63A-44AA-84C6-26A22F3866B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C9E121-AB2B-4CD9-8456-BC746FD6D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002060"/>
                </a:solidFill>
              </a:rPr>
              <a:t>كيمياء نباتيه 473 نبت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plant chemistry 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smtClean="0">
                <a:solidFill>
                  <a:srgbClr val="C00000"/>
                </a:solidFill>
              </a:rPr>
              <a:t>المحاضره السابعة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8487294" y="0"/>
            <a:ext cx="3704705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7294" y="58021"/>
            <a:ext cx="3704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الكيوتين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5328" y="1216279"/>
            <a:ext cx="4195119" cy="2554545"/>
          </a:xfrm>
          <a:prstGeom prst="rect">
            <a:avLst/>
          </a:prstGeom>
          <a:ln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000" b="1" u="sng" dirty="0">
                <a:cs typeface="+mj-cs"/>
              </a:rPr>
              <a:t>تتكون </a:t>
            </a:r>
            <a:r>
              <a:rPr lang="ar-SA" sz="2000" b="1" u="sng" dirty="0" smtClean="0">
                <a:cs typeface="+mj-cs"/>
              </a:rPr>
              <a:t>الإهاب  الكيوتكل (الجليدة) </a:t>
            </a:r>
            <a:r>
              <a:rPr lang="ar-SA" sz="2000" b="1" u="sng" dirty="0">
                <a:cs typeface="+mj-cs"/>
              </a:rPr>
              <a:t>من</a:t>
            </a:r>
            <a:r>
              <a:rPr lang="ar-SA" sz="2000" b="1" u="sng" dirty="0" smtClean="0">
                <a:cs typeface="+mj-cs"/>
              </a:rPr>
              <a:t>: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طبقة </a:t>
            </a:r>
            <a:r>
              <a:rPr lang="ar-SA" sz="2000" dirty="0">
                <a:cs typeface="+mj-cs"/>
              </a:rPr>
              <a:t>علوية من الشمع </a:t>
            </a:r>
            <a:r>
              <a:rPr lang="ar-SA" sz="2000" dirty="0" smtClean="0">
                <a:cs typeface="+mj-cs"/>
              </a:rPr>
              <a:t>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طبقة </a:t>
            </a:r>
            <a:r>
              <a:rPr lang="ar-SA" sz="2000" dirty="0">
                <a:cs typeface="+mj-cs"/>
              </a:rPr>
              <a:t>وسطى سميكة تحتوي على </a:t>
            </a:r>
            <a:r>
              <a:rPr lang="ar-SA" sz="2000" dirty="0" smtClean="0">
                <a:cs typeface="+mj-cs"/>
              </a:rPr>
              <a:t>كيوتين مطمور </a:t>
            </a:r>
            <a:r>
              <a:rPr lang="ar-SA" sz="2000" dirty="0">
                <a:cs typeface="+mj-cs"/>
              </a:rPr>
              <a:t>في الشمع (الجُليدة </a:t>
            </a:r>
            <a:r>
              <a:rPr lang="ar-SA" sz="2000" dirty="0" smtClean="0">
                <a:cs typeface="+mj-cs"/>
              </a:rPr>
              <a:t>السليمة) </a:t>
            </a:r>
            <a:r>
              <a:rPr lang="ar-SA" sz="2000" dirty="0">
                <a:cs typeface="+mj-cs"/>
              </a:rPr>
              <a:t>، </a:t>
            </a:r>
            <a:endParaRPr lang="ar-SA" sz="2000" dirty="0" smtClean="0">
              <a:cs typeface="+mj-cs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وطبقة </a:t>
            </a:r>
            <a:r>
              <a:rPr lang="ar-SA" sz="2000" dirty="0">
                <a:cs typeface="+mj-cs"/>
              </a:rPr>
              <a:t>سفلية مكونة من </a:t>
            </a:r>
            <a:r>
              <a:rPr lang="ar-SA" sz="2000" dirty="0" smtClean="0">
                <a:cs typeface="+mj-cs"/>
              </a:rPr>
              <a:t>كيوتين </a:t>
            </a:r>
            <a:r>
              <a:rPr lang="ar-SA" sz="2000" dirty="0">
                <a:cs typeface="+mj-cs"/>
              </a:rPr>
              <a:t>وشمع </a:t>
            </a:r>
            <a:r>
              <a:rPr lang="ar-SA" sz="2000" dirty="0" smtClean="0">
                <a:cs typeface="+mj-cs"/>
              </a:rPr>
              <a:t>ممزوجيْن </a:t>
            </a:r>
            <a:r>
              <a:rPr lang="ar-SA" sz="2000" dirty="0">
                <a:cs typeface="+mj-cs"/>
              </a:rPr>
              <a:t>بمواد جدار الخلية </a:t>
            </a:r>
            <a:r>
              <a:rPr lang="ar-SA" sz="2000" dirty="0" smtClean="0">
                <a:cs typeface="+mj-cs"/>
              </a:rPr>
              <a:t>مثل البكتين </a:t>
            </a:r>
            <a:r>
              <a:rPr lang="ar-SA" sz="2000" dirty="0">
                <a:cs typeface="+mj-cs"/>
              </a:rPr>
              <a:t>، السليلوز </a:t>
            </a:r>
            <a:r>
              <a:rPr lang="ar-SA" sz="2000" dirty="0" smtClean="0">
                <a:cs typeface="+mj-cs"/>
              </a:rPr>
              <a:t>والكربوهيدرات </a:t>
            </a:r>
            <a:r>
              <a:rPr lang="ar-SA" sz="2000" dirty="0">
                <a:cs typeface="+mj-cs"/>
              </a:rPr>
              <a:t>الأخرى (</a:t>
            </a:r>
            <a:r>
              <a:rPr lang="ar-SA" sz="2000" dirty="0">
                <a:solidFill>
                  <a:srgbClr val="FF0000"/>
                </a:solidFill>
                <a:cs typeface="+mj-cs"/>
              </a:rPr>
              <a:t>الطبقة 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الإهاب الجلدية</a:t>
            </a:r>
            <a:r>
              <a:rPr lang="ar-SA" sz="2000" dirty="0">
                <a:solidFill>
                  <a:srgbClr val="FF0000"/>
                </a:solidFill>
                <a:cs typeface="+mj-cs"/>
              </a:rPr>
              <a:t>).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/>
          <a:stretch/>
        </p:blipFill>
        <p:spPr>
          <a:xfrm>
            <a:off x="192505" y="1216279"/>
            <a:ext cx="7441531" cy="5286792"/>
          </a:xfrm>
          <a:prstGeom prst="rect">
            <a:avLst/>
          </a:prstGeom>
          <a:ln>
            <a:solidFill>
              <a:srgbClr val="8BDB94"/>
            </a:solidFill>
          </a:ln>
        </p:spPr>
      </p:pic>
      <p:pic>
        <p:nvPicPr>
          <p:cNvPr id="1026" name="Picture 2" descr="cuticle | biolog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3649" y="3086273"/>
            <a:ext cx="2638478" cy="4195118"/>
          </a:xfrm>
          <a:prstGeom prst="rect">
            <a:avLst/>
          </a:prstGeom>
          <a:noFill/>
          <a:ln>
            <a:solidFill>
              <a:srgbClr val="8BDB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3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8487294" y="0"/>
            <a:ext cx="3704705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7294" y="58021"/>
            <a:ext cx="3704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الشموع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1622" y="1415534"/>
            <a:ext cx="4996770" cy="1938992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الشموع </a:t>
            </a:r>
            <a:r>
              <a:rPr lang="ar-SA" sz="2000" dirty="0">
                <a:cs typeface="+mj-cs"/>
              </a:rPr>
              <a:t>عبارة عن خلائط معقدة من الدهون طويلة السلسلة شديدة الكراهية للماء</a:t>
            </a:r>
            <a:r>
              <a:rPr lang="ar-SA" sz="2000" dirty="0" smtClean="0">
                <a:cs typeface="+mj-cs"/>
              </a:rPr>
              <a:t>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يتم تصنيعها بواسطة خلايا </a:t>
            </a:r>
            <a:r>
              <a:rPr lang="ar-SA" sz="2000" dirty="0" smtClean="0">
                <a:cs typeface="+mj-cs"/>
              </a:rPr>
              <a:t>البشرة.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تترك خلايا البشرة على شكل قطرات تمر عبر </a:t>
            </a:r>
            <a:r>
              <a:rPr lang="ar-SA" sz="2000" dirty="0" smtClean="0">
                <a:cs typeface="+mj-cs"/>
              </a:rPr>
              <a:t>المسامات </a:t>
            </a:r>
            <a:r>
              <a:rPr lang="ar-SA" sz="2000" dirty="0">
                <a:cs typeface="+mj-cs"/>
              </a:rPr>
              <a:t>في جدار الخلية.</a:t>
            </a:r>
            <a:endParaRPr lang="en-US" sz="20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579" y="1934117"/>
            <a:ext cx="5370022" cy="4470970"/>
          </a:xfrm>
          <a:prstGeom prst="rect">
            <a:avLst/>
          </a:prstGeom>
          <a:noFill/>
          <a:ln w="19050">
            <a:solidFill>
              <a:srgbClr val="8BD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3580" y="1415534"/>
            <a:ext cx="5370022" cy="400110"/>
          </a:xfrm>
          <a:prstGeom prst="rect">
            <a:avLst/>
          </a:prstGeom>
          <a:noFill/>
          <a:ln w="19050">
            <a:solidFill>
              <a:srgbClr val="8BDB94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003300"/>
                </a:solidFill>
                <a:cs typeface="+mj-cs"/>
              </a:rPr>
              <a:t>الشموع</a:t>
            </a:r>
            <a:endParaRPr lang="en-US" b="1" dirty="0">
              <a:solidFill>
                <a:srgbClr val="003300"/>
              </a:solidFill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8394" y="2039056"/>
            <a:ext cx="5104016" cy="3867263"/>
            <a:chOff x="648394" y="2039056"/>
            <a:chExt cx="5104016" cy="3867263"/>
          </a:xfrm>
        </p:grpSpPr>
        <p:sp>
          <p:nvSpPr>
            <p:cNvPr id="5" name="Rectangle 4"/>
            <p:cNvSpPr/>
            <p:nvPr/>
          </p:nvSpPr>
          <p:spPr>
            <a:xfrm>
              <a:off x="648394" y="2039056"/>
              <a:ext cx="51040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2000" dirty="0" smtClean="0">
                  <a:cs typeface="+mj-cs"/>
                </a:rPr>
                <a:t>الشموع </a:t>
              </a:r>
              <a:r>
                <a:rPr lang="ar-SA" sz="2000" dirty="0">
                  <a:cs typeface="+mj-cs"/>
                </a:rPr>
                <a:t>عبارة عن استرات مصنوعة من </a:t>
              </a:r>
              <a:r>
                <a:rPr lang="ar-SA" sz="2000" b="1" dirty="0">
                  <a:cs typeface="+mj-cs"/>
                </a:rPr>
                <a:t>سلسلة كحولية </a:t>
              </a:r>
              <a:r>
                <a:rPr lang="ar-SA" sz="2000" b="1" dirty="0" smtClean="0">
                  <a:cs typeface="+mj-cs"/>
                </a:rPr>
                <a:t>وأخرى </a:t>
              </a:r>
              <a:r>
                <a:rPr lang="ar-SA" sz="2000" b="1" dirty="0">
                  <a:cs typeface="+mj-cs"/>
                </a:rPr>
                <a:t>من الأحماض الدهنية</a:t>
              </a:r>
              <a:endParaRPr lang="en-US" sz="2000" b="1" dirty="0">
                <a:cs typeface="+mj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8394" y="5506209"/>
              <a:ext cx="5104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2000" dirty="0" smtClean="0">
                  <a:cs typeface="+mj-cs"/>
                </a:rPr>
                <a:t>العديد </a:t>
              </a:r>
              <a:r>
                <a:rPr lang="ar-SA" sz="2000" dirty="0">
                  <a:cs typeface="+mj-cs"/>
                </a:rPr>
                <a:t>من النباتات </a:t>
              </a:r>
              <a:r>
                <a:rPr lang="ar-SA" sz="2000" dirty="0" smtClean="0">
                  <a:cs typeface="+mj-cs"/>
                </a:rPr>
                <a:t>تتمتع بأوراق مغطاة </a:t>
              </a:r>
              <a:r>
                <a:rPr lang="ar-SA" sz="2000" dirty="0">
                  <a:cs typeface="+mj-cs"/>
                </a:rPr>
                <a:t>بالشمع لمنع فقدان الماء</a:t>
              </a:r>
              <a:endParaRPr lang="en-US" sz="2000" dirty="0">
                <a:cs typeface="+mj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60" y="3093693"/>
              <a:ext cx="4278084" cy="1894113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3" y="3570526"/>
            <a:ext cx="4996770" cy="2834561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364315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8487294" y="0"/>
            <a:ext cx="3704705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7294" y="58021"/>
            <a:ext cx="3704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السوبرين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216" y="941709"/>
            <a:ext cx="10768398" cy="2246769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يتكون السوبرين أيضًا من الأحماض الدهنية ولكن له بنية مختلفة عن </a:t>
            </a:r>
            <a:r>
              <a:rPr lang="ar-SA" sz="2000" dirty="0" smtClean="0">
                <a:cs typeface="+mj-cs"/>
              </a:rPr>
              <a:t>الكيوتين.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السوبرين هو </a:t>
            </a:r>
            <a:r>
              <a:rPr lang="ar-SA" sz="2000" b="1" dirty="0" smtClean="0">
                <a:cs typeface="+mj-cs"/>
              </a:rPr>
              <a:t>المكوِّن </a:t>
            </a:r>
            <a:r>
              <a:rPr lang="ar-SA" sz="2000" b="1" dirty="0">
                <a:cs typeface="+mj-cs"/>
              </a:rPr>
              <a:t>الرئيسي لجدران الخلايا الخارجية لجميع </a:t>
            </a:r>
            <a:r>
              <a:rPr lang="ar-SA" sz="2000" b="1" dirty="0" smtClean="0">
                <a:cs typeface="+mj-cs"/>
              </a:rPr>
              <a:t>الأجزاء النباتية الموجودة </a:t>
            </a:r>
            <a:r>
              <a:rPr lang="ar-SA" sz="2000" b="1" dirty="0">
                <a:cs typeface="+mj-cs"/>
              </a:rPr>
              <a:t>تحت الأرض</a:t>
            </a:r>
            <a:r>
              <a:rPr lang="ar-SA" sz="2000" b="1" dirty="0" smtClean="0">
                <a:cs typeface="+mj-cs"/>
              </a:rPr>
              <a:t>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b="1" dirty="0" smtClean="0">
                <a:cs typeface="+mj-cs"/>
              </a:rPr>
              <a:t>الأجزاء الأقدم </a:t>
            </a:r>
            <a:r>
              <a:rPr lang="ar-SA" sz="2000" dirty="0" smtClean="0">
                <a:cs typeface="+mj-cs"/>
              </a:rPr>
              <a:t>من الجذر تحتوي على سوبرين أكثر من غيرها.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يوجد السوبرين في شريط كاسبر من بشرة الجذر.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يوجد السوبرين</a:t>
            </a:r>
            <a:r>
              <a:rPr lang="en-US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أيضًا في </a:t>
            </a:r>
            <a:r>
              <a:rPr lang="ar-SA" sz="2000" b="1" dirty="0">
                <a:cs typeface="+mj-cs"/>
              </a:rPr>
              <a:t>مواقع </a:t>
            </a:r>
            <a:r>
              <a:rPr lang="ar-SA" sz="2000" b="1" dirty="0" smtClean="0">
                <a:cs typeface="+mj-cs"/>
              </a:rPr>
              <a:t>انفصال </a:t>
            </a:r>
            <a:r>
              <a:rPr lang="ar-SA" sz="2000" b="1" dirty="0">
                <a:cs typeface="+mj-cs"/>
              </a:rPr>
              <a:t>الأوراق </a:t>
            </a:r>
            <a:r>
              <a:rPr lang="ar-SA" sz="2000" dirty="0">
                <a:cs typeface="+mj-cs"/>
              </a:rPr>
              <a:t>وفي المناطق المتضررة </a:t>
            </a:r>
            <a:r>
              <a:rPr lang="ar-SA" sz="2000" dirty="0" smtClean="0">
                <a:cs typeface="+mj-cs"/>
              </a:rPr>
              <a:t>بسبب مرض أو جرح.</a:t>
            </a:r>
            <a:endParaRPr lang="en-US" sz="2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2" y="3277583"/>
            <a:ext cx="5187139" cy="3307382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1" y="3277583"/>
            <a:ext cx="5386893" cy="3307382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344922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021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الكيوتين، السوبرين والشموع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1" y="841957"/>
            <a:ext cx="10945224" cy="2092881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الكيوتين </a:t>
            </a:r>
            <a:r>
              <a:rPr lang="ar-SA" sz="2000" dirty="0">
                <a:cs typeface="+mj-cs"/>
              </a:rPr>
              <a:t>، السوبرين </a:t>
            </a:r>
            <a:r>
              <a:rPr lang="ar-SA" sz="2000" dirty="0" smtClean="0">
                <a:cs typeface="+mj-cs"/>
              </a:rPr>
              <a:t>و </a:t>
            </a:r>
            <a:r>
              <a:rPr lang="ar-SA" sz="2000" dirty="0">
                <a:cs typeface="+mj-cs"/>
              </a:rPr>
              <a:t>الشموع </a:t>
            </a:r>
            <a:r>
              <a:rPr lang="ar-SA" sz="2000" dirty="0" smtClean="0">
                <a:cs typeface="+mj-cs"/>
              </a:rPr>
              <a:t>جميعها مصنوعة </a:t>
            </a:r>
            <a:r>
              <a:rPr lang="ar-SA" sz="2000" dirty="0">
                <a:cs typeface="+mj-cs"/>
              </a:rPr>
              <a:t>من </a:t>
            </a:r>
            <a:r>
              <a:rPr lang="ar-SA" sz="2000" b="1" dirty="0" smtClean="0">
                <a:cs typeface="+mj-cs"/>
              </a:rPr>
              <a:t>مركَّبات </a:t>
            </a:r>
            <a:r>
              <a:rPr lang="ar-SA" sz="2000" b="1" dirty="0">
                <a:cs typeface="+mj-cs"/>
              </a:rPr>
              <a:t>كارهة للماء</a:t>
            </a:r>
            <a:r>
              <a:rPr lang="ar-SA" sz="2000" dirty="0" smtClean="0">
                <a:cs typeface="+mj-cs"/>
              </a:rPr>
              <a:t>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هذه المكوِّنات الثلاثة تشكِّل </a:t>
            </a:r>
            <a:r>
              <a:rPr lang="ar-SA" sz="2000" dirty="0">
                <a:cs typeface="+mj-cs"/>
              </a:rPr>
              <a:t>حواجز بين النبات وبيئته </a:t>
            </a:r>
            <a:r>
              <a:rPr lang="ar-SA" sz="2000" dirty="0" smtClean="0">
                <a:cs typeface="+mj-cs"/>
              </a:rPr>
              <a:t>حيث </a:t>
            </a:r>
            <a:r>
              <a:rPr lang="ar-SA" sz="2000" dirty="0">
                <a:cs typeface="+mj-cs"/>
              </a:rPr>
              <a:t>تعمل على إبقاء المياه في الداخل ومسببات </a:t>
            </a:r>
            <a:r>
              <a:rPr lang="ar-SA" sz="2000" dirty="0" smtClean="0">
                <a:cs typeface="+mj-cs"/>
              </a:rPr>
              <a:t>الأمراض للخارج.</a:t>
            </a:r>
            <a:endParaRPr lang="en-US" sz="2000" dirty="0" smtClean="0">
              <a:cs typeface="+mj-cs"/>
            </a:endParaRP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تُعد </a:t>
            </a:r>
            <a:r>
              <a:rPr lang="ar-SA" sz="2000" dirty="0" smtClean="0">
                <a:cs typeface="+mj-cs"/>
              </a:rPr>
              <a:t>الإهاب (الكيوتيكل) </a:t>
            </a:r>
            <a:r>
              <a:rPr lang="ar-SA" sz="2000" dirty="0">
                <a:cs typeface="+mj-cs"/>
              </a:rPr>
              <a:t>والأنسجة السوبيرية مهمة في استبعاد الفطريات </a:t>
            </a:r>
            <a:r>
              <a:rPr lang="ar-SA" sz="2000" dirty="0" smtClean="0">
                <a:cs typeface="+mj-cs"/>
              </a:rPr>
              <a:t>والبكتيريا.</a:t>
            </a:r>
          </a:p>
          <a:p>
            <a:pPr marL="342900" indent="-342900" algn="just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cs typeface="+mj-cs"/>
              </a:rPr>
              <a:t>ومع ذلك ، يمكن للعديد من الفطريات أن تخترق سطح النبات مباشرة بوسائل ميكانيكية ، </a:t>
            </a:r>
            <a:r>
              <a:rPr lang="ar-SA" sz="2000" dirty="0" smtClean="0">
                <a:cs typeface="+mj-cs"/>
              </a:rPr>
              <a:t>وقد تنتج فطرياتٍ أخرى 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إنزيم </a:t>
            </a:r>
            <a:r>
              <a:rPr lang="ar-SA" sz="2000" dirty="0" err="1" smtClean="0">
                <a:solidFill>
                  <a:srgbClr val="FF0000"/>
                </a:solidFill>
                <a:cs typeface="+mj-cs"/>
              </a:rPr>
              <a:t>الكيوتينيز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ar-SA" sz="2000" dirty="0">
                <a:solidFill>
                  <a:srgbClr val="FF0000"/>
                </a:solidFill>
                <a:cs typeface="+mj-cs"/>
              </a:rPr>
              <a:t>الذي يحلل </a:t>
            </a:r>
            <a:r>
              <a:rPr lang="ar-SA" sz="2000" dirty="0" err="1" smtClean="0">
                <a:solidFill>
                  <a:srgbClr val="FF0000"/>
                </a:solidFill>
                <a:cs typeface="+mj-cs"/>
              </a:rPr>
              <a:t>الكيوتين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ar-SA" sz="2000" dirty="0">
                <a:solidFill>
                  <a:srgbClr val="FF0000"/>
                </a:solidFill>
                <a:cs typeface="+mj-cs"/>
              </a:rPr>
              <a:t>وبالتالي يسهل دخول العامل الممرض إلى النبات.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062036"/>
            <a:ext cx="7255042" cy="3557577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188687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09" y="0"/>
            <a:ext cx="97909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4975" y="1845425"/>
            <a:ext cx="1920240" cy="491282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90306" y="951480"/>
            <a:ext cx="6655723" cy="2874778"/>
            <a:chOff x="1244139" y="793538"/>
            <a:chExt cx="6655723" cy="2874778"/>
          </a:xfrm>
          <a:solidFill>
            <a:srgbClr val="8BDB94"/>
          </a:solidFill>
        </p:grpSpPr>
        <p:sp>
          <p:nvSpPr>
            <p:cNvPr id="3" name="TextBox 2"/>
            <p:cNvSpPr txBox="1"/>
            <p:nvPr/>
          </p:nvSpPr>
          <p:spPr>
            <a:xfrm>
              <a:off x="3158837" y="793538"/>
              <a:ext cx="2851265" cy="707886"/>
            </a:xfrm>
            <a:prstGeom prst="rect">
              <a:avLst/>
            </a:prstGeom>
            <a:solidFill>
              <a:srgbClr val="0033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000" b="1" dirty="0" smtClean="0">
                  <a:solidFill>
                    <a:schemeClr val="bg1"/>
                  </a:solidFill>
                  <a:cs typeface="+mj-cs"/>
                </a:rPr>
                <a:t>الكربوهيدرات</a:t>
              </a:r>
            </a:p>
            <a:p>
              <a:pPr algn="ctr" rtl="1"/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Carbohydrates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8837" y="1687808"/>
              <a:ext cx="2851265" cy="400110"/>
            </a:xfrm>
            <a:prstGeom prst="rect">
              <a:avLst/>
            </a:prstGeom>
            <a:solidFill>
              <a:srgbClr val="0033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وتعني ماءات الكربون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48597" y="2960430"/>
              <a:ext cx="2851265" cy="707886"/>
            </a:xfrm>
            <a:prstGeom prst="rect">
              <a:avLst/>
            </a:prstGeom>
            <a:solidFill>
              <a:srgbClr val="0033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(Hydrate)</a:t>
              </a:r>
            </a:p>
            <a:p>
              <a:pPr algn="ctr" rtl="1"/>
              <a:r>
                <a:rPr lang="ar-S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ماء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4139" y="2960430"/>
              <a:ext cx="2851265" cy="707886"/>
            </a:xfrm>
            <a:prstGeom prst="rect">
              <a:avLst/>
            </a:prstGeom>
            <a:solidFill>
              <a:srgbClr val="0033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(Carbo)</a:t>
              </a:r>
            </a:p>
            <a:p>
              <a:pPr algn="ctr" rtl="1"/>
              <a:r>
                <a:rPr lang="ar-S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كربون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316778" y="2274302"/>
              <a:ext cx="556954" cy="585276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13069" y="2274302"/>
              <a:ext cx="673331" cy="518774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048298" y="4397433"/>
            <a:ext cx="4106487" cy="523220"/>
          </a:xfrm>
          <a:prstGeom prst="rect">
            <a:avLst/>
          </a:prstGeom>
          <a:noFill/>
          <a:ln w="28575">
            <a:solidFill>
              <a:srgbClr val="8BDB9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800" b="1" baseline="-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sz="2800" b="1" baseline="-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n≥3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5749" y="424646"/>
            <a:ext cx="9090847" cy="5192383"/>
            <a:chOff x="398386" y="368663"/>
            <a:chExt cx="9773053" cy="5030215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5617901" y="4092296"/>
              <a:ext cx="1" cy="31976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88142" y="4408231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159087" y="4399217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15472" y="4446876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564869" y="4446876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629200" y="4446876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74830" y="3210203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23796" y="3210204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52331" y="3210204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86401" y="3237992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65163" y="3228232"/>
              <a:ext cx="0" cy="35456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398386" y="3430494"/>
              <a:ext cx="1116676" cy="686051"/>
              <a:chOff x="4477172" y="1604356"/>
              <a:chExt cx="1882064" cy="78971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13811" y="1604356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003300"/>
                  </a:gs>
                  <a:gs pos="48000">
                    <a:schemeClr val="bg1"/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77172" y="1799156"/>
                <a:ext cx="1845426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ألياف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645154" y="3427541"/>
              <a:ext cx="1116676" cy="686051"/>
              <a:chOff x="4477172" y="1604356"/>
              <a:chExt cx="1882064" cy="78971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13811" y="1604356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003300"/>
                  </a:gs>
                  <a:gs pos="48000">
                    <a:schemeClr val="bg1"/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77172" y="1799156"/>
                <a:ext cx="1845426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سيليولوز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912227" y="3427540"/>
              <a:ext cx="1116676" cy="686051"/>
              <a:chOff x="4477172" y="1604356"/>
              <a:chExt cx="1882064" cy="7897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13811" y="1604356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003300"/>
                  </a:gs>
                  <a:gs pos="48000">
                    <a:schemeClr val="bg1"/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77172" y="1799156"/>
                <a:ext cx="1845426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نشأ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767925" y="3449585"/>
              <a:ext cx="1613138" cy="686051"/>
              <a:chOff x="4128851" y="1604357"/>
              <a:chExt cx="2718807" cy="78971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320787" y="1604357"/>
                <a:ext cx="2334651" cy="789711"/>
              </a:xfrm>
              <a:prstGeom prst="rect">
                <a:avLst/>
              </a:prstGeom>
              <a:gradFill flip="none" rotWithShape="1">
                <a:gsLst>
                  <a:gs pos="0">
                    <a:srgbClr val="003300"/>
                  </a:gs>
                  <a:gs pos="48000">
                    <a:schemeClr val="bg1"/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28851" y="1768907"/>
                <a:ext cx="2718807" cy="46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سكريات أحادية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917392" y="3430494"/>
              <a:ext cx="1493551" cy="686051"/>
              <a:chOff x="4286693" y="1604357"/>
              <a:chExt cx="2517255" cy="78971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405935" y="1604357"/>
                <a:ext cx="2206076" cy="789711"/>
              </a:xfrm>
              <a:prstGeom prst="rect">
                <a:avLst/>
              </a:prstGeom>
              <a:gradFill flip="none" rotWithShape="1">
                <a:gsLst>
                  <a:gs pos="0">
                    <a:srgbClr val="003300"/>
                  </a:gs>
                  <a:gs pos="48000">
                    <a:schemeClr val="bg1"/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86693" y="1765528"/>
                <a:ext cx="2517255" cy="46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سكريات ثنائية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161599" y="4707570"/>
              <a:ext cx="1009840" cy="686051"/>
              <a:chOff x="4331086" y="1604356"/>
              <a:chExt cx="2350983" cy="78971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405936" y="1604356"/>
                <a:ext cx="2206076" cy="78971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48000">
                    <a:schemeClr val="bg1"/>
                  </a:gs>
                  <a:gs pos="100000">
                    <a:srgbClr val="92D05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31086" y="1768928"/>
                <a:ext cx="2350983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جلوكوز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089516" y="4707571"/>
              <a:ext cx="1009840" cy="686051"/>
              <a:chOff x="4331086" y="1604356"/>
              <a:chExt cx="2350983" cy="7897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405936" y="1604356"/>
                <a:ext cx="2206076" cy="78971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48000">
                    <a:schemeClr val="bg1"/>
                  </a:gs>
                  <a:gs pos="100000">
                    <a:srgbClr val="92D05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31086" y="1768928"/>
                <a:ext cx="2350983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فركتوز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047525" y="4712827"/>
              <a:ext cx="1009840" cy="686051"/>
              <a:chOff x="4331086" y="1604356"/>
              <a:chExt cx="2350983" cy="7897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405936" y="1604356"/>
                <a:ext cx="2206076" cy="78971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48000">
                    <a:schemeClr val="bg1"/>
                  </a:gs>
                  <a:gs pos="100000">
                    <a:srgbClr val="92D05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31086" y="1768928"/>
                <a:ext cx="2350983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جلاكتوز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608570" y="4707570"/>
              <a:ext cx="1009840" cy="686051"/>
              <a:chOff x="4331086" y="1604356"/>
              <a:chExt cx="2350983" cy="78971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405936" y="1604356"/>
                <a:ext cx="2206076" cy="78971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48000">
                    <a:schemeClr val="bg1"/>
                  </a:gs>
                  <a:gs pos="100000">
                    <a:srgbClr val="92D05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31086" y="1768928"/>
                <a:ext cx="2350983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مالتوز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523809" y="4707570"/>
              <a:ext cx="1009840" cy="686051"/>
              <a:chOff x="4331086" y="1604356"/>
              <a:chExt cx="2350983" cy="7897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405936" y="1604356"/>
                <a:ext cx="2206076" cy="78971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48000">
                    <a:schemeClr val="bg1"/>
                  </a:gs>
                  <a:gs pos="100000">
                    <a:srgbClr val="92D05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31086" y="1768928"/>
                <a:ext cx="2350983" cy="46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سكروز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74341" y="368663"/>
              <a:ext cx="2898933" cy="789710"/>
              <a:chOff x="4513810" y="1604356"/>
              <a:chExt cx="1845426" cy="789710"/>
            </a:xfrm>
            <a:solidFill>
              <a:schemeClr val="accent5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4513811" y="1604356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8BDB94"/>
                  </a:gs>
                  <a:gs pos="48000">
                    <a:schemeClr val="bg1"/>
                  </a:gs>
                  <a:gs pos="100000">
                    <a:srgbClr val="8BDB94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513810" y="1799156"/>
                <a:ext cx="1845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كربوهيدرات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56725" y="2128251"/>
              <a:ext cx="1845426" cy="789710"/>
              <a:chOff x="4513810" y="1604356"/>
              <a:chExt cx="1845426" cy="789710"/>
            </a:xfrm>
            <a:solidFill>
              <a:srgbClr val="00B0F0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4513811" y="1604356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339966"/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rgbClr val="339966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13810" y="1799156"/>
                <a:ext cx="1845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بسيط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40883" y="2128251"/>
              <a:ext cx="1845425" cy="789710"/>
              <a:chOff x="1960856" y="1722899"/>
              <a:chExt cx="1845425" cy="789710"/>
            </a:xfrm>
            <a:solidFill>
              <a:srgbClr val="00B0F0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1960856" y="1722899"/>
                <a:ext cx="1845425" cy="789710"/>
              </a:xfrm>
              <a:prstGeom prst="rect">
                <a:avLst/>
              </a:prstGeom>
              <a:gradFill flip="none" rotWithShape="1">
                <a:gsLst>
                  <a:gs pos="0">
                    <a:srgbClr val="339966"/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rgbClr val="339966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05576" y="1750792"/>
                <a:ext cx="1685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 smtClean="0">
                    <a:cs typeface="+mj-cs"/>
                  </a:rPr>
                  <a:t>معقَّد</a:t>
                </a:r>
              </a:p>
              <a:p>
                <a:pPr algn="ctr" rtl="1"/>
                <a:r>
                  <a:rPr lang="ar-SA" sz="2000" b="1" dirty="0" smtClean="0">
                    <a:latin typeface="Times New Roman" panose="02020603050405020304" pitchFamily="18" charset="0"/>
                    <a:cs typeface="+mj-cs"/>
                  </a:rPr>
                  <a:t>(سكريات عديدة)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Straight Connector 43"/>
            <p:cNvCxnSpPr>
              <a:stCxn id="4" idx="2"/>
            </p:cNvCxnSpPr>
            <p:nvPr/>
          </p:nvCxnSpPr>
          <p:spPr>
            <a:xfrm>
              <a:off x="4523809" y="1158373"/>
              <a:ext cx="1538" cy="59376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220686" y="1752141"/>
              <a:ext cx="466530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85992" y="1752141"/>
              <a:ext cx="0" cy="36389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23796" y="1752141"/>
              <a:ext cx="0" cy="36389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223796" y="2899022"/>
              <a:ext cx="1" cy="31976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67747" y="3218783"/>
              <a:ext cx="2584584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586401" y="3239672"/>
              <a:ext cx="2988094" cy="117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944755" y="2913009"/>
              <a:ext cx="1" cy="31976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561754" y="4127116"/>
              <a:ext cx="1" cy="31976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515470" y="4446876"/>
              <a:ext cx="2118049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983829" y="4408231"/>
              <a:ext cx="1167819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43" y="300636"/>
            <a:ext cx="4246237" cy="2554414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  <p:cxnSp>
        <p:nvCxnSpPr>
          <p:cNvPr id="91" name="Straight Arrow Connector 90"/>
          <p:cNvCxnSpPr/>
          <p:nvPr/>
        </p:nvCxnSpPr>
        <p:spPr>
          <a:xfrm flipH="1" flipV="1">
            <a:off x="9800461" y="2040541"/>
            <a:ext cx="799115" cy="1345938"/>
          </a:xfrm>
          <a:prstGeom prst="straightConnector1">
            <a:avLst/>
          </a:prstGeom>
          <a:ln w="19050">
            <a:solidFill>
              <a:srgbClr val="8BDB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358605" y="3357794"/>
            <a:ext cx="25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 smtClean="0">
                <a:cs typeface="+mj-cs"/>
              </a:rPr>
              <a:t>رابطة جلايكوسيدية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26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201" y="1129204"/>
            <a:ext cx="9646920" cy="707886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cs typeface="+mj-cs"/>
              </a:rPr>
              <a:t>تتكون جدران الخلايا النباتية بشكل أساسي من </a:t>
            </a:r>
            <a:r>
              <a:rPr lang="ar-SA" sz="2000" dirty="0" smtClean="0">
                <a:cs typeface="+mj-cs"/>
              </a:rPr>
              <a:t>السيليولوز </a:t>
            </a:r>
            <a:r>
              <a:rPr lang="ar-SA" sz="2000" dirty="0">
                <a:cs typeface="+mj-cs"/>
              </a:rPr>
              <a:t>، وهو الجزيء </a:t>
            </a:r>
            <a:r>
              <a:rPr lang="ar-SA" sz="2000" dirty="0" smtClean="0">
                <a:cs typeface="+mj-cs"/>
              </a:rPr>
              <a:t>الأكثر </a:t>
            </a:r>
            <a:r>
              <a:rPr lang="ar-SA" sz="2000" dirty="0">
                <a:cs typeface="+mj-cs"/>
              </a:rPr>
              <a:t>وفرة على وجه الأرض. ألياف </a:t>
            </a:r>
            <a:r>
              <a:rPr lang="ar-SA" sz="2000" dirty="0" smtClean="0">
                <a:cs typeface="+mj-cs"/>
              </a:rPr>
              <a:t>السيليولوز </a:t>
            </a:r>
            <a:r>
              <a:rPr lang="ar-SA" sz="2000" dirty="0">
                <a:cs typeface="+mj-cs"/>
              </a:rPr>
              <a:t>عبارة عن بوليمرات خطية طويلة مكونة من مئات </a:t>
            </a:r>
            <a:r>
              <a:rPr lang="ar-SA" sz="2000" dirty="0" smtClean="0">
                <a:cs typeface="+mj-cs"/>
              </a:rPr>
              <a:t>الجزيئات من </a:t>
            </a:r>
            <a:r>
              <a:rPr lang="ar-SA" sz="2000" dirty="0">
                <a:cs typeface="+mj-cs"/>
              </a:rPr>
              <a:t>الجلوكوز</a:t>
            </a:r>
            <a:endParaRPr lang="en-US" sz="20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01" y="1998400"/>
            <a:ext cx="9646920" cy="4428744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290695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91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cs typeface="+mj-cs"/>
              </a:rPr>
              <a:t>طرق </a:t>
            </a:r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الإستخلاص 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والفصل والتعرف على المادة النباتية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81564" y="1036802"/>
            <a:ext cx="42967" cy="5531948"/>
          </a:xfrm>
          <a:prstGeom prst="line">
            <a:avLst/>
          </a:prstGeom>
          <a:ln w="19050">
            <a:solidFill>
              <a:srgbClr val="8BD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753711" y="1036801"/>
            <a:ext cx="15551" cy="5531949"/>
          </a:xfrm>
          <a:prstGeom prst="line">
            <a:avLst/>
          </a:prstGeom>
          <a:ln w="19050">
            <a:solidFill>
              <a:srgbClr val="8BD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6612" y="1036802"/>
            <a:ext cx="2502560" cy="4260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8471" y="1036802"/>
            <a:ext cx="4223660" cy="4260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37650" y="1036803"/>
            <a:ext cx="4468211" cy="4260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7649" y="1036804"/>
            <a:ext cx="446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الإستخلاص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8472" y="1062739"/>
            <a:ext cx="418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الفصل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04" y="1062739"/>
            <a:ext cx="239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التعرُّف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73421"/>
              </p:ext>
            </p:extLst>
          </p:nvPr>
        </p:nvGraphicFramePr>
        <p:xfrm>
          <a:off x="7437651" y="1602353"/>
          <a:ext cx="4468210" cy="286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988">
                  <a:extLst>
                    <a:ext uri="{9D8B030D-6E8A-4147-A177-3AD203B41FA5}">
                      <a16:colId xmlns:a16="http://schemas.microsoft.com/office/drawing/2014/main" val="1195460408"/>
                    </a:ext>
                  </a:extLst>
                </a:gridCol>
                <a:gridCol w="1189565">
                  <a:extLst>
                    <a:ext uri="{9D8B030D-6E8A-4147-A177-3AD203B41FA5}">
                      <a16:colId xmlns:a16="http://schemas.microsoft.com/office/drawing/2014/main" val="1514589115"/>
                    </a:ext>
                  </a:extLst>
                </a:gridCol>
                <a:gridCol w="1026479">
                  <a:extLst>
                    <a:ext uri="{9D8B030D-6E8A-4147-A177-3AD203B41FA5}">
                      <a16:colId xmlns:a16="http://schemas.microsoft.com/office/drawing/2014/main" val="2437388388"/>
                    </a:ext>
                  </a:extLst>
                </a:gridCol>
                <a:gridCol w="1361178">
                  <a:extLst>
                    <a:ext uri="{9D8B030D-6E8A-4147-A177-3AD203B41FA5}">
                      <a16:colId xmlns:a16="http://schemas.microsoft.com/office/drawing/2014/main" val="1924205176"/>
                    </a:ext>
                  </a:extLst>
                </a:gridCol>
              </a:tblGrid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>
                          <a:cs typeface="+mj-cs"/>
                        </a:rPr>
                        <a:t>إيثانول</a:t>
                      </a:r>
                    </a:p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>
                          <a:cs typeface="+mj-cs"/>
                        </a:rPr>
                        <a:t>كلوروفورم</a:t>
                      </a:r>
                    </a:p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Chloroform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>
                          <a:cs typeface="+mj-cs"/>
                        </a:rPr>
                        <a:t>إيثر</a:t>
                      </a:r>
                      <a:r>
                        <a:rPr lang="ar-SA" sz="1400" baseline="0" dirty="0" smtClean="0">
                          <a:cs typeface="+mj-cs"/>
                        </a:rPr>
                        <a:t> البترول</a:t>
                      </a:r>
                    </a:p>
                    <a:p>
                      <a:pPr algn="ctr" rtl="1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ether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>
                          <a:cs typeface="+mj-cs"/>
                        </a:rPr>
                        <a:t>المادة الكيميائية</a:t>
                      </a:r>
                      <a:r>
                        <a:rPr lang="ar-SA" sz="1400" baseline="0" dirty="0" smtClean="0">
                          <a:cs typeface="+mj-cs"/>
                        </a:rPr>
                        <a:t> النباتية</a:t>
                      </a:r>
                      <a:endParaRPr lang="en-US" sz="1400" dirty="0">
                        <a:cs typeface="+mj-cs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90710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فينول/عديدة</a:t>
                      </a:r>
                      <a:r>
                        <a:rPr lang="ar-SA" sz="1200" b="1" baseline="0" dirty="0" smtClean="0">
                          <a:cs typeface="+mj-cs"/>
                        </a:rPr>
                        <a:t> الفينول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1199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-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تيربينويدات/ستيرويدات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2181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-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فلافونويدات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98319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صابونينات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50663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-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-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قلويدات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rgbClr val="8BD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36171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+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-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تانينات</a:t>
                      </a:r>
                      <a:endParaRPr lang="en-US" sz="1200" b="1" dirty="0">
                        <a:cs typeface="+mj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84877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455159" y="4607721"/>
            <a:ext cx="4450702" cy="2031325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b="1" u="sng" dirty="0" smtClean="0">
                <a:solidFill>
                  <a:srgbClr val="FF0000"/>
                </a:solidFill>
                <a:cs typeface="+mj-cs"/>
              </a:rPr>
              <a:t>لاحظي </a:t>
            </a:r>
            <a:r>
              <a:rPr lang="ar-SA" b="1" u="sng" dirty="0">
                <a:solidFill>
                  <a:srgbClr val="FF0000"/>
                </a:solidFill>
                <a:cs typeface="+mj-cs"/>
              </a:rPr>
              <a:t>طبيعة المركبات</a:t>
            </a:r>
            <a:r>
              <a:rPr lang="ar-SA" b="1" u="sng" dirty="0" smtClean="0">
                <a:solidFill>
                  <a:srgbClr val="FF0000"/>
                </a:solidFill>
                <a:cs typeface="+mj-cs"/>
              </a:rPr>
              <a:t>:</a:t>
            </a:r>
          </a:p>
          <a:p>
            <a:pPr algn="just" rtl="1"/>
            <a:r>
              <a:rPr lang="ar-SA" dirty="0">
                <a:solidFill>
                  <a:srgbClr val="FF0000"/>
                </a:solidFill>
                <a:cs typeface="+mj-cs"/>
              </a:rPr>
              <a:t>الزيت </a:t>
            </a:r>
            <a:r>
              <a:rPr lang="ar-SA" dirty="0" smtClean="0">
                <a:solidFill>
                  <a:srgbClr val="FF0000"/>
                </a:solidFill>
                <a:cs typeface="+mj-cs"/>
              </a:rPr>
              <a:t>العطري </a:t>
            </a:r>
            <a:r>
              <a:rPr lang="ar-SA" dirty="0" smtClean="0">
                <a:cs typeface="+mj-cs"/>
              </a:rPr>
              <a:t>- </a:t>
            </a:r>
            <a:r>
              <a:rPr lang="ar-SA" dirty="0">
                <a:cs typeface="+mj-cs"/>
              </a:rPr>
              <a:t>حساس لتغير درجة الحرارة وينخفض بمرور الوقت - تجنب </a:t>
            </a:r>
            <a:r>
              <a:rPr lang="ar-SA" dirty="0" smtClean="0">
                <a:cs typeface="+mj-cs"/>
              </a:rPr>
              <a:t>التجفيف</a:t>
            </a:r>
          </a:p>
          <a:p>
            <a:pPr algn="just" rtl="1"/>
            <a:r>
              <a:rPr lang="ar-SA" dirty="0">
                <a:solidFill>
                  <a:srgbClr val="FF0000"/>
                </a:solidFill>
                <a:cs typeface="+mj-cs"/>
              </a:rPr>
              <a:t>مركبات الفلافونويد والقلويدات </a:t>
            </a:r>
            <a:r>
              <a:rPr lang="ar-SA" dirty="0">
                <a:cs typeface="+mj-cs"/>
              </a:rPr>
              <a:t>- مستقرة بشكل ملحوظ مع مرور </a:t>
            </a:r>
            <a:r>
              <a:rPr lang="ar-SA" dirty="0" smtClean="0">
                <a:cs typeface="+mj-cs"/>
              </a:rPr>
              <a:t>الوقت</a:t>
            </a:r>
          </a:p>
          <a:p>
            <a:pPr algn="just" rtl="1"/>
            <a:r>
              <a:rPr lang="ar-SA" dirty="0">
                <a:solidFill>
                  <a:srgbClr val="FF0000"/>
                </a:solidFill>
                <a:cs typeface="+mj-cs"/>
              </a:rPr>
              <a:t>التانين -</a:t>
            </a:r>
            <a:r>
              <a:rPr lang="ar-SA" dirty="0">
                <a:cs typeface="+mj-cs"/>
              </a:rPr>
              <a:t> من الأفضل استخلاصه من الأوراق الطازجة المجففة بالفراغ بدلاً من التجفيف بالهواء</a:t>
            </a:r>
            <a:endParaRPr lang="en-US" dirty="0"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3802" y="1602353"/>
            <a:ext cx="4334675" cy="2062103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smtClean="0">
                <a:solidFill>
                  <a:srgbClr val="FF0000"/>
                </a:solidFill>
                <a:cs typeface="+mj-cs"/>
              </a:rPr>
              <a:t>الفصل اللوني (الكروموتوجرافي)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/>
              <a:t>فصل لوني ورقي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Chromatography</a:t>
            </a:r>
            <a:r>
              <a:rPr lang="ar-SA" sz="1600" dirty="0" smtClean="0"/>
              <a:t>)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ar-SA" sz="1600" dirty="0" smtClean="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/>
              <a:t>الفصل (</a:t>
            </a:r>
            <a:r>
              <a:rPr lang="ar-SA" sz="1600" dirty="0" smtClean="0">
                <a:solidFill>
                  <a:srgbClr val="8BDB94"/>
                </a:solidFill>
              </a:rPr>
              <a:t>الاستشراب</a:t>
            </a:r>
            <a:r>
              <a:rPr lang="ar-SA" sz="1600" dirty="0" smtClean="0"/>
              <a:t>) </a:t>
            </a:r>
            <a:r>
              <a:rPr lang="ar-SA" sz="1600" dirty="0"/>
              <a:t>اللوني بالطبقة </a:t>
            </a:r>
            <a:r>
              <a:rPr lang="ar-SA" sz="1600" dirty="0" smtClean="0"/>
              <a:t>الرقيقة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layer chromatography</a:t>
            </a:r>
            <a:r>
              <a:rPr lang="ar-SA" sz="1600" dirty="0" smtClean="0"/>
              <a:t>)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TLC</a:t>
            </a:r>
            <a:r>
              <a:rPr lang="ar-SA" sz="1600" dirty="0" smtClean="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/>
              <a:t>فصل (</a:t>
            </a:r>
            <a:r>
              <a:rPr lang="ar-SA" sz="1600" dirty="0" smtClean="0">
                <a:solidFill>
                  <a:srgbClr val="8BDB94"/>
                </a:solidFill>
              </a:rPr>
              <a:t>استشراب</a:t>
            </a:r>
            <a:r>
              <a:rPr lang="ar-SA" sz="1600" dirty="0" smtClean="0"/>
              <a:t>) لوني غازي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</a:t>
            </a:r>
            <a:r>
              <a:rPr lang="ar-SA" sz="1600" dirty="0" smtClean="0">
                <a:cs typeface="+mj-cs"/>
              </a:rPr>
              <a:t>)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ar-SA" sz="1600" dirty="0" smtClean="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cs typeface="+mj-cs"/>
              </a:rPr>
              <a:t>فصل (</a:t>
            </a:r>
            <a:r>
              <a:rPr lang="ar-SA" sz="1600" dirty="0" smtClean="0">
                <a:solidFill>
                  <a:srgbClr val="8BDB94"/>
                </a:solidFill>
                <a:cs typeface="+mj-cs"/>
              </a:rPr>
              <a:t>استشراب</a:t>
            </a:r>
            <a:r>
              <a:rPr lang="ar-SA" sz="1600" dirty="0" smtClean="0">
                <a:cs typeface="+mj-cs"/>
              </a:rPr>
              <a:t>) لوني سائل رفيع الإنجاز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HPLC</a:t>
            </a:r>
            <a:r>
              <a:rPr lang="ar-SA" sz="1600" dirty="0" smtClean="0">
                <a:cs typeface="+mj-cs"/>
              </a:rPr>
              <a:t>)</a:t>
            </a:r>
            <a:r>
              <a:rPr lang="ar-SA" sz="1600" dirty="0" smtClean="0"/>
              <a:t> </a:t>
            </a:r>
            <a:r>
              <a:rPr lang="ar-SA" sz="1600" dirty="0" smtClean="0">
                <a:cs typeface="+mj-cs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liquid chromatography</a:t>
            </a:r>
            <a:r>
              <a:rPr lang="ar-SA" sz="1600" dirty="0" smtClean="0">
                <a:cs typeface="+mj-cs"/>
              </a:rPr>
              <a:t>)</a:t>
            </a:r>
            <a:endParaRPr lang="en-US" sz="1600" dirty="0"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3800" y="3910677"/>
            <a:ext cx="4334644" cy="2585323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u="sng" dirty="0">
                <a:solidFill>
                  <a:srgbClr val="C00000"/>
                </a:solidFill>
                <a:cs typeface="+mj-cs"/>
              </a:rPr>
              <a:t>يعتمد اختيار التقنية على خصائص الذوبان وتقلبات </a:t>
            </a:r>
            <a:r>
              <a:rPr lang="ar-SA" u="sng" dirty="0" smtClean="0">
                <a:solidFill>
                  <a:srgbClr val="C00000"/>
                </a:solidFill>
                <a:cs typeface="+mj-cs"/>
              </a:rPr>
              <a:t>المركبات.</a:t>
            </a:r>
          </a:p>
          <a:p>
            <a:pPr algn="just" rtl="1"/>
            <a:r>
              <a:rPr lang="ar-SA" dirty="0" smtClean="0">
                <a:solidFill>
                  <a:srgbClr val="339966"/>
                </a:solidFill>
                <a:cs typeface="+mj-cs"/>
              </a:rPr>
              <a:t>الفصل اللوني الورقي (</a:t>
            </a:r>
            <a:r>
              <a:rPr lang="en-US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ar-SA" dirty="0">
                <a:solidFill>
                  <a:srgbClr val="339966"/>
                </a:solidFill>
                <a:cs typeface="+mj-cs"/>
              </a:rPr>
              <a:t>) </a:t>
            </a:r>
            <a:r>
              <a:rPr lang="ar-SA" dirty="0">
                <a:cs typeface="+mj-cs"/>
              </a:rPr>
              <a:t>تنطبق على المركبات القابلة للذوبان في </a:t>
            </a:r>
            <a:r>
              <a:rPr lang="ar-SA" dirty="0" smtClean="0">
                <a:cs typeface="+mj-cs"/>
              </a:rPr>
              <a:t>الماء.</a:t>
            </a:r>
          </a:p>
          <a:p>
            <a:pPr algn="just" rtl="1"/>
            <a:r>
              <a:rPr lang="ar-SA" dirty="0" smtClean="0">
                <a:solidFill>
                  <a:srgbClr val="339966"/>
                </a:solidFill>
                <a:cs typeface="+mj-cs"/>
              </a:rPr>
              <a:t>الفصل اللوني بالطبقة الرقيقة (</a:t>
            </a:r>
            <a:r>
              <a:rPr lang="en-US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TLC</a:t>
            </a:r>
            <a:r>
              <a:rPr lang="ar-SA" dirty="0">
                <a:solidFill>
                  <a:srgbClr val="339966"/>
                </a:solidFill>
                <a:cs typeface="+mj-cs"/>
              </a:rPr>
              <a:t>) </a:t>
            </a:r>
            <a:r>
              <a:rPr lang="ar-SA" dirty="0">
                <a:cs typeface="+mj-cs"/>
              </a:rPr>
              <a:t>فصل المركبات </a:t>
            </a:r>
            <a:r>
              <a:rPr lang="ar-SA" dirty="0" smtClean="0">
                <a:cs typeface="+mj-cs"/>
              </a:rPr>
              <a:t>التي تذوب في الدهون.</a:t>
            </a:r>
          </a:p>
          <a:p>
            <a:pPr algn="just" rtl="1"/>
            <a:r>
              <a:rPr lang="ar-SA" dirty="0" smtClean="0">
                <a:solidFill>
                  <a:srgbClr val="339966"/>
                </a:solidFill>
                <a:cs typeface="+mj-cs"/>
              </a:rPr>
              <a:t>الفصل اللوني الغازي (</a:t>
            </a:r>
            <a:r>
              <a:rPr lang="en-US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ar-SA" dirty="0">
                <a:solidFill>
                  <a:srgbClr val="339966"/>
                </a:solidFill>
                <a:cs typeface="+mj-cs"/>
              </a:rPr>
              <a:t>) </a:t>
            </a:r>
            <a:r>
              <a:rPr lang="ar-SA" dirty="0" smtClean="0">
                <a:cs typeface="+mj-cs"/>
              </a:rPr>
              <a:t>فصل المركبات المتطايرة.</a:t>
            </a:r>
          </a:p>
          <a:p>
            <a:pPr algn="just" rtl="1"/>
            <a:r>
              <a:rPr lang="ar-SA" dirty="0" smtClean="0">
                <a:solidFill>
                  <a:srgbClr val="339966"/>
                </a:solidFill>
                <a:cs typeface="+mj-cs"/>
              </a:rPr>
              <a:t>الفصل اللوني السائل رفيع الإنجاز (</a:t>
            </a:r>
            <a:r>
              <a:rPr lang="en-US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HPLC</a:t>
            </a:r>
            <a:r>
              <a:rPr lang="ar-SA" dirty="0" smtClean="0">
                <a:solidFill>
                  <a:srgbClr val="339966"/>
                </a:solidFill>
                <a:cs typeface="+mj-cs"/>
              </a:rPr>
              <a:t>) </a:t>
            </a:r>
            <a:r>
              <a:rPr lang="ar-SA" dirty="0" smtClean="0">
                <a:cs typeface="+mj-cs"/>
              </a:rPr>
              <a:t>يفصل المركبات الأقل تطاير والمركبات القطبية.</a:t>
            </a:r>
            <a:endParaRPr lang="en-US" dirty="0"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88" y="1602353"/>
            <a:ext cx="2570985" cy="2308324"/>
          </a:xfrm>
          <a:prstGeom prst="rect">
            <a:avLst/>
          </a:prstGeom>
          <a:noFill/>
          <a:ln w="19050">
            <a:solidFill>
              <a:srgbClr val="8BDB94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 smtClean="0">
                <a:solidFill>
                  <a:srgbClr val="003300"/>
                </a:solidFill>
                <a:cs typeface="+mj-cs"/>
              </a:rPr>
              <a:t>الطرق:</a:t>
            </a:r>
          </a:p>
          <a:p>
            <a:pPr marL="174625" indent="-174625" algn="just" rtl="1">
              <a:buFont typeface="Arial" panose="020B0604020202020204" pitchFamily="34" charset="0"/>
              <a:buChar char="•"/>
            </a:pPr>
            <a:r>
              <a:rPr lang="ar-SA" dirty="0">
                <a:cs typeface="+mj-cs"/>
              </a:rPr>
              <a:t>مطيافية </a:t>
            </a:r>
            <a:r>
              <a:rPr lang="ar-SA" dirty="0" smtClean="0">
                <a:cs typeface="+mj-cs"/>
              </a:rPr>
              <a:t>(</a:t>
            </a:r>
            <a:r>
              <a:rPr lang="ar-SA" dirty="0" smtClean="0">
                <a:solidFill>
                  <a:srgbClr val="8BDB94"/>
                </a:solidFill>
                <a:cs typeface="+mj-cs"/>
              </a:rPr>
              <a:t>منظار طيف</a:t>
            </a:r>
            <a:r>
              <a:rPr lang="ar-SA" dirty="0" smtClean="0">
                <a:cs typeface="+mj-cs"/>
              </a:rPr>
              <a:t>) الأشعة </a:t>
            </a:r>
            <a:r>
              <a:rPr lang="ar-SA" dirty="0">
                <a:cs typeface="+mj-cs"/>
              </a:rPr>
              <a:t>المرئية وفوق </a:t>
            </a:r>
            <a:r>
              <a:rPr lang="ar-SA" dirty="0" smtClean="0">
                <a:cs typeface="+mj-cs"/>
              </a:rPr>
              <a:t>البنفسجية </a:t>
            </a:r>
          </a:p>
          <a:p>
            <a:pPr marL="174625" indent="-174625" algn="r" rtl="1">
              <a:buFont typeface="Arial" panose="020B0604020202020204" pitchFamily="34" charset="0"/>
              <a:buChar char="•"/>
            </a:pPr>
            <a:r>
              <a:rPr lang="ar-SA" dirty="0"/>
              <a:t>مطيافية </a:t>
            </a:r>
            <a:r>
              <a:rPr lang="ar-SA" dirty="0" smtClean="0"/>
              <a:t>(</a:t>
            </a:r>
            <a:r>
              <a:rPr lang="ar-SA" dirty="0" smtClean="0">
                <a:solidFill>
                  <a:srgbClr val="8BDB94"/>
                </a:solidFill>
              </a:rPr>
              <a:t>منظار طيف</a:t>
            </a:r>
            <a:r>
              <a:rPr lang="ar-SA" dirty="0" smtClean="0"/>
              <a:t>) الأشعة تحت</a:t>
            </a:r>
            <a:r>
              <a:rPr lang="en-US" dirty="0" smtClean="0"/>
              <a:t> </a:t>
            </a:r>
            <a:r>
              <a:rPr lang="ar-SA" dirty="0" smtClean="0"/>
              <a:t>الحمراء</a:t>
            </a:r>
            <a:endParaRPr lang="ar-SA" dirty="0"/>
          </a:p>
          <a:p>
            <a:pPr marL="174625" indent="-174625" algn="just" rtl="1">
              <a:buFont typeface="Arial" panose="020B0604020202020204" pitchFamily="34" charset="0"/>
              <a:buChar char="•"/>
            </a:pPr>
            <a:r>
              <a:rPr lang="ar-SA" dirty="0">
                <a:cs typeface="+mj-cs"/>
              </a:rPr>
              <a:t>مطيافية </a:t>
            </a:r>
            <a:r>
              <a:rPr lang="ar-SA" dirty="0" smtClean="0">
                <a:cs typeface="+mj-cs"/>
              </a:rPr>
              <a:t>(</a:t>
            </a:r>
            <a:r>
              <a:rPr lang="ar-SA" dirty="0" smtClean="0">
                <a:solidFill>
                  <a:srgbClr val="8BDB94"/>
                </a:solidFill>
                <a:cs typeface="+mj-cs"/>
              </a:rPr>
              <a:t>منظار طيف</a:t>
            </a:r>
            <a:r>
              <a:rPr lang="ar-SA" dirty="0" smtClean="0">
                <a:cs typeface="+mj-cs"/>
              </a:rPr>
              <a:t>) الكتلة</a:t>
            </a:r>
            <a:endParaRPr lang="ar-SA" dirty="0">
              <a:cs typeface="+mj-cs"/>
            </a:endParaRPr>
          </a:p>
          <a:p>
            <a:pPr marL="174625" indent="-174625" algn="just" rtl="1">
              <a:buFont typeface="Arial" panose="020B0604020202020204" pitchFamily="34" charset="0"/>
              <a:buChar char="•"/>
            </a:pPr>
            <a:r>
              <a:rPr lang="ar-SA" dirty="0" smtClean="0">
                <a:cs typeface="+mj-cs"/>
              </a:rPr>
              <a:t>مطيافية (</a:t>
            </a:r>
            <a:r>
              <a:rPr lang="ar-SA" dirty="0" smtClean="0">
                <a:solidFill>
                  <a:srgbClr val="8BDB94"/>
                </a:solidFill>
                <a:cs typeface="+mj-cs"/>
              </a:rPr>
              <a:t>منظار طيف</a:t>
            </a:r>
            <a:r>
              <a:rPr lang="ar-SA" dirty="0" smtClean="0">
                <a:cs typeface="+mj-cs"/>
              </a:rPr>
              <a:t>) </a:t>
            </a:r>
            <a:r>
              <a:rPr lang="ar-SA" dirty="0">
                <a:cs typeface="+mj-cs"/>
              </a:rPr>
              <a:t>الرنين المغناطيسي النووي</a:t>
            </a:r>
          </a:p>
        </p:txBody>
      </p:sp>
    </p:spTree>
    <p:extLst>
      <p:ext uri="{BB962C8B-B14F-4D97-AF65-F5344CB8AC3E}">
        <p14:creationId xmlns:p14="http://schemas.microsoft.com/office/powerpoint/2010/main" val="283582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32585" y="743990"/>
            <a:ext cx="3264035" cy="482138"/>
            <a:chOff x="8332585" y="743990"/>
            <a:chExt cx="3264035" cy="482138"/>
          </a:xfrm>
        </p:grpSpPr>
        <p:sp>
          <p:nvSpPr>
            <p:cNvPr id="2" name="Rectangle 1"/>
            <p:cNvSpPr/>
            <p:nvPr/>
          </p:nvSpPr>
          <p:spPr>
            <a:xfrm>
              <a:off x="8593002" y="800393"/>
              <a:ext cx="2509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مركَّبات تحتوي على النيتروجين</a:t>
              </a:r>
              <a:endParaRPr lang="en-US" dirty="0">
                <a:cs typeface="+mj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09747" y="1277758"/>
            <a:ext cx="3206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 smtClean="0">
                <a:cs typeface="+mj-cs"/>
              </a:rPr>
              <a:t>مركَّبات نيتروجينية –عنصر النيتروجين</a:t>
            </a:r>
            <a:endParaRPr lang="en-US" dirty="0"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32585" y="2342805"/>
            <a:ext cx="3264035" cy="482138"/>
            <a:chOff x="8215495" y="743990"/>
            <a:chExt cx="3264035" cy="482138"/>
          </a:xfrm>
        </p:grpSpPr>
        <p:sp>
          <p:nvSpPr>
            <p:cNvPr id="9" name="Rectangle 8"/>
            <p:cNvSpPr/>
            <p:nvPr/>
          </p:nvSpPr>
          <p:spPr>
            <a:xfrm>
              <a:off x="8230726" y="800393"/>
              <a:ext cx="3233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المركَّبات الأولية المحتوية على النيتروجين</a:t>
              </a:r>
              <a:endParaRPr lang="en-US" dirty="0">
                <a:cs typeface="+mj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1549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347671" y="2935070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>
                <a:cs typeface="+mj-cs"/>
              </a:rPr>
              <a:t>تشارك بشكل مباشر في النمو </a:t>
            </a:r>
            <a:r>
              <a:rPr lang="ar-SA" dirty="0" smtClean="0">
                <a:cs typeface="+mj-cs"/>
              </a:rPr>
              <a:t>الطبيعي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>
                <a:cs typeface="+mj-cs"/>
              </a:rPr>
              <a:t>تنمية وتكاثر الأنواع النباتية</a:t>
            </a:r>
            <a:endParaRPr lang="en-US" dirty="0"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9971" y="633863"/>
            <a:ext cx="3665913" cy="1186624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9970" y="2071610"/>
            <a:ext cx="3665913" cy="1610927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27780" y="3953732"/>
            <a:ext cx="3273653" cy="482138"/>
            <a:chOff x="8210690" y="743990"/>
            <a:chExt cx="3273653" cy="482138"/>
          </a:xfrm>
        </p:grpSpPr>
        <p:sp>
          <p:nvSpPr>
            <p:cNvPr id="18" name="Rectangle 17"/>
            <p:cNvSpPr/>
            <p:nvPr/>
          </p:nvSpPr>
          <p:spPr>
            <a:xfrm>
              <a:off x="8210690" y="800393"/>
              <a:ext cx="3273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المركَّبات الثانوية المحتوية على النيتروجين</a:t>
              </a:r>
              <a:endParaRPr lang="en-US" dirty="0">
                <a:cs typeface="+mj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1549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32585" y="4593813"/>
            <a:ext cx="3264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لا تشارك بشكل مباشر في تلك العمليات ، ولكن عادة ما يكون لها وظائف بيئية </a:t>
            </a:r>
            <a:r>
              <a:rPr lang="ar-SA" dirty="0" smtClean="0"/>
              <a:t>مهمة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 smtClean="0"/>
              <a:t>هي </a:t>
            </a:r>
            <a:r>
              <a:rPr lang="ar-SA" dirty="0"/>
              <a:t>أقل شيوعًا في النباتات من التيربينات والفينولات</a:t>
            </a:r>
            <a:r>
              <a:rPr lang="en-US" dirty="0"/>
              <a:t>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يتم تصنيعها من الأحماض الأمينية الأليفاتية والعطرية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9969" y="3840480"/>
            <a:ext cx="3665913" cy="2784658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610577" y="2077552"/>
            <a:ext cx="3264035" cy="482138"/>
            <a:chOff x="8332585" y="743990"/>
            <a:chExt cx="3264035" cy="482138"/>
          </a:xfrm>
        </p:grpSpPr>
        <p:sp>
          <p:nvSpPr>
            <p:cNvPr id="25" name="Rectangle 24"/>
            <p:cNvSpPr/>
            <p:nvPr/>
          </p:nvSpPr>
          <p:spPr>
            <a:xfrm>
              <a:off x="8395036" y="800393"/>
              <a:ext cx="320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أحماض أمينية </a:t>
              </a:r>
              <a:r>
                <a:rPr lang="ar-SA" dirty="0" smtClean="0">
                  <a:cs typeface="+mj-cs"/>
                  <a:sym typeface="Wingdings" panose="05000000000000000000" pitchFamily="2" charset="2"/>
                </a:rPr>
                <a:t> ببتيدات  بروتين</a:t>
              </a:r>
              <a:endParaRPr lang="en-US" dirty="0">
                <a:cs typeface="+mj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10577" y="2923664"/>
            <a:ext cx="3264035" cy="482138"/>
            <a:chOff x="8332585" y="743990"/>
            <a:chExt cx="3264035" cy="482138"/>
          </a:xfrm>
        </p:grpSpPr>
        <p:sp>
          <p:nvSpPr>
            <p:cNvPr id="28" name="Rectangle 27"/>
            <p:cNvSpPr/>
            <p:nvPr/>
          </p:nvSpPr>
          <p:spPr>
            <a:xfrm>
              <a:off x="8332585" y="800393"/>
              <a:ext cx="3264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كلوروفيلات</a:t>
              </a:r>
              <a:endParaRPr lang="en-US" dirty="0">
                <a:cs typeface="+mj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99564" y="3988768"/>
            <a:ext cx="1180405" cy="2122872"/>
            <a:chOff x="6899564" y="3953732"/>
            <a:chExt cx="1180405" cy="2122872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596194" y="4197927"/>
              <a:ext cx="48377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96194" y="3953732"/>
              <a:ext cx="0" cy="212287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899564" y="3953732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899564" y="4663085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6899564" y="5344728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899564" y="6067936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606906" y="3765666"/>
            <a:ext cx="3264035" cy="482138"/>
            <a:chOff x="8332585" y="743990"/>
            <a:chExt cx="3264035" cy="482138"/>
          </a:xfrm>
        </p:grpSpPr>
        <p:sp>
          <p:nvSpPr>
            <p:cNvPr id="42" name="Rectangle 41"/>
            <p:cNvSpPr/>
            <p:nvPr/>
          </p:nvSpPr>
          <p:spPr>
            <a:xfrm>
              <a:off x="8332585" y="800393"/>
              <a:ext cx="3264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القلويدات</a:t>
              </a:r>
              <a:endParaRPr lang="en-US" dirty="0">
                <a:cs typeface="+mj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99563" y="2258152"/>
            <a:ext cx="1180405" cy="957128"/>
            <a:chOff x="6899564" y="3953732"/>
            <a:chExt cx="1180405" cy="957128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7596194" y="4393686"/>
              <a:ext cx="48377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96194" y="3953732"/>
              <a:ext cx="0" cy="95712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6899564" y="3953732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907877" y="4910860"/>
              <a:ext cx="69663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634597" y="4447308"/>
            <a:ext cx="3264035" cy="482138"/>
            <a:chOff x="8332585" y="743990"/>
            <a:chExt cx="3264035" cy="482138"/>
          </a:xfrm>
        </p:grpSpPr>
        <p:sp>
          <p:nvSpPr>
            <p:cNvPr id="56" name="Rectangle 55"/>
            <p:cNvSpPr/>
            <p:nvPr/>
          </p:nvSpPr>
          <p:spPr>
            <a:xfrm>
              <a:off x="8332585" y="800393"/>
              <a:ext cx="3264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جلايكوسيدات منتجة للسيانيد</a:t>
              </a:r>
              <a:endParaRPr lang="en-US" dirty="0">
                <a:cs typeface="+mj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48089" y="5122920"/>
            <a:ext cx="3264035" cy="482138"/>
            <a:chOff x="8332585" y="743990"/>
            <a:chExt cx="3264035" cy="482138"/>
          </a:xfrm>
        </p:grpSpPr>
        <p:sp>
          <p:nvSpPr>
            <p:cNvPr id="59" name="Rectangle 58"/>
            <p:cNvSpPr/>
            <p:nvPr/>
          </p:nvSpPr>
          <p:spPr>
            <a:xfrm>
              <a:off x="8332585" y="800393"/>
              <a:ext cx="3264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جلوكوسينولاتات</a:t>
              </a:r>
              <a:endParaRPr lang="en-US" dirty="0">
                <a:cs typeface="+mj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53495" y="5870571"/>
            <a:ext cx="3264035" cy="482138"/>
            <a:chOff x="8332585" y="743990"/>
            <a:chExt cx="3264035" cy="482138"/>
          </a:xfrm>
        </p:grpSpPr>
        <p:sp>
          <p:nvSpPr>
            <p:cNvPr id="62" name="Rectangle 61"/>
            <p:cNvSpPr/>
            <p:nvPr/>
          </p:nvSpPr>
          <p:spPr>
            <a:xfrm>
              <a:off x="8332585" y="800393"/>
              <a:ext cx="32640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dirty="0" smtClean="0">
                  <a:cs typeface="+mj-cs"/>
                </a:rPr>
                <a:t>أمينات</a:t>
              </a:r>
              <a:endParaRPr lang="en-US" dirty="0">
                <a:cs typeface="+mj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332585" y="743990"/>
              <a:ext cx="3264035" cy="4821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3253" y="1842255"/>
            <a:ext cx="1994235" cy="4825582"/>
            <a:chOff x="781838" y="1527127"/>
            <a:chExt cx="1994235" cy="4825582"/>
          </a:xfrm>
        </p:grpSpPr>
        <p:sp>
          <p:nvSpPr>
            <p:cNvPr id="5" name="Hexagon 4"/>
            <p:cNvSpPr/>
            <p:nvPr/>
          </p:nvSpPr>
          <p:spPr>
            <a:xfrm>
              <a:off x="781838" y="3138406"/>
              <a:ext cx="1097280" cy="1032563"/>
            </a:xfrm>
            <a:prstGeom prst="hexagon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/>
            <p:cNvSpPr/>
            <p:nvPr/>
          </p:nvSpPr>
          <p:spPr>
            <a:xfrm>
              <a:off x="781838" y="2067592"/>
              <a:ext cx="1097280" cy="1032563"/>
            </a:xfrm>
            <a:prstGeom prst="hexagon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>
              <a:off x="1678793" y="1527127"/>
              <a:ext cx="1097280" cy="1032563"/>
            </a:xfrm>
            <a:prstGeom prst="hexagon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1661038" y="3692938"/>
              <a:ext cx="1097280" cy="1032563"/>
            </a:xfrm>
            <a:prstGeom prst="hexagon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>
              <a:off x="1663268" y="4771309"/>
              <a:ext cx="1097280" cy="1032563"/>
            </a:xfrm>
            <a:prstGeom prst="hexagon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789219" y="5320146"/>
              <a:ext cx="1097280" cy="1032563"/>
            </a:xfrm>
            <a:prstGeom prst="hexagon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247726" y="191765"/>
            <a:ext cx="2909454" cy="1278644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4800" b="1" dirty="0" smtClean="0">
                <a:solidFill>
                  <a:schemeClr val="bg1"/>
                </a:solidFill>
              </a:rPr>
              <a:t>المحاضرة السابقة</a:t>
            </a:r>
            <a:endParaRPr lang="en-C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7418223"/>
              </p:ext>
            </p:extLst>
          </p:nvPr>
        </p:nvGraphicFramePr>
        <p:xfrm>
          <a:off x="2256444" y="5783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31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9091" y="0"/>
            <a:ext cx="3532909" cy="79802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cs typeface="+mj-cs"/>
              </a:rPr>
              <a:t>الأحماض الدهنية والدهون</a:t>
            </a:r>
            <a:endParaRPr lang="en-US" sz="2400" b="1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30" y="1182582"/>
            <a:ext cx="4416413" cy="4829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319" y="1182582"/>
            <a:ext cx="7115695" cy="707886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cs typeface="+mj-cs"/>
              </a:rPr>
              <a:t>تتواجد الأحماض الدهنية غالباً بالشكل المرتبط، و يتم أسْتَرَتَه مع الجليسرول إلى دهون (دهون ثلاثية)</a:t>
            </a:r>
            <a:endParaRPr lang="en-US" sz="20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/>
          <a:stretch/>
        </p:blipFill>
        <p:spPr>
          <a:xfrm>
            <a:off x="295318" y="2069431"/>
            <a:ext cx="7115695" cy="3942531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123845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29576" r="60047"/>
          <a:stretch/>
        </p:blipFill>
        <p:spPr>
          <a:xfrm>
            <a:off x="116379" y="911871"/>
            <a:ext cx="2019992" cy="521606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9580307"/>
              </p:ext>
            </p:extLst>
          </p:nvPr>
        </p:nvGraphicFramePr>
        <p:xfrm>
          <a:off x="2705331" y="96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248697" y="4411516"/>
            <a:ext cx="358463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عدم وجود روابط مزدوجة بين ذرات الكربون </a:t>
            </a:r>
            <a:r>
              <a:rPr lang="ar-SA" dirty="0" smtClean="0"/>
              <a:t>الفردية.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تميل إلى أن تكون صلبة في درجة حرارة </a:t>
            </a:r>
            <a:r>
              <a:rPr lang="ar-SA" dirty="0" smtClean="0"/>
              <a:t>الغرفة.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5330" y="4409146"/>
            <a:ext cx="331308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رابطة مزدوجة واحدة على الأقل في سلسلة الأحماض </a:t>
            </a:r>
            <a:r>
              <a:rPr lang="ar-SA" dirty="0" smtClean="0"/>
              <a:t>الدهنية.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dirty="0"/>
              <a:t>عادة ما تكون </a:t>
            </a:r>
            <a:r>
              <a:rPr lang="ar-SA" dirty="0" smtClean="0"/>
              <a:t>سائلة.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59091" y="0"/>
            <a:ext cx="3532909" cy="79802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cs typeface="+mj-cs"/>
              </a:rPr>
              <a:t>الأحماض الدهنية والدهون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8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9091" y="0"/>
            <a:ext cx="3532909" cy="79802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cs typeface="+mj-cs"/>
              </a:rPr>
              <a:t>الأحماض الدهنية والدهون</a:t>
            </a:r>
            <a:endParaRPr lang="en-US" sz="24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404" y="1376788"/>
            <a:ext cx="10274531" cy="1015663"/>
          </a:xfrm>
          <a:prstGeom prst="rect">
            <a:avLst/>
          </a:prstGeom>
          <a:ln w="19050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يشكِّل إلى </a:t>
            </a:r>
            <a:r>
              <a:rPr lang="ar-SA" sz="2000" dirty="0">
                <a:cs typeface="+mj-cs"/>
              </a:rPr>
              <a:t>7 ٪ من الوزن الجاف </a:t>
            </a:r>
            <a:r>
              <a:rPr lang="ar-SA" sz="2000" dirty="0" smtClean="0">
                <a:cs typeface="+mj-cs"/>
              </a:rPr>
              <a:t>للأوراق في </a:t>
            </a:r>
            <a:r>
              <a:rPr lang="ar-SA" sz="2000" dirty="0">
                <a:cs typeface="+mj-cs"/>
              </a:rPr>
              <a:t>النباتات </a:t>
            </a:r>
            <a:r>
              <a:rPr lang="ar-SA" sz="2000" dirty="0" smtClean="0">
                <a:cs typeface="+mj-cs"/>
              </a:rPr>
              <a:t>المتطوِّرة </a:t>
            </a:r>
            <a:r>
              <a:rPr lang="ar-SA" sz="2000" dirty="0">
                <a:cs typeface="+mj-cs"/>
              </a:rPr>
              <a:t>وهي مهمة </a:t>
            </a:r>
            <a:r>
              <a:rPr lang="ar-SA" sz="2000" dirty="0" smtClean="0">
                <a:cs typeface="+mj-cs"/>
              </a:rPr>
              <a:t>كعناصر </a:t>
            </a:r>
            <a:r>
              <a:rPr lang="ar-SA" sz="2000" b="1" dirty="0" smtClean="0">
                <a:cs typeface="+mj-cs"/>
              </a:rPr>
              <a:t>للغشاء </a:t>
            </a:r>
            <a:r>
              <a:rPr lang="ar-SA" sz="2000" b="1" dirty="0">
                <a:cs typeface="+mj-cs"/>
              </a:rPr>
              <a:t>في البلاستيدات الخضراء والميتوكوندريا</a:t>
            </a:r>
            <a:r>
              <a:rPr lang="ar-SA" sz="2000" b="1" dirty="0" smtClean="0">
                <a:cs typeface="+mj-cs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تتواجد بكثرة </a:t>
            </a:r>
            <a:r>
              <a:rPr lang="ar-SA" sz="2000" dirty="0">
                <a:cs typeface="+mj-cs"/>
              </a:rPr>
              <a:t>في البذور أو الفاكهة لتزويد النباتات </a:t>
            </a:r>
            <a:r>
              <a:rPr lang="ar-SA" sz="2000" b="1" dirty="0" smtClean="0">
                <a:cs typeface="+mj-cs"/>
              </a:rPr>
              <a:t>بشكل تخزيني </a:t>
            </a:r>
            <a:r>
              <a:rPr lang="ar-SA" sz="2000" b="1" dirty="0">
                <a:cs typeface="+mj-cs"/>
              </a:rPr>
              <a:t>من الطاقة </a:t>
            </a:r>
            <a:r>
              <a:rPr lang="ar-SA" sz="2000" b="1" dirty="0" smtClean="0">
                <a:cs typeface="+mj-cs"/>
              </a:rPr>
              <a:t>من أجل استخدامه </a:t>
            </a:r>
            <a:r>
              <a:rPr lang="ar-SA" sz="2000" b="1" dirty="0">
                <a:cs typeface="+mj-cs"/>
              </a:rPr>
              <a:t>أثناء الإنبات.</a:t>
            </a:r>
            <a:endParaRPr lang="en-US" sz="2000" b="1" dirty="0">
              <a:cs typeface="+mj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338013" y="2602541"/>
            <a:ext cx="9693311" cy="3735659"/>
            <a:chOff x="615668" y="2552665"/>
            <a:chExt cx="9693311" cy="3735659"/>
          </a:xfrm>
          <a:solidFill>
            <a:srgbClr val="003300"/>
          </a:solidFill>
        </p:grpSpPr>
        <p:cxnSp>
          <p:nvCxnSpPr>
            <p:cNvPr id="43" name="Straight Connector 42"/>
            <p:cNvCxnSpPr/>
            <p:nvPr/>
          </p:nvCxnSpPr>
          <p:spPr>
            <a:xfrm flipH="1">
              <a:off x="7207135" y="5187571"/>
              <a:ext cx="2319250" cy="0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71096" y="4767485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10550" y="3130355"/>
              <a:ext cx="0" cy="402553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211791" y="2552665"/>
              <a:ext cx="2764764" cy="600557"/>
            </a:xfrm>
            <a:custGeom>
              <a:avLst/>
              <a:gdLst>
                <a:gd name="connsiteX0" fmla="*/ 0 w 2764764"/>
                <a:gd name="connsiteY0" fmla="*/ 0 h 600557"/>
                <a:gd name="connsiteX1" fmla="*/ 2764764 w 2764764"/>
                <a:gd name="connsiteY1" fmla="*/ 0 h 600557"/>
                <a:gd name="connsiteX2" fmla="*/ 2764764 w 2764764"/>
                <a:gd name="connsiteY2" fmla="*/ 600557 h 600557"/>
                <a:gd name="connsiteX3" fmla="*/ 0 w 2764764"/>
                <a:gd name="connsiteY3" fmla="*/ 600557 h 600557"/>
                <a:gd name="connsiteX4" fmla="*/ 0 w 2764764"/>
                <a:gd name="connsiteY4" fmla="*/ 0 h 60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764" h="600557">
                  <a:moveTo>
                    <a:pt x="0" y="0"/>
                  </a:moveTo>
                  <a:lnTo>
                    <a:pt x="2764764" y="0"/>
                  </a:lnTo>
                  <a:lnTo>
                    <a:pt x="2764764" y="600557"/>
                  </a:lnTo>
                  <a:lnTo>
                    <a:pt x="0" y="60055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kern="1200" dirty="0" smtClean="0">
                  <a:cs typeface="+mj-cs"/>
                </a:rPr>
                <a:t>الدهون</a:t>
              </a:r>
              <a:endParaRPr lang="en-US" sz="3200" b="1" kern="1200" dirty="0">
                <a:cs typeface="+mj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21865" y="4094937"/>
              <a:ext cx="1984566" cy="663160"/>
            </a:xfrm>
            <a:custGeom>
              <a:avLst/>
              <a:gdLst>
                <a:gd name="connsiteX0" fmla="*/ 0 w 3291419"/>
                <a:gd name="connsiteY0" fmla="*/ 0 h 663160"/>
                <a:gd name="connsiteX1" fmla="*/ 3291419 w 3291419"/>
                <a:gd name="connsiteY1" fmla="*/ 0 h 663160"/>
                <a:gd name="connsiteX2" fmla="*/ 3291419 w 3291419"/>
                <a:gd name="connsiteY2" fmla="*/ 663160 h 663160"/>
                <a:gd name="connsiteX3" fmla="*/ 0 w 3291419"/>
                <a:gd name="connsiteY3" fmla="*/ 663160 h 663160"/>
                <a:gd name="connsiteX4" fmla="*/ 0 w 3291419"/>
                <a:gd name="connsiteY4" fmla="*/ 0 h 6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419" h="663160">
                  <a:moveTo>
                    <a:pt x="0" y="0"/>
                  </a:moveTo>
                  <a:lnTo>
                    <a:pt x="3291419" y="0"/>
                  </a:lnTo>
                  <a:lnTo>
                    <a:pt x="3291419" y="663160"/>
                  </a:lnTo>
                  <a:lnTo>
                    <a:pt x="0" y="66316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ar-SA" sz="1800" b="1" kern="1200" dirty="0" smtClean="0">
                  <a:cs typeface="+mj-cs"/>
                </a:rPr>
                <a:t>مركب</a:t>
              </a:r>
              <a:endParaRPr lang="en-US" sz="1800" b="1" kern="1200" dirty="0">
                <a:cs typeface="+mj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399121" y="4113092"/>
              <a:ext cx="1984566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800" b="1" kern="1200" dirty="0" smtClean="0">
                  <a:cs typeface="+mj-cs"/>
                </a:rPr>
                <a:t>بسيط</a:t>
              </a:r>
              <a:endParaRPr lang="en-US" sz="1800" b="1" kern="1200" dirty="0">
                <a:cs typeface="+mj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799441" y="5608360"/>
              <a:ext cx="1509538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800" b="1" kern="1200" dirty="0" smtClean="0">
                  <a:cs typeface="+mj-cs"/>
                </a:rPr>
                <a:t>الدهون والزيوت</a:t>
              </a:r>
              <a:endParaRPr lang="en-US" sz="1800" b="1" kern="1200" dirty="0">
                <a:cs typeface="+mj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79353" y="5608360"/>
              <a:ext cx="1592306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800" b="1" kern="1200" dirty="0" smtClean="0">
                  <a:cs typeface="+mj-cs"/>
                </a:rPr>
                <a:t>الشموع</a:t>
              </a:r>
              <a:endParaRPr lang="en-US" sz="1800" b="1" kern="1200" dirty="0">
                <a:cs typeface="+mj-cs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3186131" y="3532908"/>
              <a:ext cx="5205274" cy="3092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98306" y="3541675"/>
              <a:ext cx="0" cy="571417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91404" y="3532908"/>
              <a:ext cx="0" cy="571417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207135" y="5187570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526385" y="5187569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216082" y="4749061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490704" y="5178185"/>
              <a:ext cx="3460919" cy="9384"/>
            </a:xfrm>
            <a:prstGeom prst="line">
              <a:avLst/>
            </a:prstGeom>
            <a:grpFill/>
            <a:ln w="19050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4223718" y="5598620"/>
              <a:ext cx="1677991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cs typeface="+mj-cs"/>
                </a:rPr>
                <a:t>الدهون الفوسفورية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cs typeface="+mj-cs"/>
                </a:rPr>
                <a:t>(الفوسفولبيدات)</a:t>
              </a:r>
              <a:endParaRPr lang="en-US" sz="1800" b="1" kern="1200" dirty="0">
                <a:cs typeface="+mj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2553331" y="5598620"/>
              <a:ext cx="1509538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cs typeface="+mj-cs"/>
                </a:rPr>
                <a:t>الجليكولبيدات</a:t>
              </a:r>
              <a:endParaRPr lang="en-US" sz="1800" b="1" kern="1200" dirty="0">
                <a:cs typeface="+mj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15668" y="5598620"/>
              <a:ext cx="1735104" cy="679964"/>
            </a:xfrm>
            <a:custGeom>
              <a:avLst/>
              <a:gdLst>
                <a:gd name="connsiteX0" fmla="*/ 0 w 3617234"/>
                <a:gd name="connsiteY0" fmla="*/ 0 h 679964"/>
                <a:gd name="connsiteX1" fmla="*/ 3617234 w 3617234"/>
                <a:gd name="connsiteY1" fmla="*/ 0 h 679964"/>
                <a:gd name="connsiteX2" fmla="*/ 3617234 w 3617234"/>
                <a:gd name="connsiteY2" fmla="*/ 679964 h 679964"/>
                <a:gd name="connsiteX3" fmla="*/ 0 w 3617234"/>
                <a:gd name="connsiteY3" fmla="*/ 679964 h 679964"/>
                <a:gd name="connsiteX4" fmla="*/ 0 w 3617234"/>
                <a:gd name="connsiteY4" fmla="*/ 0 h 6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234" h="679964">
                  <a:moveTo>
                    <a:pt x="0" y="0"/>
                  </a:moveTo>
                  <a:lnTo>
                    <a:pt x="3617234" y="0"/>
                  </a:lnTo>
                  <a:lnTo>
                    <a:pt x="3617234" y="679964"/>
                  </a:lnTo>
                  <a:lnTo>
                    <a:pt x="0" y="67996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800" b="1" kern="1200" dirty="0" smtClean="0">
                  <a:cs typeface="+mj-cs"/>
                </a:rPr>
                <a:t>الكيوتين  و السوبرين</a:t>
              </a:r>
              <a:endParaRPr lang="en-US" sz="1800" b="1" kern="1200" dirty="0">
                <a:cs typeface="+mj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951623" y="5187569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17702" y="5187569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90705" y="5178533"/>
              <a:ext cx="0" cy="420087"/>
            </a:xfrm>
            <a:prstGeom prst="line">
              <a:avLst/>
            </a:prstGeom>
            <a:grpFill/>
            <a:ln w="28575">
              <a:solidFill>
                <a:srgbClr val="8BD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09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897" y="471748"/>
            <a:ext cx="4615365" cy="369332"/>
          </a:xfrm>
          <a:prstGeom prst="rect">
            <a:avLst/>
          </a:prstGeom>
          <a:noFill/>
          <a:ln w="19050">
            <a:solidFill>
              <a:srgbClr val="8BDB94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الدهون الفوسفاتية (فوسفوليبيد)	    غشاء بلازمي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36618" y="681644"/>
            <a:ext cx="590204" cy="0"/>
          </a:xfrm>
          <a:prstGeom prst="straightConnector1">
            <a:avLst/>
          </a:prstGeom>
          <a:ln w="19050">
            <a:solidFill>
              <a:srgbClr val="8BDB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7" y="996851"/>
            <a:ext cx="4615365" cy="5372777"/>
          </a:xfrm>
          <a:prstGeom prst="rect">
            <a:avLst/>
          </a:prstGeom>
          <a:ln w="19050">
            <a:solidFill>
              <a:srgbClr val="8BDB94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58" y="471748"/>
            <a:ext cx="586130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7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422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02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حماية السطح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80" y="994402"/>
            <a:ext cx="6458989" cy="2246769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cs typeface="+mj-cs"/>
              </a:rPr>
              <a:t>جميع أجزاء النبات المعرضة للجو مغطاة بطبقات من المواد الدهنية التي تقلل من فقدان الماء وتساعد على منع دخول الفطريات المسببة للأمراض والبكتيريا</a:t>
            </a:r>
            <a:r>
              <a:rPr lang="ar-SA" sz="2000" dirty="0" smtClean="0">
                <a:cs typeface="+mj-cs"/>
              </a:rPr>
              <a:t>.</a:t>
            </a:r>
          </a:p>
          <a:p>
            <a:pPr algn="just" rtl="1"/>
            <a:r>
              <a:rPr lang="ar-SA" sz="2000" b="1" u="sng" dirty="0" smtClean="0">
                <a:cs typeface="+mj-cs"/>
              </a:rPr>
              <a:t>أنواع هذه الطبقات هي: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الكيوتين : و توجد </a:t>
            </a:r>
            <a:r>
              <a:rPr lang="ar-SA" sz="2000" dirty="0">
                <a:cs typeface="+mj-cs"/>
              </a:rPr>
              <a:t>في معظم الأجزاء </a:t>
            </a:r>
            <a:r>
              <a:rPr lang="ar-SA" sz="2000" dirty="0" smtClean="0">
                <a:cs typeface="+mj-cs"/>
              </a:rPr>
              <a:t>التي تكون </a:t>
            </a:r>
            <a:r>
              <a:rPr lang="ar-SA" sz="2000" dirty="0">
                <a:cs typeface="+mj-cs"/>
              </a:rPr>
              <a:t>فوق سطح </a:t>
            </a:r>
            <a:r>
              <a:rPr lang="ar-SA" sz="2000" dirty="0" smtClean="0">
                <a:cs typeface="+mj-cs"/>
              </a:rPr>
              <a:t>الأرض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السوبرين : السوبرين موجود في الأجزاء التي تكون تحت سطح التربة </a:t>
            </a:r>
          </a:p>
          <a:p>
            <a:pPr algn="just" rtl="1"/>
            <a:r>
              <a:rPr lang="ar-SA" sz="2000" dirty="0" smtClean="0">
                <a:cs typeface="+mj-cs"/>
              </a:rPr>
              <a:t>( جذور)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الشموع : وهو مرتبط بكلٍ </a:t>
            </a:r>
            <a:r>
              <a:rPr lang="ar-SA" sz="2000" dirty="0">
                <a:cs typeface="+mj-cs"/>
              </a:rPr>
              <a:t>من </a:t>
            </a:r>
            <a:r>
              <a:rPr lang="ar-SA" sz="2000" dirty="0" smtClean="0">
                <a:cs typeface="+mj-cs"/>
              </a:rPr>
              <a:t>الكيوتين و السوبرين.</a:t>
            </a:r>
            <a:endParaRPr lang="en-US" sz="2000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994401"/>
            <a:ext cx="4623896" cy="559890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1727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8487294" y="0"/>
            <a:ext cx="3704705" cy="61422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7294" y="58021"/>
            <a:ext cx="3704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+mj-cs"/>
              </a:rPr>
              <a:t>الكيوتين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1508" y="1040104"/>
            <a:ext cx="4067166" cy="2862322"/>
          </a:xfrm>
          <a:prstGeom prst="rect">
            <a:avLst/>
          </a:prstGeom>
          <a:ln w="9525">
            <a:solidFill>
              <a:srgbClr val="8BDB94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يعتبر الكيوتين من الجزيئات الكبيرة فهو بوليمر مكوَّن </a:t>
            </a:r>
            <a:r>
              <a:rPr lang="ar-SA" sz="2000" dirty="0">
                <a:cs typeface="+mj-cs"/>
              </a:rPr>
              <a:t>من العديد من الأحماض الدهنية طويلة السلسلة التي ترتبط ببعضها البعض عن طريق روابط </a:t>
            </a:r>
            <a:r>
              <a:rPr lang="ar-SA" sz="2000" dirty="0" smtClean="0">
                <a:cs typeface="+mj-cs"/>
              </a:rPr>
              <a:t>استيرية </a:t>
            </a:r>
            <a:r>
              <a:rPr lang="ar-SA" sz="2000" dirty="0">
                <a:cs typeface="+mj-cs"/>
              </a:rPr>
              <a:t>، مما يؤدي إلى إنشاء شبكة صلبة ثلاثية الأبعاد</a:t>
            </a:r>
            <a:r>
              <a:rPr lang="ar-SA" sz="2000" dirty="0" smtClean="0">
                <a:cs typeface="+mj-cs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الكيوتين </a:t>
            </a:r>
            <a:r>
              <a:rPr lang="ar-SA" sz="2000" dirty="0">
                <a:cs typeface="+mj-cs"/>
              </a:rPr>
              <a:t>هو </a:t>
            </a:r>
            <a:r>
              <a:rPr lang="ar-SA" sz="2000" dirty="0" smtClean="0">
                <a:cs typeface="+mj-cs"/>
              </a:rPr>
              <a:t>مكوِّن </a:t>
            </a:r>
            <a:r>
              <a:rPr lang="ar-SA" sz="2000" dirty="0">
                <a:cs typeface="+mj-cs"/>
              </a:rPr>
              <a:t>رئيسي 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 err="1" smtClean="0">
                <a:cs typeface="+mj-cs"/>
              </a:rPr>
              <a:t>لل</a:t>
            </a:r>
            <a:r>
              <a:rPr lang="ar-SA" sz="2000" dirty="0" smtClean="0">
                <a:cs typeface="+mj-cs"/>
              </a:rPr>
              <a:t>(</a:t>
            </a:r>
            <a:r>
              <a:rPr lang="ar-SA" sz="2000" dirty="0" err="1" smtClean="0">
                <a:cs typeface="+mj-cs"/>
              </a:rPr>
              <a:t>كيوتيكل</a:t>
            </a:r>
            <a:r>
              <a:rPr lang="ar-SA" sz="2000" dirty="0" smtClean="0">
                <a:cs typeface="+mj-cs"/>
              </a:rPr>
              <a:t>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(</a:t>
            </a:r>
            <a:r>
              <a:rPr lang="ar-SA" sz="2000" dirty="0" err="1" smtClean="0">
                <a:solidFill>
                  <a:srgbClr val="FF0000"/>
                </a:solidFill>
                <a:cs typeface="+mj-cs"/>
              </a:rPr>
              <a:t>كيوتيكل</a:t>
            </a:r>
            <a:r>
              <a:rPr lang="ar-SA" sz="2000" dirty="0" smtClean="0">
                <a:solidFill>
                  <a:srgbClr val="FF0000"/>
                </a:solidFill>
                <a:cs typeface="+mj-cs"/>
              </a:rPr>
              <a:t>) الاهاب  </a:t>
            </a:r>
            <a:r>
              <a:rPr lang="ar-SA" sz="2000" dirty="0" smtClean="0">
                <a:cs typeface="+mj-cs"/>
              </a:rPr>
              <a:t>عبارة </a:t>
            </a:r>
            <a:r>
              <a:rPr lang="ar-SA" sz="2000" dirty="0">
                <a:cs typeface="+mj-cs"/>
              </a:rPr>
              <a:t>عن بنية </a:t>
            </a:r>
            <a:r>
              <a:rPr lang="ar-SA" sz="2000" dirty="0" smtClean="0">
                <a:cs typeface="+mj-cs"/>
              </a:rPr>
              <a:t>مُفْرَزة </a:t>
            </a:r>
            <a:r>
              <a:rPr lang="ar-SA" sz="2000" dirty="0">
                <a:cs typeface="+mj-cs"/>
              </a:rPr>
              <a:t>متعددة الطبقات تغطي جدار الخلية الخارجي </a:t>
            </a:r>
            <a:r>
              <a:rPr lang="ar-SA" sz="2000" dirty="0" smtClean="0">
                <a:cs typeface="+mj-cs"/>
              </a:rPr>
              <a:t>للبشرة في </a:t>
            </a:r>
            <a:r>
              <a:rPr lang="ar-SA" sz="2000" dirty="0">
                <a:cs typeface="+mj-cs"/>
              </a:rPr>
              <a:t>الأجزاء </a:t>
            </a:r>
            <a:r>
              <a:rPr lang="ar-SA" sz="2000" dirty="0" smtClean="0">
                <a:cs typeface="+mj-cs"/>
              </a:rPr>
              <a:t>الهوائية للنبات.</a:t>
            </a:r>
          </a:p>
        </p:txBody>
      </p:sp>
      <p:pic>
        <p:nvPicPr>
          <p:cNvPr id="1026" name="Picture 2" descr="Between protection and defence: the plant cuticle - Encyclopedia of the 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08" y="4337221"/>
            <a:ext cx="4067166" cy="2138223"/>
          </a:xfrm>
          <a:prstGeom prst="rect">
            <a:avLst/>
          </a:prstGeom>
          <a:noFill/>
          <a:ln w="9525">
            <a:solidFill>
              <a:srgbClr val="8BDB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14" r="5036" b="-114"/>
          <a:stretch/>
        </p:blipFill>
        <p:spPr>
          <a:xfrm>
            <a:off x="240957" y="1040103"/>
            <a:ext cx="7389339" cy="5435342"/>
          </a:xfrm>
          <a:prstGeom prst="rect">
            <a:avLst/>
          </a:prstGeom>
          <a:ln>
            <a:solidFill>
              <a:srgbClr val="8BDB94"/>
            </a:solidFill>
          </a:ln>
        </p:spPr>
      </p:pic>
    </p:spTree>
    <p:extLst>
      <p:ext uri="{BB962C8B-B14F-4D97-AF65-F5344CB8AC3E}">
        <p14:creationId xmlns:p14="http://schemas.microsoft.com/office/powerpoint/2010/main" val="11777961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15934</TotalTime>
  <Words>907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Retrospect</vt:lpstr>
      <vt:lpstr>كيمياء نباتيه 473 نبت  plant chemistry   المحاضره السابعة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maha abanomai</cp:lastModifiedBy>
  <cp:revision>169</cp:revision>
  <dcterms:created xsi:type="dcterms:W3CDTF">2022-08-31T20:53:01Z</dcterms:created>
  <dcterms:modified xsi:type="dcterms:W3CDTF">2023-08-18T08:14:56Z</dcterms:modified>
</cp:coreProperties>
</file>