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953132-C58F-4AAB-AFD2-B332C0C30542}">
          <p14:sldIdLst>
            <p14:sldId id="257"/>
            <p14:sldId id="277"/>
            <p14:sldId id="275"/>
            <p14:sldId id="276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Untitled Section" id="{09F90FE0-85C8-498D-9BB2-4E960C88C97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299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86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2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840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955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59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969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459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36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9696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89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87A857-556C-43E8-B210-0BD5C155B21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09FFD0-BDB9-4A56-A4C8-2A7826764B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5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002060"/>
                </a:solidFill>
              </a:rPr>
              <a:t>كيمياء نباتيه 473 نبت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plant chemistry </a:t>
            </a:r>
            <a:r>
              <a:rPr lang="ar-SA" dirty="0" smtClean="0">
                <a:solidFill>
                  <a:srgbClr val="002060"/>
                </a:solidFill>
              </a:rPr>
              <a:t> 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C00000"/>
                </a:solidFill>
              </a:rPr>
              <a:t>المحاضره الثانية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7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1172"/>
          <a:stretch/>
        </p:blipFill>
        <p:spPr>
          <a:xfrm>
            <a:off x="340821" y="340822"/>
            <a:ext cx="6783185" cy="6309359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AE66195-765A-43F6-9A0D-AA34CBF32EDE}"/>
              </a:ext>
            </a:extLst>
          </p:cNvPr>
          <p:cNvSpPr/>
          <p:nvPr/>
        </p:nvSpPr>
        <p:spPr>
          <a:xfrm>
            <a:off x="7252494" y="322215"/>
            <a:ext cx="519953" cy="3173286"/>
          </a:xfrm>
          <a:prstGeom prst="rightBrace">
            <a:avLst>
              <a:gd name="adj1" fmla="val 8333"/>
              <a:gd name="adj2" fmla="val 50182"/>
            </a:avLst>
          </a:prstGeom>
          <a:ln w="38100">
            <a:solidFill>
              <a:srgbClr val="6DB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6A505F3-E059-4A1C-B3E0-1FB4016B872C}"/>
              </a:ext>
            </a:extLst>
          </p:cNvPr>
          <p:cNvSpPr/>
          <p:nvPr/>
        </p:nvSpPr>
        <p:spPr>
          <a:xfrm>
            <a:off x="7244369" y="3557847"/>
            <a:ext cx="519953" cy="3092334"/>
          </a:xfrm>
          <a:prstGeom prst="rightBrace">
            <a:avLst>
              <a:gd name="adj1" fmla="val 8333"/>
              <a:gd name="adj2" fmla="val 50182"/>
            </a:avLst>
          </a:prstGeom>
          <a:ln w="38100">
            <a:solidFill>
              <a:srgbClr val="6DB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F1938-C85B-4C25-BC2B-6854201118C5}"/>
              </a:ext>
            </a:extLst>
          </p:cNvPr>
          <p:cNvSpPr txBox="1"/>
          <p:nvPr/>
        </p:nvSpPr>
        <p:spPr>
          <a:xfrm>
            <a:off x="7688657" y="1702563"/>
            <a:ext cx="1870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phytochemical primary metabolites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72A3F-0203-4986-9D92-2D36D30F7B3C}"/>
              </a:ext>
            </a:extLst>
          </p:cNvPr>
          <p:cNvSpPr txBox="1"/>
          <p:nvPr/>
        </p:nvSpPr>
        <p:spPr>
          <a:xfrm>
            <a:off x="7564238" y="4911236"/>
            <a:ext cx="2028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phytochemical secondary metabolites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238C878-E6C1-4CCC-8C74-8903AE844361}"/>
              </a:ext>
            </a:extLst>
          </p:cNvPr>
          <p:cNvSpPr/>
          <p:nvPr/>
        </p:nvSpPr>
        <p:spPr>
          <a:xfrm>
            <a:off x="9525944" y="3703288"/>
            <a:ext cx="353289" cy="2522695"/>
          </a:xfrm>
          <a:prstGeom prst="leftBrace">
            <a:avLst/>
          </a:prstGeom>
          <a:ln w="38100">
            <a:solidFill>
              <a:srgbClr val="6DB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25246-3A4F-48C6-B487-B7A23AE04BFD}"/>
              </a:ext>
            </a:extLst>
          </p:cNvPr>
          <p:cNvSpPr txBox="1"/>
          <p:nvPr/>
        </p:nvSpPr>
        <p:spPr>
          <a:xfrm>
            <a:off x="9525944" y="2868311"/>
            <a:ext cx="1876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pathways </a:t>
            </a:r>
          </a:p>
        </p:txBody>
      </p:sp>
      <p:cxnSp>
        <p:nvCxnSpPr>
          <p:cNvPr id="13" name="Connector: Elbow 18">
            <a:extLst>
              <a:ext uri="{FF2B5EF4-FFF2-40B4-BE49-F238E27FC236}">
                <a16:creationId xmlns:a16="http://schemas.microsoft.com/office/drawing/2014/main" id="{D36C9E94-640E-4D3D-9F26-54FEA79DA0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71551" y="3046261"/>
            <a:ext cx="2587813" cy="898480"/>
          </a:xfrm>
          <a:prstGeom prst="bentConnector3">
            <a:avLst/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667A760-41C1-4508-83E6-644AC540E5F3}"/>
              </a:ext>
            </a:extLst>
          </p:cNvPr>
          <p:cNvSpPr/>
          <p:nvPr/>
        </p:nvSpPr>
        <p:spPr>
          <a:xfrm>
            <a:off x="407324" y="3632662"/>
            <a:ext cx="6658494" cy="69826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7644099" y="2178634"/>
            <a:ext cx="1961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dirty="0" smtClean="0">
                <a:cs typeface="+mj-cs"/>
              </a:rPr>
              <a:t>نواتج الأيض (</a:t>
            </a:r>
            <a:r>
              <a:rPr lang="ar-SA" sz="1600" b="1" dirty="0" smtClean="0">
                <a:solidFill>
                  <a:srgbClr val="6DBF1F"/>
                </a:solidFill>
                <a:cs typeface="+mj-cs"/>
              </a:rPr>
              <a:t>المستقلبات</a:t>
            </a:r>
            <a:r>
              <a:rPr lang="ar-SA" sz="1600" dirty="0" smtClean="0">
                <a:cs typeface="+mj-cs"/>
              </a:rPr>
              <a:t>) الأولية اللمواد لكيميائية النباتية</a:t>
            </a:r>
            <a:endParaRPr lang="en-US" sz="1600" dirty="0"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25246-3A4F-48C6-B487-B7A23AE04BFD}"/>
              </a:ext>
            </a:extLst>
          </p:cNvPr>
          <p:cNvSpPr txBox="1"/>
          <p:nvPr/>
        </p:nvSpPr>
        <p:spPr>
          <a:xfrm>
            <a:off x="9605740" y="3098819"/>
            <a:ext cx="1796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المسارات الأيضية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7574" y="5443066"/>
            <a:ext cx="2115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 smtClean="0">
                <a:cs typeface="+mj-cs"/>
              </a:rPr>
              <a:t>نواتج الأيض (</a:t>
            </a:r>
            <a:r>
              <a:rPr lang="ar-SA" sz="1600" b="1" dirty="0" smtClean="0">
                <a:solidFill>
                  <a:srgbClr val="6DBF1F"/>
                </a:solidFill>
                <a:cs typeface="+mj-cs"/>
              </a:rPr>
              <a:t>المستقلبات</a:t>
            </a:r>
            <a:r>
              <a:rPr lang="ar-SA" sz="1600" dirty="0" smtClean="0">
                <a:cs typeface="+mj-cs"/>
              </a:rPr>
              <a:t>) الثانوية للمواد الكيميائية النباتية</a:t>
            </a:r>
            <a:endParaRPr lang="en-US" sz="1600" dirty="0"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46304" y="3692237"/>
            <a:ext cx="214386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+mj-cs"/>
              </a:rPr>
              <a:t>Phenolic compounds</a:t>
            </a:r>
            <a:endParaRPr lang="ar-SA" sz="1600" dirty="0" smtClean="0">
              <a:cs typeface="+mj-cs"/>
            </a:endParaRPr>
          </a:p>
          <a:p>
            <a:pPr algn="ctr" rtl="1"/>
            <a:r>
              <a:rPr lang="ar-SA" sz="1600" dirty="0" smtClean="0">
                <a:cs typeface="+mj-cs"/>
              </a:rPr>
              <a:t>مركبات فينولية</a:t>
            </a:r>
            <a:endParaRPr lang="en-US" sz="16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46304" y="4419085"/>
            <a:ext cx="214386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+mj-cs"/>
              </a:rPr>
              <a:t>Terpenoids compounds</a:t>
            </a:r>
            <a:endParaRPr lang="ar-SA" sz="1600" dirty="0" smtClean="0">
              <a:cs typeface="+mj-cs"/>
            </a:endParaRPr>
          </a:p>
          <a:p>
            <a:pPr algn="ctr" rtl="1"/>
            <a:r>
              <a:rPr lang="ar-SA" sz="1600" dirty="0" smtClean="0">
                <a:cs typeface="+mj-cs"/>
              </a:rPr>
              <a:t>مركبات التربينويد</a:t>
            </a:r>
            <a:endParaRPr lang="en-US" sz="1600" dirty="0"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46304" y="5148765"/>
            <a:ext cx="214386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+mj-cs"/>
              </a:rPr>
              <a:t>Nitrogen containing secondary products</a:t>
            </a:r>
            <a:endParaRPr lang="ar-SA" sz="1600" dirty="0" smtClean="0">
              <a:cs typeface="+mj-cs"/>
            </a:endParaRPr>
          </a:p>
          <a:p>
            <a:pPr algn="ctr" rtl="1"/>
            <a:r>
              <a:rPr lang="ar-SA" sz="1600" dirty="0" smtClean="0"/>
              <a:t>منتجات ثانوية تحتوي على النيتروجين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4243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FC5131-A122-448F-98C4-6F95395F45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8115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CA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273" y="1126375"/>
            <a:ext cx="10108276" cy="4708981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sz="2000" dirty="0" smtClean="0">
                <a:cs typeface="+mj-cs"/>
              </a:rPr>
              <a:t>المواد الكيميائية النباتية (</a:t>
            </a:r>
            <a:r>
              <a:rPr lang="en-US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Phytochemicals</a:t>
            </a:r>
            <a:r>
              <a:rPr lang="ar-SA" sz="2000" dirty="0" smtClean="0">
                <a:cs typeface="+mj-cs"/>
              </a:rPr>
              <a:t>) </a:t>
            </a:r>
            <a:r>
              <a:rPr lang="ar-SA" sz="2000" b="1" dirty="0" smtClean="0">
                <a:cs typeface="+mj-cs"/>
              </a:rPr>
              <a:t>←</a:t>
            </a:r>
            <a:r>
              <a:rPr lang="ar-SA" sz="2000" dirty="0" smtClean="0">
                <a:cs typeface="+mj-cs"/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</a:t>
            </a:r>
            <a:r>
              <a:rPr lang="ar-SA" sz="2000" dirty="0" smtClean="0">
                <a:cs typeface="+mj-cs"/>
              </a:rPr>
              <a:t> = نبات</a:t>
            </a:r>
          </a:p>
          <a:p>
            <a:pPr marL="342900" indent="-34290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sz="2000" dirty="0" smtClean="0">
                <a:cs typeface="+mj-cs"/>
              </a:rPr>
              <a:t>المواد الكيميائية النباتية التي تم اكتشافها تفوق 25000 مادة.</a:t>
            </a:r>
          </a:p>
          <a:p>
            <a:pPr marL="342900" indent="-34290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sz="2000" dirty="0" smtClean="0">
                <a:cs typeface="+mj-cs"/>
              </a:rPr>
              <a:t>المركّب الحيوي (</a:t>
            </a:r>
            <a:r>
              <a:rPr lang="ar-SA" sz="2000" b="1" dirty="0" smtClean="0">
                <a:solidFill>
                  <a:srgbClr val="92D050"/>
                </a:solidFill>
                <a:cs typeface="+mj-cs"/>
              </a:rPr>
              <a:t>البيولوجي</a:t>
            </a:r>
            <a:r>
              <a:rPr lang="ar-SA" sz="2000" dirty="0" smtClean="0">
                <a:cs typeface="+mj-cs"/>
              </a:rPr>
              <a:t>) (له أنشطة حيوية (</a:t>
            </a:r>
            <a:r>
              <a:rPr lang="ar-SA" sz="2000" b="1" dirty="0">
                <a:solidFill>
                  <a:srgbClr val="6DB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بيولوجية</a:t>
            </a:r>
            <a:r>
              <a:rPr lang="ar-SA" sz="2000" dirty="0" smtClean="0">
                <a:cs typeface="+mj-cs"/>
              </a:rPr>
              <a:t>): النمو والدفاع والجاذبية والمنافسة)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sz="2000" dirty="0" smtClean="0">
                <a:cs typeface="+mj-cs"/>
              </a:rPr>
              <a:t>بناءً على المتطلبات الحيوية (</a:t>
            </a:r>
            <a:r>
              <a:rPr lang="ar-SA" sz="2000" b="1" dirty="0" smtClean="0">
                <a:solidFill>
                  <a:srgbClr val="92D050"/>
                </a:solidFill>
                <a:cs typeface="+mj-cs"/>
              </a:rPr>
              <a:t>البيولوجية</a:t>
            </a:r>
            <a:r>
              <a:rPr lang="ar-SA" sz="2000" dirty="0" smtClean="0">
                <a:cs typeface="+mj-cs"/>
              </a:rPr>
              <a:t>) في النباتات فإن: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نواتج الأيض (</a:t>
            </a:r>
            <a:r>
              <a:rPr lang="ar-SA" sz="2000" b="1" dirty="0" smtClean="0">
                <a:solidFill>
                  <a:srgbClr val="92D050"/>
                </a:solidFill>
                <a:cs typeface="+mj-cs"/>
              </a:rPr>
              <a:t>المستقلبات</a:t>
            </a:r>
            <a:r>
              <a:rPr lang="ar-SA" sz="2000" dirty="0" smtClean="0">
                <a:cs typeface="+mj-cs"/>
              </a:rPr>
              <a:t>) الأولية للمواد الكيميائية النباتية هي (الدهون والبروتينات والكربوهيدرات والكلوروفيل).</a:t>
            </a:r>
          </a:p>
          <a:p>
            <a:pPr marL="457200" indent="-457200" algn="just" rtl="1">
              <a:spcAft>
                <a:spcPts val="1200"/>
              </a:spcAft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نواتج الأيض (</a:t>
            </a:r>
            <a:r>
              <a:rPr lang="ar-SA" sz="2000" b="1" dirty="0" smtClean="0">
                <a:solidFill>
                  <a:srgbClr val="92D050"/>
                </a:solidFill>
                <a:cs typeface="+mj-cs"/>
              </a:rPr>
              <a:t>المستقلبات</a:t>
            </a:r>
            <a:r>
              <a:rPr lang="ar-SA" sz="2000" dirty="0" smtClean="0">
                <a:cs typeface="+mj-cs"/>
              </a:rPr>
              <a:t>) الثانوية للمواد الكيميائية النباتية هي (بقية المواد الكيميائية النباتية).</a:t>
            </a:r>
          </a:p>
          <a:p>
            <a:pPr marL="457200" indent="-45720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sz="2000" dirty="0">
                <a:cs typeface="+mj-cs"/>
              </a:rPr>
              <a:t>بناءً على: أصل التخليق الحيوي ، خصائص الذوبان </a:t>
            </a:r>
            <a:r>
              <a:rPr lang="ar-SA" sz="2000" dirty="0" smtClean="0">
                <a:cs typeface="+mj-cs"/>
              </a:rPr>
              <a:t>ووجود </a:t>
            </a:r>
            <a:r>
              <a:rPr lang="ar-SA" sz="2000" dirty="0">
                <a:cs typeface="+mj-cs"/>
              </a:rPr>
              <a:t>مجموعات وظيفية رئيسية </a:t>
            </a:r>
            <a:r>
              <a:rPr lang="ar-SA" sz="2000" b="1" dirty="0"/>
              <a:t>← </a:t>
            </a:r>
            <a:r>
              <a:rPr lang="ar-SA" sz="2000" b="1" dirty="0" smtClean="0">
                <a:solidFill>
                  <a:srgbClr val="6DBF1F"/>
                </a:solidFill>
                <a:cs typeface="+mj-cs"/>
              </a:rPr>
              <a:t>فئات </a:t>
            </a:r>
            <a:r>
              <a:rPr lang="ar-SA" sz="2000" b="1" dirty="0">
                <a:solidFill>
                  <a:srgbClr val="6DBF1F"/>
                </a:solidFill>
                <a:cs typeface="+mj-cs"/>
              </a:rPr>
              <a:t>المواد الكيميائية النباتية</a:t>
            </a:r>
            <a:r>
              <a:rPr lang="ar-SA" sz="2000" dirty="0">
                <a:cs typeface="+mj-cs"/>
              </a:rPr>
              <a:t> (تصنيف علماء الكيمياء النباتية) فإن </a:t>
            </a:r>
            <a:r>
              <a:rPr lang="ar-SA" sz="2000" dirty="0" smtClean="0">
                <a:cs typeface="+mj-cs"/>
              </a:rPr>
              <a:t>نواتج الأيض (</a:t>
            </a:r>
            <a:r>
              <a:rPr lang="ar-SA" sz="2000" b="1" dirty="0" smtClean="0">
                <a:solidFill>
                  <a:srgbClr val="6DBF1F"/>
                </a:solidFill>
                <a:cs typeface="+mj-cs"/>
              </a:rPr>
              <a:t>المستقلبات</a:t>
            </a:r>
            <a:r>
              <a:rPr lang="ar-SA" sz="2000" dirty="0" smtClean="0">
                <a:cs typeface="+mj-cs"/>
              </a:rPr>
              <a:t>) </a:t>
            </a:r>
            <a:r>
              <a:rPr lang="ar-SA" sz="2000" dirty="0">
                <a:cs typeface="+mj-cs"/>
              </a:rPr>
              <a:t>الثانوية </a:t>
            </a:r>
            <a:r>
              <a:rPr lang="ar-SA" sz="2000" dirty="0" smtClean="0">
                <a:cs typeface="+mj-cs"/>
              </a:rPr>
              <a:t>للمركبات الكيميائية </a:t>
            </a:r>
            <a:r>
              <a:rPr lang="ar-SA" sz="2000" dirty="0">
                <a:cs typeface="+mj-cs"/>
              </a:rPr>
              <a:t>النباتية لا تندرج </a:t>
            </a:r>
            <a:r>
              <a:rPr lang="ar-SA" sz="2000" dirty="0" smtClean="0">
                <a:cs typeface="+mj-cs"/>
              </a:rPr>
              <a:t>ضمن </a:t>
            </a:r>
            <a:r>
              <a:rPr lang="ar-SA" sz="2000" dirty="0">
                <a:cs typeface="+mj-cs"/>
              </a:rPr>
              <a:t>فئة العناصر الغذائية الأساسية</a:t>
            </a:r>
            <a:r>
              <a:rPr lang="ar-SA" sz="2000" dirty="0" smtClean="0">
                <a:cs typeface="+mj-cs"/>
              </a:rPr>
              <a:t>.</a:t>
            </a:r>
          </a:p>
          <a:p>
            <a:pPr marL="457200" indent="-457200" algn="just" rtl="1">
              <a:spcAft>
                <a:spcPts val="1200"/>
              </a:spcAft>
              <a:buFont typeface="Calibri" panose="020F0502020204030204" pitchFamily="34" charset="0"/>
              <a:buChar char="⁻"/>
            </a:pPr>
            <a:r>
              <a:rPr lang="ar-SA" sz="2000" dirty="0"/>
              <a:t>الجسم ليست بحاجة لهذه المواد – أي ان هذه المواد ليست ضرورية غذائياً، لكن لبعض منها آثار مفيدة على صحة الإنسان.</a:t>
            </a:r>
          </a:p>
          <a:p>
            <a:pPr marL="457200" indent="-457200" algn="just" rtl="1">
              <a:spcAft>
                <a:spcPts val="1200"/>
              </a:spcAft>
              <a:buFont typeface="Calibri" panose="020F0502020204030204" pitchFamily="34" charset="0"/>
              <a:buChar char="⁻"/>
            </a:pPr>
            <a:r>
              <a:rPr lang="ar-SA" sz="2000" dirty="0">
                <a:solidFill>
                  <a:srgbClr val="FF0000"/>
                </a:solidFill>
              </a:rPr>
              <a:t>لا تعتبر هذه المواد </a:t>
            </a:r>
            <a:r>
              <a:rPr lang="ar-SA" sz="2000" dirty="0" smtClean="0">
                <a:solidFill>
                  <a:srgbClr val="FF0000"/>
                </a:solidFill>
              </a:rPr>
              <a:t>ضمن الفيتامينات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530" y="46031"/>
            <a:ext cx="8852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400" b="1" dirty="0" smtClean="0">
                <a:solidFill>
                  <a:schemeClr val="bg1"/>
                </a:solidFill>
                <a:cs typeface="+mj-cs"/>
              </a:rPr>
              <a:t>تحدثنا في المحاضرة السابقة عن                    </a:t>
            </a:r>
            <a:endParaRPr lang="en-CA" sz="44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37832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311CCE-344E-4470-821A-09621AFEF06F}"/>
              </a:ext>
            </a:extLst>
          </p:cNvPr>
          <p:cNvSpPr txBox="1"/>
          <p:nvPr/>
        </p:nvSpPr>
        <p:spPr>
          <a:xfrm>
            <a:off x="3293034" y="228603"/>
            <a:ext cx="852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92D050"/>
                </a:solidFill>
              </a:rPr>
              <a:t>ماذا </a:t>
            </a:r>
            <a:r>
              <a:rPr lang="ar-SA" sz="2400" b="1" dirty="0">
                <a:solidFill>
                  <a:srgbClr val="92D050"/>
                </a:solidFill>
              </a:rPr>
              <a:t>نقصد بالمسار الحيوي التصنيعي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4911" y="690268"/>
            <a:ext cx="3536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003300"/>
                </a:solidFill>
                <a:cs typeface="+mj-cs"/>
              </a:rPr>
              <a:t>لنستعرض عمليتين أساسيتين في النباتات</a:t>
            </a:r>
            <a:endParaRPr lang="en-US" sz="2000" b="1" dirty="0">
              <a:solidFill>
                <a:srgbClr val="003300"/>
              </a:solidFill>
              <a:cs typeface="+mj-cs"/>
            </a:endParaRPr>
          </a:p>
        </p:txBody>
      </p:sp>
      <p:sp>
        <p:nvSpPr>
          <p:cNvPr id="6" name="Arrow: Curved Down 12">
            <a:extLst>
              <a:ext uri="{FF2B5EF4-FFF2-40B4-BE49-F238E27FC236}">
                <a16:creationId xmlns:a16="http://schemas.microsoft.com/office/drawing/2014/main" id="{B28C2CBD-08B2-4E09-93EE-804A9D1E9EE8}"/>
              </a:ext>
            </a:extLst>
          </p:cNvPr>
          <p:cNvSpPr/>
          <p:nvPr/>
        </p:nvSpPr>
        <p:spPr>
          <a:xfrm flipV="1">
            <a:off x="4264429" y="2568183"/>
            <a:ext cx="3882044" cy="1374870"/>
          </a:xfrm>
          <a:prstGeom prst="curvedDownArrow">
            <a:avLst>
              <a:gd name="adj1" fmla="val 15793"/>
              <a:gd name="adj2" fmla="val 38297"/>
              <a:gd name="adj3" fmla="val 37836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Curved Down 13">
            <a:extLst>
              <a:ext uri="{FF2B5EF4-FFF2-40B4-BE49-F238E27FC236}">
                <a16:creationId xmlns:a16="http://schemas.microsoft.com/office/drawing/2014/main" id="{33EA558B-AC8B-4A60-B491-8E496B559139}"/>
              </a:ext>
            </a:extLst>
          </p:cNvPr>
          <p:cNvSpPr/>
          <p:nvPr/>
        </p:nvSpPr>
        <p:spPr>
          <a:xfrm rot="10800000" flipV="1">
            <a:off x="4034775" y="920741"/>
            <a:ext cx="3912192" cy="1546740"/>
          </a:xfrm>
          <a:prstGeom prst="curvedDownArrow">
            <a:avLst>
              <a:gd name="adj1" fmla="val 9612"/>
              <a:gd name="adj2" fmla="val 40714"/>
              <a:gd name="adj3" fmla="val 24903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1535" y="1400851"/>
            <a:ext cx="3075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dirty="0" smtClean="0">
                <a:solidFill>
                  <a:srgbClr val="C00000"/>
                </a:solidFill>
                <a:cs typeface="+mj-cs"/>
              </a:rPr>
              <a:t>التمثيل الضوئي </a:t>
            </a:r>
            <a:r>
              <a:rPr lang="ar-SA" sz="2000" dirty="0" smtClean="0">
                <a:cs typeface="+mj-cs"/>
              </a:rPr>
              <a:t>، الذي يبني السكريات من الجزيئات الأصغر ، هو مسار </a:t>
            </a:r>
            <a:r>
              <a:rPr lang="ar-SA" sz="2000" dirty="0" smtClean="0">
                <a:solidFill>
                  <a:srgbClr val="C00000"/>
                </a:solidFill>
                <a:cs typeface="+mj-cs"/>
              </a:rPr>
              <a:t>بنائي</a:t>
            </a:r>
            <a:r>
              <a:rPr lang="ar-SA" sz="2000" dirty="0" smtClean="0">
                <a:cs typeface="+mj-cs"/>
              </a:rPr>
              <a:t>.</a:t>
            </a:r>
            <a:endParaRPr lang="en-US" sz="2000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3943" y="2686507"/>
            <a:ext cx="3086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dirty="0" smtClean="0">
                <a:solidFill>
                  <a:srgbClr val="C00000"/>
                </a:solidFill>
                <a:cs typeface="+mj-cs"/>
              </a:rPr>
              <a:t>التنفس الخلوي </a:t>
            </a:r>
            <a:r>
              <a:rPr lang="ar-SA" sz="2000" dirty="0" smtClean="0">
                <a:cs typeface="+mj-cs"/>
              </a:rPr>
              <a:t>، الذي يقوم بتكسير السكر إلى جزيئات أصغر ، هو مسار </a:t>
            </a:r>
            <a:r>
              <a:rPr lang="ar-SA" sz="2000" dirty="0" smtClean="0">
                <a:solidFill>
                  <a:srgbClr val="C00000"/>
                </a:solidFill>
                <a:cs typeface="+mj-cs"/>
              </a:rPr>
              <a:t>الهدم</a:t>
            </a:r>
            <a:r>
              <a:rPr lang="ar-SA" sz="2000" dirty="0" smtClean="0">
                <a:cs typeface="+mj-cs"/>
              </a:rPr>
              <a:t>.</a:t>
            </a:r>
            <a:endParaRPr lang="en-US" sz="2000" dirty="0"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08" y="1335894"/>
            <a:ext cx="3433309" cy="27457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1" y="1335894"/>
            <a:ext cx="3433309" cy="27457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13164" r="2243" b="29174"/>
          <a:stretch/>
        </p:blipFill>
        <p:spPr bwMode="auto">
          <a:xfrm>
            <a:off x="424029" y="4507510"/>
            <a:ext cx="3441901" cy="1759591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67268" y="432713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000" dirty="0" smtClean="0">
                <a:cs typeface="+mj-cs"/>
              </a:rPr>
              <a:t>يتم تخزين الطاقة المنبعثة من تفاعلات الهدم بشكل عام في روابط عالية الطاقة لجزيء ناقل طاقة وسيط مثل أدينوسين ثلاثي الفوسفات (</a:t>
            </a:r>
            <a:r>
              <a:rPr lang="en-US" sz="2000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CF7862-2614-425B-818B-A6CBAEE3BFEF}"/>
              </a:ext>
            </a:extLst>
          </p:cNvPr>
          <p:cNvSpPr txBox="1"/>
          <p:nvPr/>
        </p:nvSpPr>
        <p:spPr>
          <a:xfrm>
            <a:off x="5457079" y="5301316"/>
            <a:ext cx="2426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/>
              <a:t>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lang="en-CA" dirty="0"/>
          </a:p>
          <a:p>
            <a:pPr algn="r" rtl="1"/>
            <a:r>
              <a:rPr lang="ar-SA" dirty="0" smtClean="0"/>
              <a:t>أدينوسين ثنائي الفوسفات</a:t>
            </a:r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B4C67-7E15-4A9D-87DA-88A00A9710AC}"/>
              </a:ext>
            </a:extLst>
          </p:cNvPr>
          <p:cNvSpPr txBox="1"/>
          <p:nvPr/>
        </p:nvSpPr>
        <p:spPr>
          <a:xfrm>
            <a:off x="9540780" y="5301316"/>
            <a:ext cx="237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lang="en-CA" dirty="0"/>
          </a:p>
          <a:p>
            <a:pPr algn="r" rtl="1"/>
            <a:r>
              <a:rPr lang="ar-SA" dirty="0" smtClean="0"/>
              <a:t>ادينوسين ثلاثي الفوسفات</a:t>
            </a:r>
            <a:endParaRPr lang="en-CA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5A1E38-CE9A-4BBE-B3C7-8B8BDF09B103}"/>
              </a:ext>
            </a:extLst>
          </p:cNvPr>
          <p:cNvCxnSpPr>
            <a:cxnSpLocks/>
          </p:cNvCxnSpPr>
          <p:nvPr/>
        </p:nvCxnSpPr>
        <p:spPr>
          <a:xfrm flipH="1">
            <a:off x="7023830" y="5477286"/>
            <a:ext cx="3365080" cy="0"/>
          </a:xfrm>
          <a:prstGeom prst="straightConnector1">
            <a:avLst/>
          </a:prstGeom>
          <a:ln w="5715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97C625-C14B-4DE2-90F0-5565B38FA182}"/>
              </a:ext>
            </a:extLst>
          </p:cNvPr>
          <p:cNvSpPr txBox="1"/>
          <p:nvPr/>
        </p:nvSpPr>
        <p:spPr>
          <a:xfrm>
            <a:off x="6736408" y="4995043"/>
            <a:ext cx="399042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 smtClean="0"/>
              <a:t>رابطة الفوسفات تنقسم وتحرر الطاقة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7557245" y="5959530"/>
            <a:ext cx="4390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dirty="0" smtClean="0">
                <a:cs typeface="+mj-cs"/>
              </a:rPr>
              <a:t>هذه الطاقة المحررة ضرورية وتستخدم في التفاعلات</a:t>
            </a:r>
            <a:endParaRPr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2887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81" y="304801"/>
            <a:ext cx="5455869" cy="2180706"/>
          </a:xfrm>
          <a:prstGeom prst="rect">
            <a:avLst/>
          </a:prstGeom>
          <a:ln>
            <a:solidFill>
              <a:srgbClr val="6DBF1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04801"/>
            <a:ext cx="3057526" cy="2180706"/>
          </a:xfrm>
          <a:prstGeom prst="rect">
            <a:avLst/>
          </a:prstGeom>
          <a:ln>
            <a:solidFill>
              <a:srgbClr val="6DBF1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550482" y="2601575"/>
            <a:ext cx="5455868" cy="1354217"/>
          </a:xfrm>
          <a:prstGeom prst="rect">
            <a:avLst/>
          </a:prstGeom>
          <a:ln>
            <a:solidFill>
              <a:srgbClr val="6DBF1F"/>
            </a:solidFill>
          </a:ln>
        </p:spPr>
        <p:txBody>
          <a:bodyPr wrap="square">
            <a:spAutoFit/>
          </a:bodyPr>
          <a:lstStyle/>
          <a:p>
            <a:pPr marL="285750" indent="-28575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سكر الجلوكوز المكون من 6 كربون ، وهو نتاج عملية التمثيل الضوئي</a:t>
            </a:r>
            <a:r>
              <a:rPr lang="en-US" dirty="0" smtClean="0">
                <a:cs typeface="+mj-cs"/>
              </a:rPr>
              <a:t> </a:t>
            </a:r>
            <a:r>
              <a:rPr lang="ar-SA" dirty="0" smtClean="0">
                <a:cs typeface="+mj-cs"/>
              </a:rPr>
              <a:t>، يتم نقله في الغالب على شكل سكروز (سكر يحتوي على 12 كربونًا) لتغذية الأجزاء غير القابلة للتمثيل الضوئي من النبات</a:t>
            </a:r>
          </a:p>
          <a:p>
            <a:pPr marL="285750" indent="-28575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dirty="0">
                <a:cs typeface="+mj-cs"/>
              </a:rPr>
              <a:t>أو قد يتم بلمرته إلى نشا </a:t>
            </a:r>
            <a:r>
              <a:rPr lang="ar-SA" dirty="0" smtClean="0">
                <a:cs typeface="+mj-cs"/>
              </a:rPr>
              <a:t>للتخزين</a:t>
            </a:r>
            <a:endParaRPr lang="ar-SA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0481" y="4162417"/>
            <a:ext cx="5455868" cy="2339102"/>
          </a:xfrm>
          <a:prstGeom prst="rect">
            <a:avLst/>
          </a:prstGeom>
          <a:ln>
            <a:solidFill>
              <a:srgbClr val="6DBF1F"/>
            </a:solidFill>
          </a:ln>
        </p:spPr>
        <p:txBody>
          <a:bodyPr wrap="square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ar-SA" b="1" dirty="0" smtClean="0">
                <a:solidFill>
                  <a:srgbClr val="6DBF1F"/>
                </a:solidFill>
                <a:cs typeface="+mj-cs"/>
              </a:rPr>
              <a:t>ملاحظة:</a:t>
            </a:r>
          </a:p>
          <a:p>
            <a:pPr marL="285750" indent="-28575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يتحلل أدينوسين ثلاثي الفوسفات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ar-SA" dirty="0" smtClean="0">
                <a:cs typeface="+mj-cs"/>
              </a:rPr>
              <a:t>) إلى أدينوسين ثنائي الفوسفات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ADP</a:t>
            </a:r>
            <a:r>
              <a:rPr lang="ar-SA" dirty="0" smtClean="0">
                <a:cs typeface="+mj-cs"/>
              </a:rPr>
              <a:t>) في دورة كالفين ، وتساعد هذه الطاقة المحررة في تثبيت ثاني أكسيد الكربون في الجلوكوز.</a:t>
            </a:r>
          </a:p>
          <a:p>
            <a:pPr marL="285750" indent="-28575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dirty="0">
                <a:cs typeface="+mj-cs"/>
              </a:rPr>
              <a:t>في (تفاعل الضوء) ، </a:t>
            </a:r>
            <a:r>
              <a:rPr lang="ar-SA" dirty="0" smtClean="0">
                <a:cs typeface="+mj-cs"/>
              </a:rPr>
              <a:t>فإن جزيء الماء يتحلل إلى </a:t>
            </a:r>
            <a:r>
              <a:rPr lang="ar-SA" dirty="0">
                <a:cs typeface="+mj-cs"/>
              </a:rPr>
              <a:t>هيدروجين وأكسجين ، وتساعد الطاقة المنبعثة </a:t>
            </a:r>
            <a:r>
              <a:rPr lang="ar-SA" dirty="0" smtClean="0">
                <a:cs typeface="+mj-cs"/>
              </a:rPr>
              <a:t>من هذا التحلل في </a:t>
            </a:r>
            <a:r>
              <a:rPr lang="ar-SA" dirty="0">
                <a:cs typeface="+mj-cs"/>
              </a:rPr>
              <a:t>تحويل </a:t>
            </a:r>
            <a:r>
              <a:rPr lang="ar-SA" dirty="0" smtClean="0">
                <a:cs typeface="+mj-cs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ADP</a:t>
            </a:r>
            <a:r>
              <a:rPr lang="ar-SA" dirty="0" smtClean="0">
                <a:cs typeface="+mj-cs"/>
              </a:rPr>
              <a:t>) إلى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ar-SA" dirty="0" smtClean="0">
                <a:cs typeface="+mj-cs"/>
              </a:rPr>
              <a:t>). </a:t>
            </a:r>
            <a:endParaRPr lang="en-US" dirty="0"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601575"/>
            <a:ext cx="5876925" cy="3899944"/>
          </a:xfrm>
          <a:prstGeom prst="rect">
            <a:avLst/>
          </a:prstGeom>
          <a:ln>
            <a:solidFill>
              <a:srgbClr val="6DBF1F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533775" y="304801"/>
            <a:ext cx="2714625" cy="2180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2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47" t="1355" r="2490" b="3570"/>
          <a:stretch/>
        </p:blipFill>
        <p:spPr>
          <a:xfrm>
            <a:off x="645944" y="216824"/>
            <a:ext cx="2792583" cy="2476500"/>
          </a:xfrm>
          <a:prstGeom prst="rect">
            <a:avLst/>
          </a:prstGeom>
          <a:ln>
            <a:solidFill>
              <a:srgbClr val="6DBF1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45944" y="2803760"/>
            <a:ext cx="3996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 smtClean="0">
                <a:solidFill>
                  <a:srgbClr val="6DBF1F"/>
                </a:solidFill>
                <a:cs typeface="+mj-cs"/>
              </a:rPr>
              <a:t>تحلل الجلوكوز أو مسار تحلل الجلوكوز</a:t>
            </a:r>
            <a:endParaRPr lang="en-US" sz="2000" b="1" dirty="0">
              <a:solidFill>
                <a:srgbClr val="6DBF1F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944" y="3314306"/>
            <a:ext cx="3996201" cy="1754326"/>
          </a:xfrm>
          <a:prstGeom prst="rect">
            <a:avLst/>
          </a:prstGeom>
          <a:ln>
            <a:solidFill>
              <a:srgbClr val="6DBF1F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عبارة عن سلسلة من 10 تفاعلات كيميائية تقوم بتكسير سكر الجلوكوز.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جزيء واحد من الجلوكوز ينتج جزيئين من البيروفيت أو (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حمض البيروفيك</a:t>
            </a:r>
            <a:r>
              <a:rPr lang="ar-SA" dirty="0" smtClean="0">
                <a:cs typeface="+mj-cs"/>
              </a:rPr>
              <a:t>) وجزيئين من الطاقة 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ar-SA" dirty="0" smtClean="0">
                <a:cs typeface="+mj-cs"/>
              </a:rPr>
              <a:t>)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وبالتالي فإن عملية تحلل الجلوكوز ينتج كلاً من:</a:t>
            </a:r>
            <a:endParaRPr lang="en-US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944" y="5179068"/>
            <a:ext cx="3996201" cy="1200329"/>
          </a:xfrm>
          <a:prstGeom prst="rect">
            <a:avLst/>
          </a:prstGeom>
          <a:ln>
            <a:solidFill>
              <a:srgbClr val="6DBF1F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ar-SA" dirty="0" smtClean="0">
                <a:cs typeface="+mj-cs"/>
              </a:rPr>
              <a:t>أدينوسين ثلاثي الفوسفات 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ar-SA" dirty="0" smtClean="0">
                <a:cs typeface="+mj-cs"/>
              </a:rPr>
              <a:t>) لمتطلبات الطاقة الخلوية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ar-SA" dirty="0" smtClean="0">
                <a:cs typeface="+mj-cs"/>
              </a:rPr>
              <a:t>المركبات الاوليه الضروريه لتخليق المنتجات الخلوية الأخرى.</a:t>
            </a:r>
            <a:endParaRPr lang="en-US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870" y="216824"/>
            <a:ext cx="1070276" cy="247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r="4879" b="6397"/>
          <a:stretch/>
        </p:blipFill>
        <p:spPr>
          <a:xfrm>
            <a:off x="4775488" y="216823"/>
            <a:ext cx="6978361" cy="6162574"/>
          </a:xfrm>
          <a:prstGeom prst="rect">
            <a:avLst/>
          </a:prstGeom>
          <a:ln>
            <a:solidFill>
              <a:srgbClr val="6DBF1F"/>
            </a:solidFill>
          </a:ln>
        </p:spPr>
      </p:pic>
    </p:spTree>
    <p:extLst>
      <p:ext uri="{BB962C8B-B14F-4D97-AF65-F5344CB8AC3E}">
        <p14:creationId xmlns:p14="http://schemas.microsoft.com/office/powerpoint/2010/main" val="4646511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9" t="2464" r="2215" b="3192"/>
          <a:stretch/>
        </p:blipFill>
        <p:spPr>
          <a:xfrm>
            <a:off x="533401" y="419101"/>
            <a:ext cx="3009899" cy="2130623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1" y="2701343"/>
            <a:ext cx="4762500" cy="1200329"/>
          </a:xfrm>
          <a:prstGeom prst="rect">
            <a:avLst/>
          </a:prstGeom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في حالة وجود كمية كافية من الأكسجين فإن البيروفيت يدخل في دورة حمض الكربوكسيل 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</a:t>
            </a:r>
            <a:r>
              <a:rPr lang="ar-SA" dirty="0" smtClean="0">
                <a:cs typeface="+mj-cs"/>
              </a:rPr>
              <a:t>) و في حاله عدم </a:t>
            </a:r>
            <a:r>
              <a:rPr lang="ar-SA" smtClean="0">
                <a:cs typeface="+mj-cs"/>
              </a:rPr>
              <a:t>وجود كمية كافية </a:t>
            </a:r>
            <a:r>
              <a:rPr lang="ar-SA" dirty="0" smtClean="0">
                <a:cs typeface="+mj-cs"/>
              </a:rPr>
              <a:t>من الاكسجين يتم تخميره إلى حمض اللاكتيك أو الإيثانول.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4063563"/>
            <a:ext cx="4762498" cy="646331"/>
          </a:xfrm>
          <a:prstGeom prst="rect">
            <a:avLst/>
          </a:prstGeom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dirty="0" smtClean="0">
                <a:solidFill>
                  <a:srgbClr val="6DBF1F"/>
                </a:solidFill>
                <a:cs typeface="+mj-cs"/>
              </a:rPr>
              <a:t>دورة حمض الكربوكسيل ، (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دورة 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</a:t>
            </a:r>
            <a:r>
              <a:rPr lang="ar-SA" dirty="0" smtClean="0">
                <a:solidFill>
                  <a:srgbClr val="6DBF1F"/>
                </a:solidFill>
                <a:cs typeface="+mj-cs"/>
              </a:rPr>
              <a:t>)</a:t>
            </a:r>
            <a:r>
              <a:rPr lang="en-US" dirty="0" smtClean="0">
                <a:solidFill>
                  <a:srgbClr val="6DBF1F"/>
                </a:solidFill>
                <a:cs typeface="+mj-cs"/>
              </a:rPr>
              <a:t> ، </a:t>
            </a:r>
            <a:r>
              <a:rPr lang="ar-SA" dirty="0" smtClean="0">
                <a:solidFill>
                  <a:srgbClr val="6DBF1F"/>
                </a:solidFill>
                <a:cs typeface="+mj-cs"/>
              </a:rPr>
              <a:t>وتسمى أيضًا دورة كريبس ودورة حمض الستريك</a:t>
            </a:r>
            <a:endParaRPr lang="en-US" dirty="0">
              <a:solidFill>
                <a:srgbClr val="6DBF1F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1" y="4833770"/>
            <a:ext cx="4762499" cy="1477328"/>
          </a:xfrm>
          <a:prstGeom prst="rect">
            <a:avLst/>
          </a:prstGeom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قبل أن يدخل البيروفيت في دورة 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</a:t>
            </a:r>
            <a:r>
              <a:rPr lang="ar-SA" dirty="0" smtClean="0">
                <a:cs typeface="+mj-cs"/>
              </a:rPr>
              <a:t>)</a:t>
            </a:r>
            <a:r>
              <a:rPr lang="en-US" dirty="0" smtClean="0">
                <a:cs typeface="+mj-cs"/>
              </a:rPr>
              <a:t> ، </a:t>
            </a:r>
            <a:r>
              <a:rPr lang="ar-SA" dirty="0" smtClean="0">
                <a:cs typeface="+mj-cs"/>
              </a:rPr>
              <a:t>يجب أن يتحلل إلى مركب ثنائي الكربون يسمى 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اسيتيل كوانزيم</a:t>
            </a:r>
            <a:r>
              <a:rPr lang="en-US" b="1" dirty="0" smtClean="0">
                <a:solidFill>
                  <a:srgbClr val="6DBF1F"/>
                </a:solidFill>
                <a:cs typeface="+mj-cs"/>
              </a:rPr>
              <a:t> 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rgbClr val="6DBF1F"/>
                </a:solidFill>
                <a:cs typeface="+mj-cs"/>
              </a:rPr>
              <a:t>A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 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+mj-cs"/>
              </a:rPr>
              <a:t>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 coenzyme A 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+mj-cs"/>
              </a:rPr>
              <a:t>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 CoA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+mj-cs"/>
              </a:rPr>
              <a:t>)</a:t>
            </a: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en-US" dirty="0" smtClean="0">
                <a:cs typeface="+mj-cs"/>
              </a:rPr>
              <a:t> </a:t>
            </a:r>
            <a:r>
              <a:rPr lang="ar-SA" dirty="0" smtClean="0">
                <a:cs typeface="+mj-cs"/>
              </a:rPr>
              <a:t>ثم يتم تحويل 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الأسيتيل</a:t>
            </a:r>
            <a:r>
              <a:rPr lang="ar-SA" b="1" dirty="0">
                <a:solidFill>
                  <a:srgbClr val="6DBF1F"/>
                </a:solidFill>
                <a:cs typeface="+mj-cs"/>
              </a:rPr>
              <a:t> 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كو 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 </a:t>
            </a:r>
            <a:r>
              <a:rPr lang="ar-SA" dirty="0" smtClean="0">
                <a:cs typeface="+mj-cs"/>
              </a:rPr>
              <a:t>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 CoA</a:t>
            </a:r>
            <a:r>
              <a:rPr lang="ar-SA" dirty="0" smtClean="0">
                <a:cs typeface="+mj-cs"/>
              </a:rPr>
              <a:t>) إلى ثاني أكسيد الكربون وطاقة (</a:t>
            </a:r>
            <a:r>
              <a:rPr lang="en-US" b="1" dirty="0" smtClean="0">
                <a:solidFill>
                  <a:srgbClr val="6DB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en-US" dirty="0" smtClean="0">
                <a:cs typeface="+mj-cs"/>
              </a:rPr>
              <a:t> </a:t>
            </a:r>
            <a:r>
              <a:rPr lang="ar-SA" dirty="0" smtClean="0">
                <a:cs typeface="+mj-cs"/>
              </a:rPr>
              <a:t>) في الميتوكوندريا.</a:t>
            </a:r>
            <a:endParaRPr lang="en-US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9025" y="369018"/>
            <a:ext cx="1666875" cy="2180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r="4879" b="6397"/>
          <a:stretch/>
        </p:blipFill>
        <p:spPr>
          <a:xfrm>
            <a:off x="5453149" y="369018"/>
            <a:ext cx="6417426" cy="5942079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21985541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0" t="1838" r="2569" b="3061"/>
          <a:stretch/>
        </p:blipFill>
        <p:spPr>
          <a:xfrm>
            <a:off x="8329353" y="2269376"/>
            <a:ext cx="3300152" cy="2477192"/>
          </a:xfrm>
          <a:prstGeom prst="rect">
            <a:avLst/>
          </a:prstGeom>
          <a:ln w="28575">
            <a:solidFill>
              <a:srgbClr val="6DBF1F"/>
            </a:solidFill>
          </a:ln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28343569-88D0-4917-8977-F9724D84A61D}"/>
              </a:ext>
            </a:extLst>
          </p:cNvPr>
          <p:cNvSpPr/>
          <p:nvPr/>
        </p:nvSpPr>
        <p:spPr>
          <a:xfrm flipH="1">
            <a:off x="6471648" y="475681"/>
            <a:ext cx="1559859" cy="6084047"/>
          </a:xfrm>
          <a:prstGeom prst="leftBrace">
            <a:avLst>
              <a:gd name="adj1" fmla="val 8333"/>
              <a:gd name="adj2" fmla="val 48087"/>
            </a:avLst>
          </a:prstGeom>
          <a:ln w="57150">
            <a:solidFill>
              <a:srgbClr val="6DB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3D74-D792-4AA6-B654-9CE5FC3DB7D2}"/>
              </a:ext>
            </a:extLst>
          </p:cNvPr>
          <p:cNvSpPr txBox="1"/>
          <p:nvPr/>
        </p:nvSpPr>
        <p:spPr>
          <a:xfrm>
            <a:off x="1600825" y="173047"/>
            <a:ext cx="513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/>
              <a:t>بملخص</a:t>
            </a:r>
            <a:r>
              <a:rPr lang="en-US" sz="2800" b="1" dirty="0" smtClean="0"/>
              <a:t> </a:t>
            </a:r>
            <a:endParaRPr lang="en-CA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A0025-F0F8-40B4-9CF4-AAEFE028D6B3}"/>
              </a:ext>
            </a:extLst>
          </p:cNvPr>
          <p:cNvSpPr txBox="1"/>
          <p:nvPr/>
        </p:nvSpPr>
        <p:spPr>
          <a:xfrm>
            <a:off x="3307603" y="1127911"/>
            <a:ext cx="17262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6DBF1F"/>
                </a:solidFill>
              </a:rPr>
              <a:t>تحلل الجلوكوز</a:t>
            </a:r>
            <a:endParaRPr lang="en-CA" b="1" dirty="0">
              <a:solidFill>
                <a:srgbClr val="6DBF1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D46E7-4F07-48B4-BC10-8740203F5585}"/>
              </a:ext>
            </a:extLst>
          </p:cNvPr>
          <p:cNvSpPr txBox="1"/>
          <p:nvPr/>
        </p:nvSpPr>
        <p:spPr>
          <a:xfrm>
            <a:off x="243957" y="5332079"/>
            <a:ext cx="3219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rgbClr val="6DBF1F"/>
                </a:solidFill>
                <a:cs typeface="+mj-cs"/>
              </a:rPr>
              <a:t>دورة حمض الكربوكسيل (دورة كريبس)</a:t>
            </a:r>
            <a:endParaRPr lang="en-CA" b="1" dirty="0">
              <a:solidFill>
                <a:srgbClr val="6DBF1F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4A24A-785F-4EC3-839D-D55091014A9D}"/>
              </a:ext>
            </a:extLst>
          </p:cNvPr>
          <p:cNvSpPr txBox="1"/>
          <p:nvPr/>
        </p:nvSpPr>
        <p:spPr>
          <a:xfrm>
            <a:off x="3680637" y="1684449"/>
            <a:ext cx="1039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 smtClean="0">
                <a:solidFill>
                  <a:srgbClr val="006600"/>
                </a:solidFill>
                <a:cs typeface="+mj-cs"/>
              </a:rPr>
              <a:t>جلوكوز</a:t>
            </a:r>
            <a:endParaRPr lang="en-CA" b="1" dirty="0">
              <a:solidFill>
                <a:srgbClr val="006600"/>
              </a:solidFill>
              <a:cs typeface="+mj-cs"/>
            </a:endParaRPr>
          </a:p>
        </p:txBody>
      </p:sp>
      <p:cxnSp>
        <p:nvCxnSpPr>
          <p:cNvPr id="10" name="Connector: Elbow 16">
            <a:extLst>
              <a:ext uri="{FF2B5EF4-FFF2-40B4-BE49-F238E27FC236}">
                <a16:creationId xmlns:a16="http://schemas.microsoft.com/office/drawing/2014/main" id="{F4801897-4CB4-43C0-8E89-DC0D7EB38FEF}"/>
              </a:ext>
            </a:extLst>
          </p:cNvPr>
          <p:cNvCxnSpPr>
            <a:cxnSpLocks/>
          </p:cNvCxnSpPr>
          <p:nvPr/>
        </p:nvCxnSpPr>
        <p:spPr>
          <a:xfrm>
            <a:off x="4455621" y="2075151"/>
            <a:ext cx="2376111" cy="538360"/>
          </a:xfrm>
          <a:prstGeom prst="bentConnector3">
            <a:avLst>
              <a:gd name="adj1" fmla="val 100378"/>
            </a:avLst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46DA17-F746-431A-A07F-BCD14EA23264}"/>
              </a:ext>
            </a:extLst>
          </p:cNvPr>
          <p:cNvSpPr txBox="1"/>
          <p:nvPr/>
        </p:nvSpPr>
        <p:spPr>
          <a:xfrm>
            <a:off x="6471653" y="2630488"/>
            <a:ext cx="77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CA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endParaRPr lang="ar-SA" sz="20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SA" b="1" dirty="0" smtClean="0">
                <a:solidFill>
                  <a:srgbClr val="006600"/>
                </a:solidFill>
                <a:cs typeface="+mj-cs"/>
              </a:rPr>
              <a:t>طاقة</a:t>
            </a:r>
            <a:endParaRPr lang="en-CA" b="1" dirty="0">
              <a:solidFill>
                <a:srgbClr val="006600"/>
              </a:solidFill>
              <a:cs typeface="+mj-cs"/>
            </a:endParaRPr>
          </a:p>
        </p:txBody>
      </p:sp>
      <p:cxnSp>
        <p:nvCxnSpPr>
          <p:cNvPr id="12" name="Connector: Elbow 21">
            <a:extLst>
              <a:ext uri="{FF2B5EF4-FFF2-40B4-BE49-F238E27FC236}">
                <a16:creationId xmlns:a16="http://schemas.microsoft.com/office/drawing/2014/main" id="{03FFB6E5-749E-4EE7-8B15-843D406D75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1510" y="2080939"/>
            <a:ext cx="2440006" cy="600351"/>
          </a:xfrm>
          <a:prstGeom prst="bentConnector2">
            <a:avLst/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A6331D-58F8-4AE3-AD88-C415B2F9EB14}"/>
              </a:ext>
            </a:extLst>
          </p:cNvPr>
          <p:cNvSpPr txBox="1"/>
          <p:nvPr/>
        </p:nvSpPr>
        <p:spPr>
          <a:xfrm>
            <a:off x="692400" y="2630488"/>
            <a:ext cx="2677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rgbClr val="006600"/>
                </a:solidFill>
                <a:cs typeface="+mj-cs"/>
              </a:rPr>
              <a:t>بيروفيت (حمض البيروفيك)</a:t>
            </a:r>
            <a:endParaRPr lang="en-CA" b="1" dirty="0">
              <a:solidFill>
                <a:srgbClr val="006600"/>
              </a:solidFill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BEA8-BF88-45E5-8196-AC7B2B190A9B}"/>
              </a:ext>
            </a:extLst>
          </p:cNvPr>
          <p:cNvSpPr txBox="1"/>
          <p:nvPr/>
        </p:nvSpPr>
        <p:spPr>
          <a:xfrm>
            <a:off x="399555" y="3533426"/>
            <a:ext cx="2785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dirty="0" smtClean="0">
                <a:cs typeface="+mj-cs"/>
              </a:rPr>
              <a:t>في وجود أوكسجين كافٍ</a:t>
            </a:r>
            <a:endParaRPr lang="en-CA" dirty="0">
              <a:cs typeface="+mj-cs"/>
            </a:endParaRPr>
          </a:p>
        </p:txBody>
      </p:sp>
      <p:cxnSp>
        <p:nvCxnSpPr>
          <p:cNvPr id="15" name="Connector: Elbow 32">
            <a:extLst>
              <a:ext uri="{FF2B5EF4-FFF2-40B4-BE49-F238E27FC236}">
                <a16:creationId xmlns:a16="http://schemas.microsoft.com/office/drawing/2014/main" id="{5985A312-5575-4B32-A8B1-830E7B8EF306}"/>
              </a:ext>
            </a:extLst>
          </p:cNvPr>
          <p:cNvCxnSpPr>
            <a:endCxn id="14" idx="0"/>
          </p:cNvCxnSpPr>
          <p:nvPr/>
        </p:nvCxnSpPr>
        <p:spPr>
          <a:xfrm rot="10800000" flipV="1">
            <a:off x="1792073" y="3060268"/>
            <a:ext cx="2226234" cy="473158"/>
          </a:xfrm>
          <a:prstGeom prst="bentConnector2">
            <a:avLst/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07921B-FE60-4B23-BC2D-71224B5E08A3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792072" y="3902758"/>
            <a:ext cx="1" cy="388077"/>
          </a:xfrm>
          <a:prstGeom prst="straightConnector1">
            <a:avLst/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B39679-B69C-40D8-8BE9-0BDE6FE8D26D}"/>
              </a:ext>
            </a:extLst>
          </p:cNvPr>
          <p:cNvSpPr txBox="1"/>
          <p:nvPr/>
        </p:nvSpPr>
        <p:spPr>
          <a:xfrm>
            <a:off x="337793" y="4241545"/>
            <a:ext cx="3032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dirty="0" smtClean="0">
                <a:cs typeface="+mj-cs"/>
              </a:rPr>
              <a:t>يتحول البيروفيت إلى اسيتيل كوانزيم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pt-BR" dirty="0">
                <a:cs typeface="+mj-cs"/>
              </a:rPr>
              <a:t>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acetyl CoA</a:t>
            </a:r>
            <a:r>
              <a:rPr lang="pt-BR" dirty="0">
                <a:cs typeface="+mj-cs"/>
              </a:rPr>
              <a:t>) </a:t>
            </a:r>
            <a:endParaRPr lang="en-CA" dirty="0">
              <a:cs typeface="+mj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7BB330-ECEC-4723-863C-96C2801C1EC5}"/>
              </a:ext>
            </a:extLst>
          </p:cNvPr>
          <p:cNvCxnSpPr>
            <a:cxnSpLocks/>
          </p:cNvCxnSpPr>
          <p:nvPr/>
        </p:nvCxnSpPr>
        <p:spPr>
          <a:xfrm flipH="1">
            <a:off x="1779128" y="4915939"/>
            <a:ext cx="1" cy="388077"/>
          </a:xfrm>
          <a:prstGeom prst="straightConnector1">
            <a:avLst/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5B2982-050F-4C81-99C6-48A2C42BFE58}"/>
              </a:ext>
            </a:extLst>
          </p:cNvPr>
          <p:cNvCxnSpPr>
            <a:cxnSpLocks/>
          </p:cNvCxnSpPr>
          <p:nvPr/>
        </p:nvCxnSpPr>
        <p:spPr>
          <a:xfrm flipH="1">
            <a:off x="1792071" y="5654185"/>
            <a:ext cx="1" cy="388077"/>
          </a:xfrm>
          <a:prstGeom prst="straightConnector1">
            <a:avLst/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43">
            <a:extLst>
              <a:ext uri="{FF2B5EF4-FFF2-40B4-BE49-F238E27FC236}">
                <a16:creationId xmlns:a16="http://schemas.microsoft.com/office/drawing/2014/main" id="{B57BA1A9-54D6-4F73-ADE1-5ABD3A2307A8}"/>
              </a:ext>
            </a:extLst>
          </p:cNvPr>
          <p:cNvCxnSpPr>
            <a:cxnSpLocks/>
          </p:cNvCxnSpPr>
          <p:nvPr/>
        </p:nvCxnSpPr>
        <p:spPr>
          <a:xfrm>
            <a:off x="4007950" y="3060268"/>
            <a:ext cx="1647718" cy="457437"/>
          </a:xfrm>
          <a:prstGeom prst="bentConnector3">
            <a:avLst>
              <a:gd name="adj1" fmla="val 99441"/>
            </a:avLst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7DB1DE-E4CE-45FB-A62D-90AE3A8F7969}"/>
              </a:ext>
            </a:extLst>
          </p:cNvPr>
          <p:cNvSpPr txBox="1"/>
          <p:nvPr/>
        </p:nvSpPr>
        <p:spPr>
          <a:xfrm>
            <a:off x="3952761" y="3523879"/>
            <a:ext cx="299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dirty="0" smtClean="0">
                <a:cs typeface="+mj-cs"/>
              </a:rPr>
              <a:t>في عدم وجود كمية كافية من الأكسجين</a:t>
            </a:r>
            <a:endParaRPr lang="en-CA" dirty="0"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C8626E-E988-4474-9AB6-1392B0350751}"/>
              </a:ext>
            </a:extLst>
          </p:cNvPr>
          <p:cNvSpPr txBox="1"/>
          <p:nvPr/>
        </p:nvSpPr>
        <p:spPr>
          <a:xfrm>
            <a:off x="4423728" y="4247968"/>
            <a:ext cx="2629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dirty="0" smtClean="0">
                <a:cs typeface="+mj-cs"/>
              </a:rPr>
              <a:t>يتخمر البيروفيت إلى حمض اللاكتيك أو الإيثانول</a:t>
            </a:r>
            <a:endParaRPr lang="en-CA" dirty="0">
              <a:cs typeface="+mj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0FC4A5-ECC2-47CD-9AC9-8172E7BC4E5D}"/>
              </a:ext>
            </a:extLst>
          </p:cNvPr>
          <p:cNvCxnSpPr>
            <a:cxnSpLocks/>
          </p:cNvCxnSpPr>
          <p:nvPr/>
        </p:nvCxnSpPr>
        <p:spPr>
          <a:xfrm flipH="1">
            <a:off x="5634619" y="3853468"/>
            <a:ext cx="1" cy="388077"/>
          </a:xfrm>
          <a:prstGeom prst="straightConnector1">
            <a:avLst/>
          </a:prstGeom>
          <a:ln w="38100">
            <a:solidFill>
              <a:srgbClr val="6DB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15087" y="6050015"/>
            <a:ext cx="2953967" cy="369332"/>
            <a:chOff x="614708" y="6063320"/>
            <a:chExt cx="2953967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614708" y="6063320"/>
              <a:ext cx="256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6CO</a:t>
              </a:r>
              <a:r>
                <a:rPr lang="en-US" b="1" baseline="-4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+ 6H</a:t>
              </a:r>
              <a:r>
                <a:rPr lang="en-US" b="1" baseline="-40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+ ATP </a:t>
              </a:r>
              <a:r>
                <a:rPr lang="ar-SA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b="1" dirty="0">
                <a:solidFill>
                  <a:srgbClr val="006600"/>
                </a:solidFill>
                <a:cs typeface="+mj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00505" y="6063320"/>
              <a:ext cx="768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(طاقة)</a:t>
              </a:r>
              <a:endPara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5573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2" t="3115" r="3532" b="14229"/>
          <a:stretch/>
        </p:blipFill>
        <p:spPr>
          <a:xfrm>
            <a:off x="8705849" y="224444"/>
            <a:ext cx="3231228" cy="2152996"/>
          </a:xfrm>
          <a:prstGeom prst="rect">
            <a:avLst/>
          </a:prstGeom>
          <a:ln w="19050">
            <a:solidFill>
              <a:srgbClr val="6DBF1F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705849" y="2548436"/>
            <a:ext cx="3231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 smtClean="0">
                <a:solidFill>
                  <a:srgbClr val="006600"/>
                </a:solidFill>
                <a:cs typeface="+mj-cs"/>
              </a:rPr>
              <a:t>في الواقع</a:t>
            </a:r>
            <a:endParaRPr lang="en-US" sz="2000" b="1" dirty="0">
              <a:solidFill>
                <a:srgbClr val="006600"/>
              </a:solidFill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05849" y="2948546"/>
            <a:ext cx="3231227" cy="3447098"/>
          </a:xfrm>
          <a:prstGeom prst="rect">
            <a:avLst/>
          </a:prstGeom>
          <a:ln w="19050">
            <a:solidFill>
              <a:srgbClr val="6DBF1F"/>
            </a:solidFill>
          </a:ln>
        </p:spPr>
        <p:txBody>
          <a:bodyPr wrap="square">
            <a:spAutoFit/>
          </a:bodyPr>
          <a:lstStyle/>
          <a:p>
            <a:pPr marL="285750" indent="-28575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فإن عملية تحلل السكر ، الذي يبدأ 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بالجلوكوز</a:t>
            </a:r>
            <a:r>
              <a:rPr lang="ar-SA" dirty="0" smtClean="0">
                <a:cs typeface="+mj-cs"/>
              </a:rPr>
              <a:t> وينتهي </a:t>
            </a:r>
            <a:r>
              <a:rPr lang="ar-SA" b="1" dirty="0" smtClean="0">
                <a:solidFill>
                  <a:srgbClr val="6DBF1F"/>
                </a:solidFill>
                <a:cs typeface="+mj-cs"/>
              </a:rPr>
              <a:t>بالبيروفيت</a:t>
            </a:r>
            <a:r>
              <a:rPr lang="ar-SA" dirty="0" smtClean="0">
                <a:cs typeface="+mj-cs"/>
              </a:rPr>
              <a:t> ، يحتوي على العديد من التفاعلات الوسيطة مع مركبات كيميائية مختلفة.</a:t>
            </a:r>
          </a:p>
          <a:p>
            <a:pPr marL="285750" indent="-28575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تدخل بعض هذه المركبات الكيميائية مسارات أيضية جديدة وتنتج مواد كيميائية نباتية أخرى.</a:t>
            </a:r>
          </a:p>
          <a:p>
            <a:pPr marL="285750" indent="-285750" algn="just" rt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r-SA" dirty="0" smtClean="0">
                <a:cs typeface="+mj-cs"/>
              </a:rPr>
              <a:t>لذا ، فعندما نقول "أصل التخليق الحيوي" ، فإننا نأخذ في عين الاعتبار المسارات الأيضية التي تم من خلالها إنتاج المادة الكيميائية النباتية.</a:t>
            </a:r>
            <a:endParaRPr lang="en-US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224444"/>
            <a:ext cx="7057505" cy="6171200"/>
          </a:xfrm>
          <a:prstGeom prst="rect">
            <a:avLst/>
          </a:prstGeom>
          <a:ln w="19050">
            <a:solidFill>
              <a:srgbClr val="6DBF1F"/>
            </a:solidFill>
          </a:ln>
        </p:spPr>
      </p:pic>
    </p:spTree>
    <p:extLst>
      <p:ext uri="{BB962C8B-B14F-4D97-AF65-F5344CB8AC3E}">
        <p14:creationId xmlns:p14="http://schemas.microsoft.com/office/powerpoint/2010/main" val="29107674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r="21074"/>
          <a:stretch/>
        </p:blipFill>
        <p:spPr>
          <a:xfrm>
            <a:off x="141316" y="340820"/>
            <a:ext cx="5104016" cy="6309359"/>
          </a:xfrm>
          <a:prstGeom prst="rect">
            <a:avLst/>
          </a:prstGeom>
          <a:ln w="19050">
            <a:solidFill>
              <a:srgbClr val="6DBF1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/>
          <a:stretch/>
        </p:blipFill>
        <p:spPr>
          <a:xfrm>
            <a:off x="5394960" y="340820"/>
            <a:ext cx="6550429" cy="6309359"/>
          </a:xfrm>
          <a:prstGeom prst="rect">
            <a:avLst/>
          </a:prstGeom>
          <a:ln w="19050">
            <a:solidFill>
              <a:srgbClr val="6DBF1F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67A760-41C1-4508-83E6-644AC540E5F3}"/>
              </a:ext>
            </a:extLst>
          </p:cNvPr>
          <p:cNvSpPr/>
          <p:nvPr/>
        </p:nvSpPr>
        <p:spPr>
          <a:xfrm>
            <a:off x="3241964" y="2764798"/>
            <a:ext cx="1346661" cy="25698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7A760-41C1-4508-83E6-644AC540E5F3}"/>
              </a:ext>
            </a:extLst>
          </p:cNvPr>
          <p:cNvSpPr/>
          <p:nvPr/>
        </p:nvSpPr>
        <p:spPr>
          <a:xfrm>
            <a:off x="3428594" y="5333895"/>
            <a:ext cx="1261035" cy="25698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7101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683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Retrospect</vt:lpstr>
      <vt:lpstr>كيمياء نباتيه 473 نبت  plant chemistry   المحاضره الثانية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كيمياء نباتيه 473 نبت  plant chemistry   المحاضره الثانية</dc:title>
  <dc:creator>maha abanomai</dc:creator>
  <cp:lastModifiedBy>maha abanomai</cp:lastModifiedBy>
  <cp:revision>29</cp:revision>
  <dcterms:created xsi:type="dcterms:W3CDTF">2022-08-28T13:50:46Z</dcterms:created>
  <dcterms:modified xsi:type="dcterms:W3CDTF">2023-08-18T08:13:34Z</dcterms:modified>
</cp:coreProperties>
</file>