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92FA93-E6E2-4C21-AD17-24B22FE707F6}" type="datetimeFigureOut">
              <a:rPr lang="ar-SA" smtClean="0"/>
              <a:t>29/11/36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B601A2-7272-4291-8710-4F3E06AAAA4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208912" cy="1828800"/>
          </a:xfrm>
        </p:spPr>
        <p:txBody>
          <a:bodyPr>
            <a:noAutofit/>
          </a:bodyPr>
          <a:lstStyle/>
          <a:p>
            <a:pPr algn="ctr"/>
            <a:r>
              <a:rPr lang="ar-SA" sz="4400" b="1" dirty="0" err="1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كربوهيدرات</a:t>
            </a:r>
            <a:r>
              <a:rPr lang="ar-SA" sz="44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ثنائية </a:t>
            </a:r>
            <a:r>
              <a:rPr lang="ar-SA" sz="4400" b="1" dirty="0" err="1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التسكر</a:t>
            </a:r>
            <a:r>
              <a:rPr lang="ar-SA" sz="4400" b="1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ar-SA" sz="5400" b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ar-SA" sz="5400" b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ar-SA" sz="5400" b="1" dirty="0" err="1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السكروز</a:t>
            </a:r>
            <a:r>
              <a:rPr lang="ar-SA" sz="5400" b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ar-SA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Line 1"/>
          <p:cNvSpPr>
            <a:spLocks noChangeShapeType="1"/>
          </p:cNvSpPr>
          <p:nvPr/>
        </p:nvSpPr>
        <p:spPr bwMode="auto">
          <a:xfrm flipH="1">
            <a:off x="114300" y="482600"/>
            <a:ext cx="5715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-6002676" y="576945"/>
            <a:ext cx="14966148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CS Diwany4 S_U normal."/>
                <a:ea typeface="Times New Roman" pitchFamily="18" charset="0"/>
                <a:cs typeface="Arial" pitchFamily="34" charset="0"/>
              </a:rPr>
              <a:t>الأدوات</a:t>
            </a:r>
            <a:r>
              <a:rPr kumimoji="0" lang="ar-SA" sz="4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CS Diwany4 S_U normal."/>
                <a:ea typeface="Times New Roman" pitchFamily="18" charset="0"/>
                <a:cs typeface="Arial" pitchFamily="34" charset="0"/>
              </a:rPr>
              <a:t> 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انبوبتا اختبار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إنزيم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الأنفرتيز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سكروز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حمام مائي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محلول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فهلنج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Fehling A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) و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فهلنج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Fehling B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لهب أو حمام مائي على درجة الغليان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nvertase work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6088732" cy="338262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476672"/>
            <a:ext cx="9144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MCS Diwany4 S_U normal." charset="-78"/>
              </a:rPr>
              <a:t>طريقة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MCS Diwany4 S_U normal." charset="-78"/>
              </a:rPr>
              <a:t>العمل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نضع في الأنبوبة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الأولى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½ مل من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السكروز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+ 1 مل من إنزيم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الأنفرتيز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نضع في الأنبوبة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الثانية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½ مل من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السكروز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فقط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نحضن الأنبوبتين في حمام مائي على درجة 35 م لمدة 30 دقيقة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نضيف محلول الكاشف لكلا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الإنبوبتين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وهي عبارة عن 1 مل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فهلنج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+ 1 مل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فهلنج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ليعطي اللون الأزرق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نعرض الأنبوبتين للهب أو حمام مائي في درجة الغليان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إلى أن يتغير لون الأنبوب المعامل إلى اللون ا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لأحمر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الطوبي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،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لكن الكنترول لن يتغير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nvertase work"/>
          <p:cNvPicPr>
            <a:picLocks noChangeAspect="1" noChangeArrowheads="1"/>
          </p:cNvPicPr>
          <p:nvPr/>
        </p:nvPicPr>
        <p:blipFill>
          <a:blip r:embed="rId2" cstate="print"/>
          <a:srcRect b="12343"/>
          <a:stretch>
            <a:fillRect/>
          </a:stretch>
        </p:blipFill>
        <p:spPr bwMode="auto">
          <a:xfrm>
            <a:off x="323528" y="332656"/>
            <a:ext cx="5112568" cy="3708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4579" name="Picture 3" descr="edm05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068960"/>
            <a:ext cx="2506588" cy="235572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4580" name="Picture 4" descr="Fehling A and B"/>
          <p:cNvPicPr>
            <a:picLocks noChangeAspect="1" noChangeArrowheads="1"/>
          </p:cNvPicPr>
          <p:nvPr/>
        </p:nvPicPr>
        <p:blipFill>
          <a:blip r:embed="rId4" cstate="print"/>
          <a:srcRect t="11716" b="4460"/>
          <a:stretch>
            <a:fillRect/>
          </a:stretch>
        </p:blipFill>
        <p:spPr bwMode="auto">
          <a:xfrm>
            <a:off x="251520" y="4365104"/>
            <a:ext cx="5184576" cy="17145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 err="1" smtClean="0">
                <a:solidFill>
                  <a:srgbClr val="C00000"/>
                </a:solidFill>
              </a:rPr>
              <a:t>السكروز</a:t>
            </a:r>
            <a:r>
              <a:rPr lang="ar-SA" b="1" dirty="0" smtClean="0">
                <a:solidFill>
                  <a:srgbClr val="C00000"/>
                </a:solidFill>
              </a:rPr>
              <a:t> </a:t>
            </a:r>
            <a:r>
              <a:rPr lang="ar-SA" b="1" dirty="0">
                <a:solidFill>
                  <a:srgbClr val="C00000"/>
                </a:solidFill>
              </a:rPr>
              <a:t>أو سكر </a:t>
            </a:r>
            <a:r>
              <a:rPr lang="ar-SA" b="1" dirty="0" smtClean="0">
                <a:solidFill>
                  <a:srgbClr val="C00000"/>
                </a:solidFill>
              </a:rPr>
              <a:t>القصب</a:t>
            </a:r>
            <a:br>
              <a:rPr lang="ar-SA" b="1" dirty="0" smtClean="0">
                <a:solidFill>
                  <a:srgbClr val="C00000"/>
                </a:solidFill>
              </a:rPr>
            </a:br>
            <a:r>
              <a:rPr lang="ar-SA" b="1" dirty="0" smtClean="0">
                <a:solidFill>
                  <a:srgbClr val="C00000"/>
                </a:solidFill>
              </a:rPr>
              <a:t/>
            </a:r>
            <a:br>
              <a:rPr lang="ar-SA" b="1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Sucrose </a:t>
            </a:r>
            <a:r>
              <a:rPr lang="ar-SA" dirty="0">
                <a:solidFill>
                  <a:srgbClr val="C00000"/>
                </a:solidFill>
              </a:rPr>
              <a:t>أو </a:t>
            </a:r>
            <a:r>
              <a:rPr lang="en-US" dirty="0" err="1">
                <a:solidFill>
                  <a:srgbClr val="C00000"/>
                </a:solidFill>
              </a:rPr>
              <a:t>Saccharose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44824"/>
            <a:ext cx="8686800" cy="4525963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>
                <a:solidFill>
                  <a:srgbClr val="002060"/>
                </a:solidFill>
              </a:rPr>
              <a:t>يعتبر </a:t>
            </a:r>
            <a:r>
              <a:rPr lang="ar-SA" b="1" dirty="0" err="1">
                <a:solidFill>
                  <a:srgbClr val="002060"/>
                </a:solidFill>
              </a:rPr>
              <a:t>السكروز</a:t>
            </a:r>
            <a:r>
              <a:rPr lang="ar-SA" b="1" dirty="0">
                <a:solidFill>
                  <a:srgbClr val="002060"/>
                </a:solidFill>
              </a:rPr>
              <a:t> السكر الثنائي الأساسي في النباتات الراقية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الاسم </a:t>
            </a:r>
            <a:r>
              <a:rPr lang="ar-SA" b="1" dirty="0">
                <a:solidFill>
                  <a:srgbClr val="002060"/>
                </a:solidFill>
              </a:rPr>
              <a:t>الشائع له هو السكر.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يستخرج </a:t>
            </a:r>
            <a:r>
              <a:rPr lang="ar-SA" b="1" dirty="0">
                <a:solidFill>
                  <a:srgbClr val="002060"/>
                </a:solidFill>
              </a:rPr>
              <a:t>في أوروبا من </a:t>
            </a:r>
            <a:r>
              <a:rPr lang="ar-SA" b="1" dirty="0" err="1">
                <a:solidFill>
                  <a:srgbClr val="002060"/>
                </a:solidFill>
              </a:rPr>
              <a:t>شمندر</a:t>
            </a:r>
            <a:r>
              <a:rPr lang="ar-SA" b="1" dirty="0">
                <a:solidFill>
                  <a:srgbClr val="002060"/>
                </a:solidFill>
              </a:rPr>
              <a:t> السكر بينما في باقي أنحاء العالم</a:t>
            </a:r>
          </a:p>
          <a:p>
            <a:r>
              <a:rPr lang="ar-SA" b="1" dirty="0">
                <a:solidFill>
                  <a:srgbClr val="002060"/>
                </a:solidFill>
              </a:rPr>
              <a:t>فيستخرج من قصب السكر.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يتواجد </a:t>
            </a:r>
            <a:r>
              <a:rPr lang="ar-SA" b="1" dirty="0">
                <a:solidFill>
                  <a:srgbClr val="002060"/>
                </a:solidFill>
              </a:rPr>
              <a:t>في غالب الأحيان في الفاكهة والخضراوات.</a:t>
            </a:r>
          </a:p>
          <a:p>
            <a:r>
              <a:rPr lang="ar-SA" b="1" dirty="0" smtClean="0">
                <a:solidFill>
                  <a:srgbClr val="002060"/>
                </a:solidFill>
              </a:rPr>
              <a:t>يتكون </a:t>
            </a:r>
            <a:r>
              <a:rPr lang="ar-SA" b="1" dirty="0" err="1">
                <a:solidFill>
                  <a:srgbClr val="002060"/>
                </a:solidFill>
              </a:rPr>
              <a:t>السكروز</a:t>
            </a:r>
            <a:r>
              <a:rPr lang="ar-SA" b="1" dirty="0">
                <a:solidFill>
                  <a:srgbClr val="002060"/>
                </a:solidFill>
              </a:rPr>
              <a:t> من اتحاد وحدتين من السكريات الاحادية هما</a:t>
            </a:r>
          </a:p>
          <a:p>
            <a:r>
              <a:rPr lang="ar-SA" b="1" dirty="0">
                <a:solidFill>
                  <a:srgbClr val="002060"/>
                </a:solidFill>
              </a:rPr>
              <a:t>الجلوكوز </a:t>
            </a:r>
            <a:r>
              <a:rPr lang="ar-SA" b="1" dirty="0" err="1">
                <a:solidFill>
                  <a:srgbClr val="002060"/>
                </a:solidFill>
              </a:rPr>
              <a:t>والفركتوز</a:t>
            </a:r>
            <a:r>
              <a:rPr lang="ar-SA" b="1" dirty="0">
                <a:solidFill>
                  <a:srgbClr val="002060"/>
                </a:solidFill>
              </a:rPr>
              <a:t>، تتشكل الرابطة بين ذرة الكربون </a:t>
            </a:r>
            <a:r>
              <a:rPr lang="en-US" sz="3400" b="1" dirty="0">
                <a:solidFill>
                  <a:srgbClr val="002060"/>
                </a:solidFill>
              </a:rPr>
              <a:t>C1 </a:t>
            </a:r>
            <a:r>
              <a:rPr lang="ar-SA" b="1" dirty="0">
                <a:solidFill>
                  <a:srgbClr val="002060"/>
                </a:solidFill>
              </a:rPr>
              <a:t>في</a:t>
            </a:r>
          </a:p>
          <a:p>
            <a:r>
              <a:rPr lang="ar-SA" b="1" dirty="0">
                <a:solidFill>
                  <a:srgbClr val="002060"/>
                </a:solidFill>
              </a:rPr>
              <a:t>الجلوكوز وذرة الكربون </a:t>
            </a:r>
            <a:r>
              <a:rPr lang="en-US" sz="3400" b="1" dirty="0">
                <a:solidFill>
                  <a:srgbClr val="002060"/>
                </a:solidFill>
              </a:rPr>
              <a:t>C2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ar-SA" b="1" dirty="0">
                <a:solidFill>
                  <a:srgbClr val="002060"/>
                </a:solidFill>
              </a:rPr>
              <a:t>في </a:t>
            </a:r>
            <a:r>
              <a:rPr lang="ar-SA" b="1" dirty="0" err="1">
                <a:solidFill>
                  <a:srgbClr val="002060"/>
                </a:solidFill>
              </a:rPr>
              <a:t>الفركتوز</a:t>
            </a:r>
            <a:r>
              <a:rPr lang="ar-SA" b="1" dirty="0">
                <a:solidFill>
                  <a:srgbClr val="002060"/>
                </a:solidFill>
              </a:rPr>
              <a:t> وتسمى رابطة </a:t>
            </a:r>
            <a:r>
              <a:rPr lang="ar-SA" b="1" dirty="0" err="1" smtClean="0">
                <a:solidFill>
                  <a:srgbClr val="002060"/>
                </a:solidFill>
              </a:rPr>
              <a:t>جلايكوسيدية</a:t>
            </a:r>
            <a:r>
              <a:rPr lang="ar-SA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glycosidic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bond</a:t>
            </a:r>
            <a:r>
              <a:rPr lang="ar-SA" b="1" dirty="0" smtClean="0">
                <a:solidFill>
                  <a:srgbClr val="002060"/>
                </a:solidFill>
              </a:rPr>
              <a:t> </a:t>
            </a:r>
            <a:r>
              <a:rPr lang="ar-SA" b="1" dirty="0" err="1" smtClean="0">
                <a:solidFill>
                  <a:srgbClr val="002060"/>
                </a:solidFill>
              </a:rPr>
              <a:t>.</a:t>
            </a:r>
            <a:endParaRPr lang="ar-SA" b="1" dirty="0" smtClean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ucose 1"/>
          <p:cNvPicPr>
            <a:picLocks noChangeAspect="1" noChangeArrowheads="1"/>
          </p:cNvPicPr>
          <p:nvPr/>
        </p:nvPicPr>
        <p:blipFill>
          <a:blip r:embed="rId2" cstate="print"/>
          <a:srcRect l="13715" t="4660" r="17714" b="16127"/>
          <a:stretch>
            <a:fillRect/>
          </a:stretch>
        </p:blipFill>
        <p:spPr bwMode="auto">
          <a:xfrm>
            <a:off x="2123728" y="332656"/>
            <a:ext cx="1728192" cy="1600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27" name="Picture 3" descr="Fructose"/>
          <p:cNvPicPr>
            <a:picLocks noChangeAspect="1" noChangeArrowheads="1"/>
          </p:cNvPicPr>
          <p:nvPr/>
        </p:nvPicPr>
        <p:blipFill>
          <a:blip r:embed="rId3" cstate="print"/>
          <a:srcRect l="7143" t="17647" r="7143" b="5882"/>
          <a:stretch>
            <a:fillRect/>
          </a:stretch>
        </p:blipFill>
        <p:spPr bwMode="auto">
          <a:xfrm>
            <a:off x="5580112" y="260648"/>
            <a:ext cx="1692523" cy="1600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28" name="Picture 4" descr="Sucros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636912"/>
            <a:ext cx="3600400" cy="21262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" name="زائد 4"/>
          <p:cNvSpPr/>
          <p:nvPr/>
        </p:nvSpPr>
        <p:spPr>
          <a:xfrm>
            <a:off x="4139952" y="54868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سهم للأسفل 5"/>
          <p:cNvSpPr/>
          <p:nvPr/>
        </p:nvSpPr>
        <p:spPr>
          <a:xfrm>
            <a:off x="4355976" y="15567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23528" y="4867126"/>
            <a:ext cx="8424936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يمكن للسكرين أعلاه الإتحاد بطرق مختلفة لتكوين سكر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السكروز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لكن في كلا الحالتين تبقى الرابطة بين الجلوكوز و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الفركتوز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هي الرابطة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2 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الجلايكوسيدية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، ففي الحالة الأولى تتكون الرابطة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الجليكوسيدية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بين الكربون رقم 1 من سكر الجلوكوز مع الكربون رقم 2 من سكر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الفركتوز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لتكون الرابطة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الجليكوسيدية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1- 2  كما هو واضح في الشكل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التالي 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Sucrose glycosidic bond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8640"/>
            <a:ext cx="1800200" cy="264735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50" name="Picture 2" descr="Fructose"/>
          <p:cNvPicPr>
            <a:picLocks noChangeAspect="1" noChangeArrowheads="1"/>
          </p:cNvPicPr>
          <p:nvPr/>
        </p:nvPicPr>
        <p:blipFill>
          <a:blip r:embed="rId3" cstate="print"/>
          <a:srcRect l="7143" t="22223" r="7143" b="5556"/>
          <a:stretch>
            <a:fillRect/>
          </a:stretch>
        </p:blipFill>
        <p:spPr bwMode="auto">
          <a:xfrm>
            <a:off x="3275856" y="764704"/>
            <a:ext cx="1412875" cy="17145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520" y="2996952"/>
            <a:ext cx="889248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أما في الحالة الثانية فإن سكر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الفركتوز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وقبل تكوين الرابطة بينه وبين الجلوكوز فإنه يمكن عمل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إلتفاف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له  ثم استدارة حول الأوكسجين لتكون الكربون رقم 2 قريبة من الكربون رقم 1 من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الجلكوز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ثم تكوين الرابطة بين السكرين  وهي أيضاً رابطة </a:t>
            </a:r>
            <a:r>
              <a:rPr kumimoji="0" lang="ar-S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جليكوسيدية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1- 2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Untitled-1 copy"/>
          <p:cNvPicPr>
            <a:picLocks noChangeAspect="1" noChangeArrowheads="1"/>
          </p:cNvPicPr>
          <p:nvPr/>
        </p:nvPicPr>
        <p:blipFill>
          <a:blip r:embed="rId4" cstate="print"/>
          <a:srcRect t="10588"/>
          <a:stretch>
            <a:fillRect/>
          </a:stretch>
        </p:blipFill>
        <p:spPr bwMode="auto">
          <a:xfrm>
            <a:off x="1475656" y="4077072"/>
            <a:ext cx="6192688" cy="25495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Glucose 1"/>
          <p:cNvPicPr>
            <a:picLocks noChangeAspect="1" noChangeArrowheads="1"/>
          </p:cNvPicPr>
          <p:nvPr/>
        </p:nvPicPr>
        <p:blipFill>
          <a:blip r:embed="rId2" cstate="print"/>
          <a:srcRect l="13715" t="4660" r="17714" b="16127"/>
          <a:stretch>
            <a:fillRect/>
          </a:stretch>
        </p:blipFill>
        <p:spPr bwMode="auto">
          <a:xfrm>
            <a:off x="683568" y="1700808"/>
            <a:ext cx="2448272" cy="311779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7411" name="Picture 3" descr="Sucrose glycosidic bo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556792"/>
            <a:ext cx="4150604" cy="3384376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131840" y="548680"/>
            <a:ext cx="33538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b="1" dirty="0">
                <a:solidFill>
                  <a:srgbClr val="C00000"/>
                </a:solidFill>
              </a:rPr>
              <a:t>إنزيم </a:t>
            </a:r>
            <a:r>
              <a:rPr lang="ar-SA" sz="4000" b="1" dirty="0" err="1">
                <a:solidFill>
                  <a:srgbClr val="C00000"/>
                </a:solidFill>
              </a:rPr>
              <a:t>الإنفرتيز</a:t>
            </a:r>
            <a:endParaRPr lang="ar-SA" sz="4000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3528" y="1412776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b="1" dirty="0">
                <a:solidFill>
                  <a:srgbClr val="002060"/>
                </a:solidFill>
              </a:rPr>
              <a:t>يعمل هذا الإنزيم على الرابطة</a:t>
            </a:r>
          </a:p>
          <a:p>
            <a:r>
              <a:rPr lang="ar-SA" sz="4000" b="1" dirty="0" err="1">
                <a:solidFill>
                  <a:srgbClr val="002060"/>
                </a:solidFill>
              </a:rPr>
              <a:t>الجلايكوسيدية</a:t>
            </a:r>
            <a:r>
              <a:rPr lang="ar-SA" sz="4000" b="1" dirty="0">
                <a:solidFill>
                  <a:srgbClr val="002060"/>
                </a:solidFill>
              </a:rPr>
              <a:t> </a:t>
            </a:r>
            <a:r>
              <a:rPr lang="ar-SA" sz="4000" b="1" dirty="0" err="1">
                <a:solidFill>
                  <a:srgbClr val="002060"/>
                </a:solidFill>
              </a:rPr>
              <a:t>1 </a:t>
            </a:r>
            <a:r>
              <a:rPr lang="ar-SA" sz="4000" b="1" dirty="0">
                <a:solidFill>
                  <a:srgbClr val="002060"/>
                </a:solidFill>
              </a:rPr>
              <a:t>- 2 وهي</a:t>
            </a:r>
          </a:p>
          <a:p>
            <a:r>
              <a:rPr lang="ar-SA" sz="4000" b="1" dirty="0">
                <a:solidFill>
                  <a:srgbClr val="002060"/>
                </a:solidFill>
              </a:rPr>
              <a:t>الرابطة بين مكونات </a:t>
            </a:r>
            <a:r>
              <a:rPr lang="ar-SA" sz="4000" b="1" dirty="0" err="1">
                <a:solidFill>
                  <a:srgbClr val="002060"/>
                </a:solidFill>
              </a:rPr>
              <a:t>السكروز</a:t>
            </a:r>
            <a:endParaRPr lang="ar-SA" sz="4000" b="1" dirty="0">
              <a:solidFill>
                <a:srgbClr val="002060"/>
              </a:solidFill>
            </a:endParaRPr>
          </a:p>
          <a:p>
            <a:r>
              <a:rPr lang="ar-SA" sz="4000" b="1" dirty="0">
                <a:solidFill>
                  <a:srgbClr val="002060"/>
                </a:solidFill>
              </a:rPr>
              <a:t>ليعطي سكر الجلوكوز وسكر</a:t>
            </a:r>
          </a:p>
          <a:p>
            <a:r>
              <a:rPr lang="ar-SA" sz="4000" b="1" dirty="0" err="1">
                <a:solidFill>
                  <a:srgbClr val="002060"/>
                </a:solidFill>
              </a:rPr>
              <a:t>الفركتوز</a:t>
            </a:r>
            <a:r>
              <a:rPr lang="ar-SA" sz="4000" b="1" dirty="0">
                <a:solidFill>
                  <a:srgbClr val="002060"/>
                </a:solidFill>
              </a:rPr>
              <a:t> في وجود الماء</a:t>
            </a:r>
            <a:endParaRPr lang="ar-SA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nvertase work"/>
          <p:cNvPicPr>
            <a:picLocks noChangeAspect="1" noChangeArrowheads="1"/>
          </p:cNvPicPr>
          <p:nvPr/>
        </p:nvPicPr>
        <p:blipFill>
          <a:blip r:embed="rId2" cstate="print"/>
          <a:srcRect b="12343"/>
          <a:stretch>
            <a:fillRect/>
          </a:stretch>
        </p:blipFill>
        <p:spPr bwMode="auto">
          <a:xfrm>
            <a:off x="1691680" y="836712"/>
            <a:ext cx="5544616" cy="4859864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692696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C00000"/>
                </a:solidFill>
              </a:rPr>
              <a:t>تجربة تحلل السكريات الثنائية باستخدام انزيم </a:t>
            </a:r>
            <a:r>
              <a:rPr lang="ar-SA" sz="2400" b="1" dirty="0" err="1">
                <a:solidFill>
                  <a:srgbClr val="C00000"/>
                </a:solidFill>
              </a:rPr>
              <a:t>الانفرتيز</a:t>
            </a:r>
            <a:endParaRPr lang="ar-SA" sz="2400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997311" y="1628800"/>
            <a:ext cx="46233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rgbClr val="002060"/>
                </a:solidFill>
              </a:rPr>
              <a:t>باستخدام محلول </a:t>
            </a:r>
            <a:r>
              <a:rPr lang="ar-SA" sz="3200" b="1" dirty="0" err="1">
                <a:solidFill>
                  <a:srgbClr val="002060"/>
                </a:solidFill>
              </a:rPr>
              <a:t>فهلنج</a:t>
            </a:r>
            <a:endParaRPr lang="ar-SA" sz="3200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891641" y="2564904"/>
            <a:ext cx="47035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rgbClr val="002060"/>
                </a:solidFill>
              </a:rPr>
              <a:t>باستخدام محلول </a:t>
            </a:r>
            <a:r>
              <a:rPr lang="ar-SA" sz="3200" b="1" dirty="0" err="1">
                <a:solidFill>
                  <a:srgbClr val="002060"/>
                </a:solidFill>
              </a:rPr>
              <a:t>بندكت</a:t>
            </a:r>
            <a:endParaRPr lang="ar-SA" sz="3200" dirty="0">
              <a:solidFill>
                <a:srgbClr val="00206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55576" y="3717032"/>
            <a:ext cx="8028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002060"/>
                </a:solidFill>
              </a:rPr>
              <a:t>الكشف عن عمل إنزيم </a:t>
            </a:r>
            <a:r>
              <a:rPr lang="ar-SA" sz="2400" b="1" dirty="0" err="1">
                <a:solidFill>
                  <a:srgbClr val="002060"/>
                </a:solidFill>
              </a:rPr>
              <a:t>الانفرتيز</a:t>
            </a:r>
            <a:r>
              <a:rPr lang="ar-SA" sz="2400" b="1" dirty="0">
                <a:solidFill>
                  <a:srgbClr val="002060"/>
                </a:solidFill>
              </a:rPr>
              <a:t> باستخدام محلول </a:t>
            </a:r>
            <a:r>
              <a:rPr lang="ar-SA" sz="2400" b="1" dirty="0" err="1" smtClean="0">
                <a:solidFill>
                  <a:srgbClr val="002060"/>
                </a:solidFill>
              </a:rPr>
              <a:t>فهلنج</a:t>
            </a:r>
            <a:r>
              <a:rPr lang="ar-SA" sz="2400" b="1" dirty="0" smtClean="0">
                <a:solidFill>
                  <a:srgbClr val="002060"/>
                </a:solidFill>
              </a:rPr>
              <a:t> </a:t>
            </a:r>
          </a:p>
          <a:p>
            <a:endParaRPr lang="ar-SA" sz="2400" b="1" dirty="0"/>
          </a:p>
          <a:p>
            <a:r>
              <a:rPr lang="ar-SA" sz="3200" b="1" dirty="0">
                <a:solidFill>
                  <a:srgbClr val="C00000"/>
                </a:solidFill>
              </a:rPr>
              <a:t>فكرة </a:t>
            </a:r>
            <a:r>
              <a:rPr lang="ar-SA" sz="3200" b="1" dirty="0" err="1" smtClean="0">
                <a:solidFill>
                  <a:srgbClr val="C00000"/>
                </a:solidFill>
              </a:rPr>
              <a:t>التجربة :</a:t>
            </a:r>
            <a:endParaRPr lang="ar-SA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ehling 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980728"/>
            <a:ext cx="5372100" cy="1600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08916" y="332656"/>
            <a:ext cx="87350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محلول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فهلنج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 ملح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روشيل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) مع الماء يعطي محلول قاعدي كما في المعادلة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التالية: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9512" y="2780928"/>
            <a:ext cx="8763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محلول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فهلنج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مع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فهلنج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تعطي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هيدروكسيد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النحاسيك التي تستطيع سكر الجلوكوز 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اختزالها إلى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أوكسيد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النحاسوز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كما في المعادلة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التالية :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1" name="Picture 5" descr="Fehling A and B"/>
          <p:cNvPicPr>
            <a:picLocks noChangeAspect="1" noChangeArrowheads="1"/>
          </p:cNvPicPr>
          <p:nvPr/>
        </p:nvPicPr>
        <p:blipFill>
          <a:blip r:embed="rId3" cstate="print"/>
          <a:srcRect t="11716" b="4460"/>
          <a:stretch>
            <a:fillRect/>
          </a:stretch>
        </p:blipFill>
        <p:spPr bwMode="auto">
          <a:xfrm>
            <a:off x="3203848" y="3933056"/>
            <a:ext cx="5372100" cy="17145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377</Words>
  <Application>Microsoft Office PowerPoint</Application>
  <PresentationFormat>عرض على الشاشة (3:4)‏</PresentationFormat>
  <Paragraphs>40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رحلة</vt:lpstr>
      <vt:lpstr>كربوهيدرات ثنائية التسكر  السكروز </vt:lpstr>
      <vt:lpstr>السكروز أو سكر القصب  Sucrose أو Saccharose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كربوهيدرات ثنائية التسكر  السكروز</dc:title>
  <dc:creator>a</dc:creator>
  <cp:lastModifiedBy>a</cp:lastModifiedBy>
  <cp:revision>4</cp:revision>
  <dcterms:created xsi:type="dcterms:W3CDTF">2015-09-12T07:41:16Z</dcterms:created>
  <dcterms:modified xsi:type="dcterms:W3CDTF">2015-09-12T08:20:47Z</dcterms:modified>
</cp:coreProperties>
</file>