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r" rtl="1"/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EDD128A8-3C59-4E67-9ED2-4F5E60487266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4" name="عنصر نائب لتذييل الصفحة 3"/>
          <p:cNvSpPr>
            <a:spLocks noGrp="1"/>
          </p:cNvSpPr>
          <p:nvPr>
            <p:ph type="ftr" sz="quarter" idx="2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r" rtl="1"/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A975D426-A9DD-4244-A2CE-1FB6623742C7}" type="slidenum">
              <a:rPr lang="en-US" smtClean="0"/>
              <a:pPr algn="l" rtl="1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fld id="{52762887-1F56-4EC1-B53B-1ACD562ABBCF}" type="datetime1">
              <a:rPr lang="ar-SA" smtClean="0"/>
              <a:t>07/11/1446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 flipH="1"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"/>
              <a:t>انقر لتحرير أنماط النص الرئيسي</a:t>
            </a:r>
          </a:p>
          <a:p>
            <a:pPr lvl="1" rtl="1"/>
            <a:r>
              <a:rPr lang="ar"/>
              <a:t>المستوى الثاني</a:t>
            </a:r>
          </a:p>
          <a:p>
            <a:pPr lvl="2" rtl="1"/>
            <a:r>
              <a:rPr lang="ar"/>
              <a:t>المستوى الثالث</a:t>
            </a:r>
          </a:p>
          <a:p>
            <a:pPr lvl="3" rtl="1"/>
            <a:r>
              <a:rPr lang="ar"/>
              <a:t>المستوى الرابع</a:t>
            </a:r>
          </a:p>
          <a:p>
            <a:pPr lvl="4" rtl="1"/>
            <a:r>
              <a:rPr lang="ar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fld id="{01B41D33-19C8-4450-B3C5-BE83E9C8F0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 flipH="1"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 flipH="1">
            <a:off x="617260" y="1020431"/>
            <a:ext cx="10993549" cy="1475013"/>
          </a:xfrm>
          <a:effectLst/>
        </p:spPr>
        <p:txBody>
          <a:bodyPr rtlCol="1" anchor="b">
            <a:normAutofit/>
          </a:bodyPr>
          <a:lstStyle>
            <a:lvl1pPr algn="r" rtl="1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 flipH="1">
            <a:off x="617260" y="2495445"/>
            <a:ext cx="10993546" cy="590321"/>
          </a:xfrm>
        </p:spPr>
        <p:txBody>
          <a:bodyPr rtlCol="1" anchor="t">
            <a:normAutofit/>
          </a:bodyPr>
          <a:lstStyle>
            <a:lvl1pPr marL="0" indent="0" algn="r" rtl="1">
              <a:buNone/>
              <a:defRPr sz="1600" cap="all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1"/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8" name="عنصر نائب للتاريخ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9347B7B-3188-4F41-8D66-5BE530BE7BF3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9" name="عنصر نائب للتذييل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عنصر نائب لرقم الشريحة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العنوان والنص ال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العنوان 1"/>
          <p:cNvSpPr>
            <a:spLocks noGrp="1"/>
          </p:cNvSpPr>
          <p:nvPr>
            <p:ph type="title"/>
          </p:nvPr>
        </p:nvSpPr>
        <p:spPr>
          <a:xfrm flipH="1">
            <a:off x="581192" y="702156"/>
            <a:ext cx="11029616" cy="10138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rot="10800000" flipH="1">
            <a:off x="581192" y="2336002"/>
            <a:ext cx="11029616" cy="3652047"/>
          </a:xfrm>
        </p:spPr>
        <p:txBody>
          <a:bodyPr vert="eaVert" rtlCol="1" anchor="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7D680E07-53FC-4D2E-AE11-4D7F34756B45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العنوان العمودي وال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spect="1"/>
          </p:cNvSpPr>
          <p:nvPr/>
        </p:nvSpPr>
        <p:spPr>
          <a:xfrm flipH="1">
            <a:off x="446533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/>
          </a:p>
        </p:txBody>
      </p:sp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 rot="10800000" flipH="1">
            <a:off x="863600" y="863600"/>
            <a:ext cx="3124200" cy="4807326"/>
          </a:xfrm>
        </p:spPr>
        <p:txBody>
          <a:bodyPr vert="eaVert" rtlCol="1" anchor="ctr"/>
          <a:lstStyle>
            <a:lvl1pPr algn="r" rtl="1">
              <a:defRPr>
                <a:solidFill>
                  <a:srgbClr val="FFFFFF"/>
                </a:solidFill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rot="10800000" flipH="1">
            <a:off x="4255452" y="863600"/>
            <a:ext cx="7161625" cy="4807326"/>
          </a:xfrm>
        </p:spPr>
        <p:txBody>
          <a:bodyPr vert="eaVert" rtlCol="1" anchor="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 flipH="1">
            <a:off x="8042146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 flipH="1"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 flipH="1"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/>
          </a:p>
        </p:txBody>
      </p:sp>
      <p:sp>
        <p:nvSpPr>
          <p:cNvPr id="11" name="عنصر نائب للتاريخ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5A0FA188-CE57-4D97-BAE5-2E631D15F64E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12" name="عنصر نائب للتذييل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en-US" dirty="0"/>
          </a:p>
        </p:txBody>
      </p:sp>
      <p:sp>
        <p:nvSpPr>
          <p:cNvPr id="13" name="عنصر نائب لرقم الشريحة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581192" y="702156"/>
            <a:ext cx="11029616" cy="1188720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H="1">
            <a:off x="581193" y="2340864"/>
            <a:ext cx="11029615" cy="3634486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عنصر نائب للتاريخ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9" name="عنصر نائب للتذييل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عنصر نائب لرقم الشريحة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>
            <a:spLocks noChangeAspect="1"/>
          </p:cNvSpPr>
          <p:nvPr/>
        </p:nvSpPr>
        <p:spPr>
          <a:xfrm flipH="1">
            <a:off x="453323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581192" y="2393950"/>
            <a:ext cx="11029615" cy="2147467"/>
          </a:xfrm>
        </p:spPr>
        <p:txBody>
          <a:bodyPr rtlCol="1" anchor="b">
            <a:normAutofit/>
          </a:bodyPr>
          <a:lstStyle>
            <a:lvl1pPr algn="r" rtl="1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flipH="1">
            <a:off x="581193" y="4541417"/>
            <a:ext cx="11029615" cy="600556"/>
          </a:xfrm>
        </p:spPr>
        <p:txBody>
          <a:bodyPr rtlCol="1" anchor="t">
            <a:normAutofit/>
          </a:bodyPr>
          <a:lstStyle>
            <a:lvl1pPr marL="0" indent="0" algn="r" rtl="1">
              <a:buNone/>
              <a:defRPr sz="1800" cap="all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C50980A-909F-49DB-940D-21BB934B5D9E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9" name="عنصر نائب للتذييل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عنصر نائب لرقم الشريحة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581191" y="729658"/>
            <a:ext cx="11029616" cy="988332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 flipH="1">
            <a:off x="6416040" y="2228003"/>
            <a:ext cx="5194767" cy="3633047"/>
          </a:xfrm>
        </p:spPr>
        <p:txBody>
          <a:bodyPr rtlCol="1">
            <a:normAutofit/>
          </a:bodyPr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 flipH="1">
            <a:off x="581192" y="2228003"/>
            <a:ext cx="5194769" cy="3633047"/>
          </a:xfrm>
        </p:spPr>
        <p:txBody>
          <a:bodyPr rtlCol="1">
            <a:normAutofit/>
          </a:bodyPr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160DF70-5482-4561-83A2-E28D4D2A753A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العنوان 1"/>
          <p:cNvSpPr>
            <a:spLocks noGrp="1"/>
          </p:cNvSpPr>
          <p:nvPr>
            <p:ph type="title"/>
          </p:nvPr>
        </p:nvSpPr>
        <p:spPr>
          <a:xfrm flipH="1">
            <a:off x="581191" y="729658"/>
            <a:ext cx="11029616" cy="988332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flipH="1">
            <a:off x="6416040" y="2250891"/>
            <a:ext cx="5194769" cy="557784"/>
          </a:xfrm>
        </p:spPr>
        <p:txBody>
          <a:bodyPr rtlCol="1" anchor="ctr">
            <a:noAutofit/>
          </a:bodyPr>
          <a:lstStyle>
            <a:lvl1pPr marL="0" indent="0" algn="r" rtl="1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 flipH="1">
            <a:off x="6416040" y="2926052"/>
            <a:ext cx="5194766" cy="2934999"/>
          </a:xfrm>
        </p:spPr>
        <p:txBody>
          <a:bodyPr rtlCol="1" anchor="t">
            <a:normAutofit/>
          </a:bodyPr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 flipH="1">
            <a:off x="581191" y="2250892"/>
            <a:ext cx="5194770" cy="553373"/>
          </a:xfrm>
        </p:spPr>
        <p:txBody>
          <a:bodyPr rtlCol="1" anchor="ctr">
            <a:noAutofit/>
          </a:bodyPr>
          <a:lstStyle>
            <a:lvl1pPr marL="0" marR="0" indent="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marL="0" marR="0" lvl="0" indent="0" algn="l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 flipH="1">
            <a:off x="581192" y="2926052"/>
            <a:ext cx="5194771" cy="2934999"/>
          </a:xfrm>
        </p:spPr>
        <p:txBody>
          <a:bodyPr rtlCol="1" anchor="t">
            <a:normAutofit/>
          </a:bodyPr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27A5815-E5FF-4C43-97CC-CCB0DAB6628F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عنوان 1"/>
          <p:cNvSpPr>
            <a:spLocks noGrp="1"/>
          </p:cNvSpPr>
          <p:nvPr>
            <p:ph type="title"/>
          </p:nvPr>
        </p:nvSpPr>
        <p:spPr>
          <a:xfrm flipH="1">
            <a:off x="586490" y="729658"/>
            <a:ext cx="11029616" cy="988332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F68ACD1-A33F-4754-9D18-0BA6A2135189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DDFAE72E-2C7C-4659-AF0A-C7947E59EA80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>
            <a:spLocks noChangeAspect="1"/>
          </p:cNvSpPr>
          <p:nvPr/>
        </p:nvSpPr>
        <p:spPr>
          <a:xfrm flipH="1">
            <a:off x="8061460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8392291" y="933450"/>
            <a:ext cx="3031852" cy="1722419"/>
          </a:xfrm>
        </p:spPr>
        <p:txBody>
          <a:bodyPr rtlCol="1" anchor="b">
            <a:normAutofit/>
          </a:bodyPr>
          <a:lstStyle>
            <a:lvl1pPr algn="r" rtl="1">
              <a:defRPr sz="2400" b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H="1">
            <a:off x="640081" y="1179829"/>
            <a:ext cx="6650991" cy="4658216"/>
          </a:xfrm>
        </p:spPr>
        <p:txBody>
          <a:bodyPr rtlCol="1" anchor="ctr">
            <a:normAutofit/>
          </a:bodyPr>
          <a:lstStyle>
            <a:lvl1pPr algn="r" rtl="1">
              <a:defRPr sz="20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>
                <a:solidFill>
                  <a:schemeClr val="tx2"/>
                </a:solidFill>
              </a:defRPr>
            </a:lvl6pPr>
            <a:lvl7pPr algn="r" rtl="1">
              <a:defRPr sz="1400">
                <a:solidFill>
                  <a:schemeClr val="tx2"/>
                </a:solidFill>
              </a:defRPr>
            </a:lvl7pPr>
            <a:lvl8pPr algn="r" rtl="1">
              <a:defRPr sz="1400">
                <a:solidFill>
                  <a:schemeClr val="tx2"/>
                </a:solidFill>
              </a:defRPr>
            </a:lvl8pPr>
            <a:lvl9pPr algn="r" rtl="1">
              <a:defRPr sz="1400">
                <a:solidFill>
                  <a:schemeClr val="tx2"/>
                </a:solidFill>
              </a:defRPr>
            </a:lvl9pPr>
          </a:lstStyle>
          <a:p>
            <a:pPr lvl="0" rtl="1"/>
            <a:r>
              <a:rPr lang="ar-SA"/>
              <a:t>انقر لتحرير أنماط نص الشكل الرئيسي</a:t>
            </a:r>
          </a:p>
          <a:p>
            <a:pPr lvl="1" rtl="1"/>
            <a:r>
              <a:rPr lang="ar-SA"/>
              <a:t>المستوى الثاني</a:t>
            </a:r>
          </a:p>
          <a:p>
            <a:pPr lvl="2" rtl="1"/>
            <a:r>
              <a:rPr lang="ar-SA"/>
              <a:t>المستوى الثالث</a:t>
            </a:r>
          </a:p>
          <a:p>
            <a:pPr lvl="3" rtl="1"/>
            <a:r>
              <a:rPr lang="ar-SA"/>
              <a:t>المستوى الرابع</a:t>
            </a:r>
          </a:p>
          <a:p>
            <a:pPr lvl="4" rtl="1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 flipH="1">
            <a:off x="8392291" y="2836654"/>
            <a:ext cx="3031852" cy="3001392"/>
          </a:xfrm>
        </p:spPr>
        <p:txBody>
          <a:bodyPr rtlCol="1" anchor="t">
            <a:normAutofit/>
          </a:bodyPr>
          <a:lstStyle>
            <a:lvl1pPr marL="0" indent="0" algn="r" rtl="1">
              <a:buNone/>
              <a:defRPr sz="160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1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عنصر نائب للتاريخ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1741250" y="6456916"/>
            <a:ext cx="2844799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CD5AE42-AA00-4C72-B757-C16D951A5A9A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10" name="عنصر نائب للتذييل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693598" y="6452590"/>
            <a:ext cx="69172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عنصر نائب لرقم الشريحة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581190" y="6456916"/>
            <a:ext cx="105251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581191" y="4693389"/>
            <a:ext cx="11029616" cy="566738"/>
          </a:xfrm>
        </p:spPr>
        <p:txBody>
          <a:bodyPr rtlCol="1" anchor="b">
            <a:normAutofit/>
          </a:bodyPr>
          <a:lstStyle>
            <a:lvl1pPr algn="r" rtl="1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1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عنصر نائب للصورة 2"/>
          <p:cNvSpPr>
            <a:spLocks noGrp="1" noChangeAspect="1"/>
          </p:cNvSpPr>
          <p:nvPr>
            <p:ph type="pic" idx="1"/>
          </p:nvPr>
        </p:nvSpPr>
        <p:spPr>
          <a:xfrm flipH="1">
            <a:off x="453324" y="641350"/>
            <a:ext cx="11290859" cy="3651249"/>
          </a:xfrm>
        </p:spPr>
        <p:txBody>
          <a:bodyPr rtlCol="1" anchor="t">
            <a:normAutofit/>
          </a:bodyPr>
          <a:lstStyle>
            <a:lvl1pPr marL="0" indent="0" algn="ctr" rtl="1">
              <a:buNone/>
              <a:defRPr sz="1600"/>
            </a:lvl1pPr>
            <a:lvl2pPr marL="457200" indent="0" algn="r" rtl="1">
              <a:buNone/>
              <a:defRPr sz="1600"/>
            </a:lvl2pPr>
            <a:lvl3pPr marL="914400" indent="0" algn="r" rtl="1">
              <a:buNone/>
              <a:defRPr sz="1600"/>
            </a:lvl3pPr>
            <a:lvl4pPr marL="1371600" indent="0" algn="r" rtl="1">
              <a:buNone/>
              <a:defRPr sz="1600"/>
            </a:lvl4pPr>
            <a:lvl5pPr marL="1828800" indent="0" algn="r" rtl="1">
              <a:buNone/>
              <a:defRPr sz="1600"/>
            </a:lvl5pPr>
            <a:lvl6pPr marL="2286000" indent="0" algn="r" rtl="1">
              <a:buNone/>
              <a:defRPr sz="1600"/>
            </a:lvl6pPr>
            <a:lvl7pPr marL="2743200" indent="0" algn="r" rtl="1">
              <a:buNone/>
              <a:defRPr sz="1600"/>
            </a:lvl7pPr>
            <a:lvl8pPr marL="3200400" indent="0" algn="r" rtl="1">
              <a:buNone/>
              <a:defRPr sz="1600"/>
            </a:lvl8pPr>
            <a:lvl9pPr marL="3657600" indent="0" algn="r" rtl="1">
              <a:buNone/>
              <a:defRPr sz="1600"/>
            </a:lvl9pPr>
          </a:lstStyle>
          <a:p>
            <a:pPr rtl="1"/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 flipH="1">
            <a:off x="581191" y="5260127"/>
            <a:ext cx="11029617" cy="998148"/>
          </a:xfrm>
        </p:spPr>
        <p:txBody>
          <a:bodyPr rtlCol="1" anchor="t">
            <a:normAutofit/>
          </a:bodyPr>
          <a:lstStyle>
            <a:lvl1pPr marL="0" indent="0" algn="r" rtl="1"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 flipH="1">
            <a:off x="1741250" y="6423914"/>
            <a:ext cx="2844799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B92A4027-A07A-42F6-9965-69864F3D27AD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 flipH="1">
            <a:off x="4693598" y="6423914"/>
            <a:ext cx="69172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 flipH="1">
            <a:off x="581190" y="6423914"/>
            <a:ext cx="105251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 flipH="1"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ar"/>
              <a:t>انقر لتحرير نمط العنوان الرئيسي</a:t>
            </a:r>
            <a:endParaRPr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flipH="1"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lvl="0" rtl="1"/>
            <a:r>
              <a:rPr lang="ar"/>
              <a:t>انقر لتحرير أنماط النص الرئيسي</a:t>
            </a:r>
          </a:p>
          <a:p>
            <a:pPr lvl="1" rtl="1"/>
            <a:r>
              <a:rPr lang="ar"/>
              <a:t>المستوى الثاني</a:t>
            </a:r>
          </a:p>
          <a:p>
            <a:pPr lvl="2" rtl="1"/>
            <a:r>
              <a:rPr lang="ar"/>
              <a:t>المستوى الثالث</a:t>
            </a:r>
          </a:p>
          <a:p>
            <a:pPr lvl="3" rtl="1"/>
            <a:r>
              <a:rPr lang="ar"/>
              <a:t>المستوى الرابع</a:t>
            </a:r>
          </a:p>
          <a:p>
            <a:pPr lvl="4" rtl="1"/>
            <a:r>
              <a:rPr lang="ar"/>
              <a:t>المستوى الخامس</a:t>
            </a: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 flipH="1">
            <a:off x="1741250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0AFD87A-C4B6-4921-8C53-6B1A3B5698AF}" type="datetime1">
              <a:rPr lang="ar-SA" smtClean="0"/>
              <a:t>07/11/1446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 flipH="1">
            <a:off x="4693598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 flipH="1">
            <a:off x="58119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8042146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مستطيل 9"/>
          <p:cNvSpPr/>
          <p:nvPr/>
        </p:nvSpPr>
        <p:spPr>
          <a:xfrm flipH="1">
            <a:off x="446533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مستطيل 10"/>
          <p:cNvSpPr/>
          <p:nvPr/>
        </p:nvSpPr>
        <p:spPr>
          <a:xfrm flipH="1"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r" defTabSz="457200" rtl="1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r" rtl="1" eaLnBrk="1" hangingPunct="1">
        <a:defRPr>
          <a:solidFill>
            <a:schemeClr val="tx2"/>
          </a:solidFill>
        </a:defRPr>
      </a:lvl2pPr>
      <a:lvl3pPr algn="r" rtl="1" eaLnBrk="1" hangingPunct="1">
        <a:defRPr>
          <a:solidFill>
            <a:schemeClr val="tx2"/>
          </a:solidFill>
        </a:defRPr>
      </a:lvl3pPr>
      <a:lvl4pPr algn="r" rtl="1" eaLnBrk="1" hangingPunct="1">
        <a:defRPr>
          <a:solidFill>
            <a:schemeClr val="tx2"/>
          </a:solidFill>
        </a:defRPr>
      </a:lvl4pPr>
      <a:lvl5pPr algn="r" rtl="1" eaLnBrk="1" hangingPunct="1">
        <a:defRPr>
          <a:solidFill>
            <a:schemeClr val="tx2"/>
          </a:solidFill>
        </a:defRPr>
      </a:lvl5pPr>
      <a:lvl6pPr algn="r" rtl="1" eaLnBrk="1" hangingPunct="1">
        <a:defRPr>
          <a:solidFill>
            <a:schemeClr val="tx2"/>
          </a:solidFill>
        </a:defRPr>
      </a:lvl6pPr>
      <a:lvl7pPr algn="r" rtl="1" eaLnBrk="1" hangingPunct="1">
        <a:defRPr>
          <a:solidFill>
            <a:schemeClr val="tx2"/>
          </a:solidFill>
        </a:defRPr>
      </a:lvl7pPr>
      <a:lvl8pPr algn="r" rtl="1" eaLnBrk="1" hangingPunct="1">
        <a:defRPr>
          <a:solidFill>
            <a:schemeClr val="tx2"/>
          </a:solidFill>
        </a:defRPr>
      </a:lvl8pPr>
      <a:lvl9pPr algn="r"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مستطيل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17260" y="1020431"/>
            <a:ext cx="10993549" cy="1475013"/>
          </a:xfrm>
        </p:spPr>
        <p:txBody>
          <a:bodyPr rtlCol="1">
            <a:normAutofit/>
          </a:bodyPr>
          <a:lstStyle/>
          <a:p>
            <a:pPr algn="r" rt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vidagliptin</a:t>
            </a:r>
            <a:endParaRPr lang="a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617260" y="2495445"/>
            <a:ext cx="10993546" cy="468233"/>
          </a:xfrm>
        </p:spPr>
        <p:txBody>
          <a:bodyPr rtlCol="1">
            <a:normAutofit/>
          </a:bodyPr>
          <a:lstStyle/>
          <a:p>
            <a:pPr algn="ctr" rtl="1"/>
            <a:r>
              <a:rPr lang="ar-SA" dirty="0"/>
              <a:t>اسم الطالب : فيحان مبارك القحطاني    </a:t>
            </a:r>
            <a:r>
              <a:rPr lang="ar-SA" dirty="0" err="1"/>
              <a:t>الدكنور</a:t>
            </a:r>
            <a:r>
              <a:rPr lang="ar-SA" dirty="0"/>
              <a:t> المشرف : سلطان المضحي  </a:t>
            </a:r>
            <a:endParaRPr lang="a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42146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6533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r" rtl="1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الصورة 5" descr="صورة مقربة لشعار&#10;&#10;وصف يتم إنشاؤه تلقائياً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482600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581192" y="702156"/>
            <a:ext cx="11029616" cy="1188720"/>
          </a:xfrm>
        </p:spPr>
        <p:txBody>
          <a:bodyPr rtlCol="1"/>
          <a:lstStyle/>
          <a:p>
            <a:pPr algn="l" rt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vidagliptin</a:t>
            </a:r>
            <a:endParaRPr lang="a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A2B4AA20-BCB2-BC75-BE6F-2E57B536D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IUPAC:</a:t>
            </a:r>
            <a:r>
              <a:rPr lang="en-US" sz="1800" dirty="0">
                <a:solidFill>
                  <a:srgbClr val="0066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1-[2-[(3-hydroxy-1-adamantyl)amino]acetyl]pyrrolidine-2-carbonitrile</a:t>
            </a:r>
          </a:p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Chemical Structure</a:t>
            </a:r>
            <a:r>
              <a:rPr lang="en-US" sz="18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ar-SA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B7BF27DB-C29F-A355-0A3E-2819D6E05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00510" y="4072255"/>
            <a:ext cx="5321272" cy="1829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EE5591-26E9-116F-06F6-8CB9F514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Physical Properties AND Preparation Methods OF  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vidagliptin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516D85-0051-FC42-6DE4-46DBF765F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Physical State :</a:t>
            </a:r>
            <a:r>
              <a:rPr lang="en-US" sz="1800" dirty="0">
                <a:solidFill>
                  <a:srgbClr val="0066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Solid</a:t>
            </a:r>
          </a:p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Melting Point</a:t>
            </a:r>
            <a:r>
              <a:rPr lang="en-US" sz="18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1800" dirty="0">
                <a:solidFill>
                  <a:srgbClr val="0066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148.22 ̊C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Boiling Point</a:t>
            </a:r>
            <a:r>
              <a:rPr lang="en-US" sz="1800" b="1" dirty="0">
                <a:solidFill>
                  <a:srgbClr val="0066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dirty="0">
                <a:solidFill>
                  <a:srgbClr val="0066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50.0 °C</a:t>
            </a:r>
          </a:p>
          <a:p>
            <a:pPr algn="l"/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Preparation Methods :  </a:t>
            </a:r>
            <a:endParaRPr lang="ar-SA" dirty="0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B8509E-5235-7E1A-FA47-0BFE1A70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DFD068C5-B76E-7525-9147-E968F9861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334" y="4732626"/>
            <a:ext cx="4263390" cy="1316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621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F8B288-61B6-CC60-48C7-7A9C954A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Applications and Uses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982570-51F3-B157-5D0B-CA36A2301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666666"/>
                </a:solidFill>
                <a:effectLst/>
                <a:latin typeface="Clear Sans"/>
              </a:rPr>
              <a:t> It is used together with a healthy diet and regular exercise to control blood sugar levels</a:t>
            </a:r>
            <a:endParaRPr lang="en-US" sz="2400" b="0" i="0" dirty="0">
              <a:solidFill>
                <a:srgbClr val="666666"/>
              </a:solidFill>
              <a:effectLst/>
              <a:latin typeface="Clear Sans"/>
            </a:endParaRPr>
          </a:p>
          <a:p>
            <a:pPr algn="l"/>
            <a:r>
              <a:rPr lang="en-US" sz="1600" b="0" i="0" dirty="0">
                <a:solidFill>
                  <a:srgbClr val="555555"/>
                </a:solidFill>
                <a:effectLst/>
                <a:latin typeface="Poppins" panose="020B0502040204020203" pitchFamily="2" charset="0"/>
              </a:rPr>
              <a:t> works by causing the pancreas to release more insulin and decreasing the hormones that cause blood sugar levels to rise</a:t>
            </a:r>
            <a:endParaRPr lang="ar-SA" sz="1600" dirty="0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61D14E-9C29-D704-D07B-AC565397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2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288ED7-E989-9747-DA11-9944195A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Literature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4F9282-5205-6F11-57CE-6CE210E07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ElsevierGulliver"/>
              </a:rPr>
              <a:t>Vildagliptin is a DPP-4 inhibitor. Previous research has established that after treatment with vildagliptin, a time-dependent improvement in memory retention and a dose-dependent attenuation of Aβ, tau phosphorylation, and inflammatory markers were demonstrated in the AD mouse model [82] .</a:t>
            </a:r>
          </a:p>
          <a:p>
            <a:pPr algn="l"/>
            <a:endParaRPr lang="en-US" dirty="0"/>
          </a:p>
          <a:p>
            <a:pPr algn="l"/>
            <a:endParaRPr lang="ar-SA" dirty="0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E3CC85-BB16-CC49-6528-70E022193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AB3441F-D8FC-2566-6910-4CDEFC76E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63" y="4212182"/>
            <a:ext cx="3252547" cy="221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DB4042-1B09-06D1-E5C2-002D6CDE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/>
              <a:t>Environmental and Health Impacts</a:t>
            </a:r>
            <a:endParaRPr lang="ar-SA" sz="32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66E9E9-C606-8007-3EFB-B4FF9CFE1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Hypertension is the most important modifiable risk factor for all-cause morbidity.</a:t>
            </a:r>
          </a:p>
          <a:p>
            <a:pPr algn="l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risk factor for all-cause morbidity and mortality worldwide and is associated with an increased risk of coronary heart disease, arrythmias, heart failure, cerebrovascular disease, peripheral artery disease, and renal failure [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109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r-SA" dirty="0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CE5075-6F33-3DAE-0E99-183EBF12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0CE734-4521-8C03-BEAF-4BD0D0356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E36E00-6BED-181D-24DB-803A252D3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US" sz="4800" dirty="0"/>
              <a:t>Any question</a:t>
            </a:r>
            <a:endParaRPr lang="ar-SA" sz="4800" dirty="0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2DCDE9-F95F-E1CB-BE50-AF2B9CA6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6B9F-B95B-44D2-946E-6678796554A1}" type="datetime1">
              <a:rPr lang="ar-SA" smtClean="0"/>
              <a:t>07/11/1446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6054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08_TF33552983" id="{5D019FD7-266C-46E5-A176-8826DFF26409}" vid="{E5F14D2D-F732-4BB8-89B4-99851EAD789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{A6FE5143-0F88-44C3-AE99-E6BF9E86E817}tf33552983_win32</Template>
  <TotalTime>34</TotalTime>
  <Words>205</Words>
  <Application>Microsoft Office PowerPoint</Application>
  <PresentationFormat>شاشة عريضة</PresentationFormat>
  <Paragraphs>24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Calibri</vt:lpstr>
      <vt:lpstr>Clear Sans</vt:lpstr>
      <vt:lpstr>ElsevierGulliver</vt:lpstr>
      <vt:lpstr>Poppins</vt:lpstr>
      <vt:lpstr>Tahoma</vt:lpstr>
      <vt:lpstr>Wingdings 2</vt:lpstr>
      <vt:lpstr>DividendVTI</vt:lpstr>
      <vt:lpstr>vidagliptin</vt:lpstr>
      <vt:lpstr>vidagliptin</vt:lpstr>
      <vt:lpstr>Physical Properties AND Preparation Methods OF   vidagliptin</vt:lpstr>
      <vt:lpstr>Applications and Uses</vt:lpstr>
      <vt:lpstr>Literature Review</vt:lpstr>
      <vt:lpstr>Environmental and Health Impacts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فيحان</dc:creator>
  <cp:lastModifiedBy>DELL11</cp:lastModifiedBy>
  <cp:revision>1</cp:revision>
  <dcterms:created xsi:type="dcterms:W3CDTF">2025-05-04T16:48:07Z</dcterms:created>
  <dcterms:modified xsi:type="dcterms:W3CDTF">2025-05-04T18:34:16Z</dcterms:modified>
</cp:coreProperties>
</file>