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sldIdLst>
    <p:sldId id="256" r:id="rId2"/>
    <p:sldId id="263" r:id="rId3"/>
    <p:sldId id="257" r:id="rId4"/>
    <p:sldId id="258" r:id="rId5"/>
    <p:sldId id="259" r:id="rId6"/>
    <p:sldId id="260" r:id="rId7"/>
    <p:sldId id="261" r:id="rId8"/>
    <p:sldId id="262" r:id="rId9"/>
    <p:sldId id="264" r:id="rId10"/>
    <p:sldId id="265" r:id="rId11"/>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snapToObjects="1">
      <p:cViewPr varScale="1">
        <p:scale>
          <a:sx n="105" d="100"/>
          <a:sy n="105" d="100"/>
        </p:scale>
        <p:origin x="1794" y="96"/>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tableStyles" Target="tableStyle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5BCAD085-E8A6-8845-BD4E-CB4CCA059FC4}" type="datetimeFigureOut">
              <a:rPr lang="en-US" smtClean="0"/>
              <a:t>5/4/2025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1FF6DA9-008F-8B48-92A6-B652298478BF}" type="slidenum">
              <a:rPr lang="en-US" smtClean="0"/>
              <a:t>‹#›</a:t>
            </a:fld>
            <a:endParaRPr lang="en-US"/>
          </a:p>
        </p:txBody>
      </p:sp>
    </p:spTree>
    <p:extLst>
      <p:ext uri="{BB962C8B-B14F-4D97-AF65-F5344CB8AC3E}">
        <p14:creationId xmlns:p14="http://schemas.microsoft.com/office/powerpoint/2010/main" val="316807558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5BCAD085-E8A6-8845-BD4E-CB4CCA059FC4}" type="datetimeFigureOut">
              <a:rPr lang="en-US" smtClean="0"/>
              <a:t>5/4/2025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1FF6DA9-008F-8B48-92A6-B652298478BF}" type="slidenum">
              <a:rPr lang="en-US" smtClean="0"/>
              <a:t>‹#›</a:t>
            </a:fld>
            <a:endParaRPr lang="en-US"/>
          </a:p>
        </p:txBody>
      </p:sp>
    </p:spTree>
    <p:extLst>
      <p:ext uri="{BB962C8B-B14F-4D97-AF65-F5344CB8AC3E}">
        <p14:creationId xmlns:p14="http://schemas.microsoft.com/office/powerpoint/2010/main" val="261431425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5BCAD085-E8A6-8845-BD4E-CB4CCA059FC4}" type="datetimeFigureOut">
              <a:rPr lang="en-US" smtClean="0"/>
              <a:t>5/4/2025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1FF6DA9-008F-8B48-92A6-B652298478BF}" type="slidenum">
              <a:rPr lang="en-US" smtClean="0"/>
              <a:t>‹#›</a:t>
            </a:fld>
            <a:endParaRPr lang="en-US"/>
          </a:p>
        </p:txBody>
      </p:sp>
    </p:spTree>
    <p:extLst>
      <p:ext uri="{BB962C8B-B14F-4D97-AF65-F5344CB8AC3E}">
        <p14:creationId xmlns:p14="http://schemas.microsoft.com/office/powerpoint/2010/main" val="96064837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5BCAD085-E8A6-8845-BD4E-CB4CCA059FC4}" type="datetimeFigureOut">
              <a:rPr lang="en-US" smtClean="0"/>
              <a:t>5/4/2025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C1FF6DA9-008F-8B48-92A6-B652298478BF}" type="slidenum">
              <a:rPr lang="en-US" smtClean="0"/>
              <a:t>‹#›</a:t>
            </a:fld>
            <a:endParaRPr lang="en-US"/>
          </a:p>
        </p:txBody>
      </p:sp>
    </p:spTree>
    <p:extLst>
      <p:ext uri="{BB962C8B-B14F-4D97-AF65-F5344CB8AC3E}">
        <p14:creationId xmlns:p14="http://schemas.microsoft.com/office/powerpoint/2010/main" val="278224494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5BCAD085-E8A6-8845-BD4E-CB4CCA059FC4}" type="datetimeFigureOut">
              <a:rPr lang="en-US" smtClean="0"/>
              <a:t>5/4/2025</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C1FF6DA9-008F-8B48-92A6-B652298478BF}" type="slidenum">
              <a:rPr lang="en-US" smtClean="0"/>
              <a:t>‹#›</a:t>
            </a:fld>
            <a:endParaRPr lang="en-US"/>
          </a:p>
        </p:txBody>
      </p:sp>
    </p:spTree>
    <p:extLst>
      <p:ext uri="{BB962C8B-B14F-4D97-AF65-F5344CB8AC3E}">
        <p14:creationId xmlns:p14="http://schemas.microsoft.com/office/powerpoint/2010/main" val="99015873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5BCAD085-E8A6-8845-BD4E-CB4CCA059FC4}" type="datetimeFigureOut">
              <a:rPr lang="en-US" smtClean="0"/>
              <a:t>5/4/2025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C1FF6DA9-008F-8B48-92A6-B652298478BF}" type="slidenum">
              <a:rPr lang="en-US" smtClean="0"/>
              <a:t>‹#›</a:t>
            </a:fld>
            <a:endParaRPr lang="en-US"/>
          </a:p>
        </p:txBody>
      </p:sp>
    </p:spTree>
    <p:extLst>
      <p:ext uri="{BB962C8B-B14F-4D97-AF65-F5344CB8AC3E}">
        <p14:creationId xmlns:p14="http://schemas.microsoft.com/office/powerpoint/2010/main" val="72702771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5BCAD085-E8A6-8845-BD4E-CB4CCA059FC4}" type="datetimeFigureOut">
              <a:rPr lang="en-US" smtClean="0"/>
              <a:t>5/4/2025</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C1FF6DA9-008F-8B48-92A6-B652298478BF}" type="slidenum">
              <a:rPr lang="en-US" smtClean="0"/>
              <a:t>‹#›</a:t>
            </a:fld>
            <a:endParaRPr lang="en-US"/>
          </a:p>
        </p:txBody>
      </p:sp>
    </p:spTree>
    <p:extLst>
      <p:ext uri="{BB962C8B-B14F-4D97-AF65-F5344CB8AC3E}">
        <p14:creationId xmlns:p14="http://schemas.microsoft.com/office/powerpoint/2010/main" val="121299981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5BCAD085-E8A6-8845-BD4E-CB4CCA059FC4}" type="datetimeFigureOut">
              <a:rPr lang="en-US" smtClean="0"/>
              <a:t>5/4/2025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C1FF6DA9-008F-8B48-92A6-B652298478BF}" type="slidenum">
              <a:rPr lang="en-US" smtClean="0"/>
              <a:t>‹#›</a:t>
            </a:fld>
            <a:endParaRPr lang="en-US"/>
          </a:p>
        </p:txBody>
      </p:sp>
    </p:spTree>
    <p:extLst>
      <p:ext uri="{BB962C8B-B14F-4D97-AF65-F5344CB8AC3E}">
        <p14:creationId xmlns:p14="http://schemas.microsoft.com/office/powerpoint/2010/main" val="184072656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5BCAD085-E8A6-8845-BD4E-CB4CCA059FC4}" type="datetimeFigureOut">
              <a:rPr lang="en-US" smtClean="0"/>
              <a:t>5/4/2025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C1FF6DA9-008F-8B48-92A6-B652298478BF}" type="slidenum">
              <a:rPr lang="en-US" smtClean="0"/>
              <a:t>‹#›</a:t>
            </a:fld>
            <a:endParaRPr lang="en-US"/>
          </a:p>
        </p:txBody>
      </p:sp>
    </p:spTree>
    <p:extLst>
      <p:ext uri="{BB962C8B-B14F-4D97-AF65-F5344CB8AC3E}">
        <p14:creationId xmlns:p14="http://schemas.microsoft.com/office/powerpoint/2010/main" val="388923693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5BCAD085-E8A6-8845-BD4E-CB4CCA059FC4}" type="datetimeFigureOut">
              <a:rPr lang="en-US" smtClean="0"/>
              <a:t>5/4/2025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1FF6DA9-008F-8B48-92A6-B652298478BF}" type="slidenum">
              <a:rPr lang="en-US" smtClean="0"/>
              <a:t>‹#›</a:t>
            </a:fld>
            <a:endParaRPr lang="en-US"/>
          </a:p>
        </p:txBody>
      </p:sp>
    </p:spTree>
    <p:extLst>
      <p:ext uri="{BB962C8B-B14F-4D97-AF65-F5344CB8AC3E}">
        <p14:creationId xmlns:p14="http://schemas.microsoft.com/office/powerpoint/2010/main" val="291092796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5BCAD085-E8A6-8845-BD4E-CB4CCA059FC4}" type="datetimeFigureOut">
              <a:rPr lang="en-US" smtClean="0"/>
              <a:t>5/4/2025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1FF6DA9-008F-8B48-92A6-B652298478BF}" type="slidenum">
              <a:rPr lang="en-US" smtClean="0"/>
              <a:t>‹#›</a:t>
            </a:fld>
            <a:endParaRPr lang="en-US"/>
          </a:p>
        </p:txBody>
      </p:sp>
    </p:spTree>
    <p:extLst>
      <p:ext uri="{BB962C8B-B14F-4D97-AF65-F5344CB8AC3E}">
        <p14:creationId xmlns:p14="http://schemas.microsoft.com/office/powerpoint/2010/main" val="361222379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5BCAD085-E8A6-8845-BD4E-CB4CCA059FC4}" type="datetimeFigureOut">
              <a:rPr lang="en-US" smtClean="0"/>
              <a:t>5/4/2025</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1FF6DA9-008F-8B48-92A6-B652298478BF}" type="slidenum">
              <a:rPr lang="en-US" smtClean="0"/>
              <a:t>‹#›</a:t>
            </a:fld>
            <a:endParaRPr lang="en-US"/>
          </a:p>
        </p:txBody>
      </p:sp>
    </p:spTree>
    <p:extLst>
      <p:ext uri="{BB962C8B-B14F-4D97-AF65-F5344CB8AC3E}">
        <p14:creationId xmlns:p14="http://schemas.microsoft.com/office/powerpoint/2010/main" val="220997751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6F5A5072-7B47-4D32-B52A-4EBBF590B8A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9144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9715DAF0-AE1B-46C9-8A6B-DB2AA05AB91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a:off x="-1" y="-22693"/>
            <a:ext cx="9143998" cy="4374129"/>
          </a:xfrm>
          <a:prstGeom prst="rect">
            <a:avLst/>
          </a:prstGeom>
          <a:gradFill>
            <a:gsLst>
              <a:gs pos="0">
                <a:schemeClr val="accent1">
                  <a:lumMod val="75000"/>
                </a:schemeClr>
              </a:gs>
              <a:gs pos="100000">
                <a:srgbClr val="000000"/>
              </a:gs>
            </a:gsLst>
            <a:lin ang="150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6016219D-510E-4184-9090-6D5578A87BD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a:off x="2384720" y="-2407841"/>
            <a:ext cx="4374557" cy="9144000"/>
          </a:xfrm>
          <a:prstGeom prst="rect">
            <a:avLst/>
          </a:prstGeom>
          <a:gradFill>
            <a:gsLst>
              <a:gs pos="40000">
                <a:schemeClr val="accent1">
                  <a:alpha val="0"/>
                </a:schemeClr>
              </a:gs>
              <a:gs pos="100000">
                <a:schemeClr val="accent1">
                  <a:lumMod val="75000"/>
                  <a:alpha val="52000"/>
                </a:schemeClr>
              </a:gs>
            </a:gsLst>
            <a:lin ang="2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AFF4A713-7B75-4B21-90D7-5AB19547C72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a:off x="2555756" y="-2236808"/>
            <a:ext cx="4374128" cy="8802359"/>
          </a:xfrm>
          <a:prstGeom prst="rect">
            <a:avLst/>
          </a:prstGeom>
          <a:gradFill>
            <a:gsLst>
              <a:gs pos="17000">
                <a:schemeClr val="accent1">
                  <a:alpha val="0"/>
                </a:schemeClr>
              </a:gs>
              <a:gs pos="100000">
                <a:srgbClr val="000000">
                  <a:alpha val="37000"/>
                </a:srgbClr>
              </a:gs>
            </a:gsLst>
            <a:lin ang="7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15">
            <a:extLst>
              <a:ext uri="{FF2B5EF4-FFF2-40B4-BE49-F238E27FC236}">
                <a16:creationId xmlns:a16="http://schemas.microsoft.com/office/drawing/2014/main" id="{DC631C0B-6DA6-4E57-8231-CE32B3434A7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 y="-22690"/>
            <a:ext cx="6406863" cy="4374126"/>
          </a:xfrm>
          <a:prstGeom prst="rect">
            <a:avLst/>
          </a:prstGeom>
          <a:gradFill>
            <a:gsLst>
              <a:gs pos="0">
                <a:schemeClr val="accent1">
                  <a:lumMod val="50000"/>
                  <a:alpha val="0"/>
                </a:schemeClr>
              </a:gs>
              <a:gs pos="100000">
                <a:srgbClr val="000000">
                  <a:alpha val="25000"/>
                </a:srgbClr>
              </a:gs>
            </a:gsLst>
            <a:lin ang="186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Freeform: Shape 17">
            <a:extLst>
              <a:ext uri="{FF2B5EF4-FFF2-40B4-BE49-F238E27FC236}">
                <a16:creationId xmlns:a16="http://schemas.microsoft.com/office/drawing/2014/main" id="{C29501E6-A978-4A61-9689-9085AF97A53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2508972">
            <a:off x="4459073" y="-1032053"/>
            <a:ext cx="3742610" cy="4439131"/>
          </a:xfrm>
          <a:custGeom>
            <a:avLst/>
            <a:gdLst>
              <a:gd name="connsiteX0" fmla="*/ 4990147 w 4990147"/>
              <a:gd name="connsiteY0" fmla="*/ 2229378 h 4439131"/>
              <a:gd name="connsiteX1" fmla="*/ 917384 w 4990147"/>
              <a:gd name="connsiteY1" fmla="*/ 4439131 h 4439131"/>
              <a:gd name="connsiteX2" fmla="*/ 910814 w 4990147"/>
              <a:gd name="connsiteY2" fmla="*/ 4434219 h 4439131"/>
              <a:gd name="connsiteX3" fmla="*/ 0 w 4990147"/>
              <a:gd name="connsiteY3" fmla="*/ 2502877 h 4439131"/>
              <a:gd name="connsiteX4" fmla="*/ 2502877 w 4990147"/>
              <a:gd name="connsiteY4" fmla="*/ 0 h 4439131"/>
              <a:gd name="connsiteX5" fmla="*/ 4954904 w 4990147"/>
              <a:gd name="connsiteY5" fmla="*/ 1998460 h 443913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4990147" h="4439131">
                <a:moveTo>
                  <a:pt x="4990147" y="2229378"/>
                </a:moveTo>
                <a:lnTo>
                  <a:pt x="917384" y="4439131"/>
                </a:lnTo>
                <a:lnTo>
                  <a:pt x="910814" y="4434219"/>
                </a:lnTo>
                <a:cubicBezTo>
                  <a:pt x="354557" y="3975154"/>
                  <a:pt x="0" y="3280421"/>
                  <a:pt x="0" y="2502877"/>
                </a:cubicBezTo>
                <a:cubicBezTo>
                  <a:pt x="0" y="1120576"/>
                  <a:pt x="1120576" y="0"/>
                  <a:pt x="2502877" y="0"/>
                </a:cubicBezTo>
                <a:cubicBezTo>
                  <a:pt x="3712390" y="0"/>
                  <a:pt x="4721520" y="857941"/>
                  <a:pt x="4954904" y="1998460"/>
                </a:cubicBezTo>
                <a:close/>
              </a:path>
            </a:pathLst>
          </a:custGeom>
          <a:gradFill>
            <a:gsLst>
              <a:gs pos="0">
                <a:schemeClr val="accent1">
                  <a:alpha val="22000"/>
                </a:schemeClr>
              </a:gs>
              <a:gs pos="87000">
                <a:schemeClr val="accent1">
                  <a:lumMod val="60000"/>
                  <a:lumOff val="40000"/>
                  <a:alpha val="2000"/>
                </a:schemeClr>
              </a:gs>
            </a:gsLst>
            <a:lin ang="8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dirty="0"/>
          </a:p>
        </p:txBody>
      </p:sp>
      <p:sp>
        <p:nvSpPr>
          <p:cNvPr id="2" name="Title 1"/>
          <p:cNvSpPr>
            <a:spLocks noGrp="1"/>
          </p:cNvSpPr>
          <p:nvPr>
            <p:ph type="ctrTitle"/>
          </p:nvPr>
        </p:nvSpPr>
        <p:spPr>
          <a:xfrm>
            <a:off x="986118" y="735106"/>
            <a:ext cx="7540322" cy="2928470"/>
          </a:xfrm>
        </p:spPr>
        <p:txBody>
          <a:bodyPr anchor="b">
            <a:normAutofit/>
          </a:bodyPr>
          <a:lstStyle/>
          <a:p>
            <a:r>
              <a:rPr lang="en-US" sz="3600" dirty="0">
                <a:solidFill>
                  <a:srgbClr val="FFFFFF"/>
                </a:solidFill>
                <a:latin typeface="Times New Roman" panose="02020603050405020304" pitchFamily="18" charset="0"/>
                <a:cs typeface="Times New Roman" panose="02020603050405020304" pitchFamily="18" charset="0"/>
              </a:rPr>
              <a:t>1,2,3,5-Tetrazine:</a:t>
            </a:r>
            <a:br>
              <a:rPr lang="en-US" sz="3600" dirty="0">
                <a:solidFill>
                  <a:srgbClr val="FFFFFF"/>
                </a:solidFill>
                <a:latin typeface="Times New Roman" panose="02020603050405020304" pitchFamily="18" charset="0"/>
                <a:cs typeface="Times New Roman" panose="02020603050405020304" pitchFamily="18" charset="0"/>
              </a:rPr>
            </a:br>
            <a:r>
              <a:rPr lang="en-US" sz="3600" dirty="0">
                <a:solidFill>
                  <a:srgbClr val="FFFFFF"/>
                </a:solidFill>
                <a:latin typeface="Times New Roman" panose="02020603050405020304" pitchFamily="18" charset="0"/>
                <a:cs typeface="Times New Roman" panose="02020603050405020304" pitchFamily="18" charset="0"/>
              </a:rPr>
              <a:t>Synthesis, applications, environmental and health impacts </a:t>
            </a:r>
          </a:p>
        </p:txBody>
      </p:sp>
      <p:sp>
        <p:nvSpPr>
          <p:cNvPr id="3" name="Subtitle 2"/>
          <p:cNvSpPr>
            <a:spLocks noGrp="1"/>
          </p:cNvSpPr>
          <p:nvPr>
            <p:ph type="subTitle" idx="1"/>
          </p:nvPr>
        </p:nvSpPr>
        <p:spPr>
          <a:xfrm>
            <a:off x="1013011" y="4870824"/>
            <a:ext cx="7504463" cy="1458258"/>
          </a:xfrm>
        </p:spPr>
        <p:txBody>
          <a:bodyPr anchor="ctr">
            <a:normAutofit/>
          </a:bodyPr>
          <a:lstStyle/>
          <a:p>
            <a:r>
              <a:rPr lang="en-US" dirty="0">
                <a:solidFill>
                  <a:schemeClr val="tx1"/>
                </a:solidFill>
                <a:latin typeface="Times New Roman" panose="02020603050405020304" pitchFamily="18" charset="0"/>
                <a:cs typeface="Times New Roman" panose="02020603050405020304" pitchFamily="18" charset="0"/>
              </a:rPr>
              <a:t>Student: Faris Alkhousan</a:t>
            </a:r>
          </a:p>
          <a:p>
            <a:r>
              <a:rPr lang="en-US" dirty="0">
                <a:solidFill>
                  <a:schemeClr val="tx1"/>
                </a:solidFill>
                <a:latin typeface="Times New Roman" panose="02020603050405020304" pitchFamily="18" charset="0"/>
                <a:cs typeface="Times New Roman" panose="02020603050405020304" pitchFamily="18" charset="0"/>
              </a:rPr>
              <a:t>Supervisor: </a:t>
            </a:r>
            <a:r>
              <a:rPr lang="en-US" dirty="0" err="1">
                <a:solidFill>
                  <a:schemeClr val="tx1"/>
                </a:solidFill>
                <a:latin typeface="Times New Roman" panose="02020603050405020304" pitchFamily="18" charset="0"/>
                <a:cs typeface="Times New Roman" panose="02020603050405020304" pitchFamily="18" charset="0"/>
              </a:rPr>
              <a:t>Dr.Sultan</a:t>
            </a:r>
            <a:r>
              <a:rPr lang="en-US" dirty="0">
                <a:solidFill>
                  <a:schemeClr val="tx1"/>
                </a:solidFill>
                <a:latin typeface="Times New Roman" panose="02020603050405020304" pitchFamily="18" charset="0"/>
                <a:cs typeface="Times New Roman" panose="02020603050405020304" pitchFamily="18" charset="0"/>
              </a:rPr>
              <a:t> </a:t>
            </a:r>
            <a:r>
              <a:rPr lang="en-US" dirty="0" err="1">
                <a:solidFill>
                  <a:schemeClr val="tx1"/>
                </a:solidFill>
                <a:latin typeface="Times New Roman" panose="02020603050405020304" pitchFamily="18" charset="0"/>
                <a:cs typeface="Times New Roman" panose="02020603050405020304" pitchFamily="18" charset="0"/>
              </a:rPr>
              <a:t>Almadhhi</a:t>
            </a:r>
            <a:endParaRPr lang="en-US" dirty="0">
              <a:solidFill>
                <a:schemeClr val="tx1"/>
              </a:solidFill>
              <a:latin typeface="Times New Roman" panose="02020603050405020304" pitchFamily="18" charset="0"/>
              <a:cs typeface="Times New Roman" panose="02020603050405020304" pitchFamily="18" charset="0"/>
            </a:endParaRPr>
          </a:p>
          <a:p>
            <a:endParaRPr lang="en-US" dirty="0">
              <a:solidFill>
                <a:schemeClr val="tx1"/>
              </a:solidFill>
              <a:latin typeface="Times New Roman" panose="02020603050405020304" pitchFamily="18" charset="0"/>
              <a:cs typeface="Times New Roman" panose="02020603050405020304" pitchFamily="18" charset="0"/>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4" name="Rectangle 23">
            <a:extLst>
              <a:ext uri="{FF2B5EF4-FFF2-40B4-BE49-F238E27FC236}">
                <a16:creationId xmlns:a16="http://schemas.microsoft.com/office/drawing/2014/main" id="{BACC6370-2D7E-4714-9D71-7542949D7D5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9144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6" name="Rectangle 25">
            <a:extLst>
              <a:ext uri="{FF2B5EF4-FFF2-40B4-BE49-F238E27FC236}">
                <a16:creationId xmlns:a16="http://schemas.microsoft.com/office/drawing/2014/main" id="{F68B3F68-107C-434F-AA38-110D5EA91B8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1" y="0"/>
            <a:ext cx="9143999" cy="2170031"/>
          </a:xfrm>
          <a:prstGeom prst="rect">
            <a:avLst/>
          </a:prstGeom>
          <a:gradFill>
            <a:gsLst>
              <a:gs pos="0">
                <a:srgbClr val="000000">
                  <a:alpha val="96000"/>
                </a:srgbClr>
              </a:gs>
              <a:gs pos="100000">
                <a:schemeClr val="accent1">
                  <a:lumMod val="75000"/>
                </a:schemeClr>
              </a:gs>
            </a:gsLst>
            <a:lin ang="19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8" name="Rectangle 27">
            <a:extLst>
              <a:ext uri="{FF2B5EF4-FFF2-40B4-BE49-F238E27FC236}">
                <a16:creationId xmlns:a16="http://schemas.microsoft.com/office/drawing/2014/main" id="{AAD0DBB9-1A4B-4391-81D4-CB19F9AB918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062114" y="0"/>
            <a:ext cx="3072908" cy="2170661"/>
          </a:xfrm>
          <a:prstGeom prst="rect">
            <a:avLst/>
          </a:prstGeom>
          <a:gradFill>
            <a:gsLst>
              <a:gs pos="19000">
                <a:schemeClr val="accent1">
                  <a:lumMod val="50000"/>
                  <a:alpha val="68000"/>
                </a:schemeClr>
              </a:gs>
              <a:gs pos="100000">
                <a:schemeClr val="accent1">
                  <a:alpha val="48000"/>
                </a:schemeClr>
              </a:gs>
            </a:gsLst>
            <a:lin ang="192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Rectangle 29">
            <a:extLst>
              <a:ext uri="{FF2B5EF4-FFF2-40B4-BE49-F238E27FC236}">
                <a16:creationId xmlns:a16="http://schemas.microsoft.com/office/drawing/2014/main" id="{063BBA22-50EA-4C4D-BE05-F1CE4E63AA5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6200000" flipH="1">
            <a:off x="3486646" y="-3486043"/>
            <a:ext cx="2170709" cy="9144000"/>
          </a:xfrm>
          <a:prstGeom prst="rect">
            <a:avLst/>
          </a:prstGeom>
          <a:gradFill>
            <a:gsLst>
              <a:gs pos="23000">
                <a:schemeClr val="accent1">
                  <a:lumMod val="75000"/>
                  <a:alpha val="16000"/>
                </a:schemeClr>
              </a:gs>
              <a:gs pos="99000">
                <a:srgbClr val="000000">
                  <a:alpha val="45000"/>
                </a:srgbClr>
              </a:gs>
            </a:gsLst>
            <a:lin ang="210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 name="Title 1">
            <a:extLst>
              <a:ext uri="{FF2B5EF4-FFF2-40B4-BE49-F238E27FC236}">
                <a16:creationId xmlns:a16="http://schemas.microsoft.com/office/drawing/2014/main" id="{829F3465-0C0B-323F-7455-041007E0DAD5}"/>
              </a:ext>
            </a:extLst>
          </p:cNvPr>
          <p:cNvSpPr>
            <a:spLocks noGrp="1"/>
          </p:cNvSpPr>
          <p:nvPr>
            <p:ph type="title"/>
          </p:nvPr>
        </p:nvSpPr>
        <p:spPr>
          <a:xfrm>
            <a:off x="1037673" y="348865"/>
            <a:ext cx="7288583" cy="1576446"/>
          </a:xfrm>
        </p:spPr>
        <p:txBody>
          <a:bodyPr anchor="ctr">
            <a:normAutofit/>
          </a:bodyPr>
          <a:lstStyle/>
          <a:p>
            <a:r>
              <a:rPr lang="en-US" sz="3500" dirty="0">
                <a:solidFill>
                  <a:srgbClr val="FFFFFF"/>
                </a:solidFill>
                <a:latin typeface="Times New Roman" panose="02020603050405020304" pitchFamily="18" charset="0"/>
                <a:cs typeface="Times New Roman" panose="02020603050405020304" pitchFamily="18" charset="0"/>
              </a:rPr>
              <a:t>Abstract </a:t>
            </a:r>
          </a:p>
        </p:txBody>
      </p:sp>
      <p:sp>
        <p:nvSpPr>
          <p:cNvPr id="48" name="Oval 47">
            <a:extLst>
              <a:ext uri="{FF2B5EF4-FFF2-40B4-BE49-F238E27FC236}">
                <a16:creationId xmlns:a16="http://schemas.microsoft.com/office/drawing/2014/main" id="{4DC69B97-9FBC-37B2-FDCF-7626EA14F6DA}"/>
              </a:ext>
            </a:extLst>
          </p:cNvPr>
          <p:cNvSpPr/>
          <p:nvPr/>
        </p:nvSpPr>
        <p:spPr>
          <a:xfrm>
            <a:off x="505497" y="3102164"/>
            <a:ext cx="2167128" cy="987552"/>
          </a:xfrm>
          <a:prstGeom prst="ellipse">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600" dirty="0">
                <a:latin typeface="Times New Roman" panose="02020603050405020304" pitchFamily="18" charset="0"/>
                <a:cs typeface="Times New Roman" panose="02020603050405020304" pitchFamily="18" charset="0"/>
              </a:rPr>
              <a:t>Chemical Structure and Nomenclature</a:t>
            </a:r>
          </a:p>
        </p:txBody>
      </p:sp>
      <p:sp>
        <p:nvSpPr>
          <p:cNvPr id="49" name="Oval 48">
            <a:extLst>
              <a:ext uri="{FF2B5EF4-FFF2-40B4-BE49-F238E27FC236}">
                <a16:creationId xmlns:a16="http://schemas.microsoft.com/office/drawing/2014/main" id="{EC7E093D-2E03-1698-4941-0421BDB9DCA8}"/>
              </a:ext>
            </a:extLst>
          </p:cNvPr>
          <p:cNvSpPr/>
          <p:nvPr/>
        </p:nvSpPr>
        <p:spPr>
          <a:xfrm>
            <a:off x="3488436" y="3102164"/>
            <a:ext cx="2167128" cy="987552"/>
          </a:xfrm>
          <a:prstGeom prst="ellipse">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600" dirty="0">
                <a:latin typeface="Times New Roman" panose="02020603050405020304" pitchFamily="18" charset="0"/>
                <a:cs typeface="Times New Roman" panose="02020603050405020304" pitchFamily="18" charset="0"/>
              </a:rPr>
              <a:t>Physical Properties</a:t>
            </a:r>
          </a:p>
        </p:txBody>
      </p:sp>
      <p:sp>
        <p:nvSpPr>
          <p:cNvPr id="50" name="Oval 49">
            <a:extLst>
              <a:ext uri="{FF2B5EF4-FFF2-40B4-BE49-F238E27FC236}">
                <a16:creationId xmlns:a16="http://schemas.microsoft.com/office/drawing/2014/main" id="{44902505-F5C8-1EB6-F3AA-832FB129C037}"/>
              </a:ext>
            </a:extLst>
          </p:cNvPr>
          <p:cNvSpPr/>
          <p:nvPr/>
        </p:nvSpPr>
        <p:spPr>
          <a:xfrm>
            <a:off x="6418520" y="3102164"/>
            <a:ext cx="2167128" cy="987552"/>
          </a:xfrm>
          <a:prstGeom prst="ellipse">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600" dirty="0">
                <a:latin typeface="Times New Roman" panose="02020603050405020304" pitchFamily="18" charset="0"/>
                <a:cs typeface="Times New Roman" panose="02020603050405020304" pitchFamily="18" charset="0"/>
              </a:rPr>
              <a:t>Preparation Methods</a:t>
            </a:r>
          </a:p>
        </p:txBody>
      </p:sp>
      <p:sp>
        <p:nvSpPr>
          <p:cNvPr id="51" name="Oval 50">
            <a:extLst>
              <a:ext uri="{FF2B5EF4-FFF2-40B4-BE49-F238E27FC236}">
                <a16:creationId xmlns:a16="http://schemas.microsoft.com/office/drawing/2014/main" id="{CABAEA1B-4EDC-AAB4-4823-31141B30F496}"/>
              </a:ext>
            </a:extLst>
          </p:cNvPr>
          <p:cNvSpPr/>
          <p:nvPr/>
        </p:nvSpPr>
        <p:spPr>
          <a:xfrm>
            <a:off x="6418520" y="4898320"/>
            <a:ext cx="2167128" cy="1064688"/>
          </a:xfrm>
          <a:prstGeom prst="ellipse">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600" dirty="0">
                <a:latin typeface="Times New Roman" panose="02020603050405020304" pitchFamily="18" charset="0"/>
                <a:cs typeface="Times New Roman" panose="02020603050405020304" pitchFamily="18" charset="0"/>
              </a:rPr>
              <a:t>Applications</a:t>
            </a:r>
          </a:p>
        </p:txBody>
      </p:sp>
      <p:sp>
        <p:nvSpPr>
          <p:cNvPr id="52" name="Oval 51">
            <a:extLst>
              <a:ext uri="{FF2B5EF4-FFF2-40B4-BE49-F238E27FC236}">
                <a16:creationId xmlns:a16="http://schemas.microsoft.com/office/drawing/2014/main" id="{148D9650-E761-B485-3805-DE1029BC581A}"/>
              </a:ext>
            </a:extLst>
          </p:cNvPr>
          <p:cNvSpPr/>
          <p:nvPr/>
        </p:nvSpPr>
        <p:spPr>
          <a:xfrm>
            <a:off x="505497" y="4898320"/>
            <a:ext cx="2307240" cy="1141823"/>
          </a:xfrm>
          <a:prstGeom prst="ellipse">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600" dirty="0">
                <a:latin typeface="Times New Roman" panose="02020603050405020304" pitchFamily="18" charset="0"/>
                <a:cs typeface="Times New Roman" panose="02020603050405020304" pitchFamily="18" charset="0"/>
              </a:rPr>
              <a:t>Environmental and Health Impacts</a:t>
            </a:r>
          </a:p>
        </p:txBody>
      </p:sp>
      <p:sp>
        <p:nvSpPr>
          <p:cNvPr id="53" name="Oval 52">
            <a:extLst>
              <a:ext uri="{FF2B5EF4-FFF2-40B4-BE49-F238E27FC236}">
                <a16:creationId xmlns:a16="http://schemas.microsoft.com/office/drawing/2014/main" id="{23052D85-CD48-32F7-28F0-21D6AE87CB8C}"/>
              </a:ext>
            </a:extLst>
          </p:cNvPr>
          <p:cNvSpPr/>
          <p:nvPr/>
        </p:nvSpPr>
        <p:spPr>
          <a:xfrm>
            <a:off x="3488436" y="4898320"/>
            <a:ext cx="2180608" cy="1064688"/>
          </a:xfrm>
          <a:prstGeom prst="ellipse">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600" dirty="0">
                <a:latin typeface="Times New Roman" panose="02020603050405020304" pitchFamily="18" charset="0"/>
                <a:cs typeface="Times New Roman" panose="02020603050405020304" pitchFamily="18" charset="0"/>
              </a:rPr>
              <a:t>Literature Review</a:t>
            </a:r>
          </a:p>
        </p:txBody>
      </p:sp>
      <p:cxnSp>
        <p:nvCxnSpPr>
          <p:cNvPr id="57" name="Straight Arrow Connector 56">
            <a:extLst>
              <a:ext uri="{FF2B5EF4-FFF2-40B4-BE49-F238E27FC236}">
                <a16:creationId xmlns:a16="http://schemas.microsoft.com/office/drawing/2014/main" id="{3E73BF29-DC8D-D85F-19EE-E41FF38B1857}"/>
              </a:ext>
            </a:extLst>
          </p:cNvPr>
          <p:cNvCxnSpPr>
            <a:endCxn id="49" idx="2"/>
          </p:cNvCxnSpPr>
          <p:nvPr/>
        </p:nvCxnSpPr>
        <p:spPr>
          <a:xfrm>
            <a:off x="2659145" y="3595940"/>
            <a:ext cx="829291" cy="0"/>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cxnSp>
        <p:nvCxnSpPr>
          <p:cNvPr id="59" name="Straight Arrow Connector 58">
            <a:extLst>
              <a:ext uri="{FF2B5EF4-FFF2-40B4-BE49-F238E27FC236}">
                <a16:creationId xmlns:a16="http://schemas.microsoft.com/office/drawing/2014/main" id="{824551B6-97D9-BC89-8010-8B4E11752D76}"/>
              </a:ext>
            </a:extLst>
          </p:cNvPr>
          <p:cNvCxnSpPr>
            <a:cxnSpLocks/>
            <a:endCxn id="50" idx="2"/>
          </p:cNvCxnSpPr>
          <p:nvPr/>
        </p:nvCxnSpPr>
        <p:spPr>
          <a:xfrm>
            <a:off x="5669044" y="3595940"/>
            <a:ext cx="749476" cy="0"/>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cxnSp>
        <p:nvCxnSpPr>
          <p:cNvPr id="61" name="Straight Arrow Connector 60">
            <a:extLst>
              <a:ext uri="{FF2B5EF4-FFF2-40B4-BE49-F238E27FC236}">
                <a16:creationId xmlns:a16="http://schemas.microsoft.com/office/drawing/2014/main" id="{7AD24B31-3309-CFA3-DFC7-869A1AD3ABE2}"/>
              </a:ext>
            </a:extLst>
          </p:cNvPr>
          <p:cNvCxnSpPr>
            <a:cxnSpLocks/>
            <a:stCxn id="50" idx="4"/>
            <a:endCxn id="51" idx="0"/>
          </p:cNvCxnSpPr>
          <p:nvPr/>
        </p:nvCxnSpPr>
        <p:spPr>
          <a:xfrm>
            <a:off x="7502084" y="4089716"/>
            <a:ext cx="0" cy="808604"/>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cxnSp>
        <p:nvCxnSpPr>
          <p:cNvPr id="62" name="Straight Arrow Connector 61">
            <a:extLst>
              <a:ext uri="{FF2B5EF4-FFF2-40B4-BE49-F238E27FC236}">
                <a16:creationId xmlns:a16="http://schemas.microsoft.com/office/drawing/2014/main" id="{E457EE78-C5FF-DE76-D35B-DCC948AA357D}"/>
              </a:ext>
            </a:extLst>
          </p:cNvPr>
          <p:cNvCxnSpPr>
            <a:cxnSpLocks/>
            <a:stCxn id="51" idx="2"/>
            <a:endCxn id="53" idx="6"/>
          </p:cNvCxnSpPr>
          <p:nvPr/>
        </p:nvCxnSpPr>
        <p:spPr>
          <a:xfrm flipH="1">
            <a:off x="5669044" y="5430664"/>
            <a:ext cx="749476" cy="0"/>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cxnSp>
        <p:nvCxnSpPr>
          <p:cNvPr id="67" name="Straight Arrow Connector 66">
            <a:extLst>
              <a:ext uri="{FF2B5EF4-FFF2-40B4-BE49-F238E27FC236}">
                <a16:creationId xmlns:a16="http://schemas.microsoft.com/office/drawing/2014/main" id="{A43AB87D-2656-116C-68D1-197E3A056BA7}"/>
              </a:ext>
            </a:extLst>
          </p:cNvPr>
          <p:cNvCxnSpPr>
            <a:cxnSpLocks/>
          </p:cNvCxnSpPr>
          <p:nvPr/>
        </p:nvCxnSpPr>
        <p:spPr>
          <a:xfrm flipH="1">
            <a:off x="2812737" y="5458987"/>
            <a:ext cx="749476" cy="0"/>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2004761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0" name="Rectangle 9">
            <a:extLst>
              <a:ext uri="{FF2B5EF4-FFF2-40B4-BE49-F238E27FC236}">
                <a16:creationId xmlns:a16="http://schemas.microsoft.com/office/drawing/2014/main" id="{3346177D-ADC4-4968-B747-5CFCD390B5B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9144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4197375" y="489508"/>
            <a:ext cx="4316172" cy="1667569"/>
          </a:xfrm>
        </p:spPr>
        <p:txBody>
          <a:bodyPr anchor="b">
            <a:normAutofit/>
          </a:bodyPr>
          <a:lstStyle/>
          <a:p>
            <a:r>
              <a:rPr lang="en-US" sz="3500" dirty="0">
                <a:latin typeface="Times New Roman" panose="02020603050405020304" pitchFamily="18" charset="0"/>
                <a:cs typeface="Times New Roman" panose="02020603050405020304" pitchFamily="18" charset="0"/>
              </a:rPr>
              <a:t>Chemical Structure and Nomenclature</a:t>
            </a:r>
          </a:p>
        </p:txBody>
      </p:sp>
      <p:pic>
        <p:nvPicPr>
          <p:cNvPr id="5" name="Picture 4" descr="A diagram of a chemical structure&#10;&#10;AI-generated content may be incorrect.">
            <a:extLst>
              <a:ext uri="{FF2B5EF4-FFF2-40B4-BE49-F238E27FC236}">
                <a16:creationId xmlns:a16="http://schemas.microsoft.com/office/drawing/2014/main" id="{3658D497-6BF0-4B2F-14EF-19A2D591812F}"/>
              </a:ext>
            </a:extLst>
          </p:cNvPr>
          <p:cNvPicPr>
            <a:picLocks noChangeAspect="1"/>
          </p:cNvPicPr>
          <p:nvPr/>
        </p:nvPicPr>
        <p:blipFill>
          <a:blip r:embed="rId2"/>
          <a:stretch>
            <a:fillRect/>
          </a:stretch>
        </p:blipFill>
        <p:spPr>
          <a:xfrm>
            <a:off x="801097" y="1521989"/>
            <a:ext cx="2907124" cy="3382326"/>
          </a:xfrm>
          <a:prstGeom prst="rect">
            <a:avLst/>
          </a:prstGeom>
        </p:spPr>
      </p:pic>
      <p:sp>
        <p:nvSpPr>
          <p:cNvPr id="3" name="Content Placeholder 2"/>
          <p:cNvSpPr>
            <a:spLocks noGrp="1"/>
          </p:cNvSpPr>
          <p:nvPr>
            <p:ph idx="1"/>
          </p:nvPr>
        </p:nvSpPr>
        <p:spPr>
          <a:xfrm>
            <a:off x="4197376" y="2405894"/>
            <a:ext cx="4316172" cy="3197464"/>
          </a:xfrm>
        </p:spPr>
        <p:txBody>
          <a:bodyPr anchor="t">
            <a:normAutofit/>
          </a:bodyPr>
          <a:lstStyle/>
          <a:p>
            <a:pPr algn="just">
              <a:buFont typeface="Arial" panose="020B0604020202020204" pitchFamily="34" charset="0"/>
              <a:buChar char="•"/>
            </a:pPr>
            <a:r>
              <a:rPr lang="en-US" sz="2000" dirty="0">
                <a:latin typeface="Times New Roman" panose="02020603050405020304" pitchFamily="18" charset="0"/>
                <a:cs typeface="Times New Roman" panose="02020603050405020304" pitchFamily="18" charset="0"/>
              </a:rPr>
              <a:t> IUPAC Name: 1,2,3,5-Tetrazine</a:t>
            </a:r>
          </a:p>
          <a:p>
            <a:pPr algn="just">
              <a:buFont typeface="Arial" panose="020B0604020202020204" pitchFamily="34" charset="0"/>
              <a:buChar char="•"/>
            </a:pPr>
            <a:r>
              <a:rPr lang="en-US" sz="2000" dirty="0">
                <a:latin typeface="Times New Roman" panose="02020603050405020304" pitchFamily="18" charset="0"/>
                <a:cs typeface="Times New Roman" panose="02020603050405020304" pitchFamily="18" charset="0"/>
              </a:rPr>
              <a:t> Common Name: 1,2,3,5-Tetrazine</a:t>
            </a:r>
          </a:p>
          <a:p>
            <a:pPr algn="just">
              <a:buFont typeface="Arial" panose="020B0604020202020204" pitchFamily="34" charset="0"/>
              <a:buChar char="•"/>
            </a:pPr>
            <a:r>
              <a:rPr lang="en-US" sz="2000" dirty="0">
                <a:latin typeface="Times New Roman" panose="02020603050405020304" pitchFamily="18" charset="0"/>
                <a:cs typeface="Times New Roman" panose="02020603050405020304" pitchFamily="18" charset="0"/>
              </a:rPr>
              <a:t>Molecular Formula: C₂H₂N₄</a:t>
            </a:r>
          </a:p>
          <a:p>
            <a:pPr algn="just">
              <a:buFont typeface="Arial" panose="020B0604020202020204" pitchFamily="34" charset="0"/>
              <a:buChar char="•"/>
            </a:pPr>
            <a:r>
              <a:rPr lang="en-US" sz="2000" dirty="0">
                <a:latin typeface="Times New Roman" panose="02020603050405020304" pitchFamily="18" charset="0"/>
                <a:cs typeface="Times New Roman" panose="02020603050405020304" pitchFamily="18" charset="0"/>
              </a:rPr>
              <a:t> Structure: Six-membered aromatic ring with nitrogen atoms at positions 1, 2, 3, and 5.</a:t>
            </a:r>
          </a:p>
        </p:txBody>
      </p:sp>
      <p:sp>
        <p:nvSpPr>
          <p:cNvPr id="12" name="Rectangle 11">
            <a:extLst>
              <a:ext uri="{FF2B5EF4-FFF2-40B4-BE49-F238E27FC236}">
                <a16:creationId xmlns:a16="http://schemas.microsoft.com/office/drawing/2014/main" id="{0844A943-BF79-4FEA-ABB1-3BD54D23660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flipH="1">
            <a:off x="0" y="6400799"/>
            <a:ext cx="9144000" cy="456773"/>
          </a:xfrm>
          <a:prstGeom prst="rect">
            <a:avLst/>
          </a:prstGeom>
          <a:gradFill>
            <a:gsLst>
              <a:gs pos="0">
                <a:schemeClr val="accent1"/>
              </a:gs>
              <a:gs pos="90000">
                <a:srgbClr val="000000"/>
              </a:gs>
            </a:gsLst>
            <a:lin ang="2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6437CC72-F4A8-4DC3-AFAB-D22C482C810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3028950" y="6400799"/>
            <a:ext cx="6115048" cy="456772"/>
          </a:xfrm>
          <a:prstGeom prst="rect">
            <a:avLst/>
          </a:prstGeom>
          <a:gradFill>
            <a:gsLst>
              <a:gs pos="0">
                <a:srgbClr val="000000">
                  <a:alpha val="50000"/>
                </a:srgbClr>
              </a:gs>
              <a:gs pos="100000">
                <a:schemeClr val="accent1">
                  <a:lumMod val="75000"/>
                </a:schemeClr>
              </a:gs>
            </a:gsLst>
            <a:lin ang="13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1B15ED52-F352-441B-82BF-E0EA34836D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9144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3B2E3793-BFE6-45A2-9B7B-E18844431C9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0" y="-1"/>
            <a:ext cx="9143997" cy="1590742"/>
          </a:xfrm>
          <a:prstGeom prst="rect">
            <a:avLst/>
          </a:prstGeom>
          <a:gradFill>
            <a:gsLst>
              <a:gs pos="0">
                <a:srgbClr val="000000"/>
              </a:gs>
              <a:gs pos="100000">
                <a:schemeClr val="accent1">
                  <a:lumMod val="75000"/>
                </a:schemeClr>
              </a:gs>
            </a:gsLst>
            <a:lin ang="8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BC4C4868-CB8F-4AF9-9CDB-8108F2C19B6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flipH="1">
            <a:off x="-2" y="0"/>
            <a:ext cx="6086479" cy="1590742"/>
          </a:xfrm>
          <a:prstGeom prst="rect">
            <a:avLst/>
          </a:prstGeom>
          <a:gradFill>
            <a:gsLst>
              <a:gs pos="20000">
                <a:schemeClr val="accent1">
                  <a:alpha val="0"/>
                </a:schemeClr>
              </a:gs>
              <a:gs pos="100000">
                <a:schemeClr val="accent1">
                  <a:lumMod val="50000"/>
                  <a:alpha val="55000"/>
                </a:schemeClr>
              </a:gs>
            </a:gsLst>
            <a:lin ang="13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375E0459-6403-40CD-989D-56A4407CA12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086474" y="-1"/>
            <a:ext cx="3057523" cy="1590742"/>
          </a:xfrm>
          <a:prstGeom prst="rect">
            <a:avLst/>
          </a:prstGeom>
          <a:gradFill>
            <a:gsLst>
              <a:gs pos="0">
                <a:schemeClr val="accent1">
                  <a:alpha val="66000"/>
                </a:schemeClr>
              </a:gs>
              <a:gs pos="100000">
                <a:srgbClr val="000000">
                  <a:alpha val="30000"/>
                </a:srgbClr>
              </a:gs>
            </a:gsLst>
            <a:lin ang="132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15">
            <a:extLst>
              <a:ext uri="{FF2B5EF4-FFF2-40B4-BE49-F238E27FC236}">
                <a16:creationId xmlns:a16="http://schemas.microsoft.com/office/drawing/2014/main" id="{53E5B1A8-3AC9-4BD1-9BBC-78CA94F2D1B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44512" y="-1"/>
            <a:ext cx="8799485" cy="1597433"/>
          </a:xfrm>
          <a:prstGeom prst="rect">
            <a:avLst/>
          </a:prstGeom>
          <a:gradFill>
            <a:gsLst>
              <a:gs pos="50000">
                <a:srgbClr val="000000">
                  <a:alpha val="0"/>
                </a:srgbClr>
              </a:gs>
              <a:gs pos="99000">
                <a:schemeClr val="accent1">
                  <a:lumMod val="50000"/>
                  <a:alpha val="52000"/>
                </a:schemeClr>
              </a:gs>
            </a:gsLst>
            <a:lin ang="16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1028699" y="294538"/>
            <a:ext cx="7421963" cy="1033669"/>
          </a:xfrm>
        </p:spPr>
        <p:txBody>
          <a:bodyPr>
            <a:normAutofit/>
          </a:bodyPr>
          <a:lstStyle/>
          <a:p>
            <a:r>
              <a:rPr lang="en-US" sz="3500" dirty="0">
                <a:solidFill>
                  <a:srgbClr val="FFFFFF"/>
                </a:solidFill>
                <a:latin typeface="Times New Roman" panose="02020603050405020304" pitchFamily="18" charset="0"/>
                <a:cs typeface="Times New Roman" panose="02020603050405020304" pitchFamily="18" charset="0"/>
              </a:rPr>
              <a:t>Physical Properties</a:t>
            </a:r>
          </a:p>
        </p:txBody>
      </p:sp>
      <p:sp>
        <p:nvSpPr>
          <p:cNvPr id="3" name="Content Placeholder 2"/>
          <p:cNvSpPr>
            <a:spLocks noGrp="1"/>
          </p:cNvSpPr>
          <p:nvPr>
            <p:ph idx="1"/>
          </p:nvPr>
        </p:nvSpPr>
        <p:spPr>
          <a:xfrm>
            <a:off x="1028699" y="2318197"/>
            <a:ext cx="7293023" cy="3683358"/>
          </a:xfrm>
        </p:spPr>
        <p:txBody>
          <a:bodyPr anchor="ctr">
            <a:normAutofit/>
          </a:bodyPr>
          <a:lstStyle/>
          <a:p>
            <a:pPr algn="just"/>
            <a:r>
              <a:rPr lang="en-US" sz="2400" dirty="0">
                <a:latin typeface="Times New Roman" panose="02020603050405020304" pitchFamily="18" charset="0"/>
                <a:cs typeface="Times New Roman" panose="02020603050405020304" pitchFamily="18" charset="0"/>
              </a:rPr>
              <a:t> Appearance: Limited data; derivatives like 4,6-diphenyl-1,2,3,5-tetrazine are yellow solids</a:t>
            </a:r>
          </a:p>
          <a:p>
            <a:pPr algn="just"/>
            <a:r>
              <a:rPr lang="en-US" sz="2400" dirty="0">
                <a:latin typeface="Times New Roman" panose="02020603050405020304" pitchFamily="18" charset="0"/>
                <a:cs typeface="Times New Roman" panose="02020603050405020304" pitchFamily="18" charset="0"/>
              </a:rPr>
              <a:t> Melting Point: 58–60 °C (for diphenyl derivative)</a:t>
            </a:r>
          </a:p>
          <a:p>
            <a:pPr algn="just"/>
            <a:r>
              <a:rPr lang="en-US" sz="2400" dirty="0">
                <a:latin typeface="Times New Roman" panose="02020603050405020304" pitchFamily="18" charset="0"/>
                <a:cs typeface="Times New Roman" panose="02020603050405020304" pitchFamily="18" charset="0"/>
              </a:rPr>
              <a:t> Boiling Point: Not well-documented, likely decomposes before boiling</a:t>
            </a:r>
          </a:p>
          <a:p>
            <a:pPr algn="just"/>
            <a:r>
              <a:rPr lang="en-US" sz="2400" dirty="0">
                <a:latin typeface="Times New Roman" panose="02020603050405020304" pitchFamily="18" charset="0"/>
                <a:cs typeface="Times New Roman" panose="02020603050405020304" pitchFamily="18" charset="0"/>
              </a:rPr>
              <a:t> Stability: Substituted forms stable in water and chromatography</a:t>
            </a: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0" name="Rectangle 9">
            <a:extLst>
              <a:ext uri="{FF2B5EF4-FFF2-40B4-BE49-F238E27FC236}">
                <a16:creationId xmlns:a16="http://schemas.microsoft.com/office/drawing/2014/main" id="{3346177D-ADC4-4968-B747-5CFCD390B5B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9144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4334535" y="489508"/>
            <a:ext cx="4316172" cy="1667569"/>
          </a:xfrm>
        </p:spPr>
        <p:txBody>
          <a:bodyPr anchor="b">
            <a:normAutofit/>
          </a:bodyPr>
          <a:lstStyle/>
          <a:p>
            <a:pPr algn="just"/>
            <a:r>
              <a:rPr lang="en-US" sz="3600" dirty="0">
                <a:latin typeface="Times New Roman" panose="02020603050405020304" pitchFamily="18" charset="0"/>
                <a:cs typeface="Times New Roman" panose="02020603050405020304" pitchFamily="18" charset="0"/>
              </a:rPr>
              <a:t>Preparation Methods</a:t>
            </a:r>
          </a:p>
        </p:txBody>
      </p:sp>
      <p:pic>
        <p:nvPicPr>
          <p:cNvPr id="5" name="Picture 4">
            <a:extLst>
              <a:ext uri="{FF2B5EF4-FFF2-40B4-BE49-F238E27FC236}">
                <a16:creationId xmlns:a16="http://schemas.microsoft.com/office/drawing/2014/main" id="{9CBE6735-C8BD-762F-E197-79E5F7A7083E}"/>
              </a:ext>
            </a:extLst>
          </p:cNvPr>
          <p:cNvPicPr>
            <a:picLocks noChangeAspect="1"/>
          </p:cNvPicPr>
          <p:nvPr/>
        </p:nvPicPr>
        <p:blipFill>
          <a:blip r:embed="rId2"/>
          <a:stretch>
            <a:fillRect/>
          </a:stretch>
        </p:blipFill>
        <p:spPr>
          <a:xfrm>
            <a:off x="192025" y="621104"/>
            <a:ext cx="4005352" cy="5423079"/>
          </a:xfrm>
          <a:prstGeom prst="rect">
            <a:avLst/>
          </a:prstGeom>
        </p:spPr>
      </p:pic>
      <p:sp>
        <p:nvSpPr>
          <p:cNvPr id="3" name="Content Placeholder 2"/>
          <p:cNvSpPr>
            <a:spLocks noGrp="1"/>
          </p:cNvSpPr>
          <p:nvPr>
            <p:ph idx="1"/>
          </p:nvPr>
        </p:nvSpPr>
        <p:spPr>
          <a:xfrm>
            <a:off x="4197376" y="2405894"/>
            <a:ext cx="4316172" cy="3197464"/>
          </a:xfrm>
        </p:spPr>
        <p:txBody>
          <a:bodyPr anchor="t">
            <a:normAutofit/>
          </a:bodyPr>
          <a:lstStyle/>
          <a:p>
            <a:pPr algn="just"/>
            <a:r>
              <a:rPr lang="en-US" sz="2400" dirty="0">
                <a:latin typeface="Times New Roman" panose="02020603050405020304" pitchFamily="18" charset="0"/>
                <a:cs typeface="Times New Roman" panose="02020603050405020304" pitchFamily="18" charset="0"/>
              </a:rPr>
              <a:t> Condensation of hydrazine with aldehydes or ketones followed by oxidation</a:t>
            </a:r>
          </a:p>
          <a:p>
            <a:pPr algn="just"/>
            <a:r>
              <a:rPr lang="en-US" sz="2400" dirty="0">
                <a:latin typeface="Times New Roman" panose="02020603050405020304" pitchFamily="18" charset="0"/>
                <a:cs typeface="Times New Roman" panose="02020603050405020304" pitchFamily="18" charset="0"/>
              </a:rPr>
              <a:t>Recent methods enable synthesis of stable substituted derivatives</a:t>
            </a:r>
          </a:p>
        </p:txBody>
      </p:sp>
      <p:sp>
        <p:nvSpPr>
          <p:cNvPr id="12" name="Rectangle 11">
            <a:extLst>
              <a:ext uri="{FF2B5EF4-FFF2-40B4-BE49-F238E27FC236}">
                <a16:creationId xmlns:a16="http://schemas.microsoft.com/office/drawing/2014/main" id="{0844A943-BF79-4FEA-ABB1-3BD54D23660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flipH="1">
            <a:off x="0" y="6400799"/>
            <a:ext cx="9144000" cy="456773"/>
          </a:xfrm>
          <a:prstGeom prst="rect">
            <a:avLst/>
          </a:prstGeom>
          <a:gradFill>
            <a:gsLst>
              <a:gs pos="0">
                <a:schemeClr val="accent1"/>
              </a:gs>
              <a:gs pos="90000">
                <a:srgbClr val="000000"/>
              </a:gs>
            </a:gsLst>
            <a:lin ang="2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6437CC72-F4A8-4DC3-AFAB-D22C482C810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3028950" y="6400799"/>
            <a:ext cx="6115048" cy="456772"/>
          </a:xfrm>
          <a:prstGeom prst="rect">
            <a:avLst/>
          </a:prstGeom>
          <a:gradFill>
            <a:gsLst>
              <a:gs pos="0">
                <a:srgbClr val="000000">
                  <a:alpha val="50000"/>
                </a:srgbClr>
              </a:gs>
              <a:gs pos="100000">
                <a:schemeClr val="accent1">
                  <a:lumMod val="75000"/>
                </a:schemeClr>
              </a:gs>
            </a:gsLst>
            <a:lin ang="13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1B15ED52-F352-441B-82BF-E0EA34836D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9144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3B2E3793-BFE6-45A2-9B7B-E18844431C9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0" y="-1"/>
            <a:ext cx="9143997" cy="1590742"/>
          </a:xfrm>
          <a:prstGeom prst="rect">
            <a:avLst/>
          </a:prstGeom>
          <a:gradFill>
            <a:gsLst>
              <a:gs pos="0">
                <a:srgbClr val="000000"/>
              </a:gs>
              <a:gs pos="100000">
                <a:schemeClr val="accent1">
                  <a:lumMod val="75000"/>
                </a:schemeClr>
              </a:gs>
            </a:gsLst>
            <a:lin ang="8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BC4C4868-CB8F-4AF9-9CDB-8108F2C19B6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flipH="1">
            <a:off x="-2" y="0"/>
            <a:ext cx="6086479" cy="1590742"/>
          </a:xfrm>
          <a:prstGeom prst="rect">
            <a:avLst/>
          </a:prstGeom>
          <a:gradFill>
            <a:gsLst>
              <a:gs pos="20000">
                <a:schemeClr val="accent1">
                  <a:alpha val="0"/>
                </a:schemeClr>
              </a:gs>
              <a:gs pos="100000">
                <a:schemeClr val="accent1">
                  <a:lumMod val="50000"/>
                  <a:alpha val="55000"/>
                </a:schemeClr>
              </a:gs>
            </a:gsLst>
            <a:lin ang="13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375E0459-6403-40CD-989D-56A4407CA12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086474" y="-1"/>
            <a:ext cx="3057523" cy="1590742"/>
          </a:xfrm>
          <a:prstGeom prst="rect">
            <a:avLst/>
          </a:prstGeom>
          <a:gradFill>
            <a:gsLst>
              <a:gs pos="0">
                <a:schemeClr val="accent1">
                  <a:alpha val="66000"/>
                </a:schemeClr>
              </a:gs>
              <a:gs pos="100000">
                <a:srgbClr val="000000">
                  <a:alpha val="30000"/>
                </a:srgbClr>
              </a:gs>
            </a:gsLst>
            <a:lin ang="132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15">
            <a:extLst>
              <a:ext uri="{FF2B5EF4-FFF2-40B4-BE49-F238E27FC236}">
                <a16:creationId xmlns:a16="http://schemas.microsoft.com/office/drawing/2014/main" id="{53E5B1A8-3AC9-4BD1-9BBC-78CA94F2D1B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44512" y="-1"/>
            <a:ext cx="8799485" cy="1597433"/>
          </a:xfrm>
          <a:prstGeom prst="rect">
            <a:avLst/>
          </a:prstGeom>
          <a:gradFill>
            <a:gsLst>
              <a:gs pos="50000">
                <a:srgbClr val="000000">
                  <a:alpha val="0"/>
                </a:srgbClr>
              </a:gs>
              <a:gs pos="99000">
                <a:schemeClr val="accent1">
                  <a:lumMod val="50000"/>
                  <a:alpha val="52000"/>
                </a:schemeClr>
              </a:gs>
            </a:gsLst>
            <a:lin ang="16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1028699" y="294538"/>
            <a:ext cx="7421963" cy="1033669"/>
          </a:xfrm>
        </p:spPr>
        <p:txBody>
          <a:bodyPr>
            <a:normAutofit/>
          </a:bodyPr>
          <a:lstStyle/>
          <a:p>
            <a:r>
              <a:rPr lang="en-US" sz="3500" dirty="0">
                <a:solidFill>
                  <a:srgbClr val="FFFFFF"/>
                </a:solidFill>
                <a:latin typeface="Times New Roman" panose="02020603050405020304" pitchFamily="18" charset="0"/>
                <a:cs typeface="Times New Roman" panose="02020603050405020304" pitchFamily="18" charset="0"/>
              </a:rPr>
              <a:t>Applications</a:t>
            </a:r>
          </a:p>
        </p:txBody>
      </p:sp>
      <p:sp>
        <p:nvSpPr>
          <p:cNvPr id="3" name="Content Placeholder 2"/>
          <p:cNvSpPr>
            <a:spLocks noGrp="1"/>
          </p:cNvSpPr>
          <p:nvPr>
            <p:ph idx="1"/>
          </p:nvPr>
        </p:nvSpPr>
        <p:spPr>
          <a:xfrm>
            <a:off x="1028699" y="2318197"/>
            <a:ext cx="7293023" cy="3683358"/>
          </a:xfrm>
        </p:spPr>
        <p:txBody>
          <a:bodyPr anchor="ctr">
            <a:normAutofit/>
          </a:bodyPr>
          <a:lstStyle/>
          <a:p>
            <a:pPr algn="just"/>
            <a:r>
              <a:rPr lang="en-US" dirty="0">
                <a:latin typeface="Times New Roman" panose="02020603050405020304" pitchFamily="18" charset="0"/>
                <a:cs typeface="Times New Roman" panose="02020603050405020304" pitchFamily="18" charset="0"/>
              </a:rPr>
              <a:t> Inverse electron demand Diels–Alder reactions</a:t>
            </a:r>
          </a:p>
          <a:p>
            <a:pPr algn="just"/>
            <a:r>
              <a:rPr lang="en-US" dirty="0">
                <a:latin typeface="Times New Roman" panose="02020603050405020304" pitchFamily="18" charset="0"/>
                <a:cs typeface="Times New Roman" panose="02020603050405020304" pitchFamily="18" charset="0"/>
              </a:rPr>
              <a:t> High-energy materials (explosives, propellants)</a:t>
            </a:r>
          </a:p>
          <a:p>
            <a:pPr algn="just"/>
            <a:r>
              <a:rPr lang="en-US" dirty="0">
                <a:latin typeface="Times New Roman" panose="02020603050405020304" pitchFamily="18" charset="0"/>
                <a:cs typeface="Times New Roman" panose="02020603050405020304" pitchFamily="18" charset="0"/>
              </a:rPr>
              <a:t> Anticancer agents (e.g., temozolomide derivatives)</a:t>
            </a: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1B15ED52-F352-441B-82BF-E0EA34836D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9144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3B2E3793-BFE6-45A2-9B7B-E18844431C9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0" y="-1"/>
            <a:ext cx="9143997" cy="1590742"/>
          </a:xfrm>
          <a:prstGeom prst="rect">
            <a:avLst/>
          </a:prstGeom>
          <a:gradFill>
            <a:gsLst>
              <a:gs pos="0">
                <a:srgbClr val="000000"/>
              </a:gs>
              <a:gs pos="100000">
                <a:schemeClr val="accent1">
                  <a:lumMod val="75000"/>
                </a:schemeClr>
              </a:gs>
            </a:gsLst>
            <a:lin ang="8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BC4C4868-CB8F-4AF9-9CDB-8108F2C19B6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flipH="1">
            <a:off x="-2" y="0"/>
            <a:ext cx="6086479" cy="1590742"/>
          </a:xfrm>
          <a:prstGeom prst="rect">
            <a:avLst/>
          </a:prstGeom>
          <a:gradFill>
            <a:gsLst>
              <a:gs pos="20000">
                <a:schemeClr val="accent1">
                  <a:alpha val="0"/>
                </a:schemeClr>
              </a:gs>
              <a:gs pos="100000">
                <a:schemeClr val="accent1">
                  <a:lumMod val="50000"/>
                  <a:alpha val="55000"/>
                </a:schemeClr>
              </a:gs>
            </a:gsLst>
            <a:lin ang="13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375E0459-6403-40CD-989D-56A4407CA12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086474" y="-1"/>
            <a:ext cx="3057523" cy="1590742"/>
          </a:xfrm>
          <a:prstGeom prst="rect">
            <a:avLst/>
          </a:prstGeom>
          <a:gradFill>
            <a:gsLst>
              <a:gs pos="0">
                <a:schemeClr val="accent1">
                  <a:alpha val="66000"/>
                </a:schemeClr>
              </a:gs>
              <a:gs pos="100000">
                <a:srgbClr val="000000">
                  <a:alpha val="30000"/>
                </a:srgbClr>
              </a:gs>
            </a:gsLst>
            <a:lin ang="132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15">
            <a:extLst>
              <a:ext uri="{FF2B5EF4-FFF2-40B4-BE49-F238E27FC236}">
                <a16:creationId xmlns:a16="http://schemas.microsoft.com/office/drawing/2014/main" id="{53E5B1A8-3AC9-4BD1-9BBC-78CA94F2D1B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44512" y="-1"/>
            <a:ext cx="8799485" cy="1597433"/>
          </a:xfrm>
          <a:prstGeom prst="rect">
            <a:avLst/>
          </a:prstGeom>
          <a:gradFill>
            <a:gsLst>
              <a:gs pos="50000">
                <a:srgbClr val="000000">
                  <a:alpha val="0"/>
                </a:srgbClr>
              </a:gs>
              <a:gs pos="99000">
                <a:schemeClr val="accent1">
                  <a:lumMod val="50000"/>
                  <a:alpha val="52000"/>
                </a:schemeClr>
              </a:gs>
            </a:gsLst>
            <a:lin ang="16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1028699" y="294538"/>
            <a:ext cx="7421963" cy="1033669"/>
          </a:xfrm>
        </p:spPr>
        <p:txBody>
          <a:bodyPr>
            <a:normAutofit/>
          </a:bodyPr>
          <a:lstStyle/>
          <a:p>
            <a:r>
              <a:rPr lang="en-US" sz="3500" dirty="0">
                <a:solidFill>
                  <a:srgbClr val="FFFFFF"/>
                </a:solidFill>
                <a:latin typeface="Times New Roman" panose="02020603050405020304" pitchFamily="18" charset="0"/>
                <a:cs typeface="Times New Roman" panose="02020603050405020304" pitchFamily="18" charset="0"/>
              </a:rPr>
              <a:t>Literature Review</a:t>
            </a:r>
          </a:p>
        </p:txBody>
      </p:sp>
      <p:sp>
        <p:nvSpPr>
          <p:cNvPr id="3" name="Content Placeholder 2"/>
          <p:cNvSpPr>
            <a:spLocks noGrp="1"/>
          </p:cNvSpPr>
          <p:nvPr>
            <p:ph idx="1"/>
          </p:nvPr>
        </p:nvSpPr>
        <p:spPr>
          <a:xfrm>
            <a:off x="1028699" y="2318197"/>
            <a:ext cx="7293023" cy="3683358"/>
          </a:xfrm>
        </p:spPr>
        <p:txBody>
          <a:bodyPr anchor="ctr">
            <a:normAutofit/>
          </a:bodyPr>
          <a:lstStyle/>
          <a:p>
            <a:pPr algn="just"/>
            <a:r>
              <a:rPr lang="en-US" dirty="0">
                <a:latin typeface="Times New Roman" panose="02020603050405020304" pitchFamily="18" charset="0"/>
                <a:cs typeface="Times New Roman" panose="02020603050405020304" pitchFamily="18" charset="0"/>
              </a:rPr>
              <a:t> Limited research compared to other tetrazines</a:t>
            </a:r>
          </a:p>
          <a:p>
            <a:pPr algn="just"/>
            <a:r>
              <a:rPr lang="en-US" dirty="0">
                <a:latin typeface="Times New Roman" panose="02020603050405020304" pitchFamily="18" charset="0"/>
                <a:cs typeface="Times New Roman" panose="02020603050405020304" pitchFamily="18" charset="0"/>
              </a:rPr>
              <a:t> Wu and Boger: Key contributions in synthesis and reactivity</a:t>
            </a:r>
          </a:p>
          <a:p>
            <a:pPr algn="just"/>
            <a:r>
              <a:rPr lang="en-US" dirty="0">
                <a:latin typeface="Times New Roman" panose="02020603050405020304" pitchFamily="18" charset="0"/>
                <a:cs typeface="Times New Roman" panose="02020603050405020304" pitchFamily="18" charset="0"/>
              </a:rPr>
              <a:t> Recent interest due to synthetic versatility and potential applications</a:t>
            </a: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1B15ED52-F352-441B-82BF-E0EA34836D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9144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3B2E3793-BFE6-45A2-9B7B-E18844431C9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0" y="-1"/>
            <a:ext cx="9143997" cy="1590742"/>
          </a:xfrm>
          <a:prstGeom prst="rect">
            <a:avLst/>
          </a:prstGeom>
          <a:gradFill>
            <a:gsLst>
              <a:gs pos="0">
                <a:srgbClr val="000000"/>
              </a:gs>
              <a:gs pos="100000">
                <a:schemeClr val="accent1">
                  <a:lumMod val="75000"/>
                </a:schemeClr>
              </a:gs>
            </a:gsLst>
            <a:lin ang="8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BC4C4868-CB8F-4AF9-9CDB-8108F2C19B6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flipH="1">
            <a:off x="-2" y="0"/>
            <a:ext cx="6086479" cy="1590742"/>
          </a:xfrm>
          <a:prstGeom prst="rect">
            <a:avLst/>
          </a:prstGeom>
          <a:gradFill>
            <a:gsLst>
              <a:gs pos="20000">
                <a:schemeClr val="accent1">
                  <a:alpha val="0"/>
                </a:schemeClr>
              </a:gs>
              <a:gs pos="100000">
                <a:schemeClr val="accent1">
                  <a:lumMod val="50000"/>
                  <a:alpha val="55000"/>
                </a:schemeClr>
              </a:gs>
            </a:gsLst>
            <a:lin ang="13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375E0459-6403-40CD-989D-56A4407CA12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086474" y="-1"/>
            <a:ext cx="3057523" cy="1590742"/>
          </a:xfrm>
          <a:prstGeom prst="rect">
            <a:avLst/>
          </a:prstGeom>
          <a:gradFill>
            <a:gsLst>
              <a:gs pos="0">
                <a:schemeClr val="accent1">
                  <a:alpha val="66000"/>
                </a:schemeClr>
              </a:gs>
              <a:gs pos="100000">
                <a:srgbClr val="000000">
                  <a:alpha val="30000"/>
                </a:srgbClr>
              </a:gs>
            </a:gsLst>
            <a:lin ang="132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15">
            <a:extLst>
              <a:ext uri="{FF2B5EF4-FFF2-40B4-BE49-F238E27FC236}">
                <a16:creationId xmlns:a16="http://schemas.microsoft.com/office/drawing/2014/main" id="{53E5B1A8-3AC9-4BD1-9BBC-78CA94F2D1B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44512" y="-1"/>
            <a:ext cx="8799485" cy="1597433"/>
          </a:xfrm>
          <a:prstGeom prst="rect">
            <a:avLst/>
          </a:prstGeom>
          <a:gradFill>
            <a:gsLst>
              <a:gs pos="50000">
                <a:srgbClr val="000000">
                  <a:alpha val="0"/>
                </a:srgbClr>
              </a:gs>
              <a:gs pos="99000">
                <a:schemeClr val="accent1">
                  <a:lumMod val="50000"/>
                  <a:alpha val="52000"/>
                </a:schemeClr>
              </a:gs>
            </a:gsLst>
            <a:lin ang="16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1028699" y="294538"/>
            <a:ext cx="7421963" cy="1033669"/>
          </a:xfrm>
        </p:spPr>
        <p:txBody>
          <a:bodyPr>
            <a:normAutofit/>
          </a:bodyPr>
          <a:lstStyle/>
          <a:p>
            <a:r>
              <a:rPr lang="en-US" sz="3500" dirty="0">
                <a:solidFill>
                  <a:srgbClr val="FFFFFF"/>
                </a:solidFill>
                <a:latin typeface="Times New Roman" panose="02020603050405020304" pitchFamily="18" charset="0"/>
                <a:cs typeface="Times New Roman" panose="02020603050405020304" pitchFamily="18" charset="0"/>
              </a:rPr>
              <a:t>Environmental and Health Impacts</a:t>
            </a:r>
          </a:p>
        </p:txBody>
      </p:sp>
      <p:sp>
        <p:nvSpPr>
          <p:cNvPr id="3" name="Content Placeholder 2"/>
          <p:cNvSpPr>
            <a:spLocks noGrp="1"/>
          </p:cNvSpPr>
          <p:nvPr>
            <p:ph idx="1"/>
          </p:nvPr>
        </p:nvSpPr>
        <p:spPr>
          <a:xfrm>
            <a:off x="1028699" y="2318197"/>
            <a:ext cx="7293023" cy="3683358"/>
          </a:xfrm>
        </p:spPr>
        <p:txBody>
          <a:bodyPr anchor="ctr">
            <a:normAutofit/>
          </a:bodyPr>
          <a:lstStyle/>
          <a:p>
            <a:pPr algn="just"/>
            <a:r>
              <a:rPr lang="en-US" dirty="0">
                <a:latin typeface="Times New Roman" panose="02020603050405020304" pitchFamily="18" charset="0"/>
                <a:cs typeface="Times New Roman" panose="02020603050405020304" pitchFamily="18" charset="0"/>
              </a:rPr>
              <a:t> Toxicity data limited; likely requires cautious handling</a:t>
            </a:r>
          </a:p>
          <a:p>
            <a:pPr algn="just"/>
            <a:r>
              <a:rPr lang="en-US" dirty="0">
                <a:latin typeface="Times New Roman" panose="02020603050405020304" pitchFamily="18" charset="0"/>
                <a:cs typeface="Times New Roman" panose="02020603050405020304" pitchFamily="18" charset="0"/>
              </a:rPr>
              <a:t> Potential environmental risks due to nitrogen-rich nature</a:t>
            </a:r>
          </a:p>
          <a:p>
            <a:pPr algn="just"/>
            <a:r>
              <a:rPr lang="en-US" dirty="0">
                <a:latin typeface="Times New Roman" panose="02020603050405020304" pitchFamily="18" charset="0"/>
                <a:cs typeface="Times New Roman" panose="02020603050405020304" pitchFamily="18" charset="0"/>
              </a:rPr>
              <a:t> Proper disposal and safety protocols essential</a:t>
            </a: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1B15ED52-F352-441B-82BF-E0EA34836D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9144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3B2E3793-BFE6-45A2-9B7B-E18844431C9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0" y="-1"/>
            <a:ext cx="9143997" cy="1590742"/>
          </a:xfrm>
          <a:prstGeom prst="rect">
            <a:avLst/>
          </a:prstGeom>
          <a:gradFill>
            <a:gsLst>
              <a:gs pos="0">
                <a:srgbClr val="000000"/>
              </a:gs>
              <a:gs pos="100000">
                <a:schemeClr val="accent1">
                  <a:lumMod val="75000"/>
                </a:schemeClr>
              </a:gs>
            </a:gsLst>
            <a:lin ang="8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BC4C4868-CB8F-4AF9-9CDB-8108F2C19B6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flipH="1">
            <a:off x="-2" y="0"/>
            <a:ext cx="6086479" cy="1590742"/>
          </a:xfrm>
          <a:prstGeom prst="rect">
            <a:avLst/>
          </a:prstGeom>
          <a:gradFill>
            <a:gsLst>
              <a:gs pos="20000">
                <a:schemeClr val="accent1">
                  <a:alpha val="0"/>
                </a:schemeClr>
              </a:gs>
              <a:gs pos="100000">
                <a:schemeClr val="accent1">
                  <a:lumMod val="50000"/>
                  <a:alpha val="55000"/>
                </a:schemeClr>
              </a:gs>
            </a:gsLst>
            <a:lin ang="13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375E0459-6403-40CD-989D-56A4407CA12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086474" y="-1"/>
            <a:ext cx="3057523" cy="1590742"/>
          </a:xfrm>
          <a:prstGeom prst="rect">
            <a:avLst/>
          </a:prstGeom>
          <a:gradFill>
            <a:gsLst>
              <a:gs pos="0">
                <a:schemeClr val="accent1">
                  <a:alpha val="66000"/>
                </a:schemeClr>
              </a:gs>
              <a:gs pos="100000">
                <a:srgbClr val="000000">
                  <a:alpha val="30000"/>
                </a:srgbClr>
              </a:gs>
            </a:gsLst>
            <a:lin ang="132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15">
            <a:extLst>
              <a:ext uri="{FF2B5EF4-FFF2-40B4-BE49-F238E27FC236}">
                <a16:creationId xmlns:a16="http://schemas.microsoft.com/office/drawing/2014/main" id="{53E5B1A8-3AC9-4BD1-9BBC-78CA94F2D1B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44512" y="-1"/>
            <a:ext cx="8799485" cy="1597433"/>
          </a:xfrm>
          <a:prstGeom prst="rect">
            <a:avLst/>
          </a:prstGeom>
          <a:gradFill>
            <a:gsLst>
              <a:gs pos="50000">
                <a:srgbClr val="000000">
                  <a:alpha val="0"/>
                </a:srgbClr>
              </a:gs>
              <a:gs pos="99000">
                <a:schemeClr val="accent1">
                  <a:lumMod val="50000"/>
                  <a:alpha val="52000"/>
                </a:schemeClr>
              </a:gs>
            </a:gsLst>
            <a:lin ang="16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09027FE7-8C51-9C03-CA54-06A533CD1D3A}"/>
              </a:ext>
            </a:extLst>
          </p:cNvPr>
          <p:cNvSpPr>
            <a:spLocks noGrp="1"/>
          </p:cNvSpPr>
          <p:nvPr>
            <p:ph type="title"/>
          </p:nvPr>
        </p:nvSpPr>
        <p:spPr>
          <a:xfrm>
            <a:off x="1028699" y="294538"/>
            <a:ext cx="7421963" cy="1033669"/>
          </a:xfrm>
        </p:spPr>
        <p:txBody>
          <a:bodyPr>
            <a:normAutofit/>
          </a:bodyPr>
          <a:lstStyle/>
          <a:p>
            <a:pPr>
              <a:lnSpc>
                <a:spcPct val="90000"/>
              </a:lnSpc>
            </a:pPr>
            <a:r>
              <a:rPr lang="en-US" sz="3600" dirty="0">
                <a:solidFill>
                  <a:srgbClr val="FFFFFF"/>
                </a:solidFill>
                <a:latin typeface="Times New Roman" panose="02020603050405020304" pitchFamily="18" charset="0"/>
                <a:cs typeface="Times New Roman" panose="02020603050405020304" pitchFamily="18" charset="0"/>
              </a:rPr>
              <a:t>Conclusion </a:t>
            </a:r>
          </a:p>
        </p:txBody>
      </p:sp>
      <p:sp>
        <p:nvSpPr>
          <p:cNvPr id="3" name="Content Placeholder 2">
            <a:extLst>
              <a:ext uri="{FF2B5EF4-FFF2-40B4-BE49-F238E27FC236}">
                <a16:creationId xmlns:a16="http://schemas.microsoft.com/office/drawing/2014/main" id="{51731BE5-3FC9-A0AC-7BBC-432DB62222F5}"/>
              </a:ext>
            </a:extLst>
          </p:cNvPr>
          <p:cNvSpPr>
            <a:spLocks noGrp="1"/>
          </p:cNvSpPr>
          <p:nvPr>
            <p:ph idx="1"/>
          </p:nvPr>
        </p:nvSpPr>
        <p:spPr>
          <a:xfrm>
            <a:off x="1028699" y="2318197"/>
            <a:ext cx="7293023" cy="3683358"/>
          </a:xfrm>
        </p:spPr>
        <p:txBody>
          <a:bodyPr anchor="ctr">
            <a:normAutofit fontScale="92500"/>
          </a:bodyPr>
          <a:lstStyle/>
          <a:p>
            <a:r>
              <a:rPr lang="en-US" sz="2400" dirty="0">
                <a:latin typeface="Times New Roman" panose="02020603050405020304" pitchFamily="18" charset="0"/>
                <a:cs typeface="Times New Roman" panose="02020603050405020304" pitchFamily="18" charset="0"/>
              </a:rPr>
              <a:t>1,2,3,5-Tetrazine is a nitrogen-rich heterocyclic compound with unique electronic and reactive properties. Though less commonly studied than its 1,2,4,5-isomer, recent advances have enabled its stable synthesis and highlighted its potential in cycloaddition chemistry, energetic materials, and medicinal applications. However, its thermal instability and lack of comprehensive toxicological data call for careful handling and further research. The growing interest in tetrazine-based systems may expand its role in synthetic chemistry and material science in the near future.</a:t>
            </a:r>
          </a:p>
        </p:txBody>
      </p:sp>
    </p:spTree>
    <p:extLst>
      <p:ext uri="{BB962C8B-B14F-4D97-AF65-F5344CB8AC3E}">
        <p14:creationId xmlns:p14="http://schemas.microsoft.com/office/powerpoint/2010/main" val="229695161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1B15ED52-F352-441B-82BF-E0EA34836D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9144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3B2E3793-BFE6-45A2-9B7B-E18844431C9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0" y="-1"/>
            <a:ext cx="9143997" cy="1590742"/>
          </a:xfrm>
          <a:prstGeom prst="rect">
            <a:avLst/>
          </a:prstGeom>
          <a:gradFill>
            <a:gsLst>
              <a:gs pos="0">
                <a:srgbClr val="000000"/>
              </a:gs>
              <a:gs pos="100000">
                <a:schemeClr val="accent1">
                  <a:lumMod val="75000"/>
                </a:schemeClr>
              </a:gs>
            </a:gsLst>
            <a:lin ang="8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BC4C4868-CB8F-4AF9-9CDB-8108F2C19B6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flipH="1">
            <a:off x="-2" y="0"/>
            <a:ext cx="6086479" cy="1590742"/>
          </a:xfrm>
          <a:prstGeom prst="rect">
            <a:avLst/>
          </a:prstGeom>
          <a:gradFill>
            <a:gsLst>
              <a:gs pos="20000">
                <a:schemeClr val="accent1">
                  <a:alpha val="0"/>
                </a:schemeClr>
              </a:gs>
              <a:gs pos="100000">
                <a:schemeClr val="accent1">
                  <a:lumMod val="50000"/>
                  <a:alpha val="55000"/>
                </a:schemeClr>
              </a:gs>
            </a:gsLst>
            <a:lin ang="13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375E0459-6403-40CD-989D-56A4407CA12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086474" y="-1"/>
            <a:ext cx="3057523" cy="1590742"/>
          </a:xfrm>
          <a:prstGeom prst="rect">
            <a:avLst/>
          </a:prstGeom>
          <a:gradFill>
            <a:gsLst>
              <a:gs pos="0">
                <a:schemeClr val="accent1">
                  <a:alpha val="66000"/>
                </a:schemeClr>
              </a:gs>
              <a:gs pos="100000">
                <a:srgbClr val="000000">
                  <a:alpha val="30000"/>
                </a:srgbClr>
              </a:gs>
            </a:gsLst>
            <a:lin ang="132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15">
            <a:extLst>
              <a:ext uri="{FF2B5EF4-FFF2-40B4-BE49-F238E27FC236}">
                <a16:creationId xmlns:a16="http://schemas.microsoft.com/office/drawing/2014/main" id="{53E5B1A8-3AC9-4BD1-9BBC-78CA94F2D1B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44512" y="-1"/>
            <a:ext cx="8799485" cy="1597433"/>
          </a:xfrm>
          <a:prstGeom prst="rect">
            <a:avLst/>
          </a:prstGeom>
          <a:gradFill>
            <a:gsLst>
              <a:gs pos="50000">
                <a:srgbClr val="000000">
                  <a:alpha val="0"/>
                </a:srgbClr>
              </a:gs>
              <a:gs pos="99000">
                <a:schemeClr val="accent1">
                  <a:lumMod val="50000"/>
                  <a:alpha val="52000"/>
                </a:schemeClr>
              </a:gs>
            </a:gsLst>
            <a:lin ang="16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0ABF71B6-A911-D6CC-ECA3-37D641494146}"/>
              </a:ext>
            </a:extLst>
          </p:cNvPr>
          <p:cNvSpPr>
            <a:spLocks noGrp="1"/>
          </p:cNvSpPr>
          <p:nvPr>
            <p:ph type="title"/>
          </p:nvPr>
        </p:nvSpPr>
        <p:spPr>
          <a:xfrm>
            <a:off x="1028699" y="294538"/>
            <a:ext cx="7421963" cy="1033669"/>
          </a:xfrm>
        </p:spPr>
        <p:txBody>
          <a:bodyPr>
            <a:normAutofit/>
          </a:bodyPr>
          <a:lstStyle/>
          <a:p>
            <a:r>
              <a:rPr lang="en-US" sz="3500" dirty="0">
                <a:solidFill>
                  <a:srgbClr val="FFFFFF"/>
                </a:solidFill>
                <a:latin typeface="Times New Roman" panose="02020603050405020304" pitchFamily="18" charset="0"/>
                <a:cs typeface="Times New Roman" panose="02020603050405020304" pitchFamily="18" charset="0"/>
              </a:rPr>
              <a:t>References</a:t>
            </a:r>
          </a:p>
        </p:txBody>
      </p:sp>
      <p:sp>
        <p:nvSpPr>
          <p:cNvPr id="3" name="Content Placeholder 2">
            <a:extLst>
              <a:ext uri="{FF2B5EF4-FFF2-40B4-BE49-F238E27FC236}">
                <a16:creationId xmlns:a16="http://schemas.microsoft.com/office/drawing/2014/main" id="{931BA5A2-6E41-FD05-4D33-A547255B094A}"/>
              </a:ext>
            </a:extLst>
          </p:cNvPr>
          <p:cNvSpPr>
            <a:spLocks noGrp="1"/>
          </p:cNvSpPr>
          <p:nvPr>
            <p:ph idx="1"/>
          </p:nvPr>
        </p:nvSpPr>
        <p:spPr>
          <a:xfrm>
            <a:off x="1028699" y="2318197"/>
            <a:ext cx="7293023" cy="3683358"/>
          </a:xfrm>
        </p:spPr>
        <p:txBody>
          <a:bodyPr anchor="ctr">
            <a:normAutofit lnSpcReduction="10000"/>
          </a:bodyPr>
          <a:lstStyle/>
          <a:p>
            <a:pPr algn="just">
              <a:lnSpc>
                <a:spcPct val="150000"/>
              </a:lnSpc>
              <a:buFont typeface="+mj-lt"/>
              <a:buAutoNum type="arabicPeriod"/>
            </a:pPr>
            <a:r>
              <a:rPr lang="en-US" sz="1700" dirty="0">
                <a:latin typeface="Times New Roman" panose="02020603050405020304" pitchFamily="18" charset="0"/>
                <a:cs typeface="Times New Roman" panose="02020603050405020304" pitchFamily="18" charset="0"/>
              </a:rPr>
              <a:t>Wu, H., &amp; Boger, D. L. (2022). </a:t>
            </a:r>
            <a:r>
              <a:rPr lang="en-US" sz="1700" i="1" dirty="0">
                <a:latin typeface="Times New Roman" panose="02020603050405020304" pitchFamily="18" charset="0"/>
                <a:cs typeface="Times New Roman" panose="02020603050405020304" pitchFamily="18" charset="0"/>
              </a:rPr>
              <a:t>The First General Synthesis of 1,2,3,5-Tetrazines</a:t>
            </a:r>
            <a:r>
              <a:rPr lang="en-US" sz="1700" dirty="0">
                <a:latin typeface="Times New Roman" panose="02020603050405020304" pitchFamily="18" charset="0"/>
                <a:cs typeface="Times New Roman" panose="02020603050405020304" pitchFamily="18" charset="0"/>
              </a:rPr>
              <a:t>. The Journal of Organic Chemistry. </a:t>
            </a:r>
          </a:p>
          <a:p>
            <a:pPr algn="just">
              <a:lnSpc>
                <a:spcPct val="150000"/>
              </a:lnSpc>
              <a:buFont typeface="+mj-lt"/>
              <a:buAutoNum type="arabicPeriod"/>
            </a:pPr>
            <a:r>
              <a:rPr lang="en-US" sz="1700" dirty="0">
                <a:latin typeface="Times New Roman" panose="02020603050405020304" pitchFamily="18" charset="0"/>
                <a:cs typeface="Times New Roman" panose="02020603050405020304" pitchFamily="18" charset="0"/>
              </a:rPr>
              <a:t>Tang, C., et al. (2019). </a:t>
            </a:r>
            <a:r>
              <a:rPr lang="en-US" sz="1700" i="1" dirty="0">
                <a:latin typeface="Times New Roman" panose="02020603050405020304" pitchFamily="18" charset="0"/>
                <a:cs typeface="Times New Roman" panose="02020603050405020304" pitchFamily="18" charset="0"/>
              </a:rPr>
              <a:t>Inverse Electron Demand Diels–Alder Reactions of 1,2,3,5-Tetrazines</a:t>
            </a:r>
            <a:r>
              <a:rPr lang="en-US" sz="1700" dirty="0">
                <a:latin typeface="Times New Roman" panose="02020603050405020304" pitchFamily="18" charset="0"/>
                <a:cs typeface="Times New Roman" panose="02020603050405020304" pitchFamily="18" charset="0"/>
              </a:rPr>
              <a:t>. Journal of the American Chemical Society. </a:t>
            </a:r>
          </a:p>
          <a:p>
            <a:pPr algn="just">
              <a:lnSpc>
                <a:spcPct val="150000"/>
              </a:lnSpc>
              <a:buFont typeface="+mj-lt"/>
              <a:buAutoNum type="arabicPeriod"/>
            </a:pPr>
            <a:r>
              <a:rPr lang="en-US" sz="1700" dirty="0">
                <a:latin typeface="Times New Roman" panose="02020603050405020304" pitchFamily="18" charset="0"/>
                <a:cs typeface="Times New Roman" panose="02020603050405020304" pitchFamily="18" charset="0"/>
              </a:rPr>
              <a:t>PubMed Central. (2020). </a:t>
            </a:r>
            <a:r>
              <a:rPr lang="en-US" sz="1700" i="1" dirty="0">
                <a:latin typeface="Times New Roman" panose="02020603050405020304" pitchFamily="18" charset="0"/>
                <a:cs typeface="Times New Roman" panose="02020603050405020304" pitchFamily="18" charset="0"/>
              </a:rPr>
              <a:t>Cycloadditions of Amidines and 1,2,3,5-Tetrazines</a:t>
            </a:r>
            <a:r>
              <a:rPr lang="en-US" sz="1700" dirty="0">
                <a:latin typeface="Times New Roman" panose="02020603050405020304" pitchFamily="18" charset="0"/>
                <a:cs typeface="Times New Roman" panose="02020603050405020304" pitchFamily="18" charset="0"/>
              </a:rPr>
              <a:t>. </a:t>
            </a:r>
          </a:p>
          <a:p>
            <a:pPr algn="just">
              <a:lnSpc>
                <a:spcPct val="150000"/>
              </a:lnSpc>
              <a:buFont typeface="+mj-lt"/>
              <a:buAutoNum type="arabicPeriod"/>
            </a:pPr>
            <a:r>
              <a:rPr lang="en-US" sz="1700" dirty="0">
                <a:latin typeface="Times New Roman" panose="02020603050405020304" pitchFamily="18" charset="0"/>
                <a:cs typeface="Times New Roman" panose="02020603050405020304" pitchFamily="18" charset="0"/>
              </a:rPr>
              <a:t>Mondal, J., et al. (2022). </a:t>
            </a:r>
            <a:r>
              <a:rPr lang="en-US" sz="1700" i="1" dirty="0">
                <a:latin typeface="Times New Roman" panose="02020603050405020304" pitchFamily="18" charset="0"/>
                <a:cs typeface="Times New Roman" panose="02020603050405020304" pitchFamily="18" charset="0"/>
              </a:rPr>
              <a:t>Solution-Phase Synthesis of 1,2,3,5-Tetrazine</a:t>
            </a:r>
            <a:r>
              <a:rPr lang="en-US" sz="1700" dirty="0">
                <a:latin typeface="Times New Roman" panose="02020603050405020304" pitchFamily="18" charset="0"/>
                <a:cs typeface="Times New Roman" panose="02020603050405020304" pitchFamily="18" charset="0"/>
              </a:rPr>
              <a:t>. ResearchGate. </a:t>
            </a:r>
          </a:p>
          <a:p>
            <a:pPr algn="just">
              <a:lnSpc>
                <a:spcPct val="150000"/>
              </a:lnSpc>
              <a:buFont typeface="+mj-lt"/>
              <a:buAutoNum type="arabicPeriod"/>
            </a:pPr>
            <a:r>
              <a:rPr lang="en-US" sz="1700" dirty="0">
                <a:latin typeface="Times New Roman" panose="02020603050405020304" pitchFamily="18" charset="0"/>
                <a:cs typeface="Times New Roman" panose="02020603050405020304" pitchFamily="18" charset="0"/>
              </a:rPr>
              <a:t>MDPI Applied Sciences. (2024). </a:t>
            </a:r>
            <a:r>
              <a:rPr lang="en-US" sz="1700" i="1" dirty="0">
                <a:latin typeface="Times New Roman" panose="02020603050405020304" pitchFamily="18" charset="0"/>
                <a:cs typeface="Times New Roman" panose="02020603050405020304" pitchFamily="18" charset="0"/>
              </a:rPr>
              <a:t>1,2,3,5-Tetrazine Derivatives in High-Energy Materials and Anticancer Research</a:t>
            </a:r>
            <a:r>
              <a:rPr lang="en-US" sz="1700" dirty="0">
                <a:latin typeface="Times New Roman" panose="02020603050405020304" pitchFamily="18" charset="0"/>
                <a:cs typeface="Times New Roman" panose="02020603050405020304" pitchFamily="18" charset="0"/>
              </a:rPr>
              <a:t>. </a:t>
            </a:r>
          </a:p>
        </p:txBody>
      </p:sp>
    </p:spTree>
    <p:extLst>
      <p:ext uri="{BB962C8B-B14F-4D97-AF65-F5344CB8AC3E}">
        <p14:creationId xmlns:p14="http://schemas.microsoft.com/office/powerpoint/2010/main" val="441234996"/>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otalTime>47</TotalTime>
  <Words>418</Words>
  <Application>Microsoft Office PowerPoint</Application>
  <PresentationFormat>On-screen Show (4:3)</PresentationFormat>
  <Paragraphs>43</Paragraphs>
  <Slides>10</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10</vt:i4>
      </vt:variant>
    </vt:vector>
  </HeadingPairs>
  <TitlesOfParts>
    <vt:vector size="14" baseType="lpstr">
      <vt:lpstr>Arial</vt:lpstr>
      <vt:lpstr>Calibri</vt:lpstr>
      <vt:lpstr>Times New Roman</vt:lpstr>
      <vt:lpstr>Office Theme</vt:lpstr>
      <vt:lpstr>1,2,3,5-Tetrazine: Synthesis, applications, environmental and health impacts </vt:lpstr>
      <vt:lpstr>Abstract </vt:lpstr>
      <vt:lpstr>Chemical Structure and Nomenclature</vt:lpstr>
      <vt:lpstr>Physical Properties</vt:lpstr>
      <vt:lpstr>Preparation Methods</vt:lpstr>
      <vt:lpstr>Applications</vt:lpstr>
      <vt:lpstr>Literature Review</vt:lpstr>
      <vt:lpstr>Environmental and Health Impacts</vt:lpstr>
      <vt:lpstr>Conclusion </vt:lpstr>
      <vt:lpstr>References</vt:lpstr>
    </vt:vector>
  </TitlesOfParts>
  <Manager/>
  <Company/>
  <LinksUpToDate>false</LinksUpToDate>
  <SharedDoc>false</SharedDoc>
  <HyperlinkBase/>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dc:subject/>
  <dc:creator>Fares Alkhousan</dc:creator>
  <cp:keywords/>
  <dc:description>generated using python-pptx</dc:description>
  <cp:lastModifiedBy>فارس الخوصان ID 442102657</cp:lastModifiedBy>
  <cp:revision>3</cp:revision>
  <dcterms:created xsi:type="dcterms:W3CDTF">2013-01-27T09:14:16Z</dcterms:created>
  <dcterms:modified xsi:type="dcterms:W3CDTF">2025-05-03T22:31:21Z</dcterms:modified>
  <cp:category/>
</cp:coreProperties>
</file>