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1"/>
  </p:notesMasterIdLst>
  <p:sldIdLst>
    <p:sldId id="256" r:id="rId2"/>
    <p:sldId id="264" r:id="rId3"/>
    <p:sldId id="275" r:id="rId4"/>
    <p:sldId id="276" r:id="rId5"/>
    <p:sldId id="270" r:id="rId6"/>
    <p:sldId id="279" r:id="rId7"/>
    <p:sldId id="277" r:id="rId8"/>
    <p:sldId id="281" r:id="rId9"/>
    <p:sldId id="282" r:id="rId10"/>
    <p:sldId id="285" r:id="rId11"/>
    <p:sldId id="284" r:id="rId12"/>
    <p:sldId id="286" r:id="rId13"/>
    <p:sldId id="269" r:id="rId14"/>
    <p:sldId id="287" r:id="rId15"/>
    <p:sldId id="288" r:id="rId16"/>
    <p:sldId id="289" r:id="rId17"/>
    <p:sldId id="290" r:id="rId18"/>
    <p:sldId id="291" r:id="rId19"/>
    <p:sldId id="29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wziah Alkelabi" initials="FA" lastIdx="1" clrIdx="0">
    <p:extLst>
      <p:ext uri="{19B8F6BF-5375-455C-9EA6-DF929625EA0E}">
        <p15:presenceInfo xmlns:p15="http://schemas.microsoft.com/office/powerpoint/2012/main" userId="3c340b744faada4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87" d="100"/>
          <a:sy n="87" d="100"/>
        </p:scale>
        <p:origin x="134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3AFD5-093E-4512-9AAB-1C778310F522}" type="datetimeFigureOut">
              <a:rPr lang="en-GB" smtClean="0"/>
              <a:pPr/>
              <a:t>19/12/2017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141A-2E7E-469B-83A3-ACF5D47B353B}" type="slidenum">
              <a:rPr lang="en-GB" smtClean="0"/>
              <a:pPr/>
              <a:t>‹#›</a:t>
            </a:fld>
            <a:endParaRPr lang="en-GB"/>
          </a:p>
        </p:txBody>
      </p:sp>
    </p:spTree>
    <p:extLst>
      <p:ext uri="{BB962C8B-B14F-4D97-AF65-F5344CB8AC3E}">
        <p14:creationId xmlns:p14="http://schemas.microsoft.com/office/powerpoint/2010/main" val="186346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D6141A-2E7E-469B-83A3-ACF5D47B353B}" type="slidenum">
              <a:rPr lang="en-GB" smtClean="0"/>
              <a:pPr/>
              <a:t>1</a:t>
            </a:fld>
            <a:endParaRPr lang="en-GB"/>
          </a:p>
        </p:txBody>
      </p:sp>
    </p:spTree>
    <p:extLst>
      <p:ext uri="{BB962C8B-B14F-4D97-AF65-F5344CB8AC3E}">
        <p14:creationId xmlns:p14="http://schemas.microsoft.com/office/powerpoint/2010/main" val="3621665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FD22F1F-74AD-4881-81DA-E1E5901D55CA}" type="datetime1">
              <a:rPr lang="en-GB" smtClean="0"/>
              <a:t>19/12/2017</a:t>
            </a:fld>
            <a:endParaRPr lang="en-GB"/>
          </a:p>
        </p:txBody>
      </p:sp>
      <p:sp>
        <p:nvSpPr>
          <p:cNvPr id="5" name="Footer Placeholder 4"/>
          <p:cNvSpPr>
            <a:spLocks noGrp="1"/>
          </p:cNvSpPr>
          <p:nvPr>
            <p:ph type="ftr" sz="quarter" idx="11"/>
          </p:nvPr>
        </p:nvSpPr>
        <p:spPr/>
        <p:txBody>
          <a:bodyPr/>
          <a:lstStyle/>
          <a:p>
            <a:r>
              <a:rPr lang="ar-SA" smtClean="0"/>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776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DF8A55-CBB8-407E-8942-63CE9241F6EC}" type="datetime1">
              <a:rPr lang="en-GB" smtClean="0"/>
              <a:t>19/12/2017</a:t>
            </a:fld>
            <a:endParaRPr lang="en-GB"/>
          </a:p>
        </p:txBody>
      </p:sp>
      <p:sp>
        <p:nvSpPr>
          <p:cNvPr id="5" name="Footer Placeholder 4"/>
          <p:cNvSpPr>
            <a:spLocks noGrp="1"/>
          </p:cNvSpPr>
          <p:nvPr>
            <p:ph type="ftr" sz="quarter" idx="11"/>
          </p:nvPr>
        </p:nvSpPr>
        <p:spPr/>
        <p:txBody>
          <a:bodyPr/>
          <a:lstStyle/>
          <a:p>
            <a:r>
              <a:rPr lang="ar-SA" smtClean="0"/>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101537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2722EE-E46F-4B12-8B94-63611B2E21C7}" type="datetime1">
              <a:rPr lang="en-GB" smtClean="0"/>
              <a:t>19/12/2017</a:t>
            </a:fld>
            <a:endParaRPr lang="en-GB"/>
          </a:p>
        </p:txBody>
      </p:sp>
      <p:sp>
        <p:nvSpPr>
          <p:cNvPr id="5" name="Footer Placeholder 4"/>
          <p:cNvSpPr>
            <a:spLocks noGrp="1"/>
          </p:cNvSpPr>
          <p:nvPr>
            <p:ph type="ftr" sz="quarter" idx="11"/>
          </p:nvPr>
        </p:nvSpPr>
        <p:spPr/>
        <p:txBody>
          <a:bodyPr/>
          <a:lstStyle/>
          <a:p>
            <a:r>
              <a:rPr lang="ar-SA" smtClean="0"/>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263750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919F71-6A49-4B2A-82F9-3A8FFC1D2BEB}" type="datetime1">
              <a:rPr lang="en-GB" smtClean="0"/>
              <a:t>19/12/2017</a:t>
            </a:fld>
            <a:endParaRPr lang="en-GB"/>
          </a:p>
        </p:txBody>
      </p:sp>
      <p:sp>
        <p:nvSpPr>
          <p:cNvPr id="5" name="Footer Placeholder 4"/>
          <p:cNvSpPr>
            <a:spLocks noGrp="1"/>
          </p:cNvSpPr>
          <p:nvPr>
            <p:ph type="ftr" sz="quarter" idx="11"/>
          </p:nvPr>
        </p:nvSpPr>
        <p:spPr/>
        <p:txBody>
          <a:bodyPr/>
          <a:lstStyle/>
          <a:p>
            <a:r>
              <a:rPr lang="ar-SA" smtClean="0"/>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4218536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16D138-9908-49B9-A7B3-6E642EED3453}" type="datetime1">
              <a:rPr lang="en-GB" smtClean="0"/>
              <a:t>19/12/2017</a:t>
            </a:fld>
            <a:endParaRPr lang="en-GB"/>
          </a:p>
        </p:txBody>
      </p:sp>
      <p:sp>
        <p:nvSpPr>
          <p:cNvPr id="5" name="Footer Placeholder 4"/>
          <p:cNvSpPr>
            <a:spLocks noGrp="1"/>
          </p:cNvSpPr>
          <p:nvPr>
            <p:ph type="ftr" sz="quarter" idx="11"/>
          </p:nvPr>
        </p:nvSpPr>
        <p:spPr/>
        <p:txBody>
          <a:bodyPr/>
          <a:lstStyle/>
          <a:p>
            <a:r>
              <a:rPr lang="ar-SA" smtClean="0"/>
              <a:t>فوزية الكلابي</a:t>
            </a:r>
            <a:endParaRPr lang="en-GB"/>
          </a:p>
        </p:txBody>
      </p:sp>
      <p:sp>
        <p:nvSpPr>
          <p:cNvPr id="6" name="Slide Number Placeholder 5"/>
          <p:cNvSpPr>
            <a:spLocks noGrp="1"/>
          </p:cNvSpPr>
          <p:nvPr>
            <p:ph type="sldNum" sz="quarter" idx="12"/>
          </p:nvPr>
        </p:nvSpPr>
        <p:spPr/>
        <p:txBody>
          <a:bodyPr/>
          <a:lstStyle/>
          <a:p>
            <a:fld id="{2338F51C-D5EA-4311-9A7E-897834F6F1FC}"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6858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6D1459-9EC6-4217-9697-69B55506EF76}" type="datetime1">
              <a:rPr lang="en-GB" smtClean="0"/>
              <a:t>19/12/2017</a:t>
            </a:fld>
            <a:endParaRPr lang="en-GB"/>
          </a:p>
        </p:txBody>
      </p:sp>
      <p:sp>
        <p:nvSpPr>
          <p:cNvPr id="6" name="Footer Placeholder 5"/>
          <p:cNvSpPr>
            <a:spLocks noGrp="1"/>
          </p:cNvSpPr>
          <p:nvPr>
            <p:ph type="ftr" sz="quarter" idx="11"/>
          </p:nvPr>
        </p:nvSpPr>
        <p:spPr/>
        <p:txBody>
          <a:bodyPr/>
          <a:lstStyle/>
          <a:p>
            <a:r>
              <a:rPr lang="ar-SA" smtClean="0"/>
              <a:t>فوزية الكلابي</a:t>
            </a:r>
            <a:endParaRPr lang="en-GB"/>
          </a:p>
        </p:txBody>
      </p:sp>
      <p:sp>
        <p:nvSpPr>
          <p:cNvPr id="7" name="Slide Number Placeholder 6"/>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674712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3CCCA8D-75AD-4BB4-B7EB-AA095D18625A}" type="datetime1">
              <a:rPr lang="en-GB" smtClean="0"/>
              <a:t>19/12/2017</a:t>
            </a:fld>
            <a:endParaRPr lang="en-GB"/>
          </a:p>
        </p:txBody>
      </p:sp>
      <p:sp>
        <p:nvSpPr>
          <p:cNvPr id="8" name="Footer Placeholder 7"/>
          <p:cNvSpPr>
            <a:spLocks noGrp="1"/>
          </p:cNvSpPr>
          <p:nvPr>
            <p:ph type="ftr" sz="quarter" idx="11"/>
          </p:nvPr>
        </p:nvSpPr>
        <p:spPr/>
        <p:txBody>
          <a:bodyPr/>
          <a:lstStyle/>
          <a:p>
            <a:r>
              <a:rPr lang="ar-SA" smtClean="0"/>
              <a:t>فوزية الكلابي</a:t>
            </a:r>
            <a:endParaRPr lang="en-GB"/>
          </a:p>
        </p:txBody>
      </p:sp>
      <p:sp>
        <p:nvSpPr>
          <p:cNvPr id="9" name="Slide Number Placeholder 8"/>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111227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69806D-531D-4E59-915E-12401CF0EE54}" type="datetime1">
              <a:rPr lang="en-GB" smtClean="0"/>
              <a:t>19/12/2017</a:t>
            </a:fld>
            <a:endParaRPr lang="en-GB"/>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441349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AEBF5E0-840C-4700-ADF1-F3717AD04965}" type="datetime1">
              <a:rPr lang="en-GB" smtClean="0"/>
              <a:t>19/12/2017</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r>
              <a:rPr lang="ar-SA" smtClean="0"/>
              <a:t>فوزية الكلابي</a:t>
            </a:r>
            <a:endParaRPr lang="en-GB"/>
          </a:p>
        </p:txBody>
      </p:sp>
      <p:sp>
        <p:nvSpPr>
          <p:cNvPr id="9" name="Slide Number Placeholder 8"/>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228912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BC4AD42-A7B4-4BDF-B588-6F86D53D4503}" type="datetime1">
              <a:rPr lang="en-GB" smtClean="0"/>
              <a:t>19/12/2017</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ar-SA" smtClean="0"/>
              <a:t>فوزية الكلابي</a:t>
            </a:r>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338F51C-D5EA-4311-9A7E-897834F6F1FC}" type="slidenum">
              <a:rPr lang="en-GB" smtClean="0"/>
              <a:pPr/>
              <a:t>‹#›</a:t>
            </a:fld>
            <a:endParaRPr lang="en-GB"/>
          </a:p>
        </p:txBody>
      </p:sp>
    </p:spTree>
    <p:extLst>
      <p:ext uri="{BB962C8B-B14F-4D97-AF65-F5344CB8AC3E}">
        <p14:creationId xmlns:p14="http://schemas.microsoft.com/office/powerpoint/2010/main" val="1909670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D65A4C2-ED59-4DAF-8F7B-88ED53290B07}" type="datetime1">
              <a:rPr lang="en-GB" smtClean="0"/>
              <a:t>19/12/2017</a:t>
            </a:fld>
            <a:endParaRPr lang="en-GB"/>
          </a:p>
        </p:txBody>
      </p:sp>
      <p:sp>
        <p:nvSpPr>
          <p:cNvPr id="6" name="Footer Placeholder 5"/>
          <p:cNvSpPr>
            <a:spLocks noGrp="1"/>
          </p:cNvSpPr>
          <p:nvPr>
            <p:ph type="ftr" sz="quarter" idx="11"/>
          </p:nvPr>
        </p:nvSpPr>
        <p:spPr/>
        <p:txBody>
          <a:bodyPr/>
          <a:lstStyle/>
          <a:p>
            <a:r>
              <a:rPr lang="ar-SA" smtClean="0"/>
              <a:t>فوزية الكلابي</a:t>
            </a:r>
            <a:endParaRPr lang="en-GB"/>
          </a:p>
        </p:txBody>
      </p:sp>
      <p:sp>
        <p:nvSpPr>
          <p:cNvPr id="7" name="Slide Number Placeholder 6"/>
          <p:cNvSpPr>
            <a:spLocks noGrp="1"/>
          </p:cNvSpPr>
          <p:nvPr>
            <p:ph type="sldNum" sz="quarter" idx="12"/>
          </p:nvPr>
        </p:nvSpPr>
        <p:spPr/>
        <p:txBody>
          <a:bodyPr/>
          <a:lstStyle/>
          <a:p>
            <a:fld id="{2338F51C-D5EA-4311-9A7E-897834F6F1FC}" type="slidenum">
              <a:rPr lang="en-GB" smtClean="0"/>
              <a:pPr/>
              <a:t>‹#›</a:t>
            </a:fld>
            <a:endParaRPr lang="en-GB"/>
          </a:p>
        </p:txBody>
      </p:sp>
    </p:spTree>
    <p:extLst>
      <p:ext uri="{BB962C8B-B14F-4D97-AF65-F5344CB8AC3E}">
        <p14:creationId xmlns:p14="http://schemas.microsoft.com/office/powerpoint/2010/main" val="305261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99CA24F-F636-41B7-8D3A-E0E6D6A78917}" type="datetime1">
              <a:rPr lang="en-GB" smtClean="0"/>
              <a:t>19/12/2017</a:t>
            </a:fld>
            <a:endParaRPr lang="en-GB"/>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ar-SA" smtClean="0"/>
              <a:t>فوزية الكلابي</a:t>
            </a:r>
            <a:endParaRPr lang="en-GB"/>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338F51C-D5EA-4311-9A7E-897834F6F1FC}" type="slidenum">
              <a:rPr lang="en-GB" smtClean="0"/>
              <a:pPr/>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533060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98000">
              <a:schemeClr val="bg1"/>
            </a:gs>
            <a:gs pos="100000">
              <a:schemeClr val="bg1"/>
            </a:gs>
            <a:gs pos="98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36304"/>
            <a:ext cx="7851648" cy="1684784"/>
          </a:xfrm>
          <a:noFill/>
        </p:spPr>
        <p:txBody>
          <a:bodyPr>
            <a:normAutofit/>
          </a:bodyPr>
          <a:lstStyle/>
          <a:p>
            <a:pPr algn="ctr"/>
            <a:r>
              <a:rPr lang="ar-SA" sz="4000" b="1" dirty="0" smtClean="0">
                <a:solidFill>
                  <a:srgbClr val="C00000"/>
                </a:solidFill>
                <a:effectLst>
                  <a:outerShdw blurRad="38100" dist="38100" dir="2700000" algn="tl">
                    <a:srgbClr val="000000">
                      <a:alpha val="43137"/>
                    </a:srgbClr>
                  </a:outerShdw>
                </a:effectLst>
              </a:rPr>
              <a:t>عرض المنشأة في اسواق المنافسة غير الكاملة</a:t>
            </a:r>
            <a:endParaRPr lang="en-GB" sz="40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139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622115"/>
          </a:xfrm>
        </p:spPr>
        <p:txBody>
          <a:bodyPr>
            <a:normAutofit/>
          </a:bodyPr>
          <a:lstStyle/>
          <a:p>
            <a:pPr algn="ctr"/>
            <a:r>
              <a:rPr lang="ar-SA" sz="3200" b="1" dirty="0">
                <a:solidFill>
                  <a:srgbClr val="C00000"/>
                </a:solidFill>
                <a:effectLst>
                  <a:outerShdw blurRad="38100" dist="38100" dir="2700000" algn="tl">
                    <a:srgbClr val="000000">
                      <a:alpha val="43137"/>
                    </a:srgbClr>
                  </a:outerShdw>
                </a:effectLst>
              </a:rPr>
              <a:t>المنافسة الاحتكارية وتحقيق الكفاءة</a:t>
            </a:r>
            <a:endParaRPr lang="en-US" sz="3200" dirty="0"/>
          </a:p>
        </p:txBody>
      </p:sp>
      <p:sp>
        <p:nvSpPr>
          <p:cNvPr id="3" name="Content Placeholder 2"/>
          <p:cNvSpPr>
            <a:spLocks noGrp="1"/>
          </p:cNvSpPr>
          <p:nvPr>
            <p:ph idx="1"/>
          </p:nvPr>
        </p:nvSpPr>
        <p:spPr>
          <a:xfrm>
            <a:off x="179512" y="980728"/>
            <a:ext cx="8856983" cy="5331817"/>
          </a:xfrm>
        </p:spPr>
        <p:txBody>
          <a:bodyPr>
            <a:noAutofit/>
          </a:bodyPr>
          <a:lstStyle/>
          <a:p>
            <a:pPr marL="0" indent="0" algn="r" rtl="1">
              <a:buNone/>
            </a:pPr>
            <a:r>
              <a:rPr lang="ar-SA" sz="2400" b="1" dirty="0">
                <a:solidFill>
                  <a:srgbClr val="C00000"/>
                </a:solidFill>
              </a:rPr>
              <a:t>الفائض في الطاقة الانتاجية</a:t>
            </a:r>
            <a:r>
              <a:rPr lang="en-US" sz="2400" b="1" dirty="0">
                <a:solidFill>
                  <a:srgbClr val="C00000"/>
                </a:solidFill>
              </a:rPr>
              <a:t>:</a:t>
            </a:r>
            <a:r>
              <a:rPr lang="ar-SA" sz="2400" b="1" dirty="0">
                <a:solidFill>
                  <a:srgbClr val="C00000"/>
                </a:solidFill>
              </a:rPr>
              <a:t> </a:t>
            </a:r>
            <a:r>
              <a:rPr lang="ar-SA" sz="2400" dirty="0">
                <a:solidFill>
                  <a:srgbClr val="0070C0"/>
                </a:solidFill>
              </a:rPr>
              <a:t>هو الفرق بين حجم الانتاج عند ادنى مستوى للتكاليف المتوسطة وحجم الانتاج الفعلي في الاجل الطويل .</a:t>
            </a:r>
          </a:p>
          <a:p>
            <a:pPr marL="0" indent="0" algn="r" rtl="1">
              <a:buNone/>
            </a:pPr>
            <a:r>
              <a:rPr lang="ar-SA" sz="2400" dirty="0"/>
              <a:t>بمعنى الفرق بين (</a:t>
            </a:r>
            <a:r>
              <a:rPr lang="en-US" sz="2400" dirty="0"/>
              <a:t>Q*</a:t>
            </a:r>
            <a:r>
              <a:rPr lang="ar-SA" sz="2400" dirty="0"/>
              <a:t>) و(</a:t>
            </a:r>
            <a:r>
              <a:rPr lang="en-US" sz="2400" dirty="0" err="1"/>
              <a:t>Qmc</a:t>
            </a:r>
            <a:r>
              <a:rPr lang="ar-SA" sz="2400" dirty="0"/>
              <a:t>)</a:t>
            </a:r>
            <a:r>
              <a:rPr lang="en-US" sz="2400" dirty="0"/>
              <a:t> ,</a:t>
            </a:r>
            <a:r>
              <a:rPr lang="ar-SA" sz="2400" dirty="0"/>
              <a:t>وهذا الفائض في حالة المنافسة الاحتكارية لا يحقق الكفاءة في الانتاج لانه كان بالامكان تخفيض التكاليف لو كان عدد المنشأت اكبر وحجمها اكبر وبالتالي اكثر كفاءة</a:t>
            </a:r>
          </a:p>
          <a:p>
            <a:pPr algn="r" rtl="1">
              <a:buFont typeface="Wingdings" panose="05000000000000000000" pitchFamily="2" charset="2"/>
              <a:buChar char="q"/>
            </a:pPr>
            <a:r>
              <a:rPr lang="ar-SA" sz="2400" dirty="0" smtClean="0"/>
              <a:t>منشأة </a:t>
            </a:r>
            <a:r>
              <a:rPr lang="ar-SA" sz="2400" dirty="0"/>
              <a:t>المنافسة الكاملة تواجه منحنى طلب افقي وبالتالي الارباح الصفرية تتحقق عند ادنى نقطة للتكاليف المتوسطة اما في حالة المنافسة الاحتكارية منحنى الطلب ينحدر من اعلى الى اسفل وبالتالي الارباح الصفرية تتحقق على يسار ادنى نقطة للتكاليف المتوسطة . </a:t>
            </a:r>
          </a:p>
          <a:p>
            <a:pPr marL="0" indent="0" algn="r" rtl="1">
              <a:buNone/>
            </a:pPr>
            <a:r>
              <a:rPr lang="ar-SA" sz="2400" dirty="0"/>
              <a:t>استنادا على ما سبق </a:t>
            </a:r>
            <a:r>
              <a:rPr lang="ar-SA" sz="2400" b="1" dirty="0">
                <a:solidFill>
                  <a:srgbClr val="C00000"/>
                </a:solidFill>
              </a:rPr>
              <a:t>هل تعتبر المنافسة الاحتكارية وضع غير مقبول ويجب مراقبتها وتنظيمها ؟ لا يرى الاقتصاديين ذلك لعدة اسباب اهمها :</a:t>
            </a:r>
          </a:p>
          <a:p>
            <a:pPr algn="r" rtl="1">
              <a:buFont typeface="Arial" panose="020B0604020202020204" pitchFamily="34" charset="0"/>
              <a:buChar char="•"/>
            </a:pPr>
            <a:r>
              <a:rPr lang="ar-SA" sz="2400" dirty="0"/>
              <a:t>القوة الاحتكارية للمنشأة في هذا النوع من الاسواق تعتبر منخفضة نتيجة لوجود عدد كبير من المنشآت المتنافسة في بيع سلع تبادلية قابلة للاحلال فيما بينها بشكل كبير </a:t>
            </a:r>
          </a:p>
          <a:p>
            <a:pPr algn="r" rtl="1">
              <a:buFont typeface="Arial" panose="020B0604020202020204" pitchFamily="34" charset="0"/>
              <a:buChar char="•"/>
            </a:pPr>
            <a:r>
              <a:rPr lang="ar-SA" sz="2400" dirty="0"/>
              <a:t>المنافسة الاحتكارية تخدم المستهلك لانها تقدم له عدد من السلع المتنافسة يختار من بينها ما يناسبه </a:t>
            </a:r>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10</a:t>
            </a:fld>
            <a:endParaRPr lang="en-GB"/>
          </a:p>
        </p:txBody>
      </p:sp>
    </p:spTree>
    <p:extLst>
      <p:ext uri="{BB962C8B-B14F-4D97-AF65-F5344CB8AC3E}">
        <p14:creationId xmlns:p14="http://schemas.microsoft.com/office/powerpoint/2010/main" val="1547794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a:t>فوزية الكلابي </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11</a:t>
            </a:fld>
            <a:endParaRPr lang="en-GB"/>
          </a:p>
        </p:txBody>
      </p:sp>
      <p:cxnSp>
        <p:nvCxnSpPr>
          <p:cNvPr id="6" name="Straight Arrow Connector 5"/>
          <p:cNvCxnSpPr/>
          <p:nvPr/>
        </p:nvCxnSpPr>
        <p:spPr>
          <a:xfrm flipV="1">
            <a:off x="899592" y="2881945"/>
            <a:ext cx="0" cy="288032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899592" y="5762265"/>
            <a:ext cx="3888432" cy="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12561" y="2910923"/>
            <a:ext cx="799751" cy="461665"/>
          </a:xfrm>
          <a:prstGeom prst="rect">
            <a:avLst/>
          </a:prstGeom>
          <a:noFill/>
        </p:spPr>
        <p:txBody>
          <a:bodyPr wrap="square" rtlCol="0">
            <a:spAutoFit/>
          </a:bodyPr>
          <a:lstStyle/>
          <a:p>
            <a:pPr algn="ctr"/>
            <a:r>
              <a:rPr lang="en-GB" sz="1200" dirty="0" smtClean="0"/>
              <a:t>AC,D MC,MR,P</a:t>
            </a:r>
            <a:endParaRPr lang="en-GB" sz="1200" dirty="0"/>
          </a:p>
        </p:txBody>
      </p:sp>
      <p:sp>
        <p:nvSpPr>
          <p:cNvPr id="9" name="TextBox 8"/>
          <p:cNvSpPr txBox="1"/>
          <p:nvPr/>
        </p:nvSpPr>
        <p:spPr>
          <a:xfrm>
            <a:off x="4541877" y="5841642"/>
            <a:ext cx="542126" cy="400110"/>
          </a:xfrm>
          <a:prstGeom prst="rect">
            <a:avLst/>
          </a:prstGeom>
          <a:noFill/>
        </p:spPr>
        <p:txBody>
          <a:bodyPr wrap="square" rtlCol="0">
            <a:spAutoFit/>
          </a:bodyPr>
          <a:lstStyle/>
          <a:p>
            <a:pPr algn="ctr"/>
            <a:r>
              <a:rPr lang="en-US" sz="2000" dirty="0"/>
              <a:t>Q</a:t>
            </a:r>
            <a:endParaRPr lang="en-GB" sz="2000" dirty="0"/>
          </a:p>
        </p:txBody>
      </p:sp>
      <p:cxnSp>
        <p:nvCxnSpPr>
          <p:cNvPr id="11" name="Straight Connector 10"/>
          <p:cNvCxnSpPr/>
          <p:nvPr/>
        </p:nvCxnSpPr>
        <p:spPr>
          <a:xfrm>
            <a:off x="2419629" y="4322105"/>
            <a:ext cx="9783" cy="1429400"/>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55708" y="5791347"/>
            <a:ext cx="708931" cy="369332"/>
          </a:xfrm>
          <a:prstGeom prst="rect">
            <a:avLst/>
          </a:prstGeom>
          <a:noFill/>
        </p:spPr>
        <p:txBody>
          <a:bodyPr wrap="square" rtlCol="0">
            <a:spAutoFit/>
          </a:bodyPr>
          <a:lstStyle/>
          <a:p>
            <a:r>
              <a:rPr lang="en-GB" dirty="0" smtClean="0"/>
              <a:t>Q </a:t>
            </a:r>
            <a:r>
              <a:rPr lang="en-GB" sz="1050" dirty="0" smtClean="0"/>
              <a:t>mc</a:t>
            </a:r>
            <a:endParaRPr lang="en-GB" sz="1050" dirty="0"/>
          </a:p>
        </p:txBody>
      </p:sp>
      <p:sp>
        <p:nvSpPr>
          <p:cNvPr id="15" name="TextBox 14"/>
          <p:cNvSpPr txBox="1"/>
          <p:nvPr/>
        </p:nvSpPr>
        <p:spPr>
          <a:xfrm>
            <a:off x="3229715" y="2617483"/>
            <a:ext cx="611065" cy="461665"/>
          </a:xfrm>
          <a:prstGeom prst="rect">
            <a:avLst/>
          </a:prstGeom>
          <a:noFill/>
          <a:ln>
            <a:noFill/>
          </a:ln>
        </p:spPr>
        <p:txBody>
          <a:bodyPr wrap="none" rtlCol="0">
            <a:spAutoFit/>
          </a:bodyPr>
          <a:lstStyle/>
          <a:p>
            <a:r>
              <a:rPr lang="en-GB" sz="2400" dirty="0">
                <a:solidFill>
                  <a:srgbClr val="00B050"/>
                </a:solidFill>
              </a:rPr>
              <a:t>MC</a:t>
            </a:r>
          </a:p>
        </p:txBody>
      </p:sp>
      <p:sp>
        <p:nvSpPr>
          <p:cNvPr id="16" name="TextBox 15"/>
          <p:cNvSpPr txBox="1"/>
          <p:nvPr/>
        </p:nvSpPr>
        <p:spPr>
          <a:xfrm>
            <a:off x="3803194" y="3197075"/>
            <a:ext cx="725087" cy="461665"/>
          </a:xfrm>
          <a:prstGeom prst="rect">
            <a:avLst/>
          </a:prstGeom>
          <a:noFill/>
          <a:ln>
            <a:noFill/>
          </a:ln>
        </p:spPr>
        <p:txBody>
          <a:bodyPr wrap="square" rtlCol="0">
            <a:spAutoFit/>
          </a:bodyPr>
          <a:lstStyle/>
          <a:p>
            <a:r>
              <a:rPr lang="en-GB" sz="2400" dirty="0" smtClean="0">
                <a:solidFill>
                  <a:srgbClr val="7030A0"/>
                </a:solidFill>
              </a:rPr>
              <a:t>LAC</a:t>
            </a:r>
            <a:endParaRPr lang="en-GB" sz="2400" dirty="0">
              <a:solidFill>
                <a:srgbClr val="7030A0"/>
              </a:solidFill>
            </a:endParaRPr>
          </a:p>
        </p:txBody>
      </p:sp>
      <p:sp>
        <p:nvSpPr>
          <p:cNvPr id="17" name="TextBox 16"/>
          <p:cNvSpPr txBox="1"/>
          <p:nvPr/>
        </p:nvSpPr>
        <p:spPr>
          <a:xfrm>
            <a:off x="348175" y="4158416"/>
            <a:ext cx="718472" cy="369332"/>
          </a:xfrm>
          <a:prstGeom prst="rect">
            <a:avLst/>
          </a:prstGeom>
          <a:noFill/>
        </p:spPr>
        <p:txBody>
          <a:bodyPr wrap="square" rtlCol="0">
            <a:spAutoFit/>
          </a:bodyPr>
          <a:lstStyle/>
          <a:p>
            <a:r>
              <a:rPr lang="en-GB" dirty="0" err="1" smtClean="0"/>
              <a:t>P</a:t>
            </a:r>
            <a:r>
              <a:rPr lang="en-GB" sz="1000" dirty="0" err="1" smtClean="0"/>
              <a:t>mc</a:t>
            </a:r>
            <a:endParaRPr lang="en-GB" sz="1000" dirty="0"/>
          </a:p>
        </p:txBody>
      </p:sp>
      <p:sp>
        <p:nvSpPr>
          <p:cNvPr id="22" name="Freeform 21"/>
          <p:cNvSpPr/>
          <p:nvPr/>
        </p:nvSpPr>
        <p:spPr>
          <a:xfrm>
            <a:off x="1268995" y="2987711"/>
            <a:ext cx="2542129" cy="252028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Connector 26"/>
          <p:cNvCxnSpPr/>
          <p:nvPr/>
        </p:nvCxnSpPr>
        <p:spPr>
          <a:xfrm>
            <a:off x="907406" y="3802974"/>
            <a:ext cx="2846260" cy="2244299"/>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695847" y="5925643"/>
            <a:ext cx="663964" cy="461665"/>
          </a:xfrm>
          <a:prstGeom prst="rect">
            <a:avLst/>
          </a:prstGeom>
          <a:noFill/>
          <a:ln>
            <a:noFill/>
          </a:ln>
        </p:spPr>
        <p:txBody>
          <a:bodyPr wrap="none" rtlCol="0">
            <a:spAutoFit/>
          </a:bodyPr>
          <a:lstStyle/>
          <a:p>
            <a:r>
              <a:rPr lang="en-GB" sz="2400" dirty="0">
                <a:solidFill>
                  <a:srgbClr val="C00000"/>
                </a:solidFill>
              </a:rPr>
              <a:t>MR</a:t>
            </a:r>
          </a:p>
        </p:txBody>
      </p:sp>
      <p:cxnSp>
        <p:nvCxnSpPr>
          <p:cNvPr id="30" name="Straight Connector 29"/>
          <p:cNvCxnSpPr/>
          <p:nvPr/>
        </p:nvCxnSpPr>
        <p:spPr>
          <a:xfrm>
            <a:off x="914381" y="3800603"/>
            <a:ext cx="3638348" cy="136815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481932" y="4925124"/>
            <a:ext cx="373820" cy="461665"/>
          </a:xfrm>
          <a:prstGeom prst="rect">
            <a:avLst/>
          </a:prstGeom>
          <a:noFill/>
          <a:ln>
            <a:noFill/>
          </a:ln>
        </p:spPr>
        <p:txBody>
          <a:bodyPr wrap="none" rtlCol="0">
            <a:spAutoFit/>
          </a:bodyPr>
          <a:lstStyle/>
          <a:p>
            <a:r>
              <a:rPr lang="en-GB" sz="2400" dirty="0">
                <a:solidFill>
                  <a:schemeClr val="tx2"/>
                </a:solidFill>
              </a:rPr>
              <a:t>D</a:t>
            </a:r>
          </a:p>
        </p:txBody>
      </p:sp>
      <p:sp>
        <p:nvSpPr>
          <p:cNvPr id="55" name="Oval 54"/>
          <p:cNvSpPr/>
          <p:nvPr/>
        </p:nvSpPr>
        <p:spPr>
          <a:xfrm>
            <a:off x="2347621" y="4958811"/>
            <a:ext cx="99965" cy="1059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Connector 34"/>
          <p:cNvCxnSpPr/>
          <p:nvPr/>
        </p:nvCxnSpPr>
        <p:spPr>
          <a:xfrm>
            <a:off x="2404437" y="4939370"/>
            <a:ext cx="19567" cy="841216"/>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5385893" y="1227088"/>
            <a:ext cx="3129876" cy="4571958"/>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r"/>
            <a:endParaRPr lang="en-US" sz="2400" dirty="0"/>
          </a:p>
        </p:txBody>
      </p:sp>
      <p:sp>
        <p:nvSpPr>
          <p:cNvPr id="14" name="Rectangle 13"/>
          <p:cNvSpPr/>
          <p:nvPr/>
        </p:nvSpPr>
        <p:spPr>
          <a:xfrm>
            <a:off x="4956447" y="1728569"/>
            <a:ext cx="3628960"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b="1" dirty="0" smtClean="0">
                <a:solidFill>
                  <a:srgbClr val="C00000"/>
                </a:solidFill>
                <a:effectLst>
                  <a:outerShdw blurRad="38100" dist="38100" dir="2700000" algn="tl">
                    <a:srgbClr val="000000">
                      <a:alpha val="43137"/>
                    </a:srgbClr>
                  </a:outerShdw>
                </a:effectLst>
              </a:rPr>
              <a:t>توازن المنشأة في سوق المنافسة الكاملة</a:t>
            </a:r>
            <a:endParaRPr lang="en-US" b="1" dirty="0">
              <a:solidFill>
                <a:srgbClr val="C00000"/>
              </a:solidFill>
              <a:effectLst>
                <a:outerShdw blurRad="38100" dist="38100" dir="2700000" algn="tl">
                  <a:srgbClr val="000000">
                    <a:alpha val="43137"/>
                  </a:srgbClr>
                </a:outerShdw>
              </a:effectLst>
            </a:endParaRPr>
          </a:p>
        </p:txBody>
      </p:sp>
      <p:sp>
        <p:nvSpPr>
          <p:cNvPr id="42" name="Rectangle 41"/>
          <p:cNvSpPr/>
          <p:nvPr/>
        </p:nvSpPr>
        <p:spPr>
          <a:xfrm>
            <a:off x="2460355" y="4971556"/>
            <a:ext cx="346066" cy="5760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B</a:t>
            </a:r>
            <a:endParaRPr lang="en-US" dirty="0"/>
          </a:p>
        </p:txBody>
      </p:sp>
      <p:sp>
        <p:nvSpPr>
          <p:cNvPr id="45" name="Rectangle 44"/>
          <p:cNvSpPr/>
          <p:nvPr/>
        </p:nvSpPr>
        <p:spPr>
          <a:xfrm>
            <a:off x="591935" y="5580505"/>
            <a:ext cx="2551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O</a:t>
            </a:r>
          </a:p>
        </p:txBody>
      </p:sp>
      <p:sp>
        <p:nvSpPr>
          <p:cNvPr id="46" name="Arc 45"/>
          <p:cNvSpPr/>
          <p:nvPr/>
        </p:nvSpPr>
        <p:spPr>
          <a:xfrm rot="7534612">
            <a:off x="1269478" y="1119163"/>
            <a:ext cx="3174992" cy="3354441"/>
          </a:xfrm>
          <a:prstGeom prst="arc">
            <a:avLst>
              <a:gd name="adj1" fmla="val 15360901"/>
              <a:gd name="adj2" fmla="val 1684869"/>
            </a:avLst>
          </a:prstGeom>
          <a:ln w="571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Title 1"/>
          <p:cNvSpPr txBox="1">
            <a:spLocks/>
          </p:cNvSpPr>
          <p:nvPr/>
        </p:nvSpPr>
        <p:spPr>
          <a:xfrm>
            <a:off x="760630" y="1106151"/>
            <a:ext cx="7543800" cy="120266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rtl="1"/>
            <a:r>
              <a:rPr lang="ar-SA" sz="2800" b="1" dirty="0" smtClean="0">
                <a:solidFill>
                  <a:srgbClr val="C00000"/>
                </a:solidFill>
                <a:effectLst>
                  <a:outerShdw blurRad="38100" dist="38100" dir="2700000" algn="tl">
                    <a:srgbClr val="000000">
                      <a:alpha val="43137"/>
                    </a:srgbClr>
                  </a:outerShdw>
                </a:effectLst>
              </a:rPr>
              <a:t>مقارنة التوازن لمنشأة المنافسة الاحتكارية والمنافسة الكاملة </a:t>
            </a:r>
            <a:endParaRPr lang="en-US" sz="2800" b="1" dirty="0">
              <a:solidFill>
                <a:srgbClr val="C00000"/>
              </a:solidFill>
              <a:effectLst>
                <a:outerShdw blurRad="38100" dist="38100" dir="2700000" algn="tl">
                  <a:srgbClr val="000000">
                    <a:alpha val="43137"/>
                  </a:srgbClr>
                </a:outerShdw>
              </a:effectLst>
            </a:endParaRPr>
          </a:p>
          <a:p>
            <a:pPr algn="ctr" rtl="1"/>
            <a:r>
              <a:rPr lang="ar-SA" sz="2800" b="1" dirty="0" smtClean="0">
                <a:solidFill>
                  <a:srgbClr val="C00000"/>
                </a:solidFill>
                <a:effectLst>
                  <a:outerShdw blurRad="38100" dist="38100" dir="2700000" algn="tl">
                    <a:srgbClr val="000000">
                      <a:alpha val="43137"/>
                    </a:srgbClr>
                  </a:outerShdw>
                </a:effectLst>
              </a:rPr>
              <a:t/>
            </a:r>
            <a:br>
              <a:rPr lang="ar-SA" sz="2800" b="1" dirty="0" smtClean="0">
                <a:solidFill>
                  <a:srgbClr val="C00000"/>
                </a:solidFill>
                <a:effectLst>
                  <a:outerShdw blurRad="38100" dist="38100" dir="2700000" algn="tl">
                    <a:srgbClr val="000000">
                      <a:alpha val="43137"/>
                    </a:srgbClr>
                  </a:outerShdw>
                </a:effectLst>
              </a:rPr>
            </a:br>
            <a:endParaRPr lang="en-US" sz="2800" b="1" dirty="0">
              <a:solidFill>
                <a:srgbClr val="C00000"/>
              </a:solidFill>
              <a:effectLst>
                <a:outerShdw blurRad="38100" dist="38100" dir="2700000" algn="tl">
                  <a:srgbClr val="000000">
                    <a:alpha val="43137"/>
                  </a:srgbClr>
                </a:outerShdw>
              </a:effectLst>
            </a:endParaRPr>
          </a:p>
        </p:txBody>
      </p:sp>
      <p:cxnSp>
        <p:nvCxnSpPr>
          <p:cNvPr id="37" name="Straight Connector 36"/>
          <p:cNvCxnSpPr/>
          <p:nvPr/>
        </p:nvCxnSpPr>
        <p:spPr>
          <a:xfrm flipH="1" flipV="1">
            <a:off x="912312" y="4343082"/>
            <a:ext cx="1517100" cy="2221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006615" y="5751504"/>
            <a:ext cx="3888432" cy="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5006615" y="2871184"/>
            <a:ext cx="0" cy="288032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4973948" y="4725144"/>
            <a:ext cx="3509154" cy="196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6" name="Arc 35"/>
          <p:cNvSpPr/>
          <p:nvPr/>
        </p:nvSpPr>
        <p:spPr>
          <a:xfrm rot="7534612">
            <a:off x="5482232" y="1848523"/>
            <a:ext cx="3023899" cy="2746710"/>
          </a:xfrm>
          <a:prstGeom prst="arc">
            <a:avLst>
              <a:gd name="adj1" fmla="val 15687880"/>
              <a:gd name="adj2" fmla="val 1684869"/>
            </a:avLst>
          </a:prstGeom>
          <a:ln w="571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Freeform 37"/>
          <p:cNvSpPr/>
          <p:nvPr/>
        </p:nvSpPr>
        <p:spPr>
          <a:xfrm>
            <a:off x="5560471" y="3074510"/>
            <a:ext cx="2320110" cy="2495189"/>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38"/>
          <p:cNvSpPr txBox="1"/>
          <p:nvPr/>
        </p:nvSpPr>
        <p:spPr>
          <a:xfrm>
            <a:off x="8095827" y="3427907"/>
            <a:ext cx="725087" cy="461665"/>
          </a:xfrm>
          <a:prstGeom prst="rect">
            <a:avLst/>
          </a:prstGeom>
          <a:noFill/>
          <a:ln>
            <a:noFill/>
          </a:ln>
        </p:spPr>
        <p:txBody>
          <a:bodyPr wrap="square" rtlCol="0">
            <a:spAutoFit/>
          </a:bodyPr>
          <a:lstStyle/>
          <a:p>
            <a:r>
              <a:rPr lang="en-GB" sz="2400" dirty="0" smtClean="0">
                <a:solidFill>
                  <a:srgbClr val="7030A0"/>
                </a:solidFill>
              </a:rPr>
              <a:t>LAC</a:t>
            </a:r>
            <a:endParaRPr lang="en-GB" sz="2400" dirty="0">
              <a:solidFill>
                <a:srgbClr val="7030A0"/>
              </a:solidFill>
            </a:endParaRPr>
          </a:p>
        </p:txBody>
      </p:sp>
      <p:sp>
        <p:nvSpPr>
          <p:cNvPr id="40" name="TextBox 39"/>
          <p:cNvSpPr txBox="1"/>
          <p:nvPr/>
        </p:nvSpPr>
        <p:spPr>
          <a:xfrm>
            <a:off x="7641120" y="2644014"/>
            <a:ext cx="611065" cy="461665"/>
          </a:xfrm>
          <a:prstGeom prst="rect">
            <a:avLst/>
          </a:prstGeom>
          <a:noFill/>
          <a:ln>
            <a:noFill/>
          </a:ln>
        </p:spPr>
        <p:txBody>
          <a:bodyPr wrap="none" rtlCol="0">
            <a:spAutoFit/>
          </a:bodyPr>
          <a:lstStyle/>
          <a:p>
            <a:r>
              <a:rPr lang="en-GB" sz="2400" dirty="0">
                <a:solidFill>
                  <a:srgbClr val="00B050"/>
                </a:solidFill>
              </a:rPr>
              <a:t>MC</a:t>
            </a:r>
          </a:p>
        </p:txBody>
      </p:sp>
      <p:sp>
        <p:nvSpPr>
          <p:cNvPr id="41" name="TextBox 40"/>
          <p:cNvSpPr txBox="1"/>
          <p:nvPr/>
        </p:nvSpPr>
        <p:spPr>
          <a:xfrm>
            <a:off x="4193666" y="2618007"/>
            <a:ext cx="799751" cy="461665"/>
          </a:xfrm>
          <a:prstGeom prst="rect">
            <a:avLst/>
          </a:prstGeom>
          <a:noFill/>
        </p:spPr>
        <p:txBody>
          <a:bodyPr wrap="square" rtlCol="0">
            <a:spAutoFit/>
          </a:bodyPr>
          <a:lstStyle/>
          <a:p>
            <a:pPr algn="ctr"/>
            <a:r>
              <a:rPr lang="en-GB" sz="1200" dirty="0" smtClean="0"/>
              <a:t>AC,D MC,MR,P</a:t>
            </a:r>
            <a:endParaRPr lang="en-GB" sz="1200" dirty="0"/>
          </a:p>
        </p:txBody>
      </p:sp>
      <p:sp>
        <p:nvSpPr>
          <p:cNvPr id="43" name="TextBox 42"/>
          <p:cNvSpPr txBox="1"/>
          <p:nvPr/>
        </p:nvSpPr>
        <p:spPr>
          <a:xfrm>
            <a:off x="8623983" y="5775958"/>
            <a:ext cx="542126" cy="400110"/>
          </a:xfrm>
          <a:prstGeom prst="rect">
            <a:avLst/>
          </a:prstGeom>
          <a:noFill/>
        </p:spPr>
        <p:txBody>
          <a:bodyPr wrap="square" rtlCol="0">
            <a:spAutoFit/>
          </a:bodyPr>
          <a:lstStyle/>
          <a:p>
            <a:pPr algn="ctr"/>
            <a:r>
              <a:rPr lang="en-US" sz="2000" dirty="0"/>
              <a:t>Q</a:t>
            </a:r>
            <a:endParaRPr lang="en-GB" sz="2000" dirty="0"/>
          </a:p>
        </p:txBody>
      </p:sp>
      <p:sp>
        <p:nvSpPr>
          <p:cNvPr id="44" name="Oval 43"/>
          <p:cNvSpPr/>
          <p:nvPr/>
        </p:nvSpPr>
        <p:spPr>
          <a:xfrm>
            <a:off x="6836405" y="4622205"/>
            <a:ext cx="99463" cy="1107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xtBox 47"/>
          <p:cNvSpPr txBox="1"/>
          <p:nvPr/>
        </p:nvSpPr>
        <p:spPr>
          <a:xfrm>
            <a:off x="8410542" y="4464381"/>
            <a:ext cx="764953" cy="369332"/>
          </a:xfrm>
          <a:prstGeom prst="rect">
            <a:avLst/>
          </a:prstGeom>
          <a:noFill/>
          <a:ln>
            <a:noFill/>
          </a:ln>
        </p:spPr>
        <p:txBody>
          <a:bodyPr wrap="none" rtlCol="0">
            <a:spAutoFit/>
          </a:bodyPr>
          <a:lstStyle/>
          <a:p>
            <a:r>
              <a:rPr lang="en-GB" dirty="0" smtClean="0">
                <a:solidFill>
                  <a:schemeClr val="tx2"/>
                </a:solidFill>
              </a:rPr>
              <a:t>D</a:t>
            </a:r>
            <a:r>
              <a:rPr lang="en-US" dirty="0" smtClean="0">
                <a:solidFill>
                  <a:schemeClr val="tx2"/>
                </a:solidFill>
              </a:rPr>
              <a:t>=MR</a:t>
            </a:r>
            <a:endParaRPr lang="en-GB" dirty="0">
              <a:solidFill>
                <a:schemeClr val="tx2"/>
              </a:solidFill>
            </a:endParaRPr>
          </a:p>
        </p:txBody>
      </p:sp>
      <p:cxnSp>
        <p:nvCxnSpPr>
          <p:cNvPr id="49" name="Straight Connector 48"/>
          <p:cNvCxnSpPr/>
          <p:nvPr/>
        </p:nvCxnSpPr>
        <p:spPr>
          <a:xfrm flipH="1">
            <a:off x="6834000" y="4771431"/>
            <a:ext cx="30175" cy="980073"/>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894323" y="4426879"/>
            <a:ext cx="20728" cy="1372167"/>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2884240" y="4366051"/>
            <a:ext cx="49515" cy="5544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p:cNvSpPr/>
          <p:nvPr/>
        </p:nvSpPr>
        <p:spPr>
          <a:xfrm>
            <a:off x="2237708" y="4181855"/>
            <a:ext cx="346066" cy="5760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B</a:t>
            </a:r>
            <a:endParaRPr lang="en-US" dirty="0"/>
          </a:p>
        </p:txBody>
      </p:sp>
      <p:sp>
        <p:nvSpPr>
          <p:cNvPr id="53" name="Rectangle 52"/>
          <p:cNvSpPr/>
          <p:nvPr/>
        </p:nvSpPr>
        <p:spPr>
          <a:xfrm>
            <a:off x="2933755" y="4219049"/>
            <a:ext cx="346066" cy="5760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C</a:t>
            </a:r>
            <a:endParaRPr lang="en-US" dirty="0"/>
          </a:p>
        </p:txBody>
      </p:sp>
      <p:sp>
        <p:nvSpPr>
          <p:cNvPr id="54" name="TextBox 53"/>
          <p:cNvSpPr txBox="1"/>
          <p:nvPr/>
        </p:nvSpPr>
        <p:spPr>
          <a:xfrm>
            <a:off x="4507171" y="4478499"/>
            <a:ext cx="718472" cy="369332"/>
          </a:xfrm>
          <a:prstGeom prst="rect">
            <a:avLst/>
          </a:prstGeom>
          <a:noFill/>
        </p:spPr>
        <p:txBody>
          <a:bodyPr wrap="square" rtlCol="0">
            <a:spAutoFit/>
          </a:bodyPr>
          <a:lstStyle/>
          <a:p>
            <a:r>
              <a:rPr lang="en-GB" dirty="0" smtClean="0"/>
              <a:t>P*</a:t>
            </a:r>
            <a:r>
              <a:rPr lang="en-GB" sz="1000" dirty="0" smtClean="0"/>
              <a:t>C</a:t>
            </a:r>
            <a:endParaRPr lang="en-GB" sz="1000" dirty="0"/>
          </a:p>
        </p:txBody>
      </p:sp>
      <p:sp>
        <p:nvSpPr>
          <p:cNvPr id="56" name="TextBox 55"/>
          <p:cNvSpPr txBox="1"/>
          <p:nvPr/>
        </p:nvSpPr>
        <p:spPr>
          <a:xfrm>
            <a:off x="2725070" y="5790398"/>
            <a:ext cx="708931" cy="369332"/>
          </a:xfrm>
          <a:prstGeom prst="rect">
            <a:avLst/>
          </a:prstGeom>
          <a:noFill/>
        </p:spPr>
        <p:txBody>
          <a:bodyPr wrap="square" rtlCol="0">
            <a:spAutoFit/>
          </a:bodyPr>
          <a:lstStyle/>
          <a:p>
            <a:r>
              <a:rPr lang="en-GB" dirty="0" smtClean="0"/>
              <a:t>Q*</a:t>
            </a:r>
            <a:endParaRPr lang="en-GB" sz="1050" dirty="0"/>
          </a:p>
        </p:txBody>
      </p:sp>
      <p:sp>
        <p:nvSpPr>
          <p:cNvPr id="57" name="TextBox 56"/>
          <p:cNvSpPr txBox="1"/>
          <p:nvPr/>
        </p:nvSpPr>
        <p:spPr>
          <a:xfrm>
            <a:off x="6703725" y="5711610"/>
            <a:ext cx="718472" cy="369332"/>
          </a:xfrm>
          <a:prstGeom prst="rect">
            <a:avLst/>
          </a:prstGeom>
          <a:noFill/>
        </p:spPr>
        <p:txBody>
          <a:bodyPr wrap="square" rtlCol="0">
            <a:spAutoFit/>
          </a:bodyPr>
          <a:lstStyle/>
          <a:p>
            <a:r>
              <a:rPr lang="en-GB" dirty="0" smtClean="0"/>
              <a:t>Q </a:t>
            </a:r>
            <a:r>
              <a:rPr lang="en-GB" sz="1000" dirty="0" smtClean="0"/>
              <a:t>C</a:t>
            </a:r>
            <a:endParaRPr lang="en-GB" sz="1000" dirty="0"/>
          </a:p>
        </p:txBody>
      </p:sp>
      <p:sp>
        <p:nvSpPr>
          <p:cNvPr id="58" name="Rectangle 57"/>
          <p:cNvSpPr/>
          <p:nvPr/>
        </p:nvSpPr>
        <p:spPr>
          <a:xfrm>
            <a:off x="488305" y="1728569"/>
            <a:ext cx="3628960"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b="1" dirty="0" smtClean="0">
                <a:solidFill>
                  <a:srgbClr val="C00000"/>
                </a:solidFill>
                <a:effectLst>
                  <a:outerShdw blurRad="38100" dist="38100" dir="2700000" algn="tl">
                    <a:srgbClr val="000000">
                      <a:alpha val="43137"/>
                    </a:srgbClr>
                  </a:outerShdw>
                </a:effectLst>
              </a:rPr>
              <a:t>توازن المنشأة في سوق المنافسة الاحتكارية </a:t>
            </a:r>
            <a:endParaRPr lang="en-US" b="1" dirty="0">
              <a:solidFill>
                <a:srgbClr val="C00000"/>
              </a:solidFill>
              <a:effectLst>
                <a:outerShdw blurRad="38100" dist="38100" dir="2700000" algn="tl">
                  <a:srgbClr val="000000">
                    <a:alpha val="43137"/>
                  </a:srgbClr>
                </a:outerShdw>
              </a:effectLst>
            </a:endParaRPr>
          </a:p>
        </p:txBody>
      </p:sp>
      <p:cxnSp>
        <p:nvCxnSpPr>
          <p:cNvPr id="26" name="Straight Connector 25"/>
          <p:cNvCxnSpPr/>
          <p:nvPr/>
        </p:nvCxnSpPr>
        <p:spPr>
          <a:xfrm>
            <a:off x="2404437" y="4365301"/>
            <a:ext cx="24975" cy="59351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9" name="Freeform 28"/>
          <p:cNvSpPr/>
          <p:nvPr/>
        </p:nvSpPr>
        <p:spPr>
          <a:xfrm>
            <a:off x="2426677" y="4391758"/>
            <a:ext cx="465992" cy="628650"/>
          </a:xfrm>
          <a:custGeom>
            <a:avLst/>
            <a:gdLst>
              <a:gd name="connsiteX0" fmla="*/ 0 w 465992"/>
              <a:gd name="connsiteY0" fmla="*/ 628650 h 628650"/>
              <a:gd name="connsiteX1" fmla="*/ 465992 w 465992"/>
              <a:gd name="connsiteY1" fmla="*/ 0 h 628650"/>
              <a:gd name="connsiteX2" fmla="*/ 465992 w 465992"/>
              <a:gd name="connsiteY2" fmla="*/ 0 h 628650"/>
            </a:gdLst>
            <a:ahLst/>
            <a:cxnLst>
              <a:cxn ang="0">
                <a:pos x="connsiteX0" y="connsiteY0"/>
              </a:cxn>
              <a:cxn ang="0">
                <a:pos x="connsiteX1" y="connsiteY1"/>
              </a:cxn>
              <a:cxn ang="0">
                <a:pos x="connsiteX2" y="connsiteY2"/>
              </a:cxn>
            </a:cxnLst>
            <a:rect l="l" t="t" r="r" b="b"/>
            <a:pathLst>
              <a:path w="465992" h="628650">
                <a:moveTo>
                  <a:pt x="0" y="628650"/>
                </a:moveTo>
                <a:lnTo>
                  <a:pt x="465992" y="0"/>
                </a:lnTo>
                <a:lnTo>
                  <a:pt x="465992" y="0"/>
                </a:ln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a:off x="2385591" y="4369286"/>
            <a:ext cx="452803" cy="39566"/>
          </a:xfrm>
          <a:custGeom>
            <a:avLst/>
            <a:gdLst>
              <a:gd name="connsiteX0" fmla="*/ 0 w 452803"/>
              <a:gd name="connsiteY0" fmla="*/ 0 h 39566"/>
              <a:gd name="connsiteX1" fmla="*/ 452803 w 452803"/>
              <a:gd name="connsiteY1" fmla="*/ 39566 h 39566"/>
              <a:gd name="connsiteX2" fmla="*/ 452803 w 452803"/>
              <a:gd name="connsiteY2" fmla="*/ 39566 h 39566"/>
            </a:gdLst>
            <a:ahLst/>
            <a:cxnLst>
              <a:cxn ang="0">
                <a:pos x="connsiteX0" y="connsiteY0"/>
              </a:cxn>
              <a:cxn ang="0">
                <a:pos x="connsiteX1" y="connsiteY1"/>
              </a:cxn>
              <a:cxn ang="0">
                <a:pos x="connsiteX2" y="connsiteY2"/>
              </a:cxn>
            </a:cxnLst>
            <a:rect l="l" t="t" r="r" b="b"/>
            <a:pathLst>
              <a:path w="452803" h="39566">
                <a:moveTo>
                  <a:pt x="0" y="0"/>
                </a:moveTo>
                <a:lnTo>
                  <a:pt x="452803" y="39566"/>
                </a:lnTo>
                <a:lnTo>
                  <a:pt x="452803" y="39566"/>
                </a:ln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2326830" y="4522588"/>
            <a:ext cx="469485" cy="186821"/>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sz="1000" dirty="0" smtClean="0"/>
              <a:t>خسارة </a:t>
            </a:r>
            <a:endParaRPr lang="en-US" sz="1000" dirty="0"/>
          </a:p>
        </p:txBody>
      </p:sp>
    </p:spTree>
    <p:extLst>
      <p:ext uri="{BB962C8B-B14F-4D97-AF65-F5344CB8AC3E}">
        <p14:creationId xmlns:p14="http://schemas.microsoft.com/office/powerpoint/2010/main" val="562672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200" b="1" dirty="0" smtClean="0">
                <a:solidFill>
                  <a:srgbClr val="C00000"/>
                </a:solidFill>
              </a:rPr>
              <a:t>اهمية المنافسة الاحتكارية كنموذج اقتصادي</a:t>
            </a:r>
            <a:endParaRPr lang="en-US" sz="3200" b="1" dirty="0">
              <a:solidFill>
                <a:srgbClr val="C00000"/>
              </a:solidFill>
            </a:endParaRPr>
          </a:p>
        </p:txBody>
      </p:sp>
      <p:sp>
        <p:nvSpPr>
          <p:cNvPr id="3" name="Content Placeholder 2"/>
          <p:cNvSpPr>
            <a:spLocks noGrp="1"/>
          </p:cNvSpPr>
          <p:nvPr>
            <p:ph idx="1"/>
          </p:nvPr>
        </p:nvSpPr>
        <p:spPr/>
        <p:txBody>
          <a:bodyPr>
            <a:noAutofit/>
          </a:bodyPr>
          <a:lstStyle/>
          <a:p>
            <a:pPr algn="r" rtl="1"/>
            <a:r>
              <a:rPr lang="ar-SA" sz="2400" dirty="0" smtClean="0"/>
              <a:t>يرى ملتون فريدمان ان </a:t>
            </a:r>
            <a:r>
              <a:rPr lang="ar-SA" sz="2400" dirty="0" smtClean="0">
                <a:solidFill>
                  <a:srgbClr val="0070C0"/>
                </a:solidFill>
              </a:rPr>
              <a:t>احد عيوب المنافسة الاحتكارية الرئيسة هو مفهوم ومعنى الصناعة </a:t>
            </a:r>
            <a:r>
              <a:rPr lang="ar-SA" sz="2400" dirty="0" smtClean="0"/>
              <a:t>(والتي تعرف انها مجموعة المنشآت التي تنتج سلعا متجانسة وذلك لان كل منشأة تنتج سلعة تتميز بشكل او اخر عما تنتجه المنشأة الاخرى في نفس الصناعة وبالتالي يمكن النظر لكل منشأة في سوق المنافسة الاحتكارية على انها صناعة بذاتها . </a:t>
            </a:r>
          </a:p>
          <a:p>
            <a:pPr algn="r" rtl="1"/>
            <a:r>
              <a:rPr lang="ar-SA" sz="2400" dirty="0" smtClean="0"/>
              <a:t>ومن الانتقادات الاخرى الموجهه لنموذج المنافسة الاحتكارية هو </a:t>
            </a:r>
            <a:r>
              <a:rPr lang="ar-SA" sz="2400" dirty="0" smtClean="0">
                <a:solidFill>
                  <a:srgbClr val="0070C0"/>
                </a:solidFill>
              </a:rPr>
              <a:t>انه بالرغم من وجود عدد كبير من المنتجات المنتشابهه لسلعة معينة لنفس الصناعة (صابون ، عطور،معاجين ...الخ) الا ان هذه المنتجات تنتج من قبل عدد قليل نسبيا من المنشآت فبالتالي لا يتحقق افتراض المنافسة الاحتكارية المتعلق بوجود عدد كبير من المنتجين</a:t>
            </a:r>
            <a:r>
              <a:rPr lang="ar-SA" sz="2400" dirty="0" smtClean="0"/>
              <a:t> في الصناعة مما يوجهنا الى دراسة الشكل الاخر من الاسواق حيث وجود عدد قليل من المنتجين وهو ما يعرف باحتكار القلة .</a:t>
            </a:r>
            <a:endParaRPr lang="en-US" sz="2400" dirty="0"/>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12</a:t>
            </a:fld>
            <a:endParaRPr lang="en-GB"/>
          </a:p>
        </p:txBody>
      </p:sp>
    </p:spTree>
    <p:extLst>
      <p:ext uri="{BB962C8B-B14F-4D97-AF65-F5344CB8AC3E}">
        <p14:creationId xmlns:p14="http://schemas.microsoft.com/office/powerpoint/2010/main" val="3334411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766131"/>
          </a:xfrm>
        </p:spPr>
        <p:txBody>
          <a:bodyPr>
            <a:normAutofit/>
          </a:bodyPr>
          <a:lstStyle/>
          <a:p>
            <a:pPr algn="ctr" rtl="1"/>
            <a:r>
              <a:rPr lang="ar-SA" sz="4000" b="1" dirty="0" smtClean="0">
                <a:solidFill>
                  <a:srgbClr val="C00000"/>
                </a:solidFill>
                <a:effectLst>
                  <a:outerShdw blurRad="38100" dist="38100" dir="2700000" algn="tl">
                    <a:srgbClr val="000000">
                      <a:alpha val="43137"/>
                    </a:srgbClr>
                  </a:outerShdw>
                </a:effectLst>
              </a:rPr>
              <a:t>احتكار القلة  </a:t>
            </a:r>
            <a:r>
              <a:rPr lang="en-US" sz="3600" b="1" dirty="0" smtClean="0">
                <a:solidFill>
                  <a:srgbClr val="C00000"/>
                </a:solidFill>
                <a:effectLst>
                  <a:outerShdw blurRad="38100" dist="38100" dir="2700000" algn="tl">
                    <a:srgbClr val="000000">
                      <a:alpha val="43137"/>
                    </a:srgbClr>
                  </a:outerShdw>
                </a:effectLst>
              </a:rPr>
              <a:t>Oligopoly</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22959" y="1196752"/>
            <a:ext cx="7709481" cy="4672342"/>
          </a:xfrm>
        </p:spPr>
        <p:txBody>
          <a:bodyPr>
            <a:noAutofit/>
          </a:bodyPr>
          <a:lstStyle/>
          <a:p>
            <a:pPr marL="0" indent="0" algn="r" rtl="1">
              <a:buNone/>
            </a:pPr>
            <a:r>
              <a:rPr lang="ar-SA" sz="2800" b="1" dirty="0">
                <a:solidFill>
                  <a:schemeClr val="bg2">
                    <a:lumMod val="50000"/>
                  </a:schemeClr>
                </a:solidFill>
              </a:rPr>
              <a:t>هو الوضع في السوق الذي فيه عدد قليل من البائعين </a:t>
            </a:r>
            <a:r>
              <a:rPr lang="ar-SA" sz="2800" b="1" dirty="0" smtClean="0">
                <a:solidFill>
                  <a:schemeClr val="bg2">
                    <a:lumMod val="50000"/>
                  </a:schemeClr>
                </a:solidFill>
              </a:rPr>
              <a:t>(اكثر من واحد)ينتجون </a:t>
            </a:r>
            <a:r>
              <a:rPr lang="ar-SA" sz="2800" b="1" dirty="0">
                <a:solidFill>
                  <a:schemeClr val="bg2">
                    <a:lumMod val="50000"/>
                  </a:schemeClr>
                </a:solidFill>
              </a:rPr>
              <a:t>سلعة </a:t>
            </a:r>
            <a:r>
              <a:rPr lang="ar-SA" sz="2800" b="1" dirty="0" smtClean="0">
                <a:solidFill>
                  <a:schemeClr val="bg2">
                    <a:lumMod val="50000"/>
                  </a:schemeClr>
                </a:solidFill>
              </a:rPr>
              <a:t>معينة ويؤثر تصرف كل منهم على سعر السلعة في السوق   </a:t>
            </a:r>
            <a:r>
              <a:rPr lang="ar-SA" sz="2800" b="1" dirty="0">
                <a:solidFill>
                  <a:schemeClr val="bg2">
                    <a:lumMod val="50000"/>
                  </a:schemeClr>
                </a:solidFill>
              </a:rPr>
              <a:t>قد تكون </a:t>
            </a:r>
            <a:r>
              <a:rPr lang="ar-SA" sz="2800" b="1" dirty="0" smtClean="0">
                <a:solidFill>
                  <a:schemeClr val="bg2">
                    <a:lumMod val="50000"/>
                  </a:schemeClr>
                </a:solidFill>
              </a:rPr>
              <a:t>متجانسة</a:t>
            </a:r>
            <a:r>
              <a:rPr lang="en-US" sz="2800" b="1" dirty="0" smtClean="0">
                <a:solidFill>
                  <a:schemeClr val="bg2">
                    <a:lumMod val="50000"/>
                  </a:schemeClr>
                </a:solidFill>
              </a:rPr>
              <a:t> </a:t>
            </a:r>
            <a:r>
              <a:rPr lang="ar-SA" sz="2800" b="1" dirty="0" smtClean="0">
                <a:solidFill>
                  <a:schemeClr val="bg2">
                    <a:lumMod val="50000"/>
                  </a:schemeClr>
                </a:solidFill>
              </a:rPr>
              <a:t>تماما او غير متجانسة </a:t>
            </a:r>
          </a:p>
          <a:p>
            <a:pPr marL="0" indent="0" algn="r" rtl="1">
              <a:buNone/>
            </a:pPr>
            <a:r>
              <a:rPr lang="ar-SA" sz="2800" dirty="0" smtClean="0"/>
              <a:t>متجانسة تماما مثل  </a:t>
            </a:r>
            <a:r>
              <a:rPr lang="ar-SA" sz="2800" dirty="0"/>
              <a:t>كالألمنيوم والزجاج والحديد والاسمنت </a:t>
            </a:r>
            <a:endParaRPr lang="ar-SA" sz="2800" dirty="0" smtClean="0"/>
          </a:p>
          <a:p>
            <a:pPr marL="0" indent="0" algn="r" rtl="1">
              <a:buNone/>
            </a:pPr>
            <a:r>
              <a:rPr lang="ar-SA" sz="2800" dirty="0" smtClean="0"/>
              <a:t>غير </a:t>
            </a:r>
            <a:r>
              <a:rPr lang="ar-SA" sz="2800" dirty="0"/>
              <a:t>متجانسة مثل السيارات والمشروبات الغازية </a:t>
            </a:r>
            <a:r>
              <a:rPr lang="ar-SA" sz="2800" dirty="0" smtClean="0"/>
              <a:t>ومعجون الاسنان وغيرها . </a:t>
            </a:r>
            <a:r>
              <a:rPr lang="ar-SA" sz="2800" dirty="0"/>
              <a:t>ولكون عدد المنشآت </a:t>
            </a:r>
            <a:r>
              <a:rPr lang="ar-SA" sz="2800" dirty="0" smtClean="0"/>
              <a:t>قليل وكل منهم يستحوذ على جزء كبير من السلعة في السوق لذا سيكون هناك </a:t>
            </a:r>
            <a:r>
              <a:rPr lang="ar-SA" sz="2800" dirty="0"/>
              <a:t>تداخلا او تأثيرا متبادلا بينهم </a:t>
            </a:r>
            <a:r>
              <a:rPr lang="ar-SA" sz="2800" dirty="0" smtClean="0"/>
              <a:t>وخاصة </a:t>
            </a:r>
            <a:r>
              <a:rPr lang="ar-SA" sz="2800" dirty="0"/>
              <a:t>فيما يتعلق بقرارات </a:t>
            </a:r>
            <a:r>
              <a:rPr lang="ar-SA" sz="2800" dirty="0" smtClean="0"/>
              <a:t>الانتاج والاسعار.</a:t>
            </a:r>
          </a:p>
          <a:p>
            <a:pPr marL="0" indent="0" algn="r" rtl="1">
              <a:buNone/>
            </a:pPr>
            <a:r>
              <a:rPr lang="ar-SA" sz="2800" dirty="0" smtClean="0">
                <a:solidFill>
                  <a:schemeClr val="tx1"/>
                </a:solidFill>
              </a:rPr>
              <a:t>سلوك المنشأة في ظل احتكار القلة يختلف عن غيره من اشكال السوق بسبب تركز الانتاج في عدد قليل من المنشآت في الصناعه.ويعتبر التركز في الانتاج احد المعايير المستخدمة لتحديد شكل السوق</a:t>
            </a:r>
          </a:p>
          <a:p>
            <a:pPr marL="0" indent="0" algn="r" rtl="1">
              <a:buNone/>
            </a:pPr>
            <a:r>
              <a:rPr lang="ar-SA" sz="2800" dirty="0" smtClean="0">
                <a:solidFill>
                  <a:schemeClr val="tx1"/>
                </a:solidFill>
              </a:rPr>
              <a:t> </a:t>
            </a:r>
            <a:endParaRPr lang="ar-SA" sz="2800" dirty="0">
              <a:solidFill>
                <a:schemeClr val="tx1"/>
              </a:solidFill>
            </a:endParaRPr>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13</a:t>
            </a:fld>
            <a:endParaRPr lang="en-GB"/>
          </a:p>
        </p:txBody>
      </p:sp>
    </p:spTree>
    <p:extLst>
      <p:ext uri="{BB962C8B-B14F-4D97-AF65-F5344CB8AC3E}">
        <p14:creationId xmlns:p14="http://schemas.microsoft.com/office/powerpoint/2010/main" val="2863134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766132"/>
          </a:xfrm>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احتكار القلة  </a:t>
            </a:r>
            <a:r>
              <a:rPr lang="en-US" sz="3600" b="1" dirty="0">
                <a:solidFill>
                  <a:srgbClr val="C00000"/>
                </a:solidFill>
                <a:effectLst>
                  <a:outerShdw blurRad="38100" dist="38100" dir="2700000" algn="tl">
                    <a:srgbClr val="000000">
                      <a:alpha val="43137"/>
                    </a:srgbClr>
                  </a:outerShdw>
                </a:effectLst>
              </a:rPr>
              <a:t>Oligopoly</a:t>
            </a:r>
            <a:endParaRPr lang="en-US" sz="3600" dirty="0"/>
          </a:p>
        </p:txBody>
      </p:sp>
      <p:sp>
        <p:nvSpPr>
          <p:cNvPr id="3" name="Content Placeholder 2"/>
          <p:cNvSpPr>
            <a:spLocks noGrp="1"/>
          </p:cNvSpPr>
          <p:nvPr>
            <p:ph idx="1"/>
          </p:nvPr>
        </p:nvSpPr>
        <p:spPr>
          <a:xfrm>
            <a:off x="179513" y="1124744"/>
            <a:ext cx="8784976" cy="5256584"/>
          </a:xfrm>
        </p:spPr>
        <p:txBody>
          <a:bodyPr>
            <a:normAutofit fontScale="92500" lnSpcReduction="20000"/>
          </a:bodyPr>
          <a:lstStyle/>
          <a:p>
            <a:pPr algn="r" rtl="1"/>
            <a:r>
              <a:rPr lang="ar-SA" dirty="0" smtClean="0">
                <a:solidFill>
                  <a:srgbClr val="C00000"/>
                </a:solidFill>
              </a:rPr>
              <a:t>تعريف نسبة التركز :</a:t>
            </a:r>
            <a:r>
              <a:rPr lang="ar-SA" dirty="0" smtClean="0">
                <a:solidFill>
                  <a:srgbClr val="0070C0"/>
                </a:solidFill>
              </a:rPr>
              <a:t>نسبة الانتاج الكلي في صناعة معينة والتي يقوم بانتاجها عدد معين من المنشأت في الصناعة.</a:t>
            </a:r>
          </a:p>
          <a:p>
            <a:pPr algn="r" rtl="1"/>
            <a:r>
              <a:rPr lang="ar-SA" dirty="0"/>
              <a:t>دراسة سلوك المنشأة في سوق احتكار القلة اكثر تعقيدا من الاسواق الاخرى </a:t>
            </a:r>
            <a:r>
              <a:rPr lang="ar-SA" dirty="0" smtClean="0"/>
              <a:t>لان قرارات الانتاج والاسعار في منشأة احتكار القلة تتضمن اعتبارات استراتيجية هامة بالنسبة لجميع المنشآت المتنافسة في الصناعة  فعدد المنشات في الصناعة قليل وقراراتها فيما يتعلق في الانتاج او الاسعارسيؤثر على المنشآت الاخرى كرد فعل لهذه القرارات.</a:t>
            </a:r>
          </a:p>
          <a:p>
            <a:pPr algn="r" rtl="1"/>
            <a:r>
              <a:rPr lang="ar-SA" dirty="0" smtClean="0">
                <a:solidFill>
                  <a:srgbClr val="0070C0"/>
                </a:solidFill>
              </a:rPr>
              <a:t>مثال افترضي ان منشأة مثل بيبسي قررت خفض السعر بنسبة 20% بهدف زيادة مبيعاتها من المؤكد ستاخذ بعين الاعتبار رد فعل المنشات المنافسة لها في صناعة المشروبات الغازيه الاخرى. ماذا يمكن ان تكون ردة فعل المنشات المماثلة :</a:t>
            </a:r>
          </a:p>
          <a:p>
            <a:pPr algn="r" rtl="1">
              <a:buFont typeface="Wingdings" panose="05000000000000000000" pitchFamily="2" charset="2"/>
              <a:buChar char="v"/>
            </a:pPr>
            <a:r>
              <a:rPr lang="ar-SA" dirty="0" smtClean="0"/>
              <a:t>قد لا ترد على القرار وتبقي اسعارها كما هي او قد تخفض اسعارها ولكن بنسبة قليلة يترتب على ذلك زيادة مبيعات بيبسي بشكل كبير </a:t>
            </a:r>
          </a:p>
          <a:p>
            <a:pPr algn="r" rtl="1">
              <a:buFont typeface="Wingdings" panose="05000000000000000000" pitchFamily="2" charset="2"/>
              <a:buChar char="v"/>
            </a:pPr>
            <a:r>
              <a:rPr lang="ar-SA" dirty="0" smtClean="0"/>
              <a:t>ان تقوم الشركات الاخرى بتخفيض نفس النسبة 20% مما يزيد مبيعات الشركات الثلاث ولكن تقل الارباح لهم </a:t>
            </a:r>
          </a:p>
          <a:p>
            <a:pPr algn="r" rtl="1">
              <a:buFont typeface="Wingdings" panose="05000000000000000000" pitchFamily="2" charset="2"/>
              <a:buChar char="v"/>
            </a:pPr>
            <a:r>
              <a:rPr lang="ar-SA" dirty="0" smtClean="0"/>
              <a:t>ان تخفض الشركات الاخرى اسعارها بنسبة اكبر من 20% وهذا سيقلل ارباح جميع الشركات المتنافسة وقد يخلق حرب اسعار تؤدي الى انخفاض شديد في ارباحها </a:t>
            </a:r>
          </a:p>
          <a:p>
            <a:pPr algn="r" rtl="1"/>
            <a:r>
              <a:rPr lang="ar-SA" dirty="0" smtClean="0"/>
              <a:t>ونفس الاحتمالات لو قررت شركة البيبسي زيادة الكمية المنتجة بنسبة معينة بهدف زيادة الايرادات فستاخذ بالاعتبار ردور فعل الشركات المنافسة لها في الصناعة </a:t>
            </a:r>
          </a:p>
          <a:p>
            <a:pPr algn="r" rtl="1"/>
            <a:r>
              <a:rPr lang="ar-SA" dirty="0" smtClean="0"/>
              <a:t>بالتالي نجد ان منشأة احتكار القلة يجب ان تاخذ في الاعتبار قبل اقدامها على اي قرارات سواء تتعلق بالسعر او الكمية او اي قرارات اخرى مثل دعاية استثمار اعلان ..الخ ردود افعال المنشآت الاخرى المنافسة لها في الصناعة.</a:t>
            </a:r>
          </a:p>
          <a:p>
            <a:pPr algn="r" rtl="1"/>
            <a:r>
              <a:rPr lang="ar-SA" dirty="0" smtClean="0"/>
              <a:t>نركز على المنافسة في الاسعار والمنافسة في الانتاج </a:t>
            </a:r>
          </a:p>
          <a:p>
            <a:pPr algn="r" rtl="1"/>
            <a:endParaRPr lang="en-US" dirty="0"/>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14</a:t>
            </a:fld>
            <a:endParaRPr lang="en-GB"/>
          </a:p>
        </p:txBody>
      </p:sp>
    </p:spTree>
    <p:extLst>
      <p:ext uri="{BB962C8B-B14F-4D97-AF65-F5344CB8AC3E}">
        <p14:creationId xmlns:p14="http://schemas.microsoft.com/office/powerpoint/2010/main" val="3243158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600" b="1" dirty="0" smtClean="0">
                <a:solidFill>
                  <a:srgbClr val="C00000"/>
                </a:solidFill>
                <a:effectLst>
                  <a:outerShdw blurRad="38100" dist="38100" dir="2700000" algn="tl">
                    <a:srgbClr val="000000">
                      <a:alpha val="43137"/>
                    </a:srgbClr>
                  </a:outerShdw>
                </a:effectLst>
              </a:rPr>
              <a:t>المنافسة في الانتاج </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algn="r" rtl="1"/>
            <a:r>
              <a:rPr lang="ar-SA" sz="2800" dirty="0" smtClean="0"/>
              <a:t>تتضمن نوعين من النماذج الاقتصادية :</a:t>
            </a:r>
          </a:p>
          <a:p>
            <a:pPr algn="r" rtl="1"/>
            <a:r>
              <a:rPr lang="ar-SA" sz="2800" b="1" dirty="0" smtClean="0">
                <a:solidFill>
                  <a:srgbClr val="C00000"/>
                </a:solidFill>
              </a:rPr>
              <a:t>النوع الاول : </a:t>
            </a:r>
            <a:r>
              <a:rPr lang="ar-SA" sz="2800" dirty="0" smtClean="0"/>
              <a:t>يفترض ان المنشآت المتنافسة ُتحدد آنيا مستوى انتاجها اي ان المنشأة تحدد مستوى انتاجها وكذلك المنشأت الاخرى تحدد مستوى انتاجها ومن اهم النماذج الاقتصادية في هذا الجانب هو </a:t>
            </a:r>
            <a:r>
              <a:rPr lang="ar-SA" sz="2800" dirty="0" smtClean="0">
                <a:solidFill>
                  <a:srgbClr val="0070C0"/>
                </a:solidFill>
              </a:rPr>
              <a:t>نموذج كورنو(</a:t>
            </a:r>
            <a:r>
              <a:rPr lang="en-US" sz="2800" dirty="0" err="1" smtClean="0"/>
              <a:t>Cournot</a:t>
            </a:r>
            <a:r>
              <a:rPr lang="en-US" sz="2800" dirty="0" smtClean="0"/>
              <a:t> Model</a:t>
            </a:r>
            <a:r>
              <a:rPr lang="ar-SA" sz="2800" dirty="0" smtClean="0"/>
              <a:t>)</a:t>
            </a:r>
          </a:p>
          <a:p>
            <a:pPr algn="r" rtl="1"/>
            <a:endParaRPr lang="ar-SA" sz="2800" dirty="0" smtClean="0"/>
          </a:p>
          <a:p>
            <a:pPr algn="r" rtl="1"/>
            <a:r>
              <a:rPr lang="ar-SA" sz="2800" b="1" dirty="0" smtClean="0">
                <a:solidFill>
                  <a:srgbClr val="C00000"/>
                </a:solidFill>
              </a:rPr>
              <a:t>النوع الثاني :</a:t>
            </a:r>
            <a:r>
              <a:rPr lang="ar-SA" sz="2800" dirty="0" smtClean="0"/>
              <a:t>يفترض ان هناك منشأة تأخذ دور القائد في الانتاج بحيث تحدد انتاجها ويتبعها المنشآت الاخرى المنافسة</a:t>
            </a:r>
            <a:r>
              <a:rPr lang="ar-SA" sz="2800" dirty="0"/>
              <a:t> ومن اهم النماذج الاقتصادية في هذا </a:t>
            </a:r>
            <a:r>
              <a:rPr lang="ar-SA" sz="2800" dirty="0" smtClean="0"/>
              <a:t>الجانب نموذج القيادة الكمية اوما يسمي </a:t>
            </a:r>
            <a:r>
              <a:rPr lang="ar-SA" sz="2800" dirty="0" smtClean="0">
                <a:solidFill>
                  <a:srgbClr val="0070C0"/>
                </a:solidFill>
              </a:rPr>
              <a:t>بنموذج ستاكبرج(</a:t>
            </a:r>
            <a:r>
              <a:rPr lang="en-US" sz="2800" dirty="0" smtClean="0"/>
              <a:t>The </a:t>
            </a:r>
            <a:r>
              <a:rPr lang="en-US" sz="2800" dirty="0" err="1" smtClean="0"/>
              <a:t>Stackelberg</a:t>
            </a:r>
            <a:r>
              <a:rPr lang="en-US" sz="2800" dirty="0" smtClean="0"/>
              <a:t> Model</a:t>
            </a:r>
            <a:r>
              <a:rPr lang="ar-SA" sz="2800" dirty="0" smtClean="0"/>
              <a:t>) </a:t>
            </a:r>
            <a:endParaRPr lang="en-US" sz="2800" dirty="0"/>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15</a:t>
            </a:fld>
            <a:endParaRPr lang="en-GB"/>
          </a:p>
        </p:txBody>
      </p:sp>
    </p:spTree>
    <p:extLst>
      <p:ext uri="{BB962C8B-B14F-4D97-AF65-F5344CB8AC3E}">
        <p14:creationId xmlns:p14="http://schemas.microsoft.com/office/powerpoint/2010/main" val="1508343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622116"/>
          </a:xfrm>
        </p:spPr>
        <p:txBody>
          <a:bodyPr>
            <a:normAutofit/>
          </a:bodyPr>
          <a:lstStyle/>
          <a:p>
            <a:pPr algn="ctr"/>
            <a:r>
              <a:rPr lang="ar-SA" sz="3600" b="1" dirty="0" smtClean="0">
                <a:solidFill>
                  <a:srgbClr val="C00000"/>
                </a:solidFill>
                <a:effectLst>
                  <a:outerShdw blurRad="38100" dist="38100" dir="2700000" algn="tl">
                    <a:srgbClr val="000000">
                      <a:alpha val="43137"/>
                    </a:srgbClr>
                  </a:outerShdw>
                </a:effectLst>
              </a:rPr>
              <a:t>المنافسة في الاسعار</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22959" y="1124744"/>
            <a:ext cx="7543801" cy="4744350"/>
          </a:xfrm>
        </p:spPr>
        <p:txBody>
          <a:bodyPr>
            <a:normAutofit fontScale="85000" lnSpcReduction="20000"/>
          </a:bodyPr>
          <a:lstStyle/>
          <a:p>
            <a:pPr algn="r" rtl="1"/>
            <a:r>
              <a:rPr lang="ar-SA" sz="2800" dirty="0" smtClean="0"/>
              <a:t>تتضمن نوعين من النماذج الاقتصادية :</a:t>
            </a:r>
          </a:p>
          <a:p>
            <a:pPr algn="r" rtl="1"/>
            <a:r>
              <a:rPr lang="ar-SA" sz="2800" b="1" dirty="0" smtClean="0">
                <a:solidFill>
                  <a:srgbClr val="C00000"/>
                </a:solidFill>
              </a:rPr>
              <a:t>النوع الاول : </a:t>
            </a:r>
            <a:r>
              <a:rPr lang="ar-SA" sz="2800" dirty="0" smtClean="0"/>
              <a:t>يفترض ان المنشآت المتنافسة تحدد انيا مستوى اسعارها اي ان كل منشأة تقرر سعر السلعة المنتجة وكذلك المنشأت الاخرى تحدد سعرها وكل منهم لا يعلم عن سعر الاخر ومن اهم النماذج الاقتصادية في هذا الجانب هو </a:t>
            </a:r>
            <a:r>
              <a:rPr lang="ar-SA" sz="2800" dirty="0" smtClean="0">
                <a:solidFill>
                  <a:srgbClr val="0070C0"/>
                </a:solidFill>
              </a:rPr>
              <a:t>نموذج برتراند</a:t>
            </a:r>
            <a:r>
              <a:rPr lang="ar-SA" sz="2800" dirty="0" smtClean="0"/>
              <a:t>.</a:t>
            </a:r>
          </a:p>
          <a:p>
            <a:pPr algn="r" rtl="1"/>
            <a:r>
              <a:rPr lang="ar-SA" sz="2800" b="1" dirty="0" smtClean="0">
                <a:solidFill>
                  <a:srgbClr val="C00000"/>
                </a:solidFill>
              </a:rPr>
              <a:t>النوع الثاني :</a:t>
            </a:r>
            <a:r>
              <a:rPr lang="ar-SA" sz="2800" dirty="0" smtClean="0"/>
              <a:t>يفترض ان هناك منشأة قائدة او مسيطرة من بين المنشآت المتنافسة تقوم بتحديد السعر وتتبعها المنشأت الاخرى ومن </a:t>
            </a:r>
            <a:r>
              <a:rPr lang="ar-SA" sz="2800" dirty="0"/>
              <a:t>اهم النماذج الاقتصادية في هذا </a:t>
            </a:r>
            <a:r>
              <a:rPr lang="ar-SA" sz="2800" dirty="0" smtClean="0"/>
              <a:t>الجانب </a:t>
            </a:r>
            <a:r>
              <a:rPr lang="ar-SA" sz="2800" dirty="0" smtClean="0">
                <a:solidFill>
                  <a:srgbClr val="0070C0"/>
                </a:solidFill>
              </a:rPr>
              <a:t>نموذج سويزي </a:t>
            </a:r>
            <a:r>
              <a:rPr lang="ar-SA" sz="2800" dirty="0" smtClean="0"/>
              <a:t>وهو من اكثرها شيوعا ويتضمن ما يعرف بمنحنى الطلب المنكسر وذلك لانه يقدم تفسيرا لخاصية ثبات الاسعار</a:t>
            </a:r>
            <a:r>
              <a:rPr lang="ar-SA" sz="2800" dirty="0"/>
              <a:t> </a:t>
            </a:r>
            <a:r>
              <a:rPr lang="ar-SA" sz="2800" dirty="0" smtClean="0"/>
              <a:t>(بمعنى استقراريتها) (</a:t>
            </a:r>
            <a:r>
              <a:rPr lang="en-US" sz="2800" dirty="0" smtClean="0"/>
              <a:t>Rigidity of Prices </a:t>
            </a:r>
            <a:r>
              <a:rPr lang="ar-SA" sz="2800" dirty="0" smtClean="0"/>
              <a:t>) وعدم تغيرها مع الزمن لمقدرتها مقاومة التغيرات في الطلب والتكاليف وتمثل هذه الخاصية الاساس لما يعرف باسم نموذج منحنى الطلب المنكسر</a:t>
            </a:r>
          </a:p>
          <a:p>
            <a:pPr algn="r" rtl="1"/>
            <a:r>
              <a:rPr lang="ar-SA" sz="2800" dirty="0" smtClean="0">
                <a:solidFill>
                  <a:srgbClr val="0070C0"/>
                </a:solidFill>
              </a:rPr>
              <a:t>فكرة مبسطة عن نموذج </a:t>
            </a:r>
            <a:r>
              <a:rPr lang="ar-SA" sz="2800" dirty="0">
                <a:solidFill>
                  <a:srgbClr val="0070C0"/>
                </a:solidFill>
              </a:rPr>
              <a:t>منحنى الطلب </a:t>
            </a:r>
            <a:r>
              <a:rPr lang="ar-SA" sz="2800" dirty="0" smtClean="0">
                <a:solidFill>
                  <a:srgbClr val="0070C0"/>
                </a:solidFill>
              </a:rPr>
              <a:t>المتكسر:</a:t>
            </a:r>
            <a:endParaRPr lang="en-US" sz="2800" dirty="0">
              <a:solidFill>
                <a:srgbClr val="0070C0"/>
              </a:solidFill>
            </a:endParaRPr>
          </a:p>
          <a:p>
            <a:pPr algn="r" rtl="1"/>
            <a:r>
              <a:rPr lang="ar-BH" sz="2800" dirty="0">
                <a:solidFill>
                  <a:srgbClr val="0070C0"/>
                </a:solidFill>
              </a:rPr>
              <a:t>تتوقع المنشأة أن يتبعها المنافسون فقط في حالة خفض أسعارها، وألا يتبعونها في حالة زيادة أسعارها. وقد يقود ذلك إلى حرب الأسعار.</a:t>
            </a:r>
            <a:endParaRPr lang="en-US" sz="2800" dirty="0">
              <a:solidFill>
                <a:srgbClr val="0070C0"/>
              </a:solidFill>
            </a:endParaRPr>
          </a:p>
          <a:p>
            <a:pPr algn="r" rtl="1"/>
            <a:endParaRPr lang="en-US" sz="2800" dirty="0"/>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16</a:t>
            </a:fld>
            <a:endParaRPr lang="en-GB"/>
          </a:p>
        </p:txBody>
      </p:sp>
    </p:spTree>
    <p:extLst>
      <p:ext uri="{BB962C8B-B14F-4D97-AF65-F5344CB8AC3E}">
        <p14:creationId xmlns:p14="http://schemas.microsoft.com/office/powerpoint/2010/main" val="1291140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968438"/>
          </a:xfrm>
        </p:spPr>
        <p:txBody>
          <a:bodyPr>
            <a:normAutofit fontScale="90000"/>
          </a:bodyPr>
          <a:lstStyle/>
          <a:p>
            <a:pPr algn="ctr" rtl="1"/>
            <a:r>
              <a:rPr lang="ar-SA" sz="3600" b="1" dirty="0" smtClean="0">
                <a:solidFill>
                  <a:srgbClr val="C00000"/>
                </a:solidFill>
                <a:effectLst>
                  <a:outerShdw blurRad="38100" dist="38100" dir="2700000" algn="tl">
                    <a:srgbClr val="000000">
                      <a:alpha val="43137"/>
                    </a:srgbClr>
                  </a:outerShdw>
                </a:effectLst>
              </a:rPr>
              <a:t>منحنى الطلب المنكسر</a:t>
            </a:r>
            <a:br>
              <a:rPr lang="ar-SA" sz="3600" b="1" dirty="0" smtClean="0">
                <a:solidFill>
                  <a:srgbClr val="C00000"/>
                </a:solidFill>
                <a:effectLst>
                  <a:outerShdw blurRad="38100" dist="38100" dir="2700000" algn="tl">
                    <a:srgbClr val="000000">
                      <a:alpha val="43137"/>
                    </a:srgbClr>
                  </a:outerShdw>
                </a:effectLst>
              </a:rPr>
            </a:br>
            <a:r>
              <a:rPr lang="en-US" sz="3600" b="1" dirty="0" smtClean="0">
                <a:solidFill>
                  <a:srgbClr val="C00000"/>
                </a:solidFill>
                <a:effectLst>
                  <a:outerShdw blurRad="38100" dist="38100" dir="2700000" algn="tl">
                    <a:srgbClr val="000000">
                      <a:alpha val="43137"/>
                    </a:srgbClr>
                  </a:outerShdw>
                </a:effectLst>
              </a:rPr>
              <a:t>Kinked Demand Curve</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22959" y="1700808"/>
            <a:ext cx="7543801" cy="4168286"/>
          </a:xfrm>
        </p:spPr>
        <p:txBody>
          <a:bodyPr>
            <a:noAutofit/>
          </a:bodyPr>
          <a:lstStyle/>
          <a:p>
            <a:pPr algn="r" rtl="1"/>
            <a:r>
              <a:rPr lang="ar-SA" sz="2400" dirty="0" smtClean="0"/>
              <a:t>خاصية ثبات الاسعار التي تتميز بها منشات احتكار القلة ترجع الى طبيعة منحنى الطلب الذي يواجه المنشأة في هذا النوع من الاسواق .</a:t>
            </a:r>
          </a:p>
          <a:p>
            <a:pPr algn="r" rtl="1"/>
            <a:r>
              <a:rPr lang="ar-SA" sz="2400" dirty="0" smtClean="0"/>
              <a:t>في ظل احتكار القلة سوق السلعة يتوزع على عدد قليل من المنشآت ذات الاعتماد المتبادل فيما بينها لذلك فتخفيض اي منها سعر سلعته سيدفع البقية لتخفيض سعرها من اجل الحفاظ على حصتها وعدم فقد عملاءها ويترتب على ذلك زيادة الطلب الكلي في السوق .</a:t>
            </a:r>
          </a:p>
          <a:p>
            <a:pPr algn="r" rtl="1"/>
            <a:r>
              <a:rPr lang="ar-SA" sz="2400" dirty="0" smtClean="0"/>
              <a:t>منحنى الطلب الذي يواجه المنشأة في هذه الحالة منخفض المرونة منحنى </a:t>
            </a:r>
            <a:r>
              <a:rPr lang="ar-SA" sz="2400" dirty="0" smtClean="0">
                <a:solidFill>
                  <a:srgbClr val="0070C0"/>
                </a:solidFill>
              </a:rPr>
              <a:t>(</a:t>
            </a:r>
            <a:r>
              <a:rPr lang="en-US" sz="2400" dirty="0" smtClean="0">
                <a:solidFill>
                  <a:srgbClr val="0070C0"/>
                </a:solidFill>
              </a:rPr>
              <a:t>DD</a:t>
            </a:r>
            <a:r>
              <a:rPr lang="ar-SA" sz="2400" dirty="0" smtClean="0">
                <a:solidFill>
                  <a:srgbClr val="0070C0"/>
                </a:solidFill>
              </a:rPr>
              <a:t>) </a:t>
            </a:r>
            <a:r>
              <a:rPr lang="ar-SA" sz="2400" dirty="0" smtClean="0"/>
              <a:t>وفي حالة قيام المنشأة برفع سعرها فلن يتبعها المنشآت الاخرى وستفقد حصتها بالسوق لذا تواجه المنشاة منحنى طلب مرتفع المرونة </a:t>
            </a:r>
            <a:r>
              <a:rPr lang="ar-SA" sz="2400" dirty="0">
                <a:solidFill>
                  <a:srgbClr val="C00000"/>
                </a:solidFill>
              </a:rPr>
              <a:t>(</a:t>
            </a:r>
            <a:r>
              <a:rPr lang="en-US" sz="2400" dirty="0">
                <a:solidFill>
                  <a:srgbClr val="C00000"/>
                </a:solidFill>
              </a:rPr>
              <a:t>D</a:t>
            </a:r>
            <a:r>
              <a:rPr lang="en-US" sz="2400" dirty="0">
                <a:solidFill>
                  <a:srgbClr val="C00000"/>
                </a:solidFill>
                <a:latin typeface="Cambria Math" panose="02040503050406030204" pitchFamily="18" charset="0"/>
                <a:ea typeface="Cambria Math" panose="02040503050406030204" pitchFamily="18" charset="0"/>
              </a:rPr>
              <a:t>ˋ</a:t>
            </a:r>
            <a:r>
              <a:rPr lang="ar-SA" sz="2400" dirty="0">
                <a:solidFill>
                  <a:srgbClr val="C00000"/>
                </a:solidFill>
                <a:latin typeface="Cambria Math" panose="02040503050406030204" pitchFamily="18" charset="0"/>
                <a:ea typeface="Cambria Math" panose="02040503050406030204" pitchFamily="18" charset="0"/>
              </a:rPr>
              <a:t> </a:t>
            </a:r>
            <a:r>
              <a:rPr lang="en-US" sz="2400" dirty="0">
                <a:solidFill>
                  <a:srgbClr val="C00000"/>
                </a:solidFill>
              </a:rPr>
              <a:t>D</a:t>
            </a:r>
            <a:r>
              <a:rPr lang="en-US" sz="2400" dirty="0">
                <a:solidFill>
                  <a:srgbClr val="C00000"/>
                </a:solidFill>
                <a:latin typeface="Cambria Math" panose="02040503050406030204" pitchFamily="18" charset="0"/>
                <a:ea typeface="Cambria Math" panose="02040503050406030204" pitchFamily="18" charset="0"/>
              </a:rPr>
              <a:t>ˋ</a:t>
            </a:r>
            <a:r>
              <a:rPr lang="ar-SA" sz="2400" dirty="0">
                <a:solidFill>
                  <a:srgbClr val="C00000"/>
                </a:solidFill>
                <a:latin typeface="Cambria Math" panose="02040503050406030204" pitchFamily="18" charset="0"/>
                <a:ea typeface="Cambria Math" panose="02040503050406030204" pitchFamily="18" charset="0"/>
              </a:rPr>
              <a:t>) </a:t>
            </a:r>
            <a:r>
              <a:rPr lang="ar-SA" sz="2400" dirty="0" smtClean="0"/>
              <a:t>ولانه ليس للمنشأة في احتكار القلة حافز يؤدي الى رفع السعر او تخفيضة بالتالي هي تسعى لتحقيق الاستقراريه خاصة في الاسعار .</a:t>
            </a:r>
            <a:r>
              <a:rPr lang="ar-SA" sz="2400" dirty="0" smtClean="0">
                <a:solidFill>
                  <a:srgbClr val="0070C0"/>
                </a:solidFill>
              </a:rPr>
              <a:t>ويعتبر ثبات الاسعار خاصية من الخصائص المميزه لاحتكار القلة. </a:t>
            </a:r>
            <a:endParaRPr lang="en-US" sz="2400" dirty="0">
              <a:solidFill>
                <a:srgbClr val="0070C0"/>
              </a:solidFill>
            </a:endParaRPr>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17</a:t>
            </a:fld>
            <a:endParaRPr lang="en-GB"/>
          </a:p>
        </p:txBody>
      </p:sp>
    </p:spTree>
    <p:extLst>
      <p:ext uri="{BB962C8B-B14F-4D97-AF65-F5344CB8AC3E}">
        <p14:creationId xmlns:p14="http://schemas.microsoft.com/office/powerpoint/2010/main" val="3087312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622116"/>
          </a:xfrm>
        </p:spPr>
        <p:txBody>
          <a:bodyPr>
            <a:normAutofit/>
          </a:bodyPr>
          <a:lstStyle/>
          <a:p>
            <a:pPr algn="ctr"/>
            <a:r>
              <a:rPr lang="ar-SA" sz="3600" b="1" dirty="0" smtClean="0">
                <a:solidFill>
                  <a:srgbClr val="C00000"/>
                </a:solidFill>
              </a:rPr>
              <a:t>منحنى الطلب المنكسر</a:t>
            </a:r>
            <a:endParaRPr lang="en-US" sz="3600" b="1" dirty="0">
              <a:solidFill>
                <a:srgbClr val="C00000"/>
              </a:solidFill>
            </a:endParaRPr>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18</a:t>
            </a:fld>
            <a:endParaRPr lang="en-GB"/>
          </a:p>
        </p:txBody>
      </p:sp>
      <p:cxnSp>
        <p:nvCxnSpPr>
          <p:cNvPr id="7" name="Straight Connector 6"/>
          <p:cNvCxnSpPr/>
          <p:nvPr/>
        </p:nvCxnSpPr>
        <p:spPr>
          <a:xfrm>
            <a:off x="830745" y="2276872"/>
            <a:ext cx="0" cy="216024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0745" y="4437112"/>
            <a:ext cx="28083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331640" y="2492896"/>
            <a:ext cx="1656184" cy="172819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608" y="2996952"/>
            <a:ext cx="2304256" cy="5040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958033" y="3178103"/>
            <a:ext cx="72008"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4" idx="1"/>
          </p:cNvCxnSpPr>
          <p:nvPr/>
        </p:nvCxnSpPr>
        <p:spPr>
          <a:xfrm flipH="1" flipV="1">
            <a:off x="809067" y="3178104"/>
            <a:ext cx="1159511" cy="6694"/>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994037" y="3169609"/>
            <a:ext cx="10545" cy="128320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036751" y="3017117"/>
            <a:ext cx="972108" cy="170306"/>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014381" y="3194249"/>
            <a:ext cx="972108" cy="1008112"/>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118778" y="2193607"/>
            <a:ext cx="2551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smtClean="0">
                <a:solidFill>
                  <a:srgbClr val="0070C0"/>
                </a:solidFill>
              </a:rPr>
              <a:t>D</a:t>
            </a:r>
            <a:endParaRPr lang="en-US" sz="1200" dirty="0">
              <a:solidFill>
                <a:srgbClr val="0070C0"/>
              </a:solidFill>
            </a:endParaRPr>
          </a:p>
        </p:txBody>
      </p:sp>
      <p:sp>
        <p:nvSpPr>
          <p:cNvPr id="25" name="Rectangle 24"/>
          <p:cNvSpPr/>
          <p:nvPr/>
        </p:nvSpPr>
        <p:spPr>
          <a:xfrm>
            <a:off x="868976" y="2697285"/>
            <a:ext cx="4075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smtClean="0">
                <a:solidFill>
                  <a:srgbClr val="C00000"/>
                </a:solidFill>
              </a:rPr>
              <a:t>D</a:t>
            </a:r>
            <a:r>
              <a:rPr lang="en-US" sz="1200" dirty="0" smtClean="0">
                <a:solidFill>
                  <a:srgbClr val="C00000"/>
                </a:solidFill>
                <a:latin typeface="Cambria Math" panose="02040503050406030204" pitchFamily="18" charset="0"/>
                <a:ea typeface="Cambria Math" panose="02040503050406030204" pitchFamily="18" charset="0"/>
              </a:rPr>
              <a:t>ˋ</a:t>
            </a:r>
            <a:endParaRPr lang="en-US" sz="1200" dirty="0">
              <a:solidFill>
                <a:srgbClr val="C00000"/>
              </a:solidFill>
            </a:endParaRPr>
          </a:p>
        </p:txBody>
      </p:sp>
      <p:sp>
        <p:nvSpPr>
          <p:cNvPr id="26" name="Rectangle 25"/>
          <p:cNvSpPr/>
          <p:nvPr/>
        </p:nvSpPr>
        <p:spPr>
          <a:xfrm>
            <a:off x="3693574" y="4353853"/>
            <a:ext cx="255126" cy="271263"/>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smtClean="0"/>
              <a:t>Q</a:t>
            </a:r>
            <a:endParaRPr lang="en-US" sz="1200" dirty="0"/>
          </a:p>
        </p:txBody>
      </p:sp>
      <p:sp>
        <p:nvSpPr>
          <p:cNvPr id="27" name="Rectangle 26"/>
          <p:cNvSpPr/>
          <p:nvPr/>
        </p:nvSpPr>
        <p:spPr>
          <a:xfrm>
            <a:off x="537389" y="2105872"/>
            <a:ext cx="2551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smtClean="0"/>
              <a:t>P</a:t>
            </a:r>
            <a:endParaRPr lang="en-US" sz="1200" dirty="0"/>
          </a:p>
        </p:txBody>
      </p:sp>
      <p:sp>
        <p:nvSpPr>
          <p:cNvPr id="28" name="Rectangle 27"/>
          <p:cNvSpPr/>
          <p:nvPr/>
        </p:nvSpPr>
        <p:spPr>
          <a:xfrm>
            <a:off x="497807" y="3011888"/>
            <a:ext cx="4075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smtClean="0"/>
              <a:t>P*</a:t>
            </a:r>
            <a:endParaRPr lang="en-US" sz="1200" dirty="0"/>
          </a:p>
        </p:txBody>
      </p:sp>
      <p:sp>
        <p:nvSpPr>
          <p:cNvPr id="29" name="Rectangle 28"/>
          <p:cNvSpPr/>
          <p:nvPr/>
        </p:nvSpPr>
        <p:spPr>
          <a:xfrm>
            <a:off x="1919818" y="4391393"/>
            <a:ext cx="390128"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smtClean="0"/>
              <a:t>Q*</a:t>
            </a:r>
            <a:endParaRPr lang="en-US" sz="1200" dirty="0"/>
          </a:p>
        </p:txBody>
      </p:sp>
      <p:sp>
        <p:nvSpPr>
          <p:cNvPr id="30" name="Rectangle 29"/>
          <p:cNvSpPr/>
          <p:nvPr/>
        </p:nvSpPr>
        <p:spPr>
          <a:xfrm>
            <a:off x="2976773" y="4075971"/>
            <a:ext cx="2551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smtClean="0">
                <a:solidFill>
                  <a:srgbClr val="0070C0"/>
                </a:solidFill>
              </a:rPr>
              <a:t>D</a:t>
            </a:r>
            <a:endParaRPr lang="en-US" sz="1200" dirty="0">
              <a:solidFill>
                <a:srgbClr val="0070C0"/>
              </a:solidFill>
            </a:endParaRPr>
          </a:p>
        </p:txBody>
      </p:sp>
      <p:sp>
        <p:nvSpPr>
          <p:cNvPr id="31" name="Rectangle 30"/>
          <p:cNvSpPr/>
          <p:nvPr/>
        </p:nvSpPr>
        <p:spPr>
          <a:xfrm>
            <a:off x="3284955" y="3342254"/>
            <a:ext cx="4075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smtClean="0">
                <a:solidFill>
                  <a:srgbClr val="C00000"/>
                </a:solidFill>
              </a:rPr>
              <a:t>D</a:t>
            </a:r>
            <a:r>
              <a:rPr lang="en-US" sz="1200" dirty="0" smtClean="0">
                <a:solidFill>
                  <a:srgbClr val="C00000"/>
                </a:solidFill>
                <a:latin typeface="Cambria Math" panose="02040503050406030204" pitchFamily="18" charset="0"/>
                <a:ea typeface="Cambria Math" panose="02040503050406030204" pitchFamily="18" charset="0"/>
              </a:rPr>
              <a:t>ˋ</a:t>
            </a:r>
            <a:endParaRPr lang="en-US" sz="1200" dirty="0">
              <a:solidFill>
                <a:srgbClr val="C00000"/>
              </a:solidFill>
            </a:endParaRPr>
          </a:p>
        </p:txBody>
      </p:sp>
      <p:sp>
        <p:nvSpPr>
          <p:cNvPr id="39" name="Title 1"/>
          <p:cNvSpPr txBox="1">
            <a:spLocks/>
          </p:cNvSpPr>
          <p:nvPr/>
        </p:nvSpPr>
        <p:spPr>
          <a:xfrm>
            <a:off x="3674128" y="1700808"/>
            <a:ext cx="5154308" cy="453650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r" rtl="1"/>
            <a:r>
              <a:rPr lang="ar-SA" sz="2000" dirty="0" smtClean="0"/>
              <a:t>كل</a:t>
            </a:r>
            <a:r>
              <a:rPr lang="en-US" sz="2000" dirty="0" smtClean="0"/>
              <a:t> </a:t>
            </a:r>
            <a:r>
              <a:rPr lang="ar-SA" sz="2000" dirty="0" smtClean="0"/>
              <a:t>منشأة في احتكار القلة تواجه منحنى طلب منكسر عند السعر السائد للسلعة (</a:t>
            </a:r>
            <a:r>
              <a:rPr lang="en-US" sz="2000" dirty="0"/>
              <a:t>P</a:t>
            </a:r>
            <a:r>
              <a:rPr lang="en-US" sz="2000" dirty="0" smtClean="0"/>
              <a:t>*</a:t>
            </a:r>
            <a:r>
              <a:rPr lang="ar-SA" sz="2000" dirty="0" smtClean="0"/>
              <a:t>) فقرار اي منشأة رفع سعرها عن المستوى (</a:t>
            </a:r>
            <a:r>
              <a:rPr lang="en-US" sz="2000" dirty="0"/>
              <a:t>P</a:t>
            </a:r>
            <a:r>
              <a:rPr lang="en-US" sz="2000" dirty="0" smtClean="0"/>
              <a:t>*</a:t>
            </a:r>
            <a:r>
              <a:rPr lang="ar-SA" sz="2000" dirty="0" smtClean="0"/>
              <a:t>) لن يتبعها المنشآت الاخرى ،ولكن قرار التخفيض عن السعر السائد سيجعل المنشآت تتبعها وبالتالي يتكون هذا المنحنى من جزئين احدهما مرتفع المرونة (</a:t>
            </a:r>
            <a:r>
              <a:rPr lang="en-US" sz="2000" dirty="0">
                <a:solidFill>
                  <a:srgbClr val="C00000"/>
                </a:solidFill>
              </a:rPr>
              <a:t>D</a:t>
            </a:r>
            <a:r>
              <a:rPr lang="en-US" sz="2000" dirty="0" smtClean="0">
                <a:solidFill>
                  <a:srgbClr val="C00000"/>
                </a:solidFill>
                <a:latin typeface="Cambria Math" panose="02040503050406030204" pitchFamily="18" charset="0"/>
                <a:ea typeface="Cambria Math" panose="02040503050406030204" pitchFamily="18" charset="0"/>
              </a:rPr>
              <a:t>ˋ</a:t>
            </a:r>
            <a:r>
              <a:rPr lang="ar-SA" sz="2000" dirty="0" smtClean="0">
                <a:solidFill>
                  <a:srgbClr val="C00000"/>
                </a:solidFill>
                <a:latin typeface="Cambria Math" panose="02040503050406030204" pitchFamily="18" charset="0"/>
                <a:ea typeface="Cambria Math" panose="02040503050406030204" pitchFamily="18" charset="0"/>
              </a:rPr>
              <a:t> </a:t>
            </a:r>
            <a:r>
              <a:rPr lang="en-US" sz="2000" dirty="0">
                <a:solidFill>
                  <a:srgbClr val="C00000"/>
                </a:solidFill>
              </a:rPr>
              <a:t>D</a:t>
            </a:r>
            <a:r>
              <a:rPr lang="en-US" sz="2000" dirty="0" smtClean="0">
                <a:solidFill>
                  <a:srgbClr val="C00000"/>
                </a:solidFill>
                <a:latin typeface="Cambria Math" panose="02040503050406030204" pitchFamily="18" charset="0"/>
                <a:ea typeface="Cambria Math" panose="02040503050406030204" pitchFamily="18" charset="0"/>
              </a:rPr>
              <a:t>ˋ</a:t>
            </a:r>
            <a:r>
              <a:rPr lang="ar-SA" sz="2000" dirty="0" smtClean="0">
                <a:solidFill>
                  <a:schemeClr val="tx1"/>
                </a:solidFill>
                <a:latin typeface="Cambria Math" panose="02040503050406030204" pitchFamily="18" charset="0"/>
                <a:ea typeface="Cambria Math" panose="02040503050406030204" pitchFamily="18" charset="0"/>
              </a:rPr>
              <a:t>) </a:t>
            </a:r>
            <a:r>
              <a:rPr lang="ar-SA" sz="2000" dirty="0" smtClean="0"/>
              <a:t>والاخر (</a:t>
            </a:r>
            <a:r>
              <a:rPr lang="en-US" sz="2000" dirty="0" smtClean="0">
                <a:solidFill>
                  <a:srgbClr val="0070C0"/>
                </a:solidFill>
              </a:rPr>
              <a:t>DD</a:t>
            </a:r>
            <a:r>
              <a:rPr lang="ar-SA" sz="2000" dirty="0" smtClean="0"/>
              <a:t>) منخفض المرونة .وبافتراض الوضع التوازني للمنشأة في سوق احتكار القلة هوعند النقطة (</a:t>
            </a:r>
            <a:r>
              <a:rPr lang="en-US" sz="2000" dirty="0" smtClean="0"/>
              <a:t>E</a:t>
            </a:r>
            <a:r>
              <a:rPr lang="ar-SA" sz="2000" dirty="0" smtClean="0"/>
              <a:t>) والسعر الذي تطلبه هذه المنشأة مثل غيرها من المنشأت الاخرى المنافسة هو (</a:t>
            </a:r>
            <a:r>
              <a:rPr lang="en-US" sz="2000" dirty="0" smtClean="0"/>
              <a:t>P*</a:t>
            </a:r>
            <a:r>
              <a:rPr lang="ar-SA" sz="2000" dirty="0" smtClean="0"/>
              <a:t>)والكمية التي تبيعها هذه المنشأة (</a:t>
            </a:r>
            <a:r>
              <a:rPr lang="en-US" sz="2000" dirty="0" smtClean="0"/>
              <a:t>Q*</a:t>
            </a:r>
            <a:r>
              <a:rPr lang="ar-SA" sz="2000" dirty="0" smtClean="0"/>
              <a:t>)</a:t>
            </a:r>
          </a:p>
          <a:p>
            <a:pPr algn="r" rtl="1"/>
            <a:r>
              <a:rPr lang="ar-SA" sz="2000" dirty="0" smtClean="0"/>
              <a:t>منحنى </a:t>
            </a:r>
            <a:r>
              <a:rPr lang="ar-SA" sz="2000" dirty="0"/>
              <a:t>(</a:t>
            </a:r>
            <a:r>
              <a:rPr lang="en-US" sz="2000" dirty="0">
                <a:solidFill>
                  <a:srgbClr val="C00000"/>
                </a:solidFill>
              </a:rPr>
              <a:t>D</a:t>
            </a:r>
            <a:r>
              <a:rPr lang="en-US" sz="2000" dirty="0">
                <a:solidFill>
                  <a:srgbClr val="C00000"/>
                </a:solidFill>
                <a:latin typeface="Cambria Math" panose="02040503050406030204" pitchFamily="18" charset="0"/>
                <a:ea typeface="Cambria Math" panose="02040503050406030204" pitchFamily="18" charset="0"/>
              </a:rPr>
              <a:t>ˋ</a:t>
            </a:r>
            <a:r>
              <a:rPr lang="ar-SA" sz="2000" dirty="0">
                <a:solidFill>
                  <a:srgbClr val="C00000"/>
                </a:solidFill>
                <a:latin typeface="Cambria Math" panose="02040503050406030204" pitchFamily="18" charset="0"/>
                <a:ea typeface="Cambria Math" panose="02040503050406030204" pitchFamily="18" charset="0"/>
              </a:rPr>
              <a:t> </a:t>
            </a:r>
            <a:r>
              <a:rPr lang="en-US" sz="2000" dirty="0">
                <a:solidFill>
                  <a:srgbClr val="C00000"/>
                </a:solidFill>
              </a:rPr>
              <a:t>D</a:t>
            </a:r>
            <a:r>
              <a:rPr lang="en-US" sz="2000" dirty="0">
                <a:solidFill>
                  <a:srgbClr val="C00000"/>
                </a:solidFill>
                <a:latin typeface="Cambria Math" panose="02040503050406030204" pitchFamily="18" charset="0"/>
                <a:ea typeface="Cambria Math" panose="02040503050406030204" pitchFamily="18" charset="0"/>
              </a:rPr>
              <a:t>ˋ</a:t>
            </a:r>
            <a:r>
              <a:rPr lang="ar-SA" sz="2000" dirty="0">
                <a:solidFill>
                  <a:schemeClr val="tx1"/>
                </a:solidFill>
                <a:latin typeface="Cambria Math" panose="02040503050406030204" pitchFamily="18" charset="0"/>
                <a:ea typeface="Cambria Math" panose="02040503050406030204" pitchFamily="18" charset="0"/>
              </a:rPr>
              <a:t>)</a:t>
            </a:r>
            <a:r>
              <a:rPr lang="ar-SA" sz="2000" dirty="0" smtClean="0"/>
              <a:t> يمثل منحنى الطلب للمنشأة اذا لم تغير المنشأت الاخرى اسعارها  وهو مرن</a:t>
            </a:r>
          </a:p>
          <a:p>
            <a:pPr algn="r" rtl="1"/>
            <a:r>
              <a:rPr lang="ar-SA" sz="2000" dirty="0" smtClean="0"/>
              <a:t>ومنحنى </a:t>
            </a:r>
            <a:r>
              <a:rPr lang="ar-SA" sz="2000" dirty="0"/>
              <a:t>(</a:t>
            </a:r>
            <a:r>
              <a:rPr lang="en-US" sz="2000" dirty="0">
                <a:solidFill>
                  <a:srgbClr val="0070C0"/>
                </a:solidFill>
              </a:rPr>
              <a:t>DD</a:t>
            </a:r>
            <a:r>
              <a:rPr lang="ar-SA" sz="2000" dirty="0"/>
              <a:t>)</a:t>
            </a:r>
            <a:r>
              <a:rPr lang="ar-SA" sz="2000" dirty="0" smtClean="0"/>
              <a:t> يمثل منحنى طلب المنشأة اذا غيرت المنشآت اسعارها (غير مرن ).</a:t>
            </a:r>
          </a:p>
          <a:p>
            <a:pPr algn="r" rtl="1"/>
            <a:r>
              <a:rPr lang="ar-SA" sz="2000" dirty="0" smtClean="0"/>
              <a:t>المنحنى الفعلي الذي يواجه المنشأة هو توليفة من المنحنيين اذا رفعت سعرها فوق (</a:t>
            </a:r>
            <a:r>
              <a:rPr lang="en-US" sz="2000" dirty="0" smtClean="0"/>
              <a:t>P*</a:t>
            </a:r>
            <a:r>
              <a:rPr lang="ar-SA" sz="2000" dirty="0" smtClean="0"/>
              <a:t>) ستواجه منحنى الطلب (</a:t>
            </a:r>
            <a:r>
              <a:rPr lang="en-US" sz="2000" dirty="0" smtClean="0">
                <a:solidFill>
                  <a:srgbClr val="C00000"/>
                </a:solidFill>
              </a:rPr>
              <a:t>E</a:t>
            </a:r>
            <a:r>
              <a:rPr lang="ar-SA" sz="2000" dirty="0" smtClean="0">
                <a:solidFill>
                  <a:srgbClr val="C00000"/>
                </a:solidFill>
                <a:latin typeface="Cambria Math" panose="02040503050406030204" pitchFamily="18" charset="0"/>
                <a:ea typeface="Cambria Math" panose="02040503050406030204" pitchFamily="18" charset="0"/>
              </a:rPr>
              <a:t> </a:t>
            </a:r>
            <a:r>
              <a:rPr lang="en-US" sz="2000" dirty="0">
                <a:solidFill>
                  <a:srgbClr val="C00000"/>
                </a:solidFill>
              </a:rPr>
              <a:t>D</a:t>
            </a:r>
            <a:r>
              <a:rPr lang="en-US" sz="2000" dirty="0">
                <a:solidFill>
                  <a:srgbClr val="C00000"/>
                </a:solidFill>
                <a:latin typeface="Cambria Math" panose="02040503050406030204" pitchFamily="18" charset="0"/>
                <a:ea typeface="Cambria Math" panose="02040503050406030204" pitchFamily="18" charset="0"/>
              </a:rPr>
              <a:t>ˋ</a:t>
            </a:r>
            <a:r>
              <a:rPr lang="ar-SA" sz="2000" dirty="0">
                <a:solidFill>
                  <a:schemeClr val="tx1"/>
                </a:solidFill>
                <a:latin typeface="Cambria Math" panose="02040503050406030204" pitchFamily="18" charset="0"/>
                <a:ea typeface="Cambria Math" panose="02040503050406030204" pitchFamily="18" charset="0"/>
              </a:rPr>
              <a:t>)</a:t>
            </a:r>
            <a:r>
              <a:rPr lang="ar-SA" sz="2000" dirty="0" smtClean="0"/>
              <a:t> الذي يقع على يسار نقطة التوازن وعنده تفقد حصتها بالسوق لعدم مجارات المنشآت الاخرى لها .اما اذا خفضت سعرها تواجه منحنى الطلب (</a:t>
            </a:r>
            <a:r>
              <a:rPr lang="en-US" sz="2000" dirty="0" smtClean="0"/>
              <a:t>ED</a:t>
            </a:r>
            <a:r>
              <a:rPr lang="ar-SA" sz="2000" dirty="0" smtClean="0"/>
              <a:t>) الذي يقع يمين نقطة التوازن ويكون منحنى الطلب لها هو المنحنى المكنسر </a:t>
            </a:r>
            <a:r>
              <a:rPr lang="ar-SA" sz="2000" dirty="0"/>
              <a:t>(</a:t>
            </a:r>
            <a:r>
              <a:rPr lang="en-US" sz="2000" dirty="0" smtClean="0">
                <a:solidFill>
                  <a:schemeClr val="tx1"/>
                </a:solidFill>
              </a:rPr>
              <a:t>E</a:t>
            </a:r>
            <a:r>
              <a:rPr lang="en-US" sz="2000" dirty="0" smtClean="0">
                <a:solidFill>
                  <a:srgbClr val="C00000"/>
                </a:solidFill>
              </a:rPr>
              <a:t> </a:t>
            </a:r>
            <a:r>
              <a:rPr lang="en-US" sz="2000" dirty="0" smtClean="0">
                <a:solidFill>
                  <a:srgbClr val="0070C0"/>
                </a:solidFill>
              </a:rPr>
              <a:t>D</a:t>
            </a:r>
            <a:r>
              <a:rPr lang="ar-SA" sz="2000" dirty="0" smtClean="0">
                <a:solidFill>
                  <a:srgbClr val="C00000"/>
                </a:solidFill>
                <a:latin typeface="Cambria Math" panose="02040503050406030204" pitchFamily="18" charset="0"/>
                <a:ea typeface="Cambria Math" panose="02040503050406030204" pitchFamily="18" charset="0"/>
              </a:rPr>
              <a:t> </a:t>
            </a:r>
            <a:r>
              <a:rPr lang="en-US" sz="2000" dirty="0">
                <a:solidFill>
                  <a:srgbClr val="C00000"/>
                </a:solidFill>
              </a:rPr>
              <a:t>D</a:t>
            </a:r>
            <a:r>
              <a:rPr lang="en-US" sz="2000" dirty="0">
                <a:solidFill>
                  <a:srgbClr val="C00000"/>
                </a:solidFill>
                <a:latin typeface="Cambria Math" panose="02040503050406030204" pitchFamily="18" charset="0"/>
                <a:ea typeface="Cambria Math" panose="02040503050406030204" pitchFamily="18" charset="0"/>
              </a:rPr>
              <a:t>ˋ</a:t>
            </a:r>
            <a:r>
              <a:rPr lang="ar-SA" sz="2000" dirty="0">
                <a:solidFill>
                  <a:schemeClr val="tx1"/>
                </a:solidFill>
                <a:latin typeface="Cambria Math" panose="02040503050406030204" pitchFamily="18" charset="0"/>
                <a:ea typeface="Cambria Math" panose="02040503050406030204" pitchFamily="18" charset="0"/>
              </a:rPr>
              <a:t>)</a:t>
            </a:r>
            <a:r>
              <a:rPr lang="ar-SA" sz="2000" dirty="0"/>
              <a:t> </a:t>
            </a:r>
            <a:endParaRPr lang="en-US" sz="2000" dirty="0"/>
          </a:p>
        </p:txBody>
      </p:sp>
      <p:sp>
        <p:nvSpPr>
          <p:cNvPr id="40" name="Rectangle 39"/>
          <p:cNvSpPr/>
          <p:nvPr/>
        </p:nvSpPr>
        <p:spPr>
          <a:xfrm>
            <a:off x="1940610" y="2897970"/>
            <a:ext cx="2551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200" dirty="0" smtClean="0">
                <a:solidFill>
                  <a:schemeClr val="tx1"/>
                </a:solidFill>
              </a:rPr>
              <a:t>E</a:t>
            </a:r>
            <a:endParaRPr lang="en-US" sz="1200" dirty="0">
              <a:solidFill>
                <a:schemeClr val="tx1"/>
              </a:solidFill>
            </a:endParaRPr>
          </a:p>
        </p:txBody>
      </p:sp>
    </p:spTree>
    <p:extLst>
      <p:ext uri="{BB962C8B-B14F-4D97-AF65-F5344CB8AC3E}">
        <p14:creationId xmlns:p14="http://schemas.microsoft.com/office/powerpoint/2010/main" val="1925275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3200" b="1" dirty="0" smtClean="0">
                <a:solidFill>
                  <a:srgbClr val="C00000"/>
                </a:solidFill>
              </a:rPr>
              <a:t>منحنى الطلب المنكسر ومنحنى الايراد الحدي ومنحنى التكاليف الحدية </a:t>
            </a:r>
            <a:endParaRPr lang="en-US" sz="3200" b="1" dirty="0">
              <a:solidFill>
                <a:srgbClr val="C00000"/>
              </a:solidFill>
            </a:endParaRPr>
          </a:p>
        </p:txBody>
      </p:sp>
      <p:sp>
        <p:nvSpPr>
          <p:cNvPr id="3" name="Content Placeholder 2"/>
          <p:cNvSpPr>
            <a:spLocks noGrp="1"/>
          </p:cNvSpPr>
          <p:nvPr>
            <p:ph idx="1"/>
          </p:nvPr>
        </p:nvSpPr>
        <p:spPr/>
        <p:txBody>
          <a:bodyPr/>
          <a:lstStyle/>
          <a:p>
            <a:pPr algn="r" rtl="1"/>
            <a:r>
              <a:rPr lang="ar-SA" dirty="0" smtClean="0"/>
              <a:t>تم شرحها </a:t>
            </a:r>
            <a:r>
              <a:rPr lang="ar-SA" dirty="0" smtClean="0"/>
              <a:t>في المحاضرة </a:t>
            </a:r>
            <a:endParaRPr lang="ar-SA" dirty="0" smtClean="0"/>
          </a:p>
          <a:p>
            <a:pPr algn="r" rtl="1"/>
            <a:r>
              <a:rPr lang="ar-SA" dirty="0" smtClean="0"/>
              <a:t>وتم التعرض </a:t>
            </a:r>
            <a:r>
              <a:rPr lang="ar-SA" dirty="0" smtClean="0"/>
              <a:t>للاتحاد بين المنتجين (</a:t>
            </a:r>
            <a:r>
              <a:rPr lang="en-US" dirty="0" smtClean="0"/>
              <a:t>Cartel </a:t>
            </a:r>
            <a:r>
              <a:rPr lang="ar-SA" dirty="0" smtClean="0"/>
              <a:t>)ومثاله اوبك </a:t>
            </a:r>
            <a:r>
              <a:rPr lang="ar-SA" dirty="0" smtClean="0"/>
              <a:t>الرجوع للكتاب في هذين الموضوعين </a:t>
            </a:r>
            <a:endParaRPr lang="en-US" dirty="0"/>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19</a:t>
            </a:fld>
            <a:endParaRPr lang="en-GB"/>
          </a:p>
        </p:txBody>
      </p:sp>
    </p:spTree>
    <p:extLst>
      <p:ext uri="{BB962C8B-B14F-4D97-AF65-F5344CB8AC3E}">
        <p14:creationId xmlns:p14="http://schemas.microsoft.com/office/powerpoint/2010/main" val="714210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8069520" cy="694123"/>
          </a:xfrm>
        </p:spPr>
        <p:txBody>
          <a:bodyPr>
            <a:normAutofit fontScale="90000"/>
          </a:bodyPr>
          <a:lstStyle/>
          <a:p>
            <a:pPr algn="ctr" rtl="1"/>
            <a:r>
              <a:rPr lang="ar-SA" b="1" dirty="0" smtClean="0">
                <a:solidFill>
                  <a:srgbClr val="C00000"/>
                </a:solidFill>
                <a:effectLst>
                  <a:outerShdw blurRad="38100" dist="38100" dir="2700000" algn="tl">
                    <a:srgbClr val="000000">
                      <a:alpha val="43137"/>
                    </a:srgbClr>
                  </a:outerShdw>
                </a:effectLst>
              </a:rPr>
              <a:t>مقدمة</a:t>
            </a:r>
            <a:endParaRPr lang="ar-SA"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496" y="1196752"/>
            <a:ext cx="9001000" cy="5587036"/>
          </a:xfrm>
        </p:spPr>
        <p:txBody>
          <a:bodyPr>
            <a:noAutofit/>
          </a:bodyPr>
          <a:lstStyle/>
          <a:p>
            <a:pPr marL="0" indent="0" algn="r" rtl="1">
              <a:buNone/>
            </a:pPr>
            <a:r>
              <a:rPr lang="ar-SA" sz="2800" dirty="0" smtClean="0"/>
              <a:t>الكثير من اسواق السلع والخدمات في اقتصاديات الدول المختلفة تتميز بكونها اسواقا لمنافسة غير كاملة ،حيث يعتبر الاحتكار التام والمنافسة التامة طرفي النقيض ولا يتفقان مع الواقع العملي في حياتنا .</a:t>
            </a:r>
            <a:r>
              <a:rPr lang="ar-SA" sz="2800" dirty="0" smtClean="0">
                <a:solidFill>
                  <a:srgbClr val="0070C0"/>
                </a:solidFill>
              </a:rPr>
              <a:t>فمن النادر ان تتوفر سلع متجانسة تماما تباع من عدد كبير من المنشات(منافسة تامة )، وكذلك الحال من النادر ان يكون هناك سلعة او خدمة ليس لها بدائل وتباع من قبل منشأة واحدة فقط( احتكار تام ).</a:t>
            </a:r>
          </a:p>
          <a:p>
            <a:pPr marL="0" indent="0" algn="r" rtl="1">
              <a:buNone/>
            </a:pPr>
            <a:r>
              <a:rPr lang="ar-SA" sz="2800" dirty="0"/>
              <a:t>تعتبر </a:t>
            </a:r>
            <a:r>
              <a:rPr lang="ar-SA" sz="2800" dirty="0" smtClean="0"/>
              <a:t>المنافسة غير الكاملة مصطلح لجميع اشكال السوق التي تقع بين حالتي المنافسة الكاملة والاحتكار التام وتنقسم الى مجموعتين:</a:t>
            </a:r>
          </a:p>
          <a:p>
            <a:pPr algn="r" rtl="1">
              <a:buFont typeface="Wingdings" panose="05000000000000000000" pitchFamily="2" charset="2"/>
              <a:buChar char="q"/>
            </a:pPr>
            <a:r>
              <a:rPr lang="ar-SA" sz="2800" b="1" dirty="0" smtClean="0">
                <a:solidFill>
                  <a:srgbClr val="0070C0"/>
                </a:solidFill>
                <a:effectLst>
                  <a:outerShdw blurRad="38100" dist="38100" dir="2700000" algn="tl">
                    <a:srgbClr val="000000">
                      <a:alpha val="43137"/>
                    </a:srgbClr>
                  </a:outerShdw>
                </a:effectLst>
              </a:rPr>
              <a:t>المنافسة الاحتكارية : </a:t>
            </a:r>
            <a:r>
              <a:rPr lang="ar-SA" sz="2800" dirty="0" smtClean="0"/>
              <a:t>عدد كبير من المنشأت يتم التركيز على درجة اختلاف وتميز السلع التي تعرضها .</a:t>
            </a:r>
          </a:p>
          <a:p>
            <a:pPr algn="r" rtl="1">
              <a:buFont typeface="Wingdings" panose="05000000000000000000" pitchFamily="2" charset="2"/>
              <a:buChar char="q"/>
            </a:pPr>
            <a:r>
              <a:rPr lang="ar-SA" sz="2800" b="1" dirty="0" smtClean="0">
                <a:solidFill>
                  <a:srgbClr val="0070C0"/>
                </a:solidFill>
                <a:effectLst>
                  <a:outerShdw blurRad="38100" dist="38100" dir="2700000" algn="tl">
                    <a:srgbClr val="000000">
                      <a:alpha val="43137"/>
                    </a:srgbClr>
                  </a:outerShdw>
                </a:effectLst>
              </a:rPr>
              <a:t>احتكار القلة : </a:t>
            </a:r>
            <a:r>
              <a:rPr lang="ar-SA" sz="2800" dirty="0" smtClean="0"/>
              <a:t>عدد قليل من المنشأت والتركيز في دراستها على سلوك المنشأة وخصومها من المنشأت الاخرى</a:t>
            </a:r>
          </a:p>
          <a:p>
            <a:pPr algn="r" rtl="1">
              <a:buFont typeface="Wingdings" panose="05000000000000000000" pitchFamily="2" charset="2"/>
              <a:buChar char="q"/>
            </a:pPr>
            <a:endParaRPr lang="ar-SA" sz="3200" dirty="0" smtClean="0"/>
          </a:p>
          <a:p>
            <a:pPr algn="r" rtl="1">
              <a:buFont typeface="Wingdings" panose="05000000000000000000" pitchFamily="2" charset="2"/>
              <a:buChar char="q"/>
            </a:pPr>
            <a:endParaRPr lang="ar-SA" sz="3200" dirty="0"/>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2</a:t>
            </a:fld>
            <a:endParaRPr lang="en-GB"/>
          </a:p>
        </p:txBody>
      </p:sp>
    </p:spTree>
    <p:extLst>
      <p:ext uri="{BB962C8B-B14F-4D97-AF65-F5344CB8AC3E}">
        <p14:creationId xmlns:p14="http://schemas.microsoft.com/office/powerpoint/2010/main" val="218822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766132"/>
          </a:xfrm>
        </p:spPr>
        <p:txBody>
          <a:bodyPr>
            <a:normAutofit fontScale="90000"/>
          </a:bodyPr>
          <a:lstStyle/>
          <a:p>
            <a:pPr algn="ctr"/>
            <a:r>
              <a:rPr lang="ar-SA" sz="3200" b="1" dirty="0" smtClean="0">
                <a:solidFill>
                  <a:srgbClr val="C00000"/>
                </a:solidFill>
                <a:effectLst>
                  <a:outerShdw blurRad="38100" dist="38100" dir="2700000" algn="tl">
                    <a:srgbClr val="000000">
                      <a:alpha val="43137"/>
                    </a:srgbClr>
                  </a:outerShdw>
                </a:effectLst>
              </a:rPr>
              <a:t>سوق المنافسة الاحتكارية </a:t>
            </a:r>
            <a:br>
              <a:rPr lang="ar-SA" sz="3200" b="1" dirty="0" smtClean="0">
                <a:solidFill>
                  <a:srgbClr val="C00000"/>
                </a:solidFill>
                <a:effectLst>
                  <a:outerShdw blurRad="38100" dist="38100" dir="2700000" algn="tl">
                    <a:srgbClr val="000000">
                      <a:alpha val="43137"/>
                    </a:srgbClr>
                  </a:outerShdw>
                </a:effectLst>
              </a:rPr>
            </a:br>
            <a:r>
              <a:rPr lang="en-US" sz="3200" b="1" dirty="0" smtClean="0">
                <a:solidFill>
                  <a:srgbClr val="C00000"/>
                </a:solidFill>
                <a:effectLst>
                  <a:outerShdw blurRad="38100" dist="38100" dir="2700000" algn="tl">
                    <a:srgbClr val="000000">
                      <a:alpha val="43137"/>
                    </a:srgbClr>
                  </a:outerShdw>
                </a:effectLst>
              </a:rPr>
              <a:t>Monopolistic </a:t>
            </a:r>
            <a:r>
              <a:rPr lang="en-US" sz="3200" b="1" dirty="0" err="1" smtClean="0">
                <a:solidFill>
                  <a:srgbClr val="C00000"/>
                </a:solidFill>
                <a:effectLst>
                  <a:outerShdw blurRad="38100" dist="38100" dir="2700000" algn="tl">
                    <a:srgbClr val="000000">
                      <a:alpha val="43137"/>
                    </a:srgbClr>
                  </a:outerShdw>
                </a:effectLst>
              </a:rPr>
              <a:t>Comptition</a:t>
            </a:r>
            <a:endParaRPr lang="en-US"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1340768"/>
            <a:ext cx="8856985" cy="4744350"/>
          </a:xfrm>
        </p:spPr>
        <p:txBody>
          <a:bodyPr>
            <a:noAutofit/>
          </a:bodyPr>
          <a:lstStyle/>
          <a:p>
            <a:pPr algn="r" rtl="1"/>
            <a:r>
              <a:rPr lang="ar-SA" sz="2800" dirty="0" smtClean="0"/>
              <a:t>يتفق هذا السوق مع المنافسة الكاملة في وجود عدد كبير من المنشأت وحرية الدخول والخروج من الصناعة ولكنه يختلف في كون الُمنتج (سلع او خدمات)غير متجانس اي ان المنتجات مختلفة وكل منشاة منتجها متميز.مثل صناعة الصابون او المعجون او المشروبات الغازية او الاقلام او العطور ...</a:t>
            </a:r>
          </a:p>
          <a:p>
            <a:pPr algn="r" rtl="1"/>
            <a:r>
              <a:rPr lang="ar-SA" sz="2800" dirty="0" smtClean="0"/>
              <a:t>وكل منشأة في هذه الصناعات تعتبر منتج رئيس لنوعى معين من السلعة (مثلا كوكا كولا، بيبسي ، سفن اب  )لذا فان لديها قوة احتكارية ناتجة عن قدرتها على التحكم بسلعتها المتميزة وايضا نابعة من نجاحها في جعل سلعتها متميزة عن السلع المماثلة لها في الصناعة (صناعة المشروبات الغازية مثلا) </a:t>
            </a:r>
          </a:p>
          <a:p>
            <a:pPr algn="r" rtl="1"/>
            <a:r>
              <a:rPr lang="ar-SA" sz="2800" b="1" dirty="0" smtClean="0">
                <a:solidFill>
                  <a:srgbClr val="C00000"/>
                </a:solidFill>
                <a:effectLst>
                  <a:outerShdw blurRad="38100" dist="38100" dir="2700000" algn="tl">
                    <a:srgbClr val="000000">
                      <a:alpha val="43137"/>
                    </a:srgbClr>
                  </a:outerShdw>
                </a:effectLst>
              </a:rPr>
              <a:t>ملخص :  </a:t>
            </a:r>
            <a:r>
              <a:rPr lang="ar-SA" sz="2800" dirty="0" smtClean="0">
                <a:solidFill>
                  <a:srgbClr val="0070C0"/>
                </a:solidFill>
              </a:rPr>
              <a:t>كل منشأة من منشأت المنافسة الاحتكارية تتمتع بقوة احتكارية نتيجة التميز في السلعة التي تبيعها ولكن هذه القوة الاحتكارية محدودة بالمنافسة من المنشأت التي تعرض منتجات مشابهة لها وتعتبر بدايل قريبة لها. </a:t>
            </a:r>
            <a:endParaRPr lang="en-US" sz="2800" dirty="0">
              <a:solidFill>
                <a:srgbClr val="0070C0"/>
              </a:solidFill>
            </a:endParaRPr>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3</a:t>
            </a:fld>
            <a:endParaRPr lang="en-GB"/>
          </a:p>
        </p:txBody>
      </p:sp>
    </p:spTree>
    <p:extLst>
      <p:ext uri="{BB962C8B-B14F-4D97-AF65-F5344CB8AC3E}">
        <p14:creationId xmlns:p14="http://schemas.microsoft.com/office/powerpoint/2010/main" val="723308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694124"/>
          </a:xfrm>
        </p:spPr>
        <p:txBody>
          <a:bodyPr>
            <a:normAutofit/>
          </a:bodyPr>
          <a:lstStyle/>
          <a:p>
            <a:pPr algn="ctr"/>
            <a:r>
              <a:rPr lang="ar-SA" sz="3600" b="1" dirty="0" smtClean="0">
                <a:solidFill>
                  <a:srgbClr val="C00000"/>
                </a:solidFill>
                <a:effectLst>
                  <a:outerShdw blurRad="38100" dist="38100" dir="2700000" algn="tl">
                    <a:srgbClr val="000000">
                      <a:alpha val="43137"/>
                    </a:srgbClr>
                  </a:outerShdw>
                </a:effectLst>
              </a:rPr>
              <a:t>الاختلاف بين المنافسة الاحتكارية والمنافسة التامة</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908720"/>
            <a:ext cx="8856984" cy="4960374"/>
          </a:xfrm>
        </p:spPr>
        <p:txBody>
          <a:bodyPr>
            <a:noAutofit/>
          </a:bodyPr>
          <a:lstStyle/>
          <a:p>
            <a:pPr algn="r" rtl="1"/>
            <a:r>
              <a:rPr lang="ar-SA" sz="2800" dirty="0" smtClean="0"/>
              <a:t>من حيث </a:t>
            </a:r>
            <a:r>
              <a:rPr lang="ar-SA" sz="2800" dirty="0" smtClean="0">
                <a:solidFill>
                  <a:srgbClr val="0070C0"/>
                </a:solidFill>
              </a:rPr>
              <a:t>تجانس السلعة </a:t>
            </a:r>
            <a:r>
              <a:rPr lang="ar-SA" sz="2800" dirty="0" smtClean="0"/>
              <a:t>نجد ان منتجات المنشأت التي تعمل في المنافسة التامة متجانسة تماما وتعتبر بديلا كاملا او تاما لمنتج المنشأة الاخرى . بينما في منشأت المنافسة الاحتكارية منتجاتها تعتبر تبادلية ولكن ليس بشكل تام او كبير.</a:t>
            </a:r>
          </a:p>
          <a:p>
            <a:pPr algn="r" rtl="1"/>
            <a:r>
              <a:rPr lang="ar-SA" sz="2800" dirty="0" smtClean="0"/>
              <a:t>من حيث </a:t>
            </a:r>
            <a:r>
              <a:rPr lang="ar-SA" sz="2800" dirty="0" smtClean="0">
                <a:solidFill>
                  <a:srgbClr val="0070C0"/>
                </a:solidFill>
              </a:rPr>
              <a:t>منحنى الطلب </a:t>
            </a:r>
            <a:r>
              <a:rPr lang="ar-SA" sz="2800" dirty="0" smtClean="0"/>
              <a:t>نجد لمنشأة المنافسة التامه افقي تام المرونة لان المنشأة متلقية للسعر بينما منشأة المنافسة الاحتكارية سالب الميل كما في حالة الاحتكار بسبب تميز السلع بين المنشأت الاخرى المنافسة (لبن المراعي ، الصافي ، نادك) </a:t>
            </a:r>
          </a:p>
          <a:p>
            <a:pPr algn="r" rtl="1"/>
            <a:r>
              <a:rPr lang="ar-SA" sz="2800" dirty="0" smtClean="0"/>
              <a:t>المنشأة في المنافسة الاحتكارية تتميز بسلعة او خدمة تختلف بشكل بسيط عن المنتجات الاخرى لنفس الصناعة ( الالبان مثلا)وبالتالي من السهل على المستهلك الحصول على بدائل لهذا المنتج وبالتالي </a:t>
            </a:r>
            <a:r>
              <a:rPr lang="ar-SA" sz="2800" dirty="0" smtClean="0">
                <a:solidFill>
                  <a:srgbClr val="C00000"/>
                </a:solidFill>
              </a:rPr>
              <a:t>منحنى الطلب سيكون مرتفع المرونة بالنسبة للسعر</a:t>
            </a:r>
            <a:r>
              <a:rPr lang="ar-SA" sz="2800" dirty="0" smtClean="0"/>
              <a:t> . حيث </a:t>
            </a:r>
            <a:r>
              <a:rPr lang="ar-SA" sz="2800" dirty="0" smtClean="0">
                <a:solidFill>
                  <a:srgbClr val="0070C0"/>
                </a:solidFill>
              </a:rPr>
              <a:t>رفع سعر اي منشأه لسلعتها سيجعلها تفقد بعض المستهلكين وليس جميعهم وكذلك الحال لو قامت بتخفيض سعر سلعتها ستجذب بعض المستهلكين وليس جميعهم </a:t>
            </a:r>
            <a:endParaRPr lang="en-US" sz="2800" dirty="0">
              <a:solidFill>
                <a:srgbClr val="0070C0"/>
              </a:solidFill>
            </a:endParaRPr>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4</a:t>
            </a:fld>
            <a:endParaRPr lang="en-GB"/>
          </a:p>
        </p:txBody>
      </p:sp>
    </p:spTree>
    <p:extLst>
      <p:ext uri="{BB962C8B-B14F-4D97-AF65-F5344CB8AC3E}">
        <p14:creationId xmlns:p14="http://schemas.microsoft.com/office/powerpoint/2010/main" val="152215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766131"/>
          </a:xfrm>
        </p:spPr>
        <p:txBody>
          <a:bodyPr>
            <a:noAutofit/>
          </a:bodyPr>
          <a:lstStyle/>
          <a:p>
            <a:pPr algn="ctr" rtl="1"/>
            <a:r>
              <a:rPr lang="ar-SA" sz="3200" b="1" dirty="0" smtClean="0">
                <a:solidFill>
                  <a:srgbClr val="C00000"/>
                </a:solidFill>
                <a:effectLst>
                  <a:outerShdw blurRad="38100" dist="38100" dir="2700000" algn="tl">
                    <a:srgbClr val="000000">
                      <a:alpha val="43137"/>
                    </a:srgbClr>
                  </a:outerShdw>
                </a:effectLst>
              </a:rPr>
              <a:t>توازن المنشأة في المنافسة الاحتكارية</a:t>
            </a:r>
            <a:br>
              <a:rPr lang="ar-SA" sz="3200" b="1" dirty="0" smtClean="0">
                <a:solidFill>
                  <a:srgbClr val="C00000"/>
                </a:solidFill>
                <a:effectLst>
                  <a:outerShdw blurRad="38100" dist="38100" dir="2700000" algn="tl">
                    <a:srgbClr val="000000">
                      <a:alpha val="43137"/>
                    </a:srgbClr>
                  </a:outerShdw>
                </a:effectLst>
              </a:rPr>
            </a:br>
            <a:endParaRPr lang="en-US"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22959" y="836712"/>
            <a:ext cx="7853497" cy="5544616"/>
          </a:xfrm>
        </p:spPr>
        <p:txBody>
          <a:bodyPr>
            <a:normAutofit fontScale="85000" lnSpcReduction="10000"/>
          </a:bodyPr>
          <a:lstStyle/>
          <a:p>
            <a:pPr marL="0" indent="0" algn="r" rtl="1">
              <a:buNone/>
            </a:pPr>
            <a:r>
              <a:rPr lang="ar-SA" sz="3300" dirty="0" smtClean="0">
                <a:solidFill>
                  <a:srgbClr val="FF0000"/>
                </a:solidFill>
              </a:rPr>
              <a:t> </a:t>
            </a:r>
            <a:r>
              <a:rPr lang="ar-SA" sz="3300" dirty="0" smtClean="0"/>
              <a:t> </a:t>
            </a:r>
            <a:r>
              <a:rPr lang="ar-SA" sz="3300" b="1" dirty="0" smtClean="0">
                <a:solidFill>
                  <a:srgbClr val="C00000"/>
                </a:solidFill>
                <a:effectLst>
                  <a:outerShdw blurRad="38100" dist="38100" dir="2700000" algn="tl">
                    <a:srgbClr val="000000">
                      <a:alpha val="43137"/>
                    </a:srgbClr>
                  </a:outerShdw>
                </a:effectLst>
              </a:rPr>
              <a:t>توازن المنشأة في الاجل القصير : </a:t>
            </a:r>
          </a:p>
          <a:p>
            <a:pPr marL="0" indent="0" algn="r" rtl="1">
              <a:buNone/>
            </a:pPr>
            <a:r>
              <a:rPr lang="ar-SA" sz="2800" dirty="0" smtClean="0">
                <a:solidFill>
                  <a:schemeClr val="tx1"/>
                </a:solidFill>
              </a:rPr>
              <a:t>المنشأة لديها قوة احتكارية وتستطيع التحكم بالسعر الى حد ما لذا تواجه </a:t>
            </a:r>
            <a:r>
              <a:rPr lang="ar-SA" sz="2800" dirty="0" smtClean="0"/>
              <a:t>منحنى </a:t>
            </a:r>
            <a:r>
              <a:rPr lang="ar-SA" sz="2800" dirty="0"/>
              <a:t>طلب سالب الميل أي ينحدر من </a:t>
            </a:r>
            <a:r>
              <a:rPr lang="ar-SA" sz="2800" dirty="0" smtClean="0"/>
              <a:t>اعلى </a:t>
            </a:r>
            <a:r>
              <a:rPr lang="ar-SA" sz="2800" dirty="0"/>
              <a:t>الي اسفل تجاه اليمين </a:t>
            </a:r>
            <a:r>
              <a:rPr lang="ar-SA" sz="2800" dirty="0" smtClean="0"/>
              <a:t>.ففي حال تخفيضها لسعر سلعتها بحيث تكون اقل من سعر المنشآت المنافسة تستطيع زيادة مبيعاتها والعكس لو رفعت سعرها ستنخفض مبيعاتها. اما فيما يتعلق بالارباح فليس بالضروة ان تحقق ارباحا طائلة لانها ليست متفردة بسوق السلعة او الخدمة (كما في الاحتكار التام) ،وايضا لوجود حرية الدخول والخروج من الصناعة (كما في المنافسة الكاملة )مما سيجذب عدد من المنشأت للصناعة </a:t>
            </a:r>
          </a:p>
          <a:p>
            <a:pPr marL="0" indent="0" algn="r" rtl="1">
              <a:buNone/>
            </a:pPr>
            <a:r>
              <a:rPr lang="ar-SA" sz="2800" b="1" dirty="0" smtClean="0">
                <a:solidFill>
                  <a:srgbClr val="C00000"/>
                </a:solidFill>
              </a:rPr>
              <a:t>توازن المنشأة : </a:t>
            </a:r>
            <a:r>
              <a:rPr lang="ar-SA" sz="2800" dirty="0" smtClean="0">
                <a:solidFill>
                  <a:srgbClr val="0070C0"/>
                </a:solidFill>
              </a:rPr>
              <a:t>آلية الاختيار للكمية والسعر التوازني الذي يحقق اقصى ارباح في سوق المنافسة الاحتكارية هي نفسها للمنشأة في سوق الاحتكار التام .</a:t>
            </a:r>
          </a:p>
          <a:p>
            <a:pPr marL="0" indent="0" algn="ctr" rtl="1">
              <a:buNone/>
            </a:pPr>
            <a:r>
              <a:rPr lang="ar-SA" sz="2800" dirty="0" smtClean="0">
                <a:solidFill>
                  <a:srgbClr val="00B050"/>
                </a:solidFill>
                <a:effectLst>
                  <a:outerShdw blurRad="38100" dist="38100" dir="2700000" algn="tl">
                    <a:srgbClr val="000000">
                      <a:alpha val="43137"/>
                    </a:srgbClr>
                  </a:outerShdw>
                </a:effectLst>
              </a:rPr>
              <a:t>شرط التوازن            </a:t>
            </a:r>
            <a:r>
              <a:rPr lang="en-US" sz="2800" dirty="0" smtClean="0">
                <a:solidFill>
                  <a:srgbClr val="00B050"/>
                </a:solidFill>
                <a:effectLst>
                  <a:outerShdw blurRad="38100" dist="38100" dir="2700000" algn="tl">
                    <a:srgbClr val="000000">
                      <a:alpha val="43137"/>
                    </a:srgbClr>
                  </a:outerShdw>
                </a:effectLst>
              </a:rPr>
              <a:t>MR=MC</a:t>
            </a:r>
            <a:endParaRPr lang="ar-SA" sz="2800" dirty="0" smtClean="0">
              <a:solidFill>
                <a:srgbClr val="00B050"/>
              </a:solidFill>
              <a:effectLst>
                <a:outerShdw blurRad="38100" dist="38100" dir="2700000" algn="tl">
                  <a:srgbClr val="000000">
                    <a:alpha val="43137"/>
                  </a:srgbClr>
                </a:outerShdw>
              </a:effectLst>
            </a:endParaRPr>
          </a:p>
          <a:p>
            <a:pPr marL="0" indent="0" algn="r" rtl="1">
              <a:buNone/>
            </a:pPr>
            <a:r>
              <a:rPr lang="ar-SA" sz="2800" dirty="0" smtClean="0">
                <a:solidFill>
                  <a:schemeClr val="tx1"/>
                </a:solidFill>
              </a:rPr>
              <a:t>فيتحقق التوازن في الاجل القصير عندما (</a:t>
            </a:r>
            <a:r>
              <a:rPr lang="en-US" sz="2800" dirty="0" smtClean="0">
                <a:solidFill>
                  <a:schemeClr val="tx1"/>
                </a:solidFill>
              </a:rPr>
              <a:t>MR=MC</a:t>
            </a:r>
            <a:r>
              <a:rPr lang="ar-SA" sz="2800" dirty="0" smtClean="0">
                <a:solidFill>
                  <a:schemeClr val="tx1"/>
                </a:solidFill>
              </a:rPr>
              <a:t>) ويتحدد السعر التوازني صعودا لمنحنى الطلب .وتحقق المنشأة ارباح اذا</a:t>
            </a:r>
            <a:r>
              <a:rPr lang="ar-SA" sz="2800" dirty="0">
                <a:solidFill>
                  <a:schemeClr val="tx1"/>
                </a:solidFill>
              </a:rPr>
              <a:t> </a:t>
            </a:r>
            <a:r>
              <a:rPr lang="ar-SA" sz="2800" dirty="0" smtClean="0">
                <a:solidFill>
                  <a:schemeClr val="tx1"/>
                </a:solidFill>
              </a:rPr>
              <a:t>كان </a:t>
            </a:r>
            <a:r>
              <a:rPr lang="ar-SA" sz="2800" dirty="0">
                <a:solidFill>
                  <a:schemeClr val="tx1"/>
                </a:solidFill>
              </a:rPr>
              <a:t>السعر اكبر من التكاليف المتوسطة الكلية في الاجل القصير</a:t>
            </a:r>
            <a:r>
              <a:rPr lang="ar-SA" sz="2800" dirty="0" smtClean="0">
                <a:solidFill>
                  <a:schemeClr val="tx1"/>
                </a:solidFill>
              </a:rPr>
              <a:t> (</a:t>
            </a:r>
            <a:r>
              <a:rPr lang="en-US" sz="2800" dirty="0" smtClean="0">
                <a:solidFill>
                  <a:schemeClr val="tx1"/>
                </a:solidFill>
              </a:rPr>
              <a:t>(P&gt;SATC </a:t>
            </a:r>
            <a:r>
              <a:rPr lang="ar-SA" sz="2800" dirty="0" smtClean="0">
                <a:solidFill>
                  <a:schemeClr val="tx1"/>
                </a:solidFill>
              </a:rPr>
              <a:t> او تكون في وضع تعادل اذا كان (</a:t>
            </a:r>
            <a:r>
              <a:rPr lang="en-US" sz="2800" dirty="0" smtClean="0">
                <a:solidFill>
                  <a:schemeClr val="tx1"/>
                </a:solidFill>
              </a:rPr>
              <a:t>P=SATC</a:t>
            </a:r>
            <a:r>
              <a:rPr lang="ar-SA" sz="2800" dirty="0" smtClean="0">
                <a:solidFill>
                  <a:schemeClr val="tx1"/>
                </a:solidFill>
              </a:rPr>
              <a:t>)او تحقق خسائر </a:t>
            </a:r>
            <a:r>
              <a:rPr lang="ar-SA" sz="2800" dirty="0">
                <a:solidFill>
                  <a:schemeClr val="tx1"/>
                </a:solidFill>
              </a:rPr>
              <a:t>اذا كان السعر اكبر من التكاليف المتوسطة الكلية في الاجل القصير (</a:t>
            </a:r>
            <a:r>
              <a:rPr lang="en-US" sz="2800" dirty="0">
                <a:solidFill>
                  <a:schemeClr val="tx1"/>
                </a:solidFill>
              </a:rPr>
              <a:t>(</a:t>
            </a:r>
            <a:r>
              <a:rPr lang="en-US" sz="2800" dirty="0" smtClean="0">
                <a:solidFill>
                  <a:schemeClr val="tx1"/>
                </a:solidFill>
              </a:rPr>
              <a:t>P&lt;SATC </a:t>
            </a:r>
            <a:endParaRPr lang="ar-SA" sz="2800" dirty="0">
              <a:solidFill>
                <a:schemeClr val="tx1"/>
              </a:solidFill>
            </a:endParaRPr>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5</a:t>
            </a:fld>
            <a:endParaRPr lang="en-GB"/>
          </a:p>
        </p:txBody>
      </p:sp>
    </p:spTree>
    <p:extLst>
      <p:ext uri="{BB962C8B-B14F-4D97-AF65-F5344CB8AC3E}">
        <p14:creationId xmlns:p14="http://schemas.microsoft.com/office/powerpoint/2010/main" val="3460142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301804" y="4005064"/>
            <a:ext cx="2067927" cy="566772"/>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GB"/>
          </a:p>
        </p:txBody>
      </p:sp>
      <p:sp>
        <p:nvSpPr>
          <p:cNvPr id="4" name="Footer Placeholder 3"/>
          <p:cNvSpPr>
            <a:spLocks noGrp="1"/>
          </p:cNvSpPr>
          <p:nvPr>
            <p:ph type="ftr" sz="quarter" idx="11"/>
          </p:nvPr>
        </p:nvSpPr>
        <p:spPr/>
        <p:txBody>
          <a:bodyPr/>
          <a:lstStyle/>
          <a:p>
            <a:r>
              <a:rPr lang="ar-SA"/>
              <a:t>فوزية الكلابي </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6</a:t>
            </a:fld>
            <a:endParaRPr lang="en-GB"/>
          </a:p>
        </p:txBody>
      </p:sp>
      <p:cxnSp>
        <p:nvCxnSpPr>
          <p:cNvPr id="6" name="Straight Arrow Connector 5"/>
          <p:cNvCxnSpPr/>
          <p:nvPr/>
        </p:nvCxnSpPr>
        <p:spPr>
          <a:xfrm flipV="1">
            <a:off x="2301804" y="2864549"/>
            <a:ext cx="0" cy="288032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06992" y="2901005"/>
            <a:ext cx="1325335" cy="707886"/>
          </a:xfrm>
          <a:prstGeom prst="rect">
            <a:avLst/>
          </a:prstGeom>
          <a:noFill/>
        </p:spPr>
        <p:txBody>
          <a:bodyPr wrap="square" rtlCol="0">
            <a:spAutoFit/>
          </a:bodyPr>
          <a:lstStyle/>
          <a:p>
            <a:pPr algn="ctr"/>
            <a:r>
              <a:rPr lang="en-GB" sz="2000" dirty="0" smtClean="0"/>
              <a:t>AC,D MC,MR,P</a:t>
            </a:r>
            <a:endParaRPr lang="en-GB" sz="2000" dirty="0"/>
          </a:p>
        </p:txBody>
      </p:sp>
      <p:sp>
        <p:nvSpPr>
          <p:cNvPr id="9" name="TextBox 8"/>
          <p:cNvSpPr txBox="1"/>
          <p:nvPr/>
        </p:nvSpPr>
        <p:spPr>
          <a:xfrm>
            <a:off x="5795190" y="5762265"/>
            <a:ext cx="542126" cy="400110"/>
          </a:xfrm>
          <a:prstGeom prst="rect">
            <a:avLst/>
          </a:prstGeom>
          <a:noFill/>
        </p:spPr>
        <p:txBody>
          <a:bodyPr wrap="square" rtlCol="0">
            <a:spAutoFit/>
          </a:bodyPr>
          <a:lstStyle/>
          <a:p>
            <a:pPr algn="ctr"/>
            <a:r>
              <a:rPr lang="en-US" sz="2000" dirty="0"/>
              <a:t>Q</a:t>
            </a:r>
            <a:endParaRPr lang="en-GB" sz="2000" dirty="0"/>
          </a:p>
        </p:txBody>
      </p:sp>
      <p:cxnSp>
        <p:nvCxnSpPr>
          <p:cNvPr id="11" name="Straight Connector 10"/>
          <p:cNvCxnSpPr/>
          <p:nvPr/>
        </p:nvCxnSpPr>
        <p:spPr>
          <a:xfrm>
            <a:off x="4355976" y="4005064"/>
            <a:ext cx="0" cy="1708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211960" y="5661248"/>
            <a:ext cx="720080" cy="369332"/>
          </a:xfrm>
          <a:prstGeom prst="rect">
            <a:avLst/>
          </a:prstGeom>
          <a:noFill/>
        </p:spPr>
        <p:txBody>
          <a:bodyPr wrap="square" rtlCol="0">
            <a:spAutoFit/>
          </a:bodyPr>
          <a:lstStyle/>
          <a:p>
            <a:r>
              <a:rPr lang="en-GB" dirty="0" smtClean="0"/>
              <a:t>Q*</a:t>
            </a:r>
            <a:r>
              <a:rPr lang="en-GB" sz="1050" dirty="0" smtClean="0"/>
              <a:t>SR</a:t>
            </a:r>
            <a:endParaRPr lang="en-GB" sz="1050" dirty="0"/>
          </a:p>
        </p:txBody>
      </p:sp>
      <p:sp>
        <p:nvSpPr>
          <p:cNvPr id="15" name="TextBox 14"/>
          <p:cNvSpPr txBox="1"/>
          <p:nvPr/>
        </p:nvSpPr>
        <p:spPr>
          <a:xfrm>
            <a:off x="5240040" y="2864549"/>
            <a:ext cx="611065" cy="461665"/>
          </a:xfrm>
          <a:prstGeom prst="rect">
            <a:avLst/>
          </a:prstGeom>
          <a:noFill/>
          <a:ln>
            <a:noFill/>
          </a:ln>
        </p:spPr>
        <p:txBody>
          <a:bodyPr wrap="none" rtlCol="0">
            <a:spAutoFit/>
          </a:bodyPr>
          <a:lstStyle/>
          <a:p>
            <a:r>
              <a:rPr lang="en-GB" sz="2400" dirty="0">
                <a:solidFill>
                  <a:srgbClr val="00B050"/>
                </a:solidFill>
              </a:rPr>
              <a:t>MC</a:t>
            </a:r>
          </a:p>
        </p:txBody>
      </p:sp>
      <p:sp>
        <p:nvSpPr>
          <p:cNvPr id="16" name="TextBox 15"/>
          <p:cNvSpPr txBox="1"/>
          <p:nvPr/>
        </p:nvSpPr>
        <p:spPr>
          <a:xfrm>
            <a:off x="5556419" y="3357540"/>
            <a:ext cx="725087" cy="461665"/>
          </a:xfrm>
          <a:prstGeom prst="rect">
            <a:avLst/>
          </a:prstGeom>
          <a:noFill/>
          <a:ln>
            <a:noFill/>
          </a:ln>
        </p:spPr>
        <p:txBody>
          <a:bodyPr wrap="square" rtlCol="0">
            <a:spAutoFit/>
          </a:bodyPr>
          <a:lstStyle/>
          <a:p>
            <a:r>
              <a:rPr lang="en-GB" sz="2400" dirty="0" smtClean="0">
                <a:solidFill>
                  <a:srgbClr val="7030A0"/>
                </a:solidFill>
              </a:rPr>
              <a:t>SAC</a:t>
            </a:r>
            <a:endParaRPr lang="en-GB" sz="2400" dirty="0">
              <a:solidFill>
                <a:srgbClr val="7030A0"/>
              </a:solidFill>
            </a:endParaRPr>
          </a:p>
        </p:txBody>
      </p:sp>
      <p:sp>
        <p:nvSpPr>
          <p:cNvPr id="17" name="TextBox 16"/>
          <p:cNvSpPr txBox="1"/>
          <p:nvPr/>
        </p:nvSpPr>
        <p:spPr>
          <a:xfrm>
            <a:off x="1775849" y="3809794"/>
            <a:ext cx="718472" cy="369332"/>
          </a:xfrm>
          <a:prstGeom prst="rect">
            <a:avLst/>
          </a:prstGeom>
          <a:noFill/>
        </p:spPr>
        <p:txBody>
          <a:bodyPr wrap="square" rtlCol="0">
            <a:spAutoFit/>
          </a:bodyPr>
          <a:lstStyle/>
          <a:p>
            <a:r>
              <a:rPr lang="en-GB" dirty="0" smtClean="0"/>
              <a:t>P*</a:t>
            </a:r>
            <a:r>
              <a:rPr lang="en-GB" sz="1000" dirty="0" smtClean="0"/>
              <a:t>SR</a:t>
            </a:r>
            <a:endParaRPr lang="en-GB" sz="1000" dirty="0"/>
          </a:p>
        </p:txBody>
      </p:sp>
      <p:sp>
        <p:nvSpPr>
          <p:cNvPr id="22" name="Freeform 21"/>
          <p:cNvSpPr/>
          <p:nvPr/>
        </p:nvSpPr>
        <p:spPr>
          <a:xfrm>
            <a:off x="2682262" y="3262655"/>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4581128"/>
            <a:ext cx="2088232" cy="0"/>
          </a:xfrm>
          <a:prstGeom prst="line">
            <a:avLst/>
          </a:prstGeom>
          <a:ln w="57150">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973517" y="4172745"/>
            <a:ext cx="2066655" cy="369332"/>
          </a:xfrm>
          <a:prstGeom prst="rect">
            <a:avLst/>
          </a:prstGeom>
          <a:noFill/>
          <a:ln>
            <a:solidFill>
              <a:schemeClr val="bg1"/>
            </a:solid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rtl="1"/>
            <a:r>
              <a:rPr lang="ar-SA" dirty="0"/>
              <a:t>حجم الأرباح</a:t>
            </a:r>
            <a:endParaRPr lang="en-GB" dirty="0"/>
          </a:p>
        </p:txBody>
      </p:sp>
      <p:cxnSp>
        <p:nvCxnSpPr>
          <p:cNvPr id="27" name="Straight Connector 26"/>
          <p:cNvCxnSpPr/>
          <p:nvPr/>
        </p:nvCxnSpPr>
        <p:spPr>
          <a:xfrm>
            <a:off x="2301804" y="3200925"/>
            <a:ext cx="2846260" cy="2244299"/>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132172" y="5294237"/>
            <a:ext cx="663964" cy="461665"/>
          </a:xfrm>
          <a:prstGeom prst="rect">
            <a:avLst/>
          </a:prstGeom>
          <a:noFill/>
          <a:ln>
            <a:noFill/>
          </a:ln>
        </p:spPr>
        <p:txBody>
          <a:bodyPr wrap="none" rtlCol="0">
            <a:spAutoFit/>
          </a:bodyPr>
          <a:lstStyle/>
          <a:p>
            <a:r>
              <a:rPr lang="en-GB" sz="2400" dirty="0">
                <a:solidFill>
                  <a:srgbClr val="C00000"/>
                </a:solidFill>
              </a:rPr>
              <a:t>MR</a:t>
            </a:r>
          </a:p>
        </p:txBody>
      </p:sp>
      <p:cxnSp>
        <p:nvCxnSpPr>
          <p:cNvPr id="30" name="Straight Connector 29"/>
          <p:cNvCxnSpPr/>
          <p:nvPr/>
        </p:nvCxnSpPr>
        <p:spPr>
          <a:xfrm>
            <a:off x="2262701" y="3194494"/>
            <a:ext cx="3638348" cy="136815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794596" y="4379980"/>
            <a:ext cx="373820" cy="461665"/>
          </a:xfrm>
          <a:prstGeom prst="rect">
            <a:avLst/>
          </a:prstGeom>
          <a:noFill/>
          <a:ln>
            <a:noFill/>
          </a:ln>
        </p:spPr>
        <p:txBody>
          <a:bodyPr wrap="none" rtlCol="0">
            <a:spAutoFit/>
          </a:bodyPr>
          <a:lstStyle/>
          <a:p>
            <a:r>
              <a:rPr lang="en-GB" sz="2400" dirty="0">
                <a:solidFill>
                  <a:schemeClr val="tx2"/>
                </a:solidFill>
              </a:rPr>
              <a:t>D</a:t>
            </a:r>
          </a:p>
        </p:txBody>
      </p:sp>
      <p:sp>
        <p:nvSpPr>
          <p:cNvPr id="39" name="Arc 38"/>
          <p:cNvSpPr/>
          <p:nvPr/>
        </p:nvSpPr>
        <p:spPr>
          <a:xfrm rot="7534612">
            <a:off x="2836068" y="1235843"/>
            <a:ext cx="3137040" cy="3474276"/>
          </a:xfrm>
          <a:prstGeom prst="arc">
            <a:avLst>
              <a:gd name="adj1" fmla="val 15687880"/>
              <a:gd name="adj2" fmla="val 1684869"/>
            </a:avLst>
          </a:prstGeom>
          <a:ln w="571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005064"/>
            <a:ext cx="2088232" cy="0"/>
          </a:xfrm>
          <a:prstGeom prst="line">
            <a:avLst/>
          </a:prstGeom>
          <a:ln w="57150">
            <a:solidFill>
              <a:srgbClr val="C00000"/>
            </a:solidFill>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55" name="Oval 54"/>
          <p:cNvSpPr/>
          <p:nvPr/>
        </p:nvSpPr>
        <p:spPr>
          <a:xfrm>
            <a:off x="4283968" y="472514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a:off x="4355976" y="3979047"/>
            <a:ext cx="0" cy="576064"/>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2288050" y="3997343"/>
            <a:ext cx="3317" cy="574493"/>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355976" y="4571836"/>
            <a:ext cx="13755" cy="1184066"/>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6029691" y="1737362"/>
            <a:ext cx="2790782" cy="4571958"/>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r"/>
            <a:r>
              <a:rPr lang="ar-SA" sz="2400" dirty="0"/>
              <a:t>شرط التوازن </a:t>
            </a:r>
          </a:p>
          <a:p>
            <a:pPr algn="r"/>
            <a:r>
              <a:rPr lang="en-US" sz="2400" dirty="0"/>
              <a:t>MC=MR</a:t>
            </a:r>
          </a:p>
          <a:p>
            <a:pPr algn="r" rtl="1"/>
            <a:r>
              <a:rPr lang="ar-SA" sz="2400" dirty="0"/>
              <a:t>تحقق عند النقطة (</a:t>
            </a:r>
            <a:r>
              <a:rPr lang="en-US" sz="2400" dirty="0"/>
              <a:t>A</a:t>
            </a:r>
            <a:r>
              <a:rPr lang="ar-SA" sz="2400" dirty="0"/>
              <a:t>) وتحدد السعر التوازني صعودا لمنحنى الطلب عند النقطة </a:t>
            </a:r>
            <a:r>
              <a:rPr lang="ar-SA" sz="2400" dirty="0" smtClean="0"/>
              <a:t>(</a:t>
            </a:r>
            <a:r>
              <a:rPr lang="en-US" sz="2400" dirty="0" smtClean="0"/>
              <a:t>A</a:t>
            </a:r>
            <a:r>
              <a:rPr lang="ar-SA" sz="2400" dirty="0" smtClean="0"/>
              <a:t>) </a:t>
            </a:r>
            <a:endParaRPr lang="ar-SA" sz="2400" dirty="0"/>
          </a:p>
          <a:p>
            <a:pPr algn="r" rtl="1"/>
            <a:r>
              <a:rPr lang="ar-SA" sz="2400" dirty="0"/>
              <a:t>ونجد ان (</a:t>
            </a:r>
            <a:r>
              <a:rPr lang="en-US" sz="2400" dirty="0"/>
              <a:t>P&gt;ATC</a:t>
            </a:r>
            <a:r>
              <a:rPr lang="ar-SA" sz="2400" dirty="0"/>
              <a:t>) اذن المنشأة تحقق </a:t>
            </a:r>
            <a:r>
              <a:rPr lang="ar-SA" sz="2400" dirty="0" smtClean="0"/>
              <a:t>ارباح</a:t>
            </a:r>
            <a:endParaRPr lang="en-US" sz="2400" dirty="0"/>
          </a:p>
        </p:txBody>
      </p:sp>
      <p:sp>
        <p:nvSpPr>
          <p:cNvPr id="14" name="Rectangle 13"/>
          <p:cNvSpPr/>
          <p:nvPr/>
        </p:nvSpPr>
        <p:spPr>
          <a:xfrm>
            <a:off x="323528" y="2060848"/>
            <a:ext cx="2441111"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a:solidFill>
                  <a:srgbClr val="C00000"/>
                </a:solidFill>
                <a:effectLst>
                  <a:outerShdw blurRad="38100" dist="38100" dir="2700000" algn="tl">
                    <a:srgbClr val="000000">
                      <a:alpha val="43137"/>
                    </a:srgbClr>
                  </a:outerShdw>
                </a:effectLst>
              </a:rPr>
              <a:t>P&gt;ATC</a:t>
            </a:r>
          </a:p>
        </p:txBody>
      </p:sp>
      <p:sp>
        <p:nvSpPr>
          <p:cNvPr id="38" name="Rectangle 37"/>
          <p:cNvSpPr/>
          <p:nvPr/>
        </p:nvSpPr>
        <p:spPr>
          <a:xfrm>
            <a:off x="4249716" y="4320346"/>
            <a:ext cx="395789" cy="24777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B</a:t>
            </a:r>
            <a:endParaRPr lang="en-US" dirty="0"/>
          </a:p>
        </p:txBody>
      </p:sp>
      <p:sp>
        <p:nvSpPr>
          <p:cNvPr id="40" name="Rectangle 39"/>
          <p:cNvSpPr/>
          <p:nvPr/>
        </p:nvSpPr>
        <p:spPr>
          <a:xfrm>
            <a:off x="1863970" y="4349857"/>
            <a:ext cx="381853" cy="22067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C</a:t>
            </a:r>
            <a:endParaRPr lang="en-US" dirty="0"/>
          </a:p>
        </p:txBody>
      </p:sp>
      <p:sp>
        <p:nvSpPr>
          <p:cNvPr id="42" name="Rectangle 41"/>
          <p:cNvSpPr/>
          <p:nvPr/>
        </p:nvSpPr>
        <p:spPr>
          <a:xfrm>
            <a:off x="4233773" y="3810647"/>
            <a:ext cx="346066" cy="5760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A</a:t>
            </a:r>
            <a:endParaRPr lang="en-US" dirty="0"/>
          </a:p>
        </p:txBody>
      </p:sp>
      <p:sp>
        <p:nvSpPr>
          <p:cNvPr id="44" name="Rectangle 43"/>
          <p:cNvSpPr/>
          <p:nvPr/>
        </p:nvSpPr>
        <p:spPr>
          <a:xfrm>
            <a:off x="4398574" y="4612733"/>
            <a:ext cx="384760" cy="358147"/>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F</a:t>
            </a:r>
            <a:endParaRPr lang="en-US" dirty="0"/>
          </a:p>
        </p:txBody>
      </p:sp>
      <p:sp>
        <p:nvSpPr>
          <p:cNvPr id="45" name="Rectangle 44"/>
          <p:cNvSpPr/>
          <p:nvPr/>
        </p:nvSpPr>
        <p:spPr>
          <a:xfrm>
            <a:off x="2073005" y="5558499"/>
            <a:ext cx="2551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O</a:t>
            </a:r>
          </a:p>
        </p:txBody>
      </p:sp>
      <p:sp>
        <p:nvSpPr>
          <p:cNvPr id="21" name="Rectangle 20"/>
          <p:cNvSpPr/>
          <p:nvPr/>
        </p:nvSpPr>
        <p:spPr>
          <a:xfrm>
            <a:off x="2288049" y="4043305"/>
            <a:ext cx="2026600" cy="55826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46" name="Arc 45"/>
          <p:cNvSpPr/>
          <p:nvPr/>
        </p:nvSpPr>
        <p:spPr>
          <a:xfrm rot="7534612">
            <a:off x="2837932" y="1248291"/>
            <a:ext cx="3137040" cy="3474276"/>
          </a:xfrm>
          <a:prstGeom prst="arc">
            <a:avLst>
              <a:gd name="adj1" fmla="val 15687880"/>
              <a:gd name="adj2" fmla="val 1684869"/>
            </a:avLst>
          </a:prstGeom>
          <a:ln w="571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Title 1"/>
          <p:cNvSpPr txBox="1">
            <a:spLocks/>
          </p:cNvSpPr>
          <p:nvPr/>
        </p:nvSpPr>
        <p:spPr>
          <a:xfrm>
            <a:off x="820457" y="677830"/>
            <a:ext cx="7543800" cy="766131"/>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rtl="1"/>
            <a:r>
              <a:rPr lang="ar-SA" sz="3200" b="1" dirty="0" smtClean="0">
                <a:solidFill>
                  <a:srgbClr val="C00000"/>
                </a:solidFill>
                <a:effectLst>
                  <a:outerShdw blurRad="38100" dist="38100" dir="2700000" algn="tl">
                    <a:srgbClr val="000000">
                      <a:alpha val="43137"/>
                    </a:srgbClr>
                  </a:outerShdw>
                </a:effectLst>
              </a:rPr>
              <a:t>توازن منشأة المنافسة الاحتكارية في الاجل القصير </a:t>
            </a:r>
            <a:br>
              <a:rPr lang="ar-SA" sz="3200" b="1" dirty="0" smtClean="0">
                <a:solidFill>
                  <a:srgbClr val="C00000"/>
                </a:solidFill>
                <a:effectLst>
                  <a:outerShdw blurRad="38100" dist="38100" dir="2700000" algn="tl">
                    <a:srgbClr val="000000">
                      <a:alpha val="43137"/>
                    </a:srgbClr>
                  </a:outerShdw>
                </a:effectLst>
              </a:rPr>
            </a:br>
            <a:endParaRPr lang="en-US" sz="32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19422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425266"/>
            <a:ext cx="7543800" cy="766131"/>
          </a:xfrm>
        </p:spPr>
        <p:txBody>
          <a:bodyPr>
            <a:noAutofit/>
          </a:bodyPr>
          <a:lstStyle/>
          <a:p>
            <a:pPr algn="ctr" rtl="1"/>
            <a:r>
              <a:rPr lang="ar-SA" sz="3200" b="1" dirty="0" smtClean="0">
                <a:solidFill>
                  <a:srgbClr val="C00000"/>
                </a:solidFill>
                <a:effectLst>
                  <a:outerShdw blurRad="38100" dist="38100" dir="2700000" algn="tl">
                    <a:srgbClr val="000000">
                      <a:alpha val="43137"/>
                    </a:srgbClr>
                  </a:outerShdw>
                </a:effectLst>
              </a:rPr>
              <a:t>تابع :توازن المنشأة في المنافسة الاحتكارية</a:t>
            </a:r>
            <a:br>
              <a:rPr lang="ar-SA" sz="3200" b="1" dirty="0" smtClean="0">
                <a:solidFill>
                  <a:srgbClr val="C00000"/>
                </a:solidFill>
                <a:effectLst>
                  <a:outerShdw blurRad="38100" dist="38100" dir="2700000" algn="tl">
                    <a:srgbClr val="000000">
                      <a:alpha val="43137"/>
                    </a:srgbClr>
                  </a:outerShdw>
                </a:effectLst>
              </a:rPr>
            </a:br>
            <a:endParaRPr lang="en-US" sz="3200"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04738" y="1191397"/>
                <a:ext cx="8136904" cy="5544616"/>
              </a:xfrm>
              <a:noFill/>
            </p:spPr>
            <p:txBody>
              <a:bodyPr>
                <a:normAutofit fontScale="25000" lnSpcReduction="20000"/>
              </a:bodyPr>
              <a:lstStyle/>
              <a:p>
                <a:pPr marL="0" indent="0" algn="r" rtl="1">
                  <a:buNone/>
                </a:pPr>
                <a:r>
                  <a:rPr lang="ar-SA" sz="11200" dirty="0" smtClean="0">
                    <a:solidFill>
                      <a:srgbClr val="FF0000"/>
                    </a:solidFill>
                  </a:rPr>
                  <a:t> </a:t>
                </a:r>
                <a:r>
                  <a:rPr lang="ar-SA" sz="11200" dirty="0" smtClean="0"/>
                  <a:t> </a:t>
                </a:r>
                <a:r>
                  <a:rPr lang="ar-SA" sz="11200" b="1" dirty="0" smtClean="0">
                    <a:solidFill>
                      <a:srgbClr val="C00000"/>
                    </a:solidFill>
                    <a:effectLst>
                      <a:outerShdw blurRad="38100" dist="38100" dir="2700000" algn="tl">
                        <a:srgbClr val="000000">
                          <a:alpha val="43137"/>
                        </a:srgbClr>
                      </a:outerShdw>
                    </a:effectLst>
                  </a:rPr>
                  <a:t>توازن المنشأة في الاجل الطويل : </a:t>
                </a:r>
              </a:p>
              <a:p>
                <a:pPr marL="0" indent="0" algn="r" rtl="1">
                  <a:buNone/>
                </a:pPr>
                <a:r>
                  <a:rPr lang="ar-SA" sz="11200" dirty="0" smtClean="0">
                    <a:solidFill>
                      <a:schemeClr val="tx1"/>
                    </a:solidFill>
                  </a:rPr>
                  <a:t>توازن المنشأة الذي تم في الاجل القصير لا يمكن ان يستمر لان الارباح المتحققة ستجذب منشأت اخرى للدخول في الصناعة مما يقلل من اجمالي مبيعات المنشأة في السوق وبالتالي سينزحف منحنى طلب المنشأة الى اليسار معبراً عن انخفاض الطلب من مبيعاتها والعكس صحيح في حالة خروج منشأت من الصناعة ينزحف لليمين معبرا عن زيادة الطلب على مبيعاتها.</a:t>
                </a:r>
                <a:endParaRPr lang="en-US" sz="11200" dirty="0" smtClean="0">
                  <a:solidFill>
                    <a:schemeClr val="tx1"/>
                  </a:solidFill>
                </a:endParaRPr>
              </a:p>
              <a:p>
                <a:pPr marL="0" indent="0" algn="r" rtl="1">
                  <a:buNone/>
                </a:pPr>
                <a:r>
                  <a:rPr lang="ar-SA" sz="11200" dirty="0" smtClean="0">
                    <a:solidFill>
                      <a:schemeClr val="tx1"/>
                    </a:solidFill>
                  </a:rPr>
                  <a:t>منحنى الطلب يكون مماس لمنحنى التكاليف المتوسطة (</a:t>
                </a:r>
                <a:r>
                  <a:rPr lang="en-US" sz="11200" dirty="0" smtClean="0">
                    <a:solidFill>
                      <a:schemeClr val="tx1"/>
                    </a:solidFill>
                  </a:rPr>
                  <a:t>AC</a:t>
                </a:r>
                <a:r>
                  <a:rPr lang="ar-SA" sz="11200" dirty="0" smtClean="0">
                    <a:solidFill>
                      <a:schemeClr val="tx1"/>
                    </a:solidFill>
                  </a:rPr>
                  <a:t>)عند النقطة (</a:t>
                </a:r>
                <a:r>
                  <a:rPr lang="en-US" sz="11200" dirty="0" smtClean="0">
                    <a:solidFill>
                      <a:schemeClr val="tx1"/>
                    </a:solidFill>
                  </a:rPr>
                  <a:t>B</a:t>
                </a:r>
                <a:r>
                  <a:rPr lang="ar-SA" sz="11200" dirty="0" smtClean="0">
                    <a:solidFill>
                      <a:schemeClr val="tx1"/>
                    </a:solidFill>
                  </a:rPr>
                  <a:t>)</a:t>
                </a:r>
                <a:r>
                  <a:rPr lang="en-US" sz="11200" dirty="0" smtClean="0">
                    <a:solidFill>
                      <a:schemeClr val="tx1"/>
                    </a:solidFill>
                  </a:rPr>
                  <a:t> </a:t>
                </a:r>
                <a:r>
                  <a:rPr lang="ar-SA" sz="11200" dirty="0" smtClean="0">
                    <a:solidFill>
                      <a:schemeClr val="tx1"/>
                    </a:solidFill>
                  </a:rPr>
                  <a:t>وبتقاطع (</a:t>
                </a:r>
                <a:r>
                  <a:rPr lang="en-US" sz="11200" dirty="0" smtClean="0">
                    <a:solidFill>
                      <a:schemeClr val="tx1"/>
                    </a:solidFill>
                  </a:rPr>
                  <a:t>MC</a:t>
                </a:r>
                <a:r>
                  <a:rPr lang="ar-SA" sz="11200" dirty="0" smtClean="0">
                    <a:solidFill>
                      <a:schemeClr val="tx1"/>
                    </a:solidFill>
                  </a:rPr>
                  <a:t>) مع (</a:t>
                </a:r>
                <a:r>
                  <a:rPr lang="en-US" sz="11200" dirty="0" smtClean="0">
                    <a:solidFill>
                      <a:schemeClr val="tx1"/>
                    </a:solidFill>
                  </a:rPr>
                  <a:t>MR</a:t>
                </a:r>
                <a:r>
                  <a:rPr lang="ar-SA" sz="11200" dirty="0" smtClean="0">
                    <a:solidFill>
                      <a:schemeClr val="tx1"/>
                    </a:solidFill>
                  </a:rPr>
                  <a:t>) يتم تحديد الكمية التوازنيةفي الاجل الطويل (</a:t>
                </a:r>
                <a14:m>
                  <m:oMath xmlns:m="http://schemas.openxmlformats.org/officeDocument/2006/math">
                    <m:sSubSup>
                      <m:sSubSupPr>
                        <m:ctrlPr>
                          <a:rPr lang="en-US" sz="11200" i="1" dirty="0" smtClean="0">
                            <a:solidFill>
                              <a:schemeClr val="tx1"/>
                            </a:solidFill>
                            <a:latin typeface="Cambria Math" panose="02040503050406030204" pitchFamily="18" charset="0"/>
                          </a:rPr>
                        </m:ctrlPr>
                      </m:sSubSupPr>
                      <m:e>
                        <m:r>
                          <a:rPr lang="en-US" sz="11200" b="0" i="1" dirty="0" smtClean="0">
                            <a:solidFill>
                              <a:schemeClr val="tx1"/>
                            </a:solidFill>
                            <a:latin typeface="Cambria Math" panose="02040503050406030204" pitchFamily="18" charset="0"/>
                          </a:rPr>
                          <m:t>𝑄</m:t>
                        </m:r>
                      </m:e>
                      <m:sub>
                        <m:r>
                          <a:rPr lang="en-US" sz="11200" b="0" i="1" dirty="0" smtClean="0">
                            <a:solidFill>
                              <a:schemeClr val="tx1"/>
                            </a:solidFill>
                            <a:latin typeface="Cambria Math" panose="02040503050406030204" pitchFamily="18" charset="0"/>
                          </a:rPr>
                          <m:t>𝐿𝑅</m:t>
                        </m:r>
                      </m:sub>
                      <m:sup>
                        <m:r>
                          <a:rPr lang="en-US" sz="11200" b="0" i="1" dirty="0" smtClean="0">
                            <a:solidFill>
                              <a:schemeClr val="tx1"/>
                            </a:solidFill>
                            <a:latin typeface="Cambria Math" panose="02040503050406030204" pitchFamily="18" charset="0"/>
                          </a:rPr>
                          <m:t>∗</m:t>
                        </m:r>
                      </m:sup>
                    </m:sSubSup>
                  </m:oMath>
                </a14:m>
                <a:r>
                  <a:rPr lang="ar-SA" sz="11200" dirty="0" smtClean="0">
                    <a:solidFill>
                      <a:schemeClr val="tx1"/>
                    </a:solidFill>
                  </a:rPr>
                  <a:t>) والسعر التوازني(</a:t>
                </a:r>
                <a14:m>
                  <m:oMath xmlns:m="http://schemas.openxmlformats.org/officeDocument/2006/math">
                    <m:sSubSup>
                      <m:sSubSupPr>
                        <m:ctrlPr>
                          <a:rPr lang="en-US" sz="11200" i="1" dirty="0">
                            <a:solidFill>
                              <a:schemeClr val="tx1"/>
                            </a:solidFill>
                            <a:latin typeface="Cambria Math" panose="02040503050406030204" pitchFamily="18" charset="0"/>
                          </a:rPr>
                        </m:ctrlPr>
                      </m:sSubSupPr>
                      <m:e>
                        <m:r>
                          <a:rPr lang="en-US" sz="11200" b="0" i="1" dirty="0" smtClean="0">
                            <a:solidFill>
                              <a:schemeClr val="tx1"/>
                            </a:solidFill>
                            <a:latin typeface="Cambria Math" panose="02040503050406030204" pitchFamily="18" charset="0"/>
                          </a:rPr>
                          <m:t>𝑃</m:t>
                        </m:r>
                      </m:e>
                      <m:sub>
                        <m:r>
                          <a:rPr lang="en-US" sz="11200" i="1" dirty="0">
                            <a:solidFill>
                              <a:schemeClr val="tx1"/>
                            </a:solidFill>
                            <a:latin typeface="Cambria Math" panose="02040503050406030204" pitchFamily="18" charset="0"/>
                          </a:rPr>
                          <m:t>𝐿𝑅</m:t>
                        </m:r>
                      </m:sub>
                      <m:sup>
                        <m:r>
                          <a:rPr lang="en-US" sz="11200" i="1" dirty="0">
                            <a:solidFill>
                              <a:schemeClr val="tx1"/>
                            </a:solidFill>
                            <a:latin typeface="Cambria Math" panose="02040503050406030204" pitchFamily="18" charset="0"/>
                          </a:rPr>
                          <m:t>∗</m:t>
                        </m:r>
                      </m:sup>
                    </m:sSubSup>
                  </m:oMath>
                </a14:m>
                <a:r>
                  <a:rPr lang="ar-SA" sz="11200" dirty="0" smtClean="0">
                    <a:solidFill>
                      <a:schemeClr val="tx1"/>
                    </a:solidFill>
                  </a:rPr>
                  <a:t>) وتكون ارباح المنشأة تساوي صفر لان السعر يساوي التكاليف المتوسطة وبالتالي اي زيادة او نقص في الانتاج لهذه المنشأة سيترتب علية خسائر مما يضطرها للحفاظ على حجم الانتاج هذا .</a:t>
                </a:r>
                <a:endParaRPr lang="ar-SA" sz="112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04738" y="1191397"/>
                <a:ext cx="8136904" cy="5544616"/>
              </a:xfrm>
              <a:blipFill rotWithShape="0">
                <a:blip r:embed="rId2"/>
                <a:stretch>
                  <a:fillRect l="-2622" t="-3407" r="-262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7</a:t>
            </a:fld>
            <a:endParaRPr lang="en-GB"/>
          </a:p>
        </p:txBody>
      </p:sp>
    </p:spTree>
    <p:extLst>
      <p:ext uri="{BB962C8B-B14F-4D97-AF65-F5344CB8AC3E}">
        <p14:creationId xmlns:p14="http://schemas.microsoft.com/office/powerpoint/2010/main" val="2893677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a:t>فوزية الكلابي </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8</a:t>
            </a:fld>
            <a:endParaRPr lang="en-GB"/>
          </a:p>
        </p:txBody>
      </p:sp>
      <p:cxnSp>
        <p:nvCxnSpPr>
          <p:cNvPr id="6" name="Straight Arrow Connector 5"/>
          <p:cNvCxnSpPr/>
          <p:nvPr/>
        </p:nvCxnSpPr>
        <p:spPr>
          <a:xfrm flipV="1">
            <a:off x="2301804" y="2864549"/>
            <a:ext cx="0" cy="288032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06992" y="2901005"/>
            <a:ext cx="1325335" cy="707886"/>
          </a:xfrm>
          <a:prstGeom prst="rect">
            <a:avLst/>
          </a:prstGeom>
          <a:noFill/>
        </p:spPr>
        <p:txBody>
          <a:bodyPr wrap="square" rtlCol="0">
            <a:spAutoFit/>
          </a:bodyPr>
          <a:lstStyle/>
          <a:p>
            <a:pPr algn="ctr"/>
            <a:r>
              <a:rPr lang="en-GB" sz="2000" dirty="0" smtClean="0"/>
              <a:t>AC,D MC,MR,P</a:t>
            </a:r>
            <a:endParaRPr lang="en-GB" sz="2000" dirty="0"/>
          </a:p>
        </p:txBody>
      </p:sp>
      <p:sp>
        <p:nvSpPr>
          <p:cNvPr id="9" name="TextBox 8"/>
          <p:cNvSpPr txBox="1"/>
          <p:nvPr/>
        </p:nvSpPr>
        <p:spPr>
          <a:xfrm>
            <a:off x="5795190" y="5762265"/>
            <a:ext cx="542126" cy="400110"/>
          </a:xfrm>
          <a:prstGeom prst="rect">
            <a:avLst/>
          </a:prstGeom>
          <a:noFill/>
        </p:spPr>
        <p:txBody>
          <a:bodyPr wrap="square" rtlCol="0">
            <a:spAutoFit/>
          </a:bodyPr>
          <a:lstStyle/>
          <a:p>
            <a:pPr algn="ctr"/>
            <a:r>
              <a:rPr lang="en-US" sz="2000" dirty="0"/>
              <a:t>Q</a:t>
            </a:r>
            <a:endParaRPr lang="en-GB" sz="2000" dirty="0"/>
          </a:p>
        </p:txBody>
      </p:sp>
      <p:cxnSp>
        <p:nvCxnSpPr>
          <p:cNvPr id="11" name="Straight Connector 10"/>
          <p:cNvCxnSpPr/>
          <p:nvPr/>
        </p:nvCxnSpPr>
        <p:spPr>
          <a:xfrm>
            <a:off x="4355976" y="4005064"/>
            <a:ext cx="0" cy="1708200"/>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211960" y="5661248"/>
            <a:ext cx="720080" cy="369332"/>
          </a:xfrm>
          <a:prstGeom prst="rect">
            <a:avLst/>
          </a:prstGeom>
          <a:noFill/>
        </p:spPr>
        <p:txBody>
          <a:bodyPr wrap="square" rtlCol="0">
            <a:spAutoFit/>
          </a:bodyPr>
          <a:lstStyle/>
          <a:p>
            <a:r>
              <a:rPr lang="en-GB" dirty="0" smtClean="0"/>
              <a:t>Q*</a:t>
            </a:r>
            <a:r>
              <a:rPr lang="en-GB" sz="1050" dirty="0" smtClean="0"/>
              <a:t>LR</a:t>
            </a:r>
            <a:endParaRPr lang="en-GB" sz="1050" dirty="0"/>
          </a:p>
        </p:txBody>
      </p:sp>
      <p:sp>
        <p:nvSpPr>
          <p:cNvPr id="15" name="TextBox 14"/>
          <p:cNvSpPr txBox="1"/>
          <p:nvPr/>
        </p:nvSpPr>
        <p:spPr>
          <a:xfrm>
            <a:off x="4853089" y="2706107"/>
            <a:ext cx="611065" cy="461665"/>
          </a:xfrm>
          <a:prstGeom prst="rect">
            <a:avLst/>
          </a:prstGeom>
          <a:noFill/>
          <a:ln>
            <a:noFill/>
          </a:ln>
        </p:spPr>
        <p:txBody>
          <a:bodyPr wrap="none" rtlCol="0">
            <a:spAutoFit/>
          </a:bodyPr>
          <a:lstStyle/>
          <a:p>
            <a:r>
              <a:rPr lang="en-GB" sz="2400" dirty="0">
                <a:solidFill>
                  <a:srgbClr val="00B050"/>
                </a:solidFill>
              </a:rPr>
              <a:t>MC</a:t>
            </a:r>
          </a:p>
        </p:txBody>
      </p:sp>
      <p:sp>
        <p:nvSpPr>
          <p:cNvPr id="16" name="TextBox 15"/>
          <p:cNvSpPr txBox="1"/>
          <p:nvPr/>
        </p:nvSpPr>
        <p:spPr>
          <a:xfrm>
            <a:off x="5514136" y="2871916"/>
            <a:ext cx="725087" cy="461665"/>
          </a:xfrm>
          <a:prstGeom prst="rect">
            <a:avLst/>
          </a:prstGeom>
          <a:noFill/>
          <a:ln>
            <a:noFill/>
          </a:ln>
        </p:spPr>
        <p:txBody>
          <a:bodyPr wrap="square" rtlCol="0">
            <a:spAutoFit/>
          </a:bodyPr>
          <a:lstStyle/>
          <a:p>
            <a:r>
              <a:rPr lang="en-GB" sz="2400" dirty="0" smtClean="0">
                <a:solidFill>
                  <a:srgbClr val="7030A0"/>
                </a:solidFill>
              </a:rPr>
              <a:t>LAC</a:t>
            </a:r>
            <a:endParaRPr lang="en-GB" sz="2400" dirty="0">
              <a:solidFill>
                <a:srgbClr val="7030A0"/>
              </a:solidFill>
            </a:endParaRPr>
          </a:p>
        </p:txBody>
      </p:sp>
      <p:sp>
        <p:nvSpPr>
          <p:cNvPr id="17" name="TextBox 16"/>
          <p:cNvSpPr txBox="1"/>
          <p:nvPr/>
        </p:nvSpPr>
        <p:spPr>
          <a:xfrm>
            <a:off x="1775849" y="3809794"/>
            <a:ext cx="718472" cy="369332"/>
          </a:xfrm>
          <a:prstGeom prst="rect">
            <a:avLst/>
          </a:prstGeom>
          <a:noFill/>
        </p:spPr>
        <p:txBody>
          <a:bodyPr wrap="square" rtlCol="0">
            <a:spAutoFit/>
          </a:bodyPr>
          <a:lstStyle/>
          <a:p>
            <a:r>
              <a:rPr lang="en-GB" dirty="0" smtClean="0"/>
              <a:t>P*</a:t>
            </a:r>
            <a:r>
              <a:rPr lang="en-GB" sz="1000" dirty="0" smtClean="0"/>
              <a:t>LR</a:t>
            </a:r>
            <a:endParaRPr lang="en-GB" sz="1000" dirty="0"/>
          </a:p>
        </p:txBody>
      </p:sp>
      <p:sp>
        <p:nvSpPr>
          <p:cNvPr id="22" name="Freeform 21"/>
          <p:cNvSpPr/>
          <p:nvPr/>
        </p:nvSpPr>
        <p:spPr>
          <a:xfrm>
            <a:off x="2948336" y="3068961"/>
            <a:ext cx="2542129" cy="252028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Connector 26"/>
          <p:cNvCxnSpPr/>
          <p:nvPr/>
        </p:nvCxnSpPr>
        <p:spPr>
          <a:xfrm>
            <a:off x="2301804" y="3200925"/>
            <a:ext cx="2846260" cy="2244299"/>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132172" y="5294237"/>
            <a:ext cx="663964" cy="461665"/>
          </a:xfrm>
          <a:prstGeom prst="rect">
            <a:avLst/>
          </a:prstGeom>
          <a:noFill/>
          <a:ln>
            <a:noFill/>
          </a:ln>
        </p:spPr>
        <p:txBody>
          <a:bodyPr wrap="none" rtlCol="0">
            <a:spAutoFit/>
          </a:bodyPr>
          <a:lstStyle/>
          <a:p>
            <a:r>
              <a:rPr lang="en-GB" sz="2400" dirty="0">
                <a:solidFill>
                  <a:srgbClr val="C00000"/>
                </a:solidFill>
              </a:rPr>
              <a:t>MR</a:t>
            </a:r>
          </a:p>
        </p:txBody>
      </p:sp>
      <p:cxnSp>
        <p:nvCxnSpPr>
          <p:cNvPr id="30" name="Straight Connector 29"/>
          <p:cNvCxnSpPr/>
          <p:nvPr/>
        </p:nvCxnSpPr>
        <p:spPr>
          <a:xfrm>
            <a:off x="2301878" y="3198074"/>
            <a:ext cx="3638348" cy="136815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794596" y="4379980"/>
            <a:ext cx="373820" cy="461665"/>
          </a:xfrm>
          <a:prstGeom prst="rect">
            <a:avLst/>
          </a:prstGeom>
          <a:noFill/>
          <a:ln>
            <a:noFill/>
          </a:ln>
        </p:spPr>
        <p:txBody>
          <a:bodyPr wrap="none" rtlCol="0">
            <a:spAutoFit/>
          </a:bodyPr>
          <a:lstStyle/>
          <a:p>
            <a:r>
              <a:rPr lang="en-GB" sz="2400" dirty="0">
                <a:solidFill>
                  <a:schemeClr val="tx2"/>
                </a:solidFill>
              </a:rPr>
              <a:t>D</a:t>
            </a:r>
          </a:p>
        </p:txBody>
      </p:sp>
      <p:sp>
        <p:nvSpPr>
          <p:cNvPr id="55" name="Oval 54"/>
          <p:cNvSpPr/>
          <p:nvPr/>
        </p:nvSpPr>
        <p:spPr>
          <a:xfrm>
            <a:off x="4283968" y="472514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Connector 34"/>
          <p:cNvCxnSpPr>
            <a:stCxn id="55" idx="0"/>
          </p:cNvCxnSpPr>
          <p:nvPr/>
        </p:nvCxnSpPr>
        <p:spPr>
          <a:xfrm>
            <a:off x="4355976" y="4725144"/>
            <a:ext cx="13755" cy="1030758"/>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5928466" y="1183944"/>
            <a:ext cx="3129876" cy="4571958"/>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r"/>
            <a:r>
              <a:rPr lang="ar-SA" sz="2400" dirty="0"/>
              <a:t>شرط التوازن </a:t>
            </a:r>
          </a:p>
          <a:p>
            <a:pPr algn="r"/>
            <a:r>
              <a:rPr lang="en-US" sz="2400" dirty="0"/>
              <a:t>MC=MR</a:t>
            </a:r>
          </a:p>
          <a:p>
            <a:pPr algn="r" rtl="1"/>
            <a:r>
              <a:rPr lang="ar-SA" sz="2400" dirty="0" smtClean="0"/>
              <a:t>وتحدد </a:t>
            </a:r>
            <a:r>
              <a:rPr lang="ar-SA" sz="2400" dirty="0"/>
              <a:t>السعر التوازني صعودا لمنحنى الطلب عند النقطة </a:t>
            </a:r>
            <a:endParaRPr lang="ar-SA" sz="2400" dirty="0" smtClean="0"/>
          </a:p>
          <a:p>
            <a:pPr algn="r" rtl="1"/>
            <a:r>
              <a:rPr lang="ar-SA" sz="2400" dirty="0" smtClean="0"/>
              <a:t>(</a:t>
            </a:r>
            <a:r>
              <a:rPr lang="en-US" sz="2400" dirty="0" smtClean="0"/>
              <a:t>B</a:t>
            </a:r>
            <a:r>
              <a:rPr lang="ar-SA" sz="2400" dirty="0" smtClean="0"/>
              <a:t>) ونجد </a:t>
            </a:r>
            <a:r>
              <a:rPr lang="ar-SA" sz="2400" dirty="0"/>
              <a:t>ان (</a:t>
            </a:r>
            <a:r>
              <a:rPr lang="en-US" sz="2400" dirty="0" smtClean="0"/>
              <a:t>P=LAC</a:t>
            </a:r>
            <a:r>
              <a:rPr lang="ar-SA" sz="2400" dirty="0"/>
              <a:t>) اذن </a:t>
            </a:r>
            <a:r>
              <a:rPr lang="ar-SA" sz="2400" dirty="0" smtClean="0"/>
              <a:t>الارباح صفرية في الاجل الطويل. لو زادت او خفضت انتاجهاعن (</a:t>
            </a:r>
            <a:r>
              <a:rPr lang="en-GB" sz="2400" dirty="0" smtClean="0"/>
              <a:t>Q*</a:t>
            </a:r>
            <a:r>
              <a:rPr lang="en-GB" sz="1200" dirty="0" smtClean="0"/>
              <a:t>LR</a:t>
            </a:r>
            <a:r>
              <a:rPr lang="ar-SA" sz="2400" dirty="0" smtClean="0"/>
              <a:t>)</a:t>
            </a:r>
            <a:endParaRPr lang="en-GB" sz="2400" dirty="0"/>
          </a:p>
          <a:p>
            <a:pPr algn="r" rtl="1"/>
            <a:r>
              <a:rPr lang="ar-SA" sz="2400" dirty="0" smtClean="0"/>
              <a:t>ستحقق خسائر.</a:t>
            </a:r>
            <a:endParaRPr lang="en-US" sz="2400" dirty="0"/>
          </a:p>
        </p:txBody>
      </p:sp>
      <p:sp>
        <p:nvSpPr>
          <p:cNvPr id="14" name="Rectangle 13"/>
          <p:cNvSpPr/>
          <p:nvPr/>
        </p:nvSpPr>
        <p:spPr>
          <a:xfrm>
            <a:off x="323528" y="2060848"/>
            <a:ext cx="2441111"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a:solidFill>
                  <a:srgbClr val="C00000"/>
                </a:solidFill>
                <a:effectLst>
                  <a:outerShdw blurRad="38100" dist="38100" dir="2700000" algn="tl">
                    <a:srgbClr val="000000">
                      <a:alpha val="43137"/>
                    </a:srgbClr>
                  </a:outerShdw>
                </a:effectLst>
              </a:rPr>
              <a:t>P&gt;ATC</a:t>
            </a:r>
          </a:p>
        </p:txBody>
      </p:sp>
      <p:sp>
        <p:nvSpPr>
          <p:cNvPr id="42" name="Rectangle 41"/>
          <p:cNvSpPr/>
          <p:nvPr/>
        </p:nvSpPr>
        <p:spPr>
          <a:xfrm>
            <a:off x="4233773" y="3810647"/>
            <a:ext cx="346066" cy="5760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B</a:t>
            </a:r>
            <a:endParaRPr lang="en-US" dirty="0"/>
          </a:p>
        </p:txBody>
      </p:sp>
      <p:sp>
        <p:nvSpPr>
          <p:cNvPr id="45" name="Rectangle 44"/>
          <p:cNvSpPr/>
          <p:nvPr/>
        </p:nvSpPr>
        <p:spPr>
          <a:xfrm>
            <a:off x="2073005" y="5558499"/>
            <a:ext cx="255126" cy="34199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O</a:t>
            </a:r>
          </a:p>
        </p:txBody>
      </p:sp>
      <p:sp>
        <p:nvSpPr>
          <p:cNvPr id="21" name="Rectangle 20"/>
          <p:cNvSpPr/>
          <p:nvPr/>
        </p:nvSpPr>
        <p:spPr>
          <a:xfrm>
            <a:off x="2288049" y="4043305"/>
            <a:ext cx="2026600" cy="55826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46" name="Arc 45"/>
          <p:cNvSpPr/>
          <p:nvPr/>
        </p:nvSpPr>
        <p:spPr>
          <a:xfrm rot="7534612">
            <a:off x="3017881" y="623103"/>
            <a:ext cx="3137040" cy="3474276"/>
          </a:xfrm>
          <a:prstGeom prst="arc">
            <a:avLst>
              <a:gd name="adj1" fmla="val 15687880"/>
              <a:gd name="adj2" fmla="val 1684869"/>
            </a:avLst>
          </a:prstGeom>
          <a:ln w="5715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Title 1"/>
          <p:cNvSpPr txBox="1">
            <a:spLocks/>
          </p:cNvSpPr>
          <p:nvPr/>
        </p:nvSpPr>
        <p:spPr>
          <a:xfrm>
            <a:off x="820457" y="677830"/>
            <a:ext cx="7543800" cy="766131"/>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rtl="1"/>
            <a:r>
              <a:rPr lang="ar-SA" sz="3200" b="1" dirty="0" smtClean="0">
                <a:solidFill>
                  <a:srgbClr val="C00000"/>
                </a:solidFill>
                <a:effectLst>
                  <a:outerShdw blurRad="38100" dist="38100" dir="2700000" algn="tl">
                    <a:srgbClr val="000000">
                      <a:alpha val="43137"/>
                    </a:srgbClr>
                  </a:outerShdw>
                </a:effectLst>
              </a:rPr>
              <a:t>توازن منشأة المنافسة الاحتكارية في الاجل الطويل</a:t>
            </a:r>
            <a:br>
              <a:rPr lang="ar-SA" sz="3200" b="1" dirty="0" smtClean="0">
                <a:solidFill>
                  <a:srgbClr val="C00000"/>
                </a:solidFill>
                <a:effectLst>
                  <a:outerShdw blurRad="38100" dist="38100" dir="2700000" algn="tl">
                    <a:srgbClr val="000000">
                      <a:alpha val="43137"/>
                    </a:srgbClr>
                  </a:outerShdw>
                </a:effectLst>
              </a:rPr>
            </a:br>
            <a:endParaRPr lang="en-US" sz="3200" b="1" dirty="0">
              <a:solidFill>
                <a:srgbClr val="C00000"/>
              </a:solidFill>
              <a:effectLst>
                <a:outerShdw blurRad="38100" dist="38100" dir="2700000" algn="tl">
                  <a:srgbClr val="000000">
                    <a:alpha val="43137"/>
                  </a:srgbClr>
                </a:outerShdw>
              </a:effectLst>
            </a:endParaRPr>
          </a:p>
        </p:txBody>
      </p:sp>
      <p:cxnSp>
        <p:nvCxnSpPr>
          <p:cNvPr id="37" name="Straight Connector 36"/>
          <p:cNvCxnSpPr/>
          <p:nvPr/>
        </p:nvCxnSpPr>
        <p:spPr>
          <a:xfrm flipH="1" flipV="1">
            <a:off x="2288049" y="3967433"/>
            <a:ext cx="2150088" cy="11323"/>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8758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4625"/>
            <a:ext cx="7543800" cy="432047"/>
          </a:xfrm>
        </p:spPr>
        <p:txBody>
          <a:bodyPr>
            <a:normAutofit fontScale="90000"/>
          </a:bodyPr>
          <a:lstStyle/>
          <a:p>
            <a:pPr algn="ctr"/>
            <a:r>
              <a:rPr lang="ar-SA" sz="3200" b="1" dirty="0" smtClean="0">
                <a:solidFill>
                  <a:srgbClr val="C00000"/>
                </a:solidFill>
                <a:effectLst>
                  <a:outerShdw blurRad="38100" dist="38100" dir="2700000" algn="tl">
                    <a:srgbClr val="000000">
                      <a:alpha val="43137"/>
                    </a:srgbClr>
                  </a:outerShdw>
                </a:effectLst>
              </a:rPr>
              <a:t>المنافسة الاحتكارية وتحقيق الكفاءة</a:t>
            </a:r>
            <a:endParaRPr lang="en-US"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620688"/>
            <a:ext cx="8856983" cy="5976664"/>
          </a:xfrm>
        </p:spPr>
        <p:txBody>
          <a:bodyPr>
            <a:normAutofit/>
          </a:bodyPr>
          <a:lstStyle/>
          <a:p>
            <a:pPr algn="r" rtl="1"/>
            <a:r>
              <a:rPr lang="ar-SA" sz="2400" b="1" dirty="0" smtClean="0">
                <a:solidFill>
                  <a:srgbClr val="0070C0"/>
                </a:solidFill>
              </a:rPr>
              <a:t>بمقارنة سوق المنافسة الاحتكارية بسوق المنافسة الكاملة الذي يعتبر احد اشكال السوق ذات الكفاءة الاقتصادية يلاحظ عدم كفاءة سوق المنافسة الاحتكارية للاسباب التالية:</a:t>
            </a:r>
          </a:p>
          <a:p>
            <a:pPr algn="r" rtl="1">
              <a:buFont typeface="Wingdings" panose="05000000000000000000" pitchFamily="2" charset="2"/>
              <a:buChar char="q"/>
            </a:pPr>
            <a:r>
              <a:rPr lang="ar-SA" sz="2400" dirty="0" smtClean="0"/>
              <a:t>المنشأة في سوق </a:t>
            </a:r>
            <a:r>
              <a:rPr lang="ar-SA" sz="2400" b="1" dirty="0" smtClean="0">
                <a:solidFill>
                  <a:srgbClr val="0070C0"/>
                </a:solidFill>
              </a:rPr>
              <a:t>المنافسة الاحتكارية تطلب سعرً اعلى (</a:t>
            </a:r>
            <a:r>
              <a:rPr lang="en-US" sz="2400" b="1" dirty="0" err="1" smtClean="0">
                <a:solidFill>
                  <a:srgbClr val="0070C0"/>
                </a:solidFill>
              </a:rPr>
              <a:t>Pmc</a:t>
            </a:r>
            <a:r>
              <a:rPr lang="ar-SA" sz="2400" b="1" dirty="0" smtClean="0">
                <a:solidFill>
                  <a:srgbClr val="0070C0"/>
                </a:solidFill>
              </a:rPr>
              <a:t>) وتقدم حجم انتاج اقل  (</a:t>
            </a:r>
            <a:r>
              <a:rPr lang="en-US" sz="2400" b="1" dirty="0" smtClean="0">
                <a:solidFill>
                  <a:srgbClr val="0070C0"/>
                </a:solidFill>
              </a:rPr>
              <a:t>Q*mc</a:t>
            </a:r>
            <a:r>
              <a:rPr lang="ar-SA" sz="2400" b="1" dirty="0" smtClean="0">
                <a:solidFill>
                  <a:srgbClr val="0070C0"/>
                </a:solidFill>
              </a:rPr>
              <a:t>) </a:t>
            </a:r>
            <a:r>
              <a:rPr lang="ar-SA" sz="2400" dirty="0" smtClean="0"/>
              <a:t>من نظيرتها في المنافسة الكاملة والتي تطلب السعر (</a:t>
            </a:r>
            <a:r>
              <a:rPr lang="en-US" sz="2400" dirty="0" smtClean="0"/>
              <a:t>Pc</a:t>
            </a:r>
            <a:r>
              <a:rPr lang="ar-SA" sz="2400" dirty="0" smtClean="0"/>
              <a:t>) وتقدم حجم الانتاج (</a:t>
            </a:r>
            <a:r>
              <a:rPr lang="en-US" sz="2400" dirty="0" smtClean="0"/>
              <a:t>Q*c</a:t>
            </a:r>
            <a:r>
              <a:rPr lang="ar-SA" sz="2400" dirty="0" smtClean="0"/>
              <a:t>).</a:t>
            </a:r>
          </a:p>
          <a:p>
            <a:pPr algn="r" rtl="1"/>
            <a:r>
              <a:rPr lang="ar-SA" sz="2400" dirty="0" smtClean="0"/>
              <a:t>السعر التوازني في المنافسة الكاملة يساوي التكاليف الحدية (</a:t>
            </a:r>
            <a:r>
              <a:rPr lang="en-US" sz="2400" dirty="0" smtClean="0"/>
              <a:t>MC=P*C</a:t>
            </a:r>
            <a:r>
              <a:rPr lang="ar-SA" sz="2400" dirty="0" smtClean="0"/>
              <a:t>)بينما </a:t>
            </a:r>
            <a:r>
              <a:rPr lang="ar-SA" sz="2400" b="1" dirty="0" smtClean="0">
                <a:solidFill>
                  <a:srgbClr val="0070C0"/>
                </a:solidFill>
              </a:rPr>
              <a:t>في المنافسة الاحتكارية السعر يفوق التكاليف الحدية(</a:t>
            </a:r>
            <a:r>
              <a:rPr lang="en-US" sz="2400" b="1" dirty="0" smtClean="0">
                <a:solidFill>
                  <a:srgbClr val="0070C0"/>
                </a:solidFill>
              </a:rPr>
              <a:t>MC&gt;P</a:t>
            </a:r>
            <a:r>
              <a:rPr lang="en-US" sz="2400" b="1" dirty="0">
                <a:solidFill>
                  <a:srgbClr val="0070C0"/>
                </a:solidFill>
              </a:rPr>
              <a:t>*</a:t>
            </a:r>
            <a:r>
              <a:rPr lang="ar-SA" sz="2400" b="1" dirty="0" smtClean="0">
                <a:solidFill>
                  <a:srgbClr val="0070C0"/>
                </a:solidFill>
              </a:rPr>
              <a:t>) مما يترتب عليه وجود فاقد او خسارة</a:t>
            </a:r>
            <a:r>
              <a:rPr lang="ar-SA" sz="2400" dirty="0" smtClean="0"/>
              <a:t> بمقدار المساحة (</a:t>
            </a:r>
            <a:r>
              <a:rPr lang="en-US" sz="2400" dirty="0" smtClean="0"/>
              <a:t>ABC</a:t>
            </a:r>
            <a:r>
              <a:rPr lang="ar-SA" sz="2400" dirty="0" smtClean="0"/>
              <a:t>) وزيادة المنشأة الانتاج الى النقطة التي يتساوى عندها السعر مع التكاليف الحدية سيؤدي الى زوال هذا الفاقد الذي نشأ بسبب القوة الاحتكارية لهذه المنشأة .</a:t>
            </a:r>
          </a:p>
          <a:p>
            <a:pPr algn="r" rtl="1">
              <a:buFont typeface="Wingdings" panose="05000000000000000000" pitchFamily="2" charset="2"/>
              <a:buChar char="q"/>
            </a:pPr>
            <a:r>
              <a:rPr lang="ar-SA" sz="2400" dirty="0" smtClean="0"/>
              <a:t>الانتاج التوازني لمنشأة المنافسة الاحتكارية يكون عند مستوى انتاج اقل من حجم الانتاج الامثل (</a:t>
            </a:r>
            <a:r>
              <a:rPr lang="en-US" sz="2400" dirty="0" smtClean="0"/>
              <a:t>Q*</a:t>
            </a:r>
            <a:r>
              <a:rPr lang="ar-SA" sz="2400" dirty="0" smtClean="0"/>
              <a:t>)الذي يتحقق عنده اقل تكاليف متوسطة مما يعني ان المنشأة في المنافسة الاحتكارية تتميز بوجود فائض طاقة انتاج استيعابية (</a:t>
            </a:r>
            <a:r>
              <a:rPr lang="en-US" sz="2400" dirty="0" smtClean="0"/>
              <a:t>Excess Capacity</a:t>
            </a:r>
            <a:r>
              <a:rPr lang="ar-SA" sz="2400" dirty="0" smtClean="0"/>
              <a:t>) .</a:t>
            </a:r>
          </a:p>
          <a:p>
            <a:pPr algn="r" rtl="1"/>
            <a:endParaRPr lang="en-US" dirty="0"/>
          </a:p>
        </p:txBody>
      </p:sp>
      <p:sp>
        <p:nvSpPr>
          <p:cNvPr id="4" name="Footer Placeholder 3"/>
          <p:cNvSpPr>
            <a:spLocks noGrp="1"/>
          </p:cNvSpPr>
          <p:nvPr>
            <p:ph type="ftr" sz="quarter" idx="11"/>
          </p:nvPr>
        </p:nvSpPr>
        <p:spPr/>
        <p:txBody>
          <a:bodyPr/>
          <a:lstStyle/>
          <a:p>
            <a:r>
              <a:rPr lang="ar-SA" smtClean="0"/>
              <a:t>فوزية الكلابي</a:t>
            </a:r>
            <a:endParaRPr lang="en-GB"/>
          </a:p>
        </p:txBody>
      </p:sp>
      <p:sp>
        <p:nvSpPr>
          <p:cNvPr id="5" name="Slide Number Placeholder 4"/>
          <p:cNvSpPr>
            <a:spLocks noGrp="1"/>
          </p:cNvSpPr>
          <p:nvPr>
            <p:ph type="sldNum" sz="quarter" idx="12"/>
          </p:nvPr>
        </p:nvSpPr>
        <p:spPr/>
        <p:txBody>
          <a:bodyPr/>
          <a:lstStyle/>
          <a:p>
            <a:fld id="{2338F51C-D5EA-4311-9A7E-897834F6F1FC}" type="slidenum">
              <a:rPr lang="en-GB" smtClean="0"/>
              <a:pPr/>
              <a:t>9</a:t>
            </a:fld>
            <a:endParaRPr lang="en-GB"/>
          </a:p>
        </p:txBody>
      </p:sp>
    </p:spTree>
    <p:extLst>
      <p:ext uri="{BB962C8B-B14F-4D97-AF65-F5344CB8AC3E}">
        <p14:creationId xmlns:p14="http://schemas.microsoft.com/office/powerpoint/2010/main" val="3298045815"/>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2907</TotalTime>
  <Words>2379</Words>
  <Application>Microsoft Office PowerPoint</Application>
  <PresentationFormat>On-screen Show (4:3)</PresentationFormat>
  <Paragraphs>186</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Cambria Math</vt:lpstr>
      <vt:lpstr>Times New Roman</vt:lpstr>
      <vt:lpstr>Wingdings</vt:lpstr>
      <vt:lpstr>Retrospect</vt:lpstr>
      <vt:lpstr>عرض المنشأة في اسواق المنافسة غير الكاملة</vt:lpstr>
      <vt:lpstr>مقدمة</vt:lpstr>
      <vt:lpstr>سوق المنافسة الاحتكارية  Monopolistic Comptition</vt:lpstr>
      <vt:lpstr>الاختلاف بين المنافسة الاحتكارية والمنافسة التامة</vt:lpstr>
      <vt:lpstr>توازن المنشأة في المنافسة الاحتكارية </vt:lpstr>
      <vt:lpstr>PowerPoint Presentation</vt:lpstr>
      <vt:lpstr>تابع :توازن المنشأة في المنافسة الاحتكارية </vt:lpstr>
      <vt:lpstr>PowerPoint Presentation</vt:lpstr>
      <vt:lpstr>المنافسة الاحتكارية وتحقيق الكفاءة</vt:lpstr>
      <vt:lpstr>المنافسة الاحتكارية وتحقيق الكفاءة</vt:lpstr>
      <vt:lpstr>PowerPoint Presentation</vt:lpstr>
      <vt:lpstr>اهمية المنافسة الاحتكارية كنموذج اقتصادي</vt:lpstr>
      <vt:lpstr>احتكار القلة  Oligopoly</vt:lpstr>
      <vt:lpstr>احتكار القلة  Oligopoly</vt:lpstr>
      <vt:lpstr>المنافسة في الانتاج </vt:lpstr>
      <vt:lpstr>المنافسة في الاسعار</vt:lpstr>
      <vt:lpstr>منحنى الطلب المنكسر Kinked Demand Curve</vt:lpstr>
      <vt:lpstr>منحنى الطلب المنكسر</vt:lpstr>
      <vt:lpstr>منحنى الطلب المنكسر ومنحنى الايراد الحدي ومنحنى التكاليف الحدية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تكاليف الإنتاج في الأجل القصير</dc:title>
  <dc:creator>Bodour</dc:creator>
  <cp:lastModifiedBy>Fawziah Alkelabi</cp:lastModifiedBy>
  <cp:revision>266</cp:revision>
  <dcterms:created xsi:type="dcterms:W3CDTF">2013-03-10T13:57:49Z</dcterms:created>
  <dcterms:modified xsi:type="dcterms:W3CDTF">2017-12-19T16:13:21Z</dcterms:modified>
</cp:coreProperties>
</file>