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706562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066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634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092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0992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7049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7706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6303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527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842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694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878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566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112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948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6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39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BCAD085-E8A6-8845-BD4E-CB4CCA059FC4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160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b="1" dirty="0" err="1">
                <a:latin typeface="Adobe Caslon Pro" panose="0205050205050A020403" pitchFamily="18" charset="0"/>
              </a:rPr>
              <a:t>Imidazo</a:t>
            </a:r>
            <a:r>
              <a:rPr b="1" dirty="0">
                <a:latin typeface="Adobe Caslon Pro" panose="0205050205050A020403" pitchFamily="18" charset="0"/>
              </a:rPr>
              <a:t>[1,2-a]pyridine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dirty="0" smtClean="0">
                <a:latin typeface="Adobe Caslon Pro" panose="0205050205050A020403" pitchFamily="18" charset="0"/>
              </a:rPr>
              <a:t>Rare </a:t>
            </a:r>
            <a:r>
              <a:rPr dirty="0">
                <a:latin typeface="Adobe Caslon Pro" panose="0205050205050A020403" pitchFamily="18" charset="0"/>
              </a:rPr>
              <a:t>and Medicinally Important Heterocyclic Compound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3600" b="1" dirty="0">
                <a:latin typeface="Adobe Caslon Pro" panose="0205050205050A020403" pitchFamily="18" charset="0"/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dirty="0"/>
          </a:p>
          <a:p>
            <a:r>
              <a:rPr dirty="0" err="1">
                <a:latin typeface="Adobe Caslon Pro" panose="0205050205050A020403" pitchFamily="18" charset="0"/>
              </a:rPr>
              <a:t>Imidazo</a:t>
            </a:r>
            <a:r>
              <a:rPr dirty="0">
                <a:latin typeface="Adobe Caslon Pro" panose="0205050205050A020403" pitchFamily="18" charset="0"/>
              </a:rPr>
              <a:t>[1,2-a]pyridine is a fused heterocyclic compound.</a:t>
            </a:r>
          </a:p>
          <a:p>
            <a:r>
              <a:rPr lang="en-US" dirty="0" smtClean="0">
                <a:latin typeface="Adobe Caslon Pro" panose="0205050205050A020403" pitchFamily="18" charset="0"/>
              </a:rPr>
              <a:t>1-</a:t>
            </a:r>
            <a:r>
              <a:rPr dirty="0" smtClean="0">
                <a:latin typeface="Adobe Caslon Pro" panose="0205050205050A020403" pitchFamily="18" charset="0"/>
              </a:rPr>
              <a:t>It </a:t>
            </a:r>
            <a:r>
              <a:rPr dirty="0">
                <a:latin typeface="Adobe Caslon Pro" panose="0205050205050A020403" pitchFamily="18" charset="0"/>
              </a:rPr>
              <a:t>consists of an </a:t>
            </a:r>
            <a:r>
              <a:rPr dirty="0" smtClean="0">
                <a:latin typeface="Adobe Caslon Pro" panose="0205050205050A020403" pitchFamily="18" charset="0"/>
              </a:rPr>
              <a:t>imidazole </a:t>
            </a:r>
            <a:r>
              <a:rPr dirty="0">
                <a:latin typeface="Adobe Caslon Pro" panose="0205050205050A020403" pitchFamily="18" charset="0"/>
              </a:rPr>
              <a:t>ring fused with a pyridine ring</a:t>
            </a:r>
            <a:r>
              <a:rPr dirty="0" smtClean="0">
                <a:latin typeface="Adobe Caslon Pro" panose="0205050205050A020403" pitchFamily="18" charset="0"/>
              </a:rPr>
              <a:t>.</a:t>
            </a:r>
            <a:endParaRPr dirty="0">
              <a:latin typeface="Adobe Caslon Pro" panose="0205050205050A020403" pitchFamily="18" charset="0"/>
            </a:endParaRPr>
          </a:p>
          <a:p>
            <a:r>
              <a:rPr dirty="0">
                <a:latin typeface="Adobe Caslon Pro" panose="0205050205050A020403" pitchFamily="18" charset="0"/>
              </a:rPr>
              <a:t>It is known for its pharmacological importance, especially in sedative medications.</a:t>
            </a:r>
          </a:p>
          <a:p>
            <a:r>
              <a:rPr dirty="0">
                <a:latin typeface="Adobe Caslon Pro" panose="0205050205050A020403" pitchFamily="18" charset="0"/>
              </a:rPr>
              <a:t>Rarely discussed outside medicinal chemistry fields</a:t>
            </a:r>
            <a:r>
              <a:rPr sz="2400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3600" b="1" dirty="0">
                <a:latin typeface="Adobe Caslon Pro" panose="0205050205050A020403" pitchFamily="18" charset="0"/>
              </a:rPr>
              <a:t>IUPAC and Commercial Names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r>
              <a:rPr sz="2400" dirty="0">
                <a:latin typeface="Adobe Caslon Pro" panose="0205050205050A020403" pitchFamily="18" charset="0"/>
              </a:rPr>
              <a:t>IUPAC Name: </a:t>
            </a:r>
            <a:r>
              <a:rPr sz="2400" dirty="0" err="1">
                <a:latin typeface="Adobe Caslon Pro" panose="0205050205050A020403" pitchFamily="18" charset="0"/>
              </a:rPr>
              <a:t>Imidazo</a:t>
            </a:r>
            <a:r>
              <a:rPr sz="2400" dirty="0">
                <a:latin typeface="Adobe Caslon Pro" panose="0205050205050A020403" pitchFamily="18" charset="0"/>
              </a:rPr>
              <a:t>[1,2-a]pyridine</a:t>
            </a:r>
          </a:p>
          <a:p>
            <a:r>
              <a:rPr sz="2400" dirty="0">
                <a:latin typeface="Adobe Caslon Pro" panose="0205050205050A020403" pitchFamily="18" charset="0"/>
              </a:rPr>
              <a:t>Trade Name Examples:</a:t>
            </a:r>
          </a:p>
          <a:p>
            <a:r>
              <a:rPr sz="2400" dirty="0">
                <a:latin typeface="Adobe Caslon Pro" panose="0205050205050A020403" pitchFamily="18" charset="0"/>
              </a:rPr>
              <a:t>- Zolpidem (Ambien)</a:t>
            </a:r>
          </a:p>
          <a:p>
            <a:r>
              <a:rPr sz="2400" dirty="0">
                <a:latin typeface="Adobe Caslon Pro" panose="0205050205050A020403" pitchFamily="18" charset="0"/>
              </a:rPr>
              <a:t>- </a:t>
            </a:r>
            <a:r>
              <a:rPr sz="2400" dirty="0" err="1">
                <a:latin typeface="Adobe Caslon Pro" panose="0205050205050A020403" pitchFamily="18" charset="0"/>
              </a:rPr>
              <a:t>Alpidem</a:t>
            </a:r>
            <a:r>
              <a:rPr sz="2400" dirty="0">
                <a:latin typeface="Adobe Caslon Pro" panose="0205050205050A020403" pitchFamily="18" charset="0"/>
              </a:rPr>
              <a:t> (anxiolytic)</a:t>
            </a:r>
          </a:p>
          <a:p>
            <a:r>
              <a:rPr sz="2400" dirty="0">
                <a:latin typeface="Adobe Caslon Pro" panose="0205050205050A020403" pitchFamily="18" charset="0"/>
              </a:rPr>
              <a:t>These drugs act on the central nervous system (CNS).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3600" b="1" dirty="0">
                <a:latin typeface="Adobe Caslon Pro" panose="0205050205050A020403" pitchFamily="18" charset="0"/>
              </a:rPr>
              <a:t>Chemical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dirty="0"/>
          </a:p>
          <a:p>
            <a:r>
              <a:rPr sz="2400" dirty="0">
                <a:latin typeface="Adobe Caslon Pro" panose="0205050205050A020403" pitchFamily="18" charset="0"/>
              </a:rPr>
              <a:t>The compound contains two fused rings:</a:t>
            </a:r>
          </a:p>
          <a:p>
            <a:r>
              <a:rPr lang="en-US" sz="2000" dirty="0" smtClean="0">
                <a:latin typeface="Adobe Caslon Pro" panose="0205050205050A020403" pitchFamily="18" charset="0"/>
              </a:rPr>
              <a:t>1</a:t>
            </a:r>
            <a:r>
              <a:rPr sz="2000" dirty="0" smtClean="0">
                <a:latin typeface="Adobe Caslon Pro" panose="0205050205050A020403" pitchFamily="18" charset="0"/>
              </a:rPr>
              <a:t>- </a:t>
            </a:r>
            <a:r>
              <a:rPr sz="2000" dirty="0">
                <a:latin typeface="Adobe Caslon Pro" panose="0205050205050A020403" pitchFamily="18" charset="0"/>
              </a:rPr>
              <a:t>A six-membered pyridine ring</a:t>
            </a:r>
          </a:p>
          <a:p>
            <a:r>
              <a:rPr lang="en-US" sz="2000" dirty="0" smtClean="0">
                <a:latin typeface="Adobe Caslon Pro" panose="0205050205050A020403" pitchFamily="18" charset="0"/>
              </a:rPr>
              <a:t>2</a:t>
            </a:r>
            <a:r>
              <a:rPr sz="2000" dirty="0" smtClean="0">
                <a:latin typeface="Adobe Caslon Pro" panose="0205050205050A020403" pitchFamily="18" charset="0"/>
              </a:rPr>
              <a:t>- </a:t>
            </a:r>
            <a:r>
              <a:rPr sz="2000" dirty="0">
                <a:latin typeface="Adobe Caslon Pro" panose="0205050205050A020403" pitchFamily="18" charset="0"/>
              </a:rPr>
              <a:t>A five-membered imidazole </a:t>
            </a:r>
            <a:r>
              <a:rPr sz="2000" dirty="0" smtClean="0">
                <a:latin typeface="Adobe Caslon Pro" panose="0205050205050A020403" pitchFamily="18" charset="0"/>
              </a:rPr>
              <a:t>ring</a:t>
            </a:r>
            <a:endParaRPr sz="2000" dirty="0">
              <a:latin typeface="Adobe Caslon Pro" panose="0205050205050A020403" pitchFamily="18" charset="0"/>
            </a:endParaRPr>
          </a:p>
          <a:p>
            <a:r>
              <a:rPr sz="2400" dirty="0">
                <a:latin typeface="Adobe Caslon Pro" panose="0205050205050A020403" pitchFamily="18" charset="0"/>
              </a:rPr>
              <a:t>Flat aromatic system, important in bioactivity</a:t>
            </a:r>
            <a:r>
              <a:rPr sz="2400" dirty="0" smtClean="0">
                <a:latin typeface="Adobe Caslon Pro" panose="0205050205050A020403" pitchFamily="18" charset="0"/>
              </a:rPr>
              <a:t>.</a:t>
            </a:r>
            <a:endParaRPr sz="2400" dirty="0">
              <a:latin typeface="Adobe Caslon Pro" panose="0205050205050A020403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2541" y="1819275"/>
            <a:ext cx="2686050" cy="16954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3600" b="1" dirty="0">
                <a:latin typeface="Adobe Caslon Pro" panose="0205050205050A020403" pitchFamily="18" charset="0"/>
              </a:rPr>
              <a:t>Physical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r>
              <a:rPr sz="2400" dirty="0">
                <a:latin typeface="Adobe Caslon Pro" panose="0205050205050A020403" pitchFamily="18" charset="0"/>
              </a:rPr>
              <a:t>Physical State: Solid at room temperature</a:t>
            </a:r>
          </a:p>
          <a:p>
            <a:r>
              <a:rPr sz="2400" dirty="0">
                <a:latin typeface="Adobe Caslon Pro" panose="0205050205050A020403" pitchFamily="18" charset="0"/>
              </a:rPr>
              <a:t>Melting Point: Approximately </a:t>
            </a:r>
            <a:r>
              <a:rPr lang="en-US" dirty="0" smtClean="0">
                <a:latin typeface="Adobe Caslon Pro" panose="0205050205050A020403" pitchFamily="18" charset="0"/>
              </a:rPr>
              <a:t>126</a:t>
            </a:r>
            <a:r>
              <a:rPr dirty="0" smtClean="0">
                <a:latin typeface="Adobe Caslon Pro" panose="0205050205050A020403" pitchFamily="18" charset="0"/>
              </a:rPr>
              <a:t>–</a:t>
            </a:r>
            <a:r>
              <a:rPr lang="en-US" dirty="0" smtClean="0">
                <a:latin typeface="Adobe Caslon Pro" panose="0205050205050A020403" pitchFamily="18" charset="0"/>
              </a:rPr>
              <a:t>124</a:t>
            </a:r>
            <a:r>
              <a:rPr dirty="0" smtClean="0">
                <a:latin typeface="Adobe Caslon Pro" panose="0205050205050A020403" pitchFamily="18" charset="0"/>
              </a:rPr>
              <a:t> </a:t>
            </a:r>
            <a:r>
              <a:rPr sz="2400" dirty="0">
                <a:latin typeface="Adobe Caslon Pro" panose="0205050205050A020403" pitchFamily="18" charset="0"/>
              </a:rPr>
              <a:t>°C</a:t>
            </a:r>
          </a:p>
          <a:p>
            <a:r>
              <a:rPr sz="2400" dirty="0">
                <a:latin typeface="Adobe Caslon Pro" panose="0205050205050A020403" pitchFamily="18" charset="0"/>
              </a:rPr>
              <a:t>Boiling Point: Decomposes before boiling</a:t>
            </a:r>
          </a:p>
          <a:p>
            <a:r>
              <a:rPr sz="2400" dirty="0">
                <a:latin typeface="Adobe Caslon Pro" panose="0205050205050A020403" pitchFamily="18" charset="0"/>
              </a:rPr>
              <a:t>Solubility: Varies by derivative, often soluble in organic solvents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3600" b="1" dirty="0">
                <a:latin typeface="Adobe Caslon Pro" panose="0205050205050A020403" pitchFamily="18" charset="0"/>
              </a:rPr>
              <a:t>Laboratory Preparation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dirty="0"/>
          </a:p>
          <a:p>
            <a:r>
              <a:rPr sz="2000" dirty="0">
                <a:latin typeface="Adobe Caslon Pro" panose="0205050205050A020403" pitchFamily="18" charset="0"/>
              </a:rPr>
              <a:t>React 2-aminopyridine with alpha-</a:t>
            </a:r>
            <a:r>
              <a:rPr sz="2000" dirty="0" err="1">
                <a:latin typeface="Adobe Caslon Pro" panose="0205050205050A020403" pitchFamily="18" charset="0"/>
              </a:rPr>
              <a:t>haloketone</a:t>
            </a:r>
            <a:r>
              <a:rPr sz="2000" dirty="0">
                <a:latin typeface="Adobe Caslon Pro" panose="0205050205050A020403" pitchFamily="18" charset="0"/>
              </a:rPr>
              <a:t> under reflux in ethanol.</a:t>
            </a:r>
          </a:p>
          <a:p>
            <a:r>
              <a:rPr sz="1600" dirty="0">
                <a:latin typeface="Adobe Caslon Pro" panose="0205050205050A020403" pitchFamily="18" charset="0"/>
              </a:rPr>
              <a:t>Reaction: 2-aminopyridine + alpha-</a:t>
            </a:r>
            <a:r>
              <a:rPr sz="1600" dirty="0" err="1">
                <a:latin typeface="Adobe Caslon Pro" panose="0205050205050A020403" pitchFamily="18" charset="0"/>
              </a:rPr>
              <a:t>haloketone</a:t>
            </a:r>
            <a:r>
              <a:rPr sz="1600" dirty="0">
                <a:latin typeface="Adobe Caslon Pro" panose="0205050205050A020403" pitchFamily="18" charset="0"/>
              </a:rPr>
              <a:t> → </a:t>
            </a:r>
            <a:r>
              <a:rPr sz="1600" dirty="0" err="1">
                <a:latin typeface="Adobe Caslon Pro" panose="0205050205050A020403" pitchFamily="18" charset="0"/>
              </a:rPr>
              <a:t>Imidazo</a:t>
            </a:r>
            <a:r>
              <a:rPr sz="1600" dirty="0">
                <a:latin typeface="Adobe Caslon Pro" panose="0205050205050A020403" pitchFamily="18" charset="0"/>
              </a:rPr>
              <a:t>[1,2-a]pyridine + </a:t>
            </a:r>
            <a:r>
              <a:rPr sz="1400" dirty="0" smtClean="0">
                <a:latin typeface="Adobe Caslon Pro" panose="0205050205050A020403" pitchFamily="18" charset="0"/>
              </a:rPr>
              <a:t>HX</a:t>
            </a:r>
            <a:endParaRPr lang="en-US" sz="1400" dirty="0" smtClean="0">
              <a:latin typeface="Adobe Caslon Pro" panose="0205050205050A020403" pitchFamily="18" charset="0"/>
            </a:endParaRPr>
          </a:p>
          <a:p>
            <a:pPr marL="0" indent="0">
              <a:buNone/>
            </a:pPr>
            <a:endParaRPr sz="1600" dirty="0">
              <a:latin typeface="Adobe Caslon Pro" panose="0205050205050A020403" pitchFamily="18" charset="0"/>
            </a:endParaRPr>
          </a:p>
          <a:p>
            <a:r>
              <a:rPr sz="2000" dirty="0">
                <a:latin typeface="Adobe Caslon Pro" panose="0205050205050A020403" pitchFamily="18" charset="0"/>
              </a:rPr>
              <a:t>Requires heat and basic conditions.</a:t>
            </a:r>
          </a:p>
          <a:p>
            <a:r>
              <a:rPr sz="2000" dirty="0">
                <a:latin typeface="Adobe Caslon Pro" panose="0205050205050A020403" pitchFamily="18" charset="0"/>
              </a:rPr>
              <a:t>Can be modified to produce bioactive derivatives.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3600" b="1" dirty="0">
                <a:latin typeface="Adobe Caslon Pro" panose="0205050205050A020403" pitchFamily="18" charset="0"/>
              </a:rPr>
              <a:t>Applications and 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dirty="0"/>
          </a:p>
          <a:p>
            <a:r>
              <a:rPr sz="2400" u="sng" dirty="0">
                <a:latin typeface="Adobe Caslon Pro" panose="0205050205050A020403" pitchFamily="18" charset="0"/>
              </a:rPr>
              <a:t>Medical</a:t>
            </a:r>
            <a:r>
              <a:rPr sz="2400" dirty="0">
                <a:latin typeface="Adobe Caslon Pro" panose="0205050205050A020403" pitchFamily="18" charset="0"/>
              </a:rPr>
              <a:t>:</a:t>
            </a:r>
          </a:p>
          <a:p>
            <a:r>
              <a:rPr sz="2400" dirty="0">
                <a:latin typeface="Adobe Caslon Pro" panose="0205050205050A020403" pitchFamily="18" charset="0"/>
              </a:rPr>
              <a:t>- Core structure in sedatives </a:t>
            </a:r>
            <a:r>
              <a:rPr sz="2400" dirty="0" smtClean="0">
                <a:latin typeface="Adobe Caslon Pro" panose="0205050205050A020403" pitchFamily="18" charset="0"/>
              </a:rPr>
              <a:t>(Zolpidem</a:t>
            </a:r>
            <a:r>
              <a:rPr sz="2400" dirty="0">
                <a:latin typeface="Adobe Caslon Pro" panose="0205050205050A020403" pitchFamily="18" charset="0"/>
              </a:rPr>
              <a:t>)</a:t>
            </a:r>
          </a:p>
          <a:p>
            <a:r>
              <a:rPr sz="2400" dirty="0">
                <a:latin typeface="Adobe Caslon Pro" panose="0205050205050A020403" pitchFamily="18" charset="0"/>
              </a:rPr>
              <a:t>- Antiviral, antibacterial, and anti-inflammatory activities</a:t>
            </a:r>
          </a:p>
          <a:p>
            <a:r>
              <a:rPr sz="2400" u="sng" dirty="0">
                <a:latin typeface="Adobe Caslon Pro" panose="0205050205050A020403" pitchFamily="18" charset="0"/>
              </a:rPr>
              <a:t>Industrial</a:t>
            </a:r>
            <a:r>
              <a:rPr sz="2400" dirty="0">
                <a:latin typeface="Adobe Caslon Pro" panose="0205050205050A020403" pitchFamily="18" charset="0"/>
              </a:rPr>
              <a:t>:</a:t>
            </a:r>
          </a:p>
          <a:p>
            <a:r>
              <a:rPr sz="2400" dirty="0">
                <a:latin typeface="Adobe Caslon Pro" panose="0205050205050A020403" pitchFamily="18" charset="0"/>
              </a:rPr>
              <a:t>- Used in combinatorial chemistry for drug discovery</a:t>
            </a:r>
          </a:p>
          <a:p>
            <a:r>
              <a:rPr sz="2400" dirty="0">
                <a:latin typeface="Adobe Caslon Pro" panose="0205050205050A020403" pitchFamily="18" charset="0"/>
              </a:rPr>
              <a:t>- CNS-targeted therapeutic design</a:t>
            </a:r>
          </a:p>
          <a:p>
            <a:r>
              <a:rPr sz="2400" dirty="0">
                <a:latin typeface="Adobe Caslon Pro" panose="0205050205050A020403" pitchFamily="18" charset="0"/>
              </a:rPr>
              <a:t>Dose Example: Zolpidem - 5–10 mg per dose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3600" b="1" dirty="0">
                <a:latin typeface="Adobe Caslon Pro" panose="0205050205050A020403" pitchFamily="18" charset="0"/>
              </a:rPr>
              <a:t>Environmental and Health Impacts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dirty="0"/>
          </a:p>
          <a:p>
            <a:r>
              <a:rPr sz="2400" u="sng" dirty="0">
                <a:latin typeface="Adobe Caslon Pro" panose="0205050205050A020403" pitchFamily="18" charset="0"/>
              </a:rPr>
              <a:t>Environmental:</a:t>
            </a:r>
          </a:p>
          <a:p>
            <a:r>
              <a:rPr sz="2400" dirty="0">
                <a:latin typeface="Adobe Caslon Pro" panose="0205050205050A020403" pitchFamily="18" charset="0"/>
              </a:rPr>
              <a:t>- Minimal environmental persistence</a:t>
            </a:r>
          </a:p>
          <a:p>
            <a:r>
              <a:rPr sz="2400" dirty="0">
                <a:latin typeface="Adobe Caslon Pro" panose="0205050205050A020403" pitchFamily="18" charset="0"/>
              </a:rPr>
              <a:t>- Requires proper pharmaceutical waste disposal</a:t>
            </a:r>
          </a:p>
          <a:p>
            <a:r>
              <a:rPr sz="2400" u="sng" dirty="0">
                <a:latin typeface="Adobe Caslon Pro" panose="0205050205050A020403" pitchFamily="18" charset="0"/>
              </a:rPr>
              <a:t>Health:</a:t>
            </a:r>
          </a:p>
          <a:p>
            <a:r>
              <a:rPr sz="2400" dirty="0">
                <a:latin typeface="Adobe Caslon Pro" panose="0205050205050A020403" pitchFamily="18" charset="0"/>
              </a:rPr>
              <a:t>- Safe in medical doses</a:t>
            </a:r>
          </a:p>
          <a:p>
            <a:r>
              <a:rPr sz="2400" dirty="0">
                <a:latin typeface="Adobe Caslon Pro" panose="0205050205050A020403" pitchFamily="18" charset="0"/>
              </a:rPr>
              <a:t>- Overuse may cause sedation, dependency, cognitive effects</a:t>
            </a:r>
          </a:p>
          <a:p>
            <a:r>
              <a:rPr sz="2400" dirty="0">
                <a:latin typeface="Adobe Caslon Pro" panose="0205050205050A020403" pitchFamily="18" charset="0"/>
              </a:rPr>
              <a:t>- Generally well-tolerated under supervision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1943</TotalTime>
  <Words>261</Words>
  <Application>Microsoft Office PowerPoint</Application>
  <PresentationFormat>On-screen Show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Adobe Caslon Pro</vt:lpstr>
      <vt:lpstr>Arial</vt:lpstr>
      <vt:lpstr>Corbel</vt:lpstr>
      <vt:lpstr>Parallax</vt:lpstr>
      <vt:lpstr>Imidazo[1,2-a]pyridine</vt:lpstr>
      <vt:lpstr>Introduction</vt:lpstr>
      <vt:lpstr>IUPAC and Commercial Names</vt:lpstr>
      <vt:lpstr>Chemical Structure</vt:lpstr>
      <vt:lpstr>Physical Properties</vt:lpstr>
      <vt:lpstr>Laboratory Preparation</vt:lpstr>
      <vt:lpstr>Applications and Uses</vt:lpstr>
      <vt:lpstr>Environmental and Health Impacts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Imidazo[1,2-a]pyridine</dc:title>
  <dc:subject/>
  <dc:creator>User</dc:creator>
  <cp:keywords/>
  <dc:description>generated using python-pptx</dc:description>
  <cp:lastModifiedBy>حساب Microsoft</cp:lastModifiedBy>
  <cp:revision>6</cp:revision>
  <dcterms:created xsi:type="dcterms:W3CDTF">2013-01-27T09:14:16Z</dcterms:created>
  <dcterms:modified xsi:type="dcterms:W3CDTF">2025-05-04T05:15:48Z</dcterms:modified>
  <cp:category/>
</cp:coreProperties>
</file>