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57" r:id="rId3"/>
    <p:sldId id="272" r:id="rId4"/>
    <p:sldId id="258" r:id="rId5"/>
    <p:sldId id="261" r:id="rId6"/>
    <p:sldId id="259" r:id="rId7"/>
    <p:sldId id="260" r:id="rId8"/>
    <p:sldId id="262" r:id="rId9"/>
    <p:sldId id="263" r:id="rId10"/>
    <p:sldId id="264" r:id="rId11"/>
    <p:sldId id="265" r:id="rId12"/>
    <p:sldId id="266" r:id="rId13"/>
    <p:sldId id="267" r:id="rId14"/>
    <p:sldId id="269" r:id="rId15"/>
    <p:sldId id="270" r:id="rId16"/>
    <p:sldId id="271" r:id="rId17"/>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1478E96E-8B21-456C-821A-6BADD21BF000}" type="datetimeFigureOut">
              <a:rPr lang="en-GB" smtClean="0"/>
              <a:t>07/04/2021</a:t>
            </a:fld>
            <a:endParaRPr lang="en-GB"/>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64EAADD6-7320-4426-AA5E-23052411AD56}" type="slidenum">
              <a:rPr lang="en-GB" smtClean="0"/>
              <a:t>‹#›</a:t>
            </a:fld>
            <a:endParaRPr lang="en-GB"/>
          </a:p>
        </p:txBody>
      </p:sp>
    </p:spTree>
    <p:extLst>
      <p:ext uri="{BB962C8B-B14F-4D97-AF65-F5344CB8AC3E}">
        <p14:creationId xmlns:p14="http://schemas.microsoft.com/office/powerpoint/2010/main" val="6472132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GB" dirty="0"/>
          </a:p>
        </p:txBody>
      </p:sp>
      <p:sp>
        <p:nvSpPr>
          <p:cNvPr id="4" name="عنصر نائب لرقم الشريحة 3"/>
          <p:cNvSpPr>
            <a:spLocks noGrp="1"/>
          </p:cNvSpPr>
          <p:nvPr>
            <p:ph type="sldNum" sz="quarter" idx="10"/>
          </p:nvPr>
        </p:nvSpPr>
        <p:spPr/>
        <p:txBody>
          <a:bodyPr/>
          <a:lstStyle/>
          <a:p>
            <a:fld id="{DE72F1D0-9BA4-4F84-B659-B7C7537F86B5}" type="slidenum">
              <a:rPr lang="en-GB" smtClean="0"/>
              <a:t>14</a:t>
            </a:fld>
            <a:endParaRPr lang="en-GB"/>
          </a:p>
        </p:txBody>
      </p:sp>
    </p:spTree>
    <p:extLst>
      <p:ext uri="{BB962C8B-B14F-4D97-AF65-F5344CB8AC3E}">
        <p14:creationId xmlns:p14="http://schemas.microsoft.com/office/powerpoint/2010/main" val="227462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GB"/>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GB"/>
          </a:p>
        </p:txBody>
      </p:sp>
      <p:sp>
        <p:nvSpPr>
          <p:cNvPr id="4" name="عنصر نائب للتاريخ 3"/>
          <p:cNvSpPr>
            <a:spLocks noGrp="1"/>
          </p:cNvSpPr>
          <p:nvPr>
            <p:ph type="dt" sz="half" idx="10"/>
          </p:nvPr>
        </p:nvSpPr>
        <p:spPr/>
        <p:txBody>
          <a:bodyPr/>
          <a:lstStyle/>
          <a:p>
            <a:fld id="{6DD3CCC0-5D76-469B-A738-49ED4EDF2095}" type="datetimeFigureOut">
              <a:rPr lang="en-GB" smtClean="0"/>
              <a:t>07/04/2021</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267961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10"/>
          </p:nvPr>
        </p:nvSpPr>
        <p:spPr/>
        <p:txBody>
          <a:bodyPr/>
          <a:lstStyle/>
          <a:p>
            <a:fld id="{6DD3CCC0-5D76-469B-A738-49ED4EDF2095}" type="datetimeFigureOut">
              <a:rPr lang="en-GB" smtClean="0"/>
              <a:t>07/04/2021</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9326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10"/>
          </p:nvPr>
        </p:nvSpPr>
        <p:spPr/>
        <p:txBody>
          <a:bodyPr/>
          <a:lstStyle/>
          <a:p>
            <a:fld id="{6DD3CCC0-5D76-469B-A738-49ED4EDF2095}" type="datetimeFigureOut">
              <a:rPr lang="en-GB" smtClean="0"/>
              <a:t>07/04/2021</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193382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10"/>
          </p:nvPr>
        </p:nvSpPr>
        <p:spPr/>
        <p:txBody>
          <a:bodyPr/>
          <a:lstStyle/>
          <a:p>
            <a:fld id="{6DD3CCC0-5D76-469B-A738-49ED4EDF2095}" type="datetimeFigureOut">
              <a:rPr lang="en-GB" smtClean="0"/>
              <a:t>07/04/2021</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154291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6DD3CCC0-5D76-469B-A738-49ED4EDF2095}" type="datetimeFigureOut">
              <a:rPr lang="en-GB" smtClean="0"/>
              <a:t>07/04/2021</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130041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عنصر نائب للتاريخ 4"/>
          <p:cNvSpPr>
            <a:spLocks noGrp="1"/>
          </p:cNvSpPr>
          <p:nvPr>
            <p:ph type="dt" sz="half" idx="10"/>
          </p:nvPr>
        </p:nvSpPr>
        <p:spPr/>
        <p:txBody>
          <a:bodyPr/>
          <a:lstStyle/>
          <a:p>
            <a:fld id="{6DD3CCC0-5D76-469B-A738-49ED4EDF2095}" type="datetimeFigureOut">
              <a:rPr lang="en-GB" smtClean="0"/>
              <a:t>07/04/2021</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325121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7" name="عنصر نائب للتاريخ 6"/>
          <p:cNvSpPr>
            <a:spLocks noGrp="1"/>
          </p:cNvSpPr>
          <p:nvPr>
            <p:ph type="dt" sz="half" idx="10"/>
          </p:nvPr>
        </p:nvSpPr>
        <p:spPr/>
        <p:txBody>
          <a:bodyPr/>
          <a:lstStyle/>
          <a:p>
            <a:fld id="{6DD3CCC0-5D76-469B-A738-49ED4EDF2095}" type="datetimeFigureOut">
              <a:rPr lang="en-GB" smtClean="0"/>
              <a:t>07/04/2021</a:t>
            </a:fld>
            <a:endParaRPr lang="en-GB"/>
          </a:p>
        </p:txBody>
      </p:sp>
      <p:sp>
        <p:nvSpPr>
          <p:cNvPr id="8" name="عنصر نائب للتذييل 7"/>
          <p:cNvSpPr>
            <a:spLocks noGrp="1"/>
          </p:cNvSpPr>
          <p:nvPr>
            <p:ph type="ftr" sz="quarter" idx="11"/>
          </p:nvPr>
        </p:nvSpPr>
        <p:spPr/>
        <p:txBody>
          <a:bodyPr/>
          <a:lstStyle/>
          <a:p>
            <a:endParaRPr lang="en-GB"/>
          </a:p>
        </p:txBody>
      </p:sp>
      <p:sp>
        <p:nvSpPr>
          <p:cNvPr id="9" name="عنصر نائب لرقم الشريحة 8"/>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424416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تاريخ 2"/>
          <p:cNvSpPr>
            <a:spLocks noGrp="1"/>
          </p:cNvSpPr>
          <p:nvPr>
            <p:ph type="dt" sz="half" idx="10"/>
          </p:nvPr>
        </p:nvSpPr>
        <p:spPr/>
        <p:txBody>
          <a:bodyPr/>
          <a:lstStyle/>
          <a:p>
            <a:fld id="{6DD3CCC0-5D76-469B-A738-49ED4EDF2095}" type="datetimeFigureOut">
              <a:rPr lang="en-GB" smtClean="0"/>
              <a:t>07/04/2021</a:t>
            </a:fld>
            <a:endParaRPr lang="en-GB"/>
          </a:p>
        </p:txBody>
      </p:sp>
      <p:sp>
        <p:nvSpPr>
          <p:cNvPr id="4" name="عنصر نائب للتذييل 3"/>
          <p:cNvSpPr>
            <a:spLocks noGrp="1"/>
          </p:cNvSpPr>
          <p:nvPr>
            <p:ph type="ftr" sz="quarter" idx="11"/>
          </p:nvPr>
        </p:nvSpPr>
        <p:spPr/>
        <p:txBody>
          <a:bodyPr/>
          <a:lstStyle/>
          <a:p>
            <a:endParaRPr lang="en-GB"/>
          </a:p>
        </p:txBody>
      </p:sp>
      <p:sp>
        <p:nvSpPr>
          <p:cNvPr id="5" name="عنصر نائب لرقم الشريحة 4"/>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244618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DD3CCC0-5D76-469B-A738-49ED4EDF2095}" type="datetimeFigureOut">
              <a:rPr lang="en-GB" smtClean="0"/>
              <a:t>07/04/2021</a:t>
            </a:fld>
            <a:endParaRPr lang="en-GB"/>
          </a:p>
        </p:txBody>
      </p:sp>
      <p:sp>
        <p:nvSpPr>
          <p:cNvPr id="3" name="عنصر نائب للتذييل 2"/>
          <p:cNvSpPr>
            <a:spLocks noGrp="1"/>
          </p:cNvSpPr>
          <p:nvPr>
            <p:ph type="ftr" sz="quarter" idx="11"/>
          </p:nvPr>
        </p:nvSpPr>
        <p:spPr/>
        <p:txBody>
          <a:bodyPr/>
          <a:lstStyle/>
          <a:p>
            <a:endParaRPr lang="en-GB"/>
          </a:p>
        </p:txBody>
      </p:sp>
      <p:sp>
        <p:nvSpPr>
          <p:cNvPr id="4" name="عنصر نائب لرقم الشريحة 3"/>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410621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GB"/>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6DD3CCC0-5D76-469B-A738-49ED4EDF2095}" type="datetimeFigureOut">
              <a:rPr lang="en-GB" smtClean="0"/>
              <a:t>07/04/2021</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114274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GB"/>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6DD3CCC0-5D76-469B-A738-49ED4EDF2095}" type="datetimeFigureOut">
              <a:rPr lang="en-GB" smtClean="0"/>
              <a:t>07/04/2021</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87FC266B-4671-42B2-BE8C-935A925F709C}" type="slidenum">
              <a:rPr lang="en-GB" smtClean="0"/>
              <a:t>‹#›</a:t>
            </a:fld>
            <a:endParaRPr lang="en-GB"/>
          </a:p>
        </p:txBody>
      </p:sp>
    </p:spTree>
    <p:extLst>
      <p:ext uri="{BB962C8B-B14F-4D97-AF65-F5344CB8AC3E}">
        <p14:creationId xmlns:p14="http://schemas.microsoft.com/office/powerpoint/2010/main" val="70785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D3CCC0-5D76-469B-A738-49ED4EDF2095}" type="datetimeFigureOut">
              <a:rPr lang="en-GB" smtClean="0"/>
              <a:t>07/04/2021</a:t>
            </a:fld>
            <a:endParaRPr lang="en-GB"/>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GB"/>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FC266B-4671-42B2-BE8C-935A925F709C}" type="slidenum">
              <a:rPr lang="en-GB" smtClean="0"/>
              <a:t>‹#›</a:t>
            </a:fld>
            <a:endParaRPr lang="en-GB"/>
          </a:p>
        </p:txBody>
      </p:sp>
    </p:spTree>
    <p:extLst>
      <p:ext uri="{BB962C8B-B14F-4D97-AF65-F5344CB8AC3E}">
        <p14:creationId xmlns:p14="http://schemas.microsoft.com/office/powerpoint/2010/main" val="3639138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solidFill>
            <a:schemeClr val="accent6">
              <a:lumMod val="50000"/>
            </a:schemeClr>
          </a:solidFill>
        </p:spPr>
        <p:txBody>
          <a:bodyPr/>
          <a:lstStyle/>
          <a:p>
            <a:r>
              <a:rPr lang="ar-EG" dirty="0" smtClean="0"/>
              <a:t>طراز المجمعات</a:t>
            </a:r>
            <a:endParaRPr lang="en-GB" dirty="0"/>
          </a:p>
        </p:txBody>
      </p:sp>
      <p:sp>
        <p:nvSpPr>
          <p:cNvPr id="3" name="عنوان فرعي 2"/>
          <p:cNvSpPr>
            <a:spLocks noGrp="1"/>
          </p:cNvSpPr>
          <p:nvPr>
            <p:ph type="subTitle" idx="1"/>
          </p:nvPr>
        </p:nvSpPr>
        <p:spPr>
          <a:solidFill>
            <a:srgbClr val="FFC000"/>
          </a:solidFill>
        </p:spPr>
        <p:txBody>
          <a:bodyPr>
            <a:normAutofit/>
          </a:bodyPr>
          <a:lstStyle/>
          <a:p>
            <a:r>
              <a:rPr lang="ar-EG" sz="4800" dirty="0" smtClean="0">
                <a:solidFill>
                  <a:srgbClr val="00B050"/>
                </a:solidFill>
              </a:rPr>
              <a:t>مجمع </a:t>
            </a:r>
            <a:r>
              <a:rPr lang="ar-EG" sz="4800" dirty="0" err="1" smtClean="0">
                <a:solidFill>
                  <a:srgbClr val="00B050"/>
                </a:solidFill>
              </a:rPr>
              <a:t>خوند</a:t>
            </a:r>
            <a:r>
              <a:rPr lang="ar-EG" sz="4800" dirty="0" smtClean="0">
                <a:solidFill>
                  <a:srgbClr val="00B050"/>
                </a:solidFill>
              </a:rPr>
              <a:t> خاتون بقيصرية</a:t>
            </a:r>
            <a:endParaRPr lang="en-GB" sz="4800" dirty="0">
              <a:solidFill>
                <a:srgbClr val="00B050"/>
              </a:solidFill>
            </a:endParaRPr>
          </a:p>
        </p:txBody>
      </p:sp>
    </p:spTree>
    <p:extLst>
      <p:ext uri="{BB962C8B-B14F-4D97-AF65-F5344CB8AC3E}">
        <p14:creationId xmlns:p14="http://schemas.microsoft.com/office/powerpoint/2010/main" val="160695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المدخل الغربي للمسجد</a:t>
            </a:r>
          </a:p>
        </p:txBody>
      </p:sp>
      <p:pic>
        <p:nvPicPr>
          <p:cNvPr id="88067" name="Content Placeholder 5" descr="مجمع خواند خاتون -المدخل.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03514" y="1600201"/>
            <a:ext cx="6784975" cy="4525963"/>
          </a:xfrm>
        </p:spPr>
      </p:pic>
    </p:spTree>
    <p:extLst>
      <p:ext uri="{BB962C8B-B14F-4D97-AF65-F5344CB8AC3E}">
        <p14:creationId xmlns:p14="http://schemas.microsoft.com/office/powerpoint/2010/main" val="253130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قبة القبلة والمئذنة</a:t>
            </a:r>
          </a:p>
        </p:txBody>
      </p:sp>
      <p:pic>
        <p:nvPicPr>
          <p:cNvPr id="89091" name="Content Placeholder 3" descr="مجع خواند خاتون منظر من الشمال يوضح قبة القبلة وقبة الصحن والمئذنة.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19389" y="1600201"/>
            <a:ext cx="6753225" cy="4525963"/>
          </a:xfrm>
        </p:spPr>
      </p:pic>
    </p:spTree>
    <p:extLst>
      <p:ext uri="{BB962C8B-B14F-4D97-AF65-F5344CB8AC3E}">
        <p14:creationId xmlns:p14="http://schemas.microsoft.com/office/powerpoint/2010/main" val="306282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منظر من الصحن لإيوان القبلة</a:t>
            </a:r>
          </a:p>
        </p:txBody>
      </p:sp>
      <p:pic>
        <p:nvPicPr>
          <p:cNvPr id="90115" name="Content Placeholder 3" descr="مجع خواندخاتون منظر من الصحن لإيوان القبلة بالمدرسة.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19389" y="1600201"/>
            <a:ext cx="6753225" cy="4525963"/>
          </a:xfrm>
        </p:spPr>
      </p:pic>
    </p:spTree>
    <p:extLst>
      <p:ext uri="{BB962C8B-B14F-4D97-AF65-F5344CB8AC3E}">
        <p14:creationId xmlns:p14="http://schemas.microsoft.com/office/powerpoint/2010/main" val="144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المدرسة والحمام</a:t>
            </a:r>
          </a:p>
        </p:txBody>
      </p:sp>
      <p:sp>
        <p:nvSpPr>
          <p:cNvPr id="91139" name="Content Placeholder 2"/>
          <p:cNvSpPr>
            <a:spLocks noGrp="1"/>
          </p:cNvSpPr>
          <p:nvPr>
            <p:ph idx="1"/>
          </p:nvPr>
        </p:nvSpPr>
        <p:spPr/>
        <p:txBody>
          <a:bodyPr/>
          <a:lstStyle/>
          <a:p>
            <a:r>
              <a:rPr lang="ar-SA" altLang="en-US" smtClean="0"/>
              <a:t>مدرسة المجمع تلتصق بالركن الشمالي الغربي للمسجد ويعتبر الضريح نقطة الاتصال بينهما.</a:t>
            </a:r>
          </a:p>
          <a:p>
            <a:r>
              <a:rPr lang="ar-SA" altLang="en-US" smtClean="0"/>
              <a:t>للمدرسة مدخل مستقل في الضلع الغربي وهي ذات مسقط أفقي مستطيل.</a:t>
            </a:r>
          </a:p>
          <a:p>
            <a:r>
              <a:rPr lang="ar-SA" altLang="en-US" smtClean="0"/>
              <a:t>بوسط المدرسة صحن أوسط مربع تحيط به بوائك من الجهات الأربع وتتوزع حجرات الدراسة على الجانبين الشمالي والجنوبي وتحتل حجرات إقامة الطلاب الضلع الشرقي وجميع الوحدات مغطاة بأقبية طولية</a:t>
            </a:r>
          </a:p>
          <a:p>
            <a:r>
              <a:rPr lang="ar-SA" altLang="en-US" smtClean="0"/>
              <a:t>الحمام مهدم الآن ويبدو أنه كان مخصصا لطلاب المدرسة.</a:t>
            </a:r>
          </a:p>
        </p:txBody>
      </p:sp>
    </p:spTree>
    <p:extLst>
      <p:ext uri="{BB962C8B-B14F-4D97-AF65-F5344CB8AC3E}">
        <p14:creationId xmlns:p14="http://schemas.microsoft.com/office/powerpoint/2010/main" val="309126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مدخل المدرسة والمئذنة</a:t>
            </a:r>
          </a:p>
        </p:txBody>
      </p:sp>
      <p:pic>
        <p:nvPicPr>
          <p:cNvPr id="92163" name="Content Placeholder 3" descr="مجمع خواند خاتون مدخل المدرسة والمئذنة.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40239" y="1600200"/>
            <a:ext cx="3455987" cy="5132388"/>
          </a:xfrm>
        </p:spPr>
      </p:pic>
    </p:spTree>
    <p:extLst>
      <p:ext uri="{BB962C8B-B14F-4D97-AF65-F5344CB8AC3E}">
        <p14:creationId xmlns:p14="http://schemas.microsoft.com/office/powerpoint/2010/main" val="33489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محراب المسجد وبقايا الحمام</a:t>
            </a:r>
          </a:p>
        </p:txBody>
      </p:sp>
      <p:pic>
        <p:nvPicPr>
          <p:cNvPr id="93187" name="Content Placeholder 3" descr="مجمع خواند خاتون -منظر عام يوصح المحراب من الخارج وبقايا الحمام.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52650" y="1600200"/>
            <a:ext cx="7772400" cy="5257800"/>
          </a:xfrm>
        </p:spPr>
      </p:pic>
    </p:spTree>
    <p:extLst>
      <p:ext uri="{BB962C8B-B14F-4D97-AF65-F5344CB8AC3E}">
        <p14:creationId xmlns:p14="http://schemas.microsoft.com/office/powerpoint/2010/main" val="74962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نقش كتابي بالمجمع</a:t>
            </a:r>
          </a:p>
        </p:txBody>
      </p:sp>
      <p:pic>
        <p:nvPicPr>
          <p:cNvPr id="94211" name="Content Placeholder 3" descr="مجمع خواند خاتون -نقش كتابي.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63776" y="1600200"/>
            <a:ext cx="7681913" cy="5257800"/>
          </a:xfrm>
        </p:spPr>
      </p:pic>
    </p:spTree>
    <p:extLst>
      <p:ext uri="{BB962C8B-B14F-4D97-AF65-F5344CB8AC3E}">
        <p14:creationId xmlns:p14="http://schemas.microsoft.com/office/powerpoint/2010/main" val="405868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طراز المجمعات </a:t>
            </a:r>
            <a:r>
              <a:rPr lang="en-US" altLang="en-US" dirty="0" smtClean="0">
                <a:solidFill>
                  <a:srgbClr val="FFFF00"/>
                </a:solidFill>
              </a:rPr>
              <a:t>complex</a:t>
            </a:r>
            <a:endParaRPr lang="ar-SA" altLang="en-US" dirty="0" smtClean="0">
              <a:solidFill>
                <a:srgbClr val="FFFF00"/>
              </a:solidFill>
            </a:endParaRPr>
          </a:p>
        </p:txBody>
      </p:sp>
      <p:sp>
        <p:nvSpPr>
          <p:cNvPr id="79875" name="Content Placeholder 2"/>
          <p:cNvSpPr>
            <a:spLocks noGrp="1"/>
          </p:cNvSpPr>
          <p:nvPr>
            <p:ph idx="1"/>
          </p:nvPr>
        </p:nvSpPr>
        <p:spPr>
          <a:solidFill>
            <a:srgbClr val="92D050"/>
          </a:solidFill>
        </p:spPr>
        <p:txBody>
          <a:bodyPr/>
          <a:lstStyle/>
          <a:p>
            <a:r>
              <a:rPr lang="ar-SA" altLang="en-US" dirty="0" smtClean="0"/>
              <a:t>عرف السلاجقة نوعا جديدا من المنشآت يعتمد على إنشاء مبنى واحد يقوم بعدة وظائف دينية ومدنية.</a:t>
            </a:r>
          </a:p>
          <a:p>
            <a:r>
              <a:rPr lang="ar-SA" altLang="en-US" dirty="0" smtClean="0"/>
              <a:t>تنقسم المجمعات إلى عدد من الوحدات المعمارية التي يجمعها سور واحد أو واجهة واحدة مع تعدد المداخل.</a:t>
            </a:r>
          </a:p>
          <a:p>
            <a:r>
              <a:rPr lang="ar-SA" altLang="en-US" dirty="0" smtClean="0"/>
              <a:t>تقليديا يشتمل المجمع على :</a:t>
            </a:r>
          </a:p>
          <a:p>
            <a:r>
              <a:rPr lang="ar-SA" altLang="en-US" dirty="0" smtClean="0">
                <a:solidFill>
                  <a:srgbClr val="FF0000"/>
                </a:solidFill>
              </a:rPr>
              <a:t>مسجد</a:t>
            </a:r>
          </a:p>
          <a:p>
            <a:r>
              <a:rPr lang="ar-SA" altLang="en-US" dirty="0" smtClean="0">
                <a:solidFill>
                  <a:srgbClr val="FF0000"/>
                </a:solidFill>
              </a:rPr>
              <a:t>مدرسة</a:t>
            </a:r>
          </a:p>
          <a:p>
            <a:r>
              <a:rPr lang="ar-SA" altLang="en-US" dirty="0" smtClean="0">
                <a:solidFill>
                  <a:srgbClr val="FF0000"/>
                </a:solidFill>
              </a:rPr>
              <a:t>قبة مدفن</a:t>
            </a:r>
          </a:p>
          <a:p>
            <a:r>
              <a:rPr lang="ar-SA" altLang="en-US" dirty="0" smtClean="0">
                <a:solidFill>
                  <a:srgbClr val="FF0000"/>
                </a:solidFill>
              </a:rPr>
              <a:t>حمام عمومي</a:t>
            </a:r>
          </a:p>
        </p:txBody>
      </p:sp>
    </p:spTree>
    <p:extLst>
      <p:ext uri="{BB962C8B-B14F-4D97-AF65-F5344CB8AC3E}">
        <p14:creationId xmlns:p14="http://schemas.microsoft.com/office/powerpoint/2010/main" val="202849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مجمع </a:t>
            </a:r>
            <a:r>
              <a:rPr lang="ar-SA" altLang="en-US" dirty="0" err="1" smtClean="0">
                <a:solidFill>
                  <a:srgbClr val="FFFF00"/>
                </a:solidFill>
              </a:rPr>
              <a:t>خواند</a:t>
            </a:r>
            <a:r>
              <a:rPr lang="ar-SA" altLang="en-US" dirty="0" smtClean="0">
                <a:solidFill>
                  <a:srgbClr val="FFFF00"/>
                </a:solidFill>
              </a:rPr>
              <a:t> خاتون بقيصرية</a:t>
            </a:r>
          </a:p>
        </p:txBody>
      </p:sp>
      <p:sp>
        <p:nvSpPr>
          <p:cNvPr id="80899" name="Content Placeholder 2"/>
          <p:cNvSpPr>
            <a:spLocks noGrp="1"/>
          </p:cNvSpPr>
          <p:nvPr>
            <p:ph idx="1"/>
          </p:nvPr>
        </p:nvSpPr>
        <p:spPr>
          <a:solidFill>
            <a:srgbClr val="92D050"/>
          </a:solidFill>
        </p:spPr>
        <p:txBody>
          <a:bodyPr/>
          <a:lstStyle/>
          <a:p>
            <a:r>
              <a:rPr lang="ar-SA" altLang="en-US" dirty="0" smtClean="0">
                <a:solidFill>
                  <a:srgbClr val="7030A0"/>
                </a:solidFill>
              </a:rPr>
              <a:t>شيدته </a:t>
            </a:r>
            <a:r>
              <a:rPr lang="ar-SA" altLang="en-US" dirty="0" err="1" smtClean="0">
                <a:solidFill>
                  <a:srgbClr val="7030A0"/>
                </a:solidFill>
              </a:rPr>
              <a:t>خواند</a:t>
            </a:r>
            <a:r>
              <a:rPr lang="ar-SA" altLang="en-US" dirty="0" smtClean="0">
                <a:solidFill>
                  <a:srgbClr val="7030A0"/>
                </a:solidFill>
              </a:rPr>
              <a:t> خاتون الزوجة الأولى لعلاء الدين </a:t>
            </a:r>
            <a:r>
              <a:rPr lang="ar-SA" altLang="en-US" dirty="0" err="1" smtClean="0">
                <a:solidFill>
                  <a:srgbClr val="7030A0"/>
                </a:solidFill>
              </a:rPr>
              <a:t>كيقباذ</a:t>
            </a:r>
            <a:r>
              <a:rPr lang="ar-SA" altLang="en-US" dirty="0" smtClean="0">
                <a:solidFill>
                  <a:srgbClr val="7030A0"/>
                </a:solidFill>
              </a:rPr>
              <a:t> عام 636هـ/1238م وهو أقدم نموذج للمجمعات المعمارية.</a:t>
            </a:r>
          </a:p>
          <a:p>
            <a:pPr>
              <a:buFontTx/>
              <a:buNone/>
            </a:pPr>
            <a:r>
              <a:rPr lang="ar-SA" altLang="en-US" dirty="0" smtClean="0">
                <a:solidFill>
                  <a:srgbClr val="7030A0"/>
                </a:solidFill>
              </a:rPr>
              <a:t>يحتوي المجمع على مسجد ومدرسة وحمام شيدت بالأحجار.</a:t>
            </a:r>
          </a:p>
          <a:p>
            <a:pPr>
              <a:buFontTx/>
              <a:buNone/>
            </a:pPr>
            <a:r>
              <a:rPr lang="ar-SA" altLang="en-US" dirty="0" smtClean="0">
                <a:solidFill>
                  <a:srgbClr val="7030A0"/>
                </a:solidFill>
              </a:rPr>
              <a:t>للواجهة دعامات ساندة على هيئة أبراج نصف دائرية بينما أبراج الأركان تتخذ هيئة الثلاثة أرباع الدائرة فضلا عن أبراج مربعة بوسط الواجهة أو في الأركان.</a:t>
            </a:r>
          </a:p>
          <a:p>
            <a:pPr>
              <a:buFontTx/>
              <a:buNone/>
            </a:pPr>
            <a:r>
              <a:rPr lang="ar-SA" altLang="en-US" dirty="0" smtClean="0">
                <a:solidFill>
                  <a:srgbClr val="7030A0"/>
                </a:solidFill>
              </a:rPr>
              <a:t>يبدو المجمع كما لو كان حصنا بفضل الأبراج ولا يمكن استبعاد غرض الحماية والدفاع لجانب وظيفة تدعيم الجدران .</a:t>
            </a:r>
          </a:p>
          <a:p>
            <a:pPr>
              <a:buFontTx/>
              <a:buNone/>
            </a:pPr>
            <a:endParaRPr lang="ar-SA" altLang="en-US" dirty="0" smtClean="0">
              <a:solidFill>
                <a:srgbClr val="7030A0"/>
              </a:solidFill>
            </a:endParaRPr>
          </a:p>
        </p:txBody>
      </p:sp>
    </p:spTree>
    <p:extLst>
      <p:ext uri="{BB962C8B-B14F-4D97-AF65-F5344CB8AC3E}">
        <p14:creationId xmlns:p14="http://schemas.microsoft.com/office/powerpoint/2010/main" val="131086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descr="مجمع خوند خاتون في قيصرية 0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451" y="592139"/>
            <a:ext cx="5159375"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62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قبة مجمع </a:t>
            </a:r>
            <a:r>
              <a:rPr lang="ar-SA" altLang="en-US" dirty="0" err="1" smtClean="0">
                <a:solidFill>
                  <a:srgbClr val="FFFF00"/>
                </a:solidFill>
              </a:rPr>
              <a:t>خواند</a:t>
            </a:r>
            <a:r>
              <a:rPr lang="ar-SA" altLang="en-US" dirty="0" smtClean="0">
                <a:solidFill>
                  <a:srgbClr val="FFFF00"/>
                </a:solidFill>
              </a:rPr>
              <a:t> خاتون</a:t>
            </a:r>
          </a:p>
        </p:txBody>
      </p:sp>
      <p:sp>
        <p:nvSpPr>
          <p:cNvPr id="84995" name="Content Placeholder 2"/>
          <p:cNvSpPr>
            <a:spLocks noGrp="1"/>
          </p:cNvSpPr>
          <p:nvPr>
            <p:ph idx="1"/>
          </p:nvPr>
        </p:nvSpPr>
        <p:spPr>
          <a:solidFill>
            <a:srgbClr val="92D050"/>
          </a:solidFill>
        </p:spPr>
        <p:txBody>
          <a:bodyPr/>
          <a:lstStyle/>
          <a:p>
            <a:r>
              <a:rPr lang="ar-SA" altLang="en-US" dirty="0" smtClean="0">
                <a:solidFill>
                  <a:srgbClr val="0070C0"/>
                </a:solidFill>
              </a:rPr>
              <a:t>القبة </a:t>
            </a:r>
            <a:r>
              <a:rPr lang="ar-SA" altLang="en-US" dirty="0" err="1" smtClean="0">
                <a:solidFill>
                  <a:srgbClr val="0070C0"/>
                </a:solidFill>
              </a:rPr>
              <a:t>الضريحية</a:t>
            </a:r>
            <a:r>
              <a:rPr lang="ar-SA" altLang="en-US" dirty="0" smtClean="0">
                <a:solidFill>
                  <a:srgbClr val="0070C0"/>
                </a:solidFill>
              </a:rPr>
              <a:t> من الأمثلة المبكرة الملحقة بمنشأة دينية.</a:t>
            </a:r>
          </a:p>
          <a:p>
            <a:r>
              <a:rPr lang="ar-SA" altLang="en-US" dirty="0" smtClean="0">
                <a:solidFill>
                  <a:srgbClr val="0070C0"/>
                </a:solidFill>
              </a:rPr>
              <a:t>يتم الدخول للضريح من أحد مساكن الطلاب بالمدرسة</a:t>
            </a:r>
          </a:p>
          <a:p>
            <a:r>
              <a:rPr lang="ar-SA" altLang="en-US" dirty="0" smtClean="0">
                <a:solidFill>
                  <a:srgbClr val="0070C0"/>
                </a:solidFill>
              </a:rPr>
              <a:t>يتميز من الداخل بشكله الأسطواني المتوج بقبة وهو مشيد بالحجر الملبس بالرخام.</a:t>
            </a:r>
          </a:p>
          <a:p>
            <a:r>
              <a:rPr lang="ar-SA" altLang="en-US" dirty="0" smtClean="0">
                <a:solidFill>
                  <a:srgbClr val="0070C0"/>
                </a:solidFill>
              </a:rPr>
              <a:t>يبدو المدفن من الخارج على هيئة بدن نجمي نتيجة لاستخدام الدعامات الساندة حول بدنه الاسطواني.</a:t>
            </a:r>
          </a:p>
        </p:txBody>
      </p:sp>
    </p:spTree>
    <p:extLst>
      <p:ext uri="{BB962C8B-B14F-4D97-AF65-F5344CB8AC3E}">
        <p14:creationId xmlns:p14="http://schemas.microsoft.com/office/powerpoint/2010/main" val="37294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مجمع </a:t>
            </a:r>
            <a:r>
              <a:rPr lang="ar-SA" altLang="en-US" dirty="0" err="1" smtClean="0">
                <a:solidFill>
                  <a:srgbClr val="FFFF00"/>
                </a:solidFill>
              </a:rPr>
              <a:t>خوند</a:t>
            </a:r>
            <a:r>
              <a:rPr lang="ar-SA" altLang="en-US" dirty="0" smtClean="0">
                <a:solidFill>
                  <a:srgbClr val="FFFF00"/>
                </a:solidFill>
              </a:rPr>
              <a:t> من الجنوب الغربي</a:t>
            </a:r>
          </a:p>
        </p:txBody>
      </p:sp>
      <p:pic>
        <p:nvPicPr>
          <p:cNvPr id="83971" name="Content Placeholder 3" descr="مجع خواند خاتون -منظر من الجنوب الغربي.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87563" y="1600200"/>
            <a:ext cx="7899400" cy="5257800"/>
          </a:xfrm>
        </p:spPr>
      </p:pic>
    </p:spTree>
    <p:extLst>
      <p:ext uri="{BB962C8B-B14F-4D97-AF65-F5344CB8AC3E}">
        <p14:creationId xmlns:p14="http://schemas.microsoft.com/office/powerpoint/2010/main" val="57318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منظر للمجمع من جهة الغرب</a:t>
            </a:r>
          </a:p>
        </p:txBody>
      </p:sp>
      <p:pic>
        <p:nvPicPr>
          <p:cNvPr id="82947" name="Content Placeholder 3" descr="قيصرية  -مجمع خواند خاتون منظر عام من الغرب.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76450" y="1789114"/>
            <a:ext cx="8039100" cy="5400675"/>
          </a:xfrm>
        </p:spPr>
      </p:pic>
    </p:spTree>
    <p:extLst>
      <p:ext uri="{BB962C8B-B14F-4D97-AF65-F5344CB8AC3E}">
        <p14:creationId xmlns:p14="http://schemas.microsoft.com/office/powerpoint/2010/main" val="222122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تفاصيل من الجدار الخارجي للضريح</a:t>
            </a:r>
          </a:p>
        </p:txBody>
      </p:sp>
      <p:pic>
        <p:nvPicPr>
          <p:cNvPr id="86019" name="Content Placeholder 3" descr="مجمع خواند خاتون -تفاصيل من الجدار الخارجي للضريح.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87851" y="1600200"/>
            <a:ext cx="3579813" cy="5068888"/>
          </a:xfrm>
        </p:spPr>
      </p:pic>
    </p:spTree>
    <p:extLst>
      <p:ext uri="{BB962C8B-B14F-4D97-AF65-F5344CB8AC3E}">
        <p14:creationId xmlns:p14="http://schemas.microsoft.com/office/powerpoint/2010/main" val="8422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solidFill>
            <a:schemeClr val="accent6">
              <a:lumMod val="50000"/>
            </a:schemeClr>
          </a:solidFill>
        </p:spPr>
        <p:txBody>
          <a:bodyPr/>
          <a:lstStyle/>
          <a:p>
            <a:pPr algn="ctr"/>
            <a:r>
              <a:rPr lang="ar-SA" altLang="en-US" dirty="0" smtClean="0">
                <a:solidFill>
                  <a:srgbClr val="FFFF00"/>
                </a:solidFill>
              </a:rPr>
              <a:t>مسجد مجمع </a:t>
            </a:r>
            <a:r>
              <a:rPr lang="ar-SA" altLang="en-US" dirty="0" err="1" smtClean="0">
                <a:solidFill>
                  <a:srgbClr val="FFFF00"/>
                </a:solidFill>
              </a:rPr>
              <a:t>خوند</a:t>
            </a:r>
            <a:r>
              <a:rPr lang="ar-SA" altLang="en-US" dirty="0" smtClean="0">
                <a:solidFill>
                  <a:srgbClr val="FFFF00"/>
                </a:solidFill>
              </a:rPr>
              <a:t> خاتون</a:t>
            </a:r>
          </a:p>
        </p:txBody>
      </p:sp>
      <p:sp>
        <p:nvSpPr>
          <p:cNvPr id="87043" name="Content Placeholder 2"/>
          <p:cNvSpPr>
            <a:spLocks noGrp="1"/>
          </p:cNvSpPr>
          <p:nvPr>
            <p:ph idx="1"/>
          </p:nvPr>
        </p:nvSpPr>
        <p:spPr/>
        <p:txBody>
          <a:bodyPr/>
          <a:lstStyle/>
          <a:p>
            <a:r>
              <a:rPr lang="ar-SA" altLang="en-US" smtClean="0">
                <a:solidFill>
                  <a:srgbClr val="0070C0"/>
                </a:solidFill>
              </a:rPr>
              <a:t>يشتمل تخطيطه على صحن أوسط مربع صغير تحيط به أربع ظلات للصلاة تشرف كل منها على الصحن ببائكة ثنائية العقود عدا ظلة القبلة التي تشرف على الصحن بواجهة الإيوان المعقود ويلي الإيوان مربع المحراب الذي تعلوه قبة</a:t>
            </a:r>
          </a:p>
          <a:p>
            <a:r>
              <a:rPr lang="ar-SA" altLang="en-US" smtClean="0">
                <a:solidFill>
                  <a:srgbClr val="0070C0"/>
                </a:solidFill>
              </a:rPr>
              <a:t>وللمسجد مدخلان الرئيسي منهما في الجدار الغربي والثاني  في الجدار الشرقي المقابل</a:t>
            </a:r>
          </a:p>
        </p:txBody>
      </p:sp>
    </p:spTree>
    <p:extLst>
      <p:ext uri="{BB962C8B-B14F-4D97-AF65-F5344CB8AC3E}">
        <p14:creationId xmlns:p14="http://schemas.microsoft.com/office/powerpoint/2010/main" val="147897351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335</Words>
  <Application>Microsoft Office PowerPoint</Application>
  <PresentationFormat>شاشة عريضة</PresentationFormat>
  <Paragraphs>38</Paragraphs>
  <Slides>16</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16</vt:i4>
      </vt:variant>
    </vt:vector>
  </HeadingPairs>
  <TitlesOfParts>
    <vt:vector size="21" baseType="lpstr">
      <vt:lpstr>Arial</vt:lpstr>
      <vt:lpstr>Calibri</vt:lpstr>
      <vt:lpstr>Calibri Light</vt:lpstr>
      <vt:lpstr>Times New Roman</vt:lpstr>
      <vt:lpstr>نسق Office</vt:lpstr>
      <vt:lpstr>طراز المجمعات</vt:lpstr>
      <vt:lpstr>طراز المجمعات complex</vt:lpstr>
      <vt:lpstr>مجمع خواند خاتون بقيصرية</vt:lpstr>
      <vt:lpstr>عرض تقديمي في PowerPoint</vt:lpstr>
      <vt:lpstr>قبة مجمع خواند خاتون</vt:lpstr>
      <vt:lpstr>مجمع خوند من الجنوب الغربي</vt:lpstr>
      <vt:lpstr>منظر للمجمع من جهة الغرب</vt:lpstr>
      <vt:lpstr>تفاصيل من الجدار الخارجي للضريح</vt:lpstr>
      <vt:lpstr>مسجد مجمع خوند خاتون</vt:lpstr>
      <vt:lpstr>المدخل الغربي للمسجد</vt:lpstr>
      <vt:lpstr>قبة القبلة والمئذنة</vt:lpstr>
      <vt:lpstr>منظر من الصحن لإيوان القبلة</vt:lpstr>
      <vt:lpstr>المدرسة والحمام</vt:lpstr>
      <vt:lpstr>مدخل المدرسة والمئذنة</vt:lpstr>
      <vt:lpstr>محراب المسجد وبقايا الحمام</vt:lpstr>
      <vt:lpstr>نقش كتابي بالمجمع</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طراز المجمعات</dc:title>
  <dc:creator>Ahmed s</dc:creator>
  <cp:lastModifiedBy>Ahmed s</cp:lastModifiedBy>
  <cp:revision>3</cp:revision>
  <dcterms:created xsi:type="dcterms:W3CDTF">2020-09-07T12:16:12Z</dcterms:created>
  <dcterms:modified xsi:type="dcterms:W3CDTF">2021-04-07T11:22:34Z</dcterms:modified>
</cp:coreProperties>
</file>