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3" r:id="rId4"/>
  </p:sldMasterIdLst>
  <p:sldIdLst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8" r:id="rId14"/>
    <p:sldId id="266" r:id="rId15"/>
    <p:sldId id="267" r:id="rId16"/>
  </p:sldIdLst>
  <p:sldSz cx="9144000" cy="6858000" type="screen4x3"/>
  <p:notesSz cx="6858000" cy="9144000"/>
  <p:defaultTextStyle>
    <a:defPPr>
      <a:defRPr lang="ar-SA"/>
    </a:defPPr>
    <a:lvl1pPr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pitchFamily="34" charset="0"/>
      </a:defRPr>
    </a:lvl1pPr>
    <a:lvl2pPr marL="4572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pitchFamily="34" charset="0"/>
      </a:defRPr>
    </a:lvl2pPr>
    <a:lvl3pPr marL="9144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pitchFamily="34" charset="0"/>
      </a:defRPr>
    </a:lvl3pPr>
    <a:lvl4pPr marL="13716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pitchFamily="34" charset="0"/>
      </a:defRPr>
    </a:lvl4pPr>
    <a:lvl5pPr marL="18288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pitchFamily="34" charset="0"/>
      </a:defRPr>
    </a:lvl5pPr>
    <a:lvl6pPr marL="2286000" algn="r" defTabSz="914400" rtl="1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Arial" pitchFamily="34" charset="0"/>
      </a:defRPr>
    </a:lvl6pPr>
    <a:lvl7pPr marL="2743200" algn="r" defTabSz="914400" rtl="1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Arial" pitchFamily="34" charset="0"/>
      </a:defRPr>
    </a:lvl7pPr>
    <a:lvl8pPr marL="3200400" algn="r" defTabSz="914400" rtl="1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Arial" pitchFamily="34" charset="0"/>
      </a:defRPr>
    </a:lvl8pPr>
    <a:lvl9pPr marL="3657600" algn="r" defTabSz="914400" rtl="1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00FF00"/>
    <a:srgbClr val="FFFFCC"/>
    <a:srgbClr val="7C02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 showGuides="1">
      <p:cViewPr varScale="1">
        <p:scale>
          <a:sx n="109" d="100"/>
          <a:sy n="109" d="100"/>
        </p:scale>
        <p:origin x="81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458" name="Group 2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19459" name="Group 3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19460" name="Freeform 4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19461" name="Freeform 5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19462" name="Freeform 6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19463" name="Freeform 7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19464" name="Freeform 8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ar-SA"/>
              </a:p>
            </p:txBody>
          </p:sp>
        </p:grpSp>
        <p:sp>
          <p:nvSpPr>
            <p:cNvPr id="19465" name="Freeform 9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ar-SA"/>
            </a:p>
          </p:txBody>
        </p:sp>
        <p:sp>
          <p:nvSpPr>
            <p:cNvPr id="19466" name="Freeform 10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ar-SA"/>
            </a:p>
          </p:txBody>
        </p:sp>
      </p:grpSp>
      <p:sp>
        <p:nvSpPr>
          <p:cNvPr id="19467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5"/>
            <a:ext cx="7772400" cy="1920875"/>
          </a:xfrm>
        </p:spPr>
        <p:txBody>
          <a:bodyPr/>
          <a:lstStyle>
            <a:lvl1pPr>
              <a:defRPr sz="6000"/>
            </a:lvl1pPr>
          </a:lstStyle>
          <a:p>
            <a:r>
              <a:rPr lang="ar-SA"/>
              <a:t>ديناميكا الهواء و الماء</a:t>
            </a:r>
          </a:p>
        </p:txBody>
      </p:sp>
      <p:sp>
        <p:nvSpPr>
          <p:cNvPr id="19468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ar-SA"/>
              <a:t>انقر لتحرير نمط العنوان الثانوي الرئيسي</a:t>
            </a:r>
          </a:p>
        </p:txBody>
      </p:sp>
      <p:sp>
        <p:nvSpPr>
          <p:cNvPr id="19469" name="Rectangle 13"/>
          <p:cNvSpPr>
            <a:spLocks noGrp="1" noChangeArrowheads="1"/>
          </p:cNvSpPr>
          <p:nvPr>
            <p:ph type="dt" sz="quarter" idx="2"/>
          </p:nvPr>
        </p:nvSpPr>
        <p:spPr>
          <a:xfrm>
            <a:off x="457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9470" name="Rectangle 14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5157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9471" name="Rectangle 1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54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C4BEBCB0-FAE8-436E-811C-3169C5039B88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9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94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7" grpId="0"/>
      <p:bldP spid="19468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946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19468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ED2E2E7-B976-48A9-9679-E241703726F9}" type="slidenum">
              <a:rPr lang="ar-SA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>
    <p:strips dir="l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38925" y="260350"/>
            <a:ext cx="2058988" cy="58658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60350"/>
            <a:ext cx="6029325" cy="58658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7E9D924-D430-499A-A6EF-89C1275D4703}" type="slidenum">
              <a:rPr lang="ar-SA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>
    <p:strips dir="ld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26035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5157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E32166A4-A79E-49CD-827C-64F26496EDC4}" type="slidenum">
              <a:rPr lang="ar-SA"/>
              <a:pPr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>
          <a:xfrm>
            <a:off x="3124200" y="6248400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>
    <p:strips dir="ld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26035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5157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13BE5CF0-C4EC-4A2F-B06B-D7C300599842}" type="slidenum">
              <a:rPr lang="ar-SA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>
          <a:xfrm>
            <a:off x="3124200" y="6248400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>
    <p:strips dir="l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260350"/>
            <a:ext cx="6675455" cy="1143000"/>
          </a:xfrm>
          <a:solidFill>
            <a:srgbClr val="7C021F"/>
          </a:solidFill>
          <a:ln>
            <a:solidFill>
              <a:srgbClr val="FFFFCC"/>
            </a:solidFill>
          </a:ln>
        </p:spPr>
        <p:txBody>
          <a:bodyPr/>
          <a:lstStyle>
            <a:lvl1pPr>
              <a:defRPr>
                <a:solidFill>
                  <a:srgbClr val="FFFFCC"/>
                </a:solidFill>
                <a:cs typeface="PT Bold Heading" pitchFamily="2" charset="-78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F32BA53-3A47-4D4E-8F47-9638A2CB8727}" type="slidenum">
              <a:rPr lang="ar-SA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>
    <p:strips dir="l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17698F6-3C79-4F61-ADBB-15CC8101997E}" type="slidenum">
              <a:rPr lang="ar-SA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>
    <p:strips dir="l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1EB945F-AE97-4C9B-A9C6-00555AA2ABEB}" type="slidenum">
              <a:rPr lang="ar-SA"/>
              <a:pPr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>
    <p:strips dir="l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BBE12D6-55BF-40A8-8F3F-9D7A3E5023BF}" type="slidenum">
              <a:rPr lang="ar-SA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>
    <p:strips dir="l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3962CDC-0290-41DA-895E-315486658EFE}" type="slidenum">
              <a:rPr lang="ar-SA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>
    <p:strips dir="l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1515C7D-D5EC-459C-85A1-FFECEFE8BD77}" type="slidenum">
              <a:rPr lang="ar-SA"/>
              <a:pPr/>
              <a:t>‹#›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>
    <p:strips dir="l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ar-SA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37724BF-9F43-4C18-8A54-A0F6C921B102}" type="slidenum">
              <a:rPr lang="ar-SA"/>
              <a:pPr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>
    <p:strips dir="l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03F5C34-CFA9-4089-ACA9-959C5D5206F3}" type="slidenum">
              <a:rPr lang="ar-SA"/>
              <a:pPr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>
    <p:strips dir="l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>
              <a:defRPr sz="120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rtl="0">
              <a:defRPr sz="1200">
                <a:latin typeface="Arial" pitchFamily="34" charset="0"/>
              </a:defRPr>
            </a:lvl1pPr>
          </a:lstStyle>
          <a:p>
            <a:fld id="{E2393C9F-AD04-48FA-AA57-746918A95F9F}" type="slidenum">
              <a:rPr lang="ar-SA"/>
              <a:pPr/>
              <a:t>‹#›</a:t>
            </a:fld>
            <a:endParaRPr lang="en-US"/>
          </a:p>
        </p:txBody>
      </p:sp>
      <p:grpSp>
        <p:nvGrpSpPr>
          <p:cNvPr id="18436" name="Group 4"/>
          <p:cNvGrpSpPr>
            <a:grpSpLocks/>
          </p:cNvGrpSpPr>
          <p:nvPr/>
        </p:nvGrpSpPr>
        <p:grpSpPr bwMode="auto">
          <a:xfrm>
            <a:off x="0" y="115888"/>
            <a:ext cx="9140825" cy="6850062"/>
            <a:chOff x="0" y="0"/>
            <a:chExt cx="5758" cy="4315"/>
          </a:xfrm>
        </p:grpSpPr>
        <p:grpSp>
          <p:nvGrpSpPr>
            <p:cNvPr id="18437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18438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18439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18440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18441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18442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ar-SA"/>
              </a:p>
            </p:txBody>
          </p:sp>
        </p:grpSp>
        <p:sp>
          <p:nvSpPr>
            <p:cNvPr id="18443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ar-SA"/>
            </a:p>
          </p:txBody>
        </p:sp>
        <p:sp>
          <p:nvSpPr>
            <p:cNvPr id="18444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ar-SA"/>
            </a:p>
          </p:txBody>
        </p:sp>
      </p:grpSp>
      <p:sp>
        <p:nvSpPr>
          <p:cNvPr id="18445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68313" y="2603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ar-SA" smtClean="0"/>
              <a:t>ديناميكا الهواء و الماء</a:t>
            </a:r>
          </a:p>
        </p:txBody>
      </p:sp>
      <p:sp>
        <p:nvSpPr>
          <p:cNvPr id="18446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>
              <a:defRPr sz="120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18447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75" r:id="rId12"/>
    <p:sldLayoutId id="2147483676" r:id="rId13"/>
  </p:sldLayoutIdLst>
  <p:transition>
    <p:strips dir="ld"/>
  </p:transition>
  <p:timing>
    <p:tnLst>
      <p:par>
        <p:cTn id="1" dur="indefinite" restart="never" nodeType="tmRoot"/>
      </p:par>
    </p:tnLst>
  </p:timing>
  <p:txStyles>
    <p:titleStyle>
      <a:lvl1pPr algn="ctr" rtl="1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1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pitchFamily="34" charset="0"/>
        </a:defRPr>
      </a:lvl2pPr>
      <a:lvl3pPr algn="ctr" rtl="1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pitchFamily="34" charset="0"/>
        </a:defRPr>
      </a:lvl3pPr>
      <a:lvl4pPr algn="ctr" rtl="1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pitchFamily="34" charset="0"/>
        </a:defRPr>
      </a:lvl4pPr>
      <a:lvl5pPr algn="ctr" rtl="1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pitchFamily="34" charset="0"/>
        </a:defRPr>
      </a:lvl5pPr>
      <a:lvl6pPr marL="457200" algn="ctr" rtl="1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pitchFamily="34" charset="0"/>
        </a:defRPr>
      </a:lvl6pPr>
      <a:lvl7pPr marL="914400" algn="ctr" rtl="1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pitchFamily="34" charset="0"/>
        </a:defRPr>
      </a:lvl7pPr>
      <a:lvl8pPr marL="1371600" algn="ctr" rtl="1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pitchFamily="34" charset="0"/>
        </a:defRPr>
      </a:lvl8pPr>
      <a:lvl9pPr marL="1828800" algn="ctr" rtl="1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pitchFamily="34" charset="0"/>
        </a:defRPr>
      </a:lvl9pPr>
    </p:titleStyle>
    <p:bodyStyle>
      <a:lvl1pPr marL="342900" indent="-342900" algn="r" rtl="1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r" rtl="1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r" rtl="1" fontAlgn="base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r" rtl="1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r" rtl="1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r" rtl="1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r" rtl="1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r" rtl="1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r" rtl="1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1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12.emf"/><Relationship Id="rId4" Type="http://schemas.openxmlformats.org/officeDocument/2006/relationships/oleObject" Target="../embeddings/oleObject4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jpeg"/><Relationship Id="rId4" Type="http://schemas.openxmlformats.org/officeDocument/2006/relationships/image" Target="../media/image2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7.jpeg"/><Relationship Id="rId4" Type="http://schemas.openxmlformats.org/officeDocument/2006/relationships/image" Target="../media/image6.w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245385" y="548680"/>
            <a:ext cx="6675455" cy="720080"/>
          </a:xfrm>
          <a:solidFill>
            <a:srgbClr val="7C021F"/>
          </a:solidFill>
          <a:ln w="19050">
            <a:solidFill>
              <a:srgbClr val="FFFFCC"/>
            </a:solidFill>
          </a:ln>
        </p:spPr>
        <p:txBody>
          <a:bodyPr/>
          <a:lstStyle/>
          <a:p>
            <a:r>
              <a:rPr lang="ar-SA" sz="3600" dirty="0">
                <a:solidFill>
                  <a:srgbClr val="FFFFCC"/>
                </a:solidFill>
                <a:cs typeface="PT Bold Heading" pitchFamily="2" charset="-78"/>
              </a:rPr>
              <a:t>ديناميكا الهواء </a:t>
            </a:r>
            <a:r>
              <a:rPr lang="ar-SA" sz="3600" dirty="0" smtClean="0">
                <a:solidFill>
                  <a:srgbClr val="FFFFCC"/>
                </a:solidFill>
                <a:cs typeface="PT Bold Heading" pitchFamily="2" charset="-78"/>
              </a:rPr>
              <a:t>والماء</a:t>
            </a:r>
            <a:endParaRPr lang="en-US" sz="3600" dirty="0">
              <a:solidFill>
                <a:srgbClr val="FFFFCC"/>
              </a:solidFill>
              <a:cs typeface="PT Bold Heading" pitchFamily="2" charset="-78"/>
            </a:endParaRP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628775"/>
            <a:ext cx="8229600" cy="4943497"/>
          </a:xfrm>
          <a:noFill/>
          <a:ln>
            <a:solidFill>
              <a:srgbClr val="FFFFCC"/>
            </a:solidFill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ar-SA" dirty="0">
                <a:cs typeface="PT Bold Heading" pitchFamily="2" charset="-78"/>
              </a:rPr>
              <a:t>كل الحركات الرياضية تتأثر بالبيئة المحيطة بها.</a:t>
            </a:r>
          </a:p>
          <a:p>
            <a:pPr lvl="1">
              <a:lnSpc>
                <a:spcPct val="90000"/>
              </a:lnSpc>
            </a:pPr>
            <a:r>
              <a:rPr lang="ar-SA" dirty="0">
                <a:cs typeface="PT Bold Heading" pitchFamily="2" charset="-78"/>
              </a:rPr>
              <a:t>الهواء، الماء</a:t>
            </a:r>
          </a:p>
          <a:p>
            <a:pPr lvl="1">
              <a:lnSpc>
                <a:spcPct val="90000"/>
              </a:lnSpc>
            </a:pPr>
            <a:r>
              <a:rPr lang="ar-SA" dirty="0">
                <a:cs typeface="PT Bold Heading" pitchFamily="2" charset="-78"/>
              </a:rPr>
              <a:t>العداء يتأثر بالهواء مما يقلل من سرعته</a:t>
            </a:r>
          </a:p>
          <a:p>
            <a:pPr lvl="1">
              <a:lnSpc>
                <a:spcPct val="90000"/>
              </a:lnSpc>
            </a:pPr>
            <a:r>
              <a:rPr lang="ar-SA" dirty="0">
                <a:cs typeface="PT Bold Heading" pitchFamily="2" charset="-78"/>
              </a:rPr>
              <a:t>السباح يتأثر بالهواء و الماء من خلال تفاعل الاثنين مع بعض في </a:t>
            </a:r>
            <a:r>
              <a:rPr lang="ar-SA" dirty="0" err="1">
                <a:cs typeface="PT Bold Heading" pitchFamily="2" charset="-78"/>
              </a:rPr>
              <a:t>انتاج</a:t>
            </a:r>
            <a:r>
              <a:rPr lang="ar-SA" dirty="0">
                <a:cs typeface="PT Bold Heading" pitchFamily="2" charset="-78"/>
              </a:rPr>
              <a:t> الأمواج.</a:t>
            </a:r>
          </a:p>
          <a:p>
            <a:pPr lvl="1">
              <a:lnSpc>
                <a:spcPct val="90000"/>
              </a:lnSpc>
            </a:pPr>
            <a:r>
              <a:rPr lang="ar-SA" dirty="0">
                <a:cs typeface="PT Bold Heading" pitchFamily="2" charset="-78"/>
              </a:rPr>
              <a:t>في كثير من الحالات يمكن تجاهل تأثير الهواء لأنه صغير جدا.  ( مثال ذلك في دفع الجلة حيث تقل المسافة بمقدار 0.12م وتمثل تقريبا 1% من المسافة الكلية لمحاولة مسافتها 17.07م).</a:t>
            </a:r>
          </a:p>
          <a:p>
            <a:pPr lvl="1">
              <a:lnSpc>
                <a:spcPct val="90000"/>
              </a:lnSpc>
            </a:pPr>
            <a:r>
              <a:rPr lang="ar-SA" dirty="0">
                <a:cs typeface="PT Bold Heading" pitchFamily="2" charset="-78"/>
              </a:rPr>
              <a:t>حالات أخرى يكون فيهل تأثير الهواء و الماء كبير مثل السباحة و التجديف </a:t>
            </a:r>
            <a:r>
              <a:rPr lang="ar-SA" dirty="0" err="1">
                <a:cs typeface="PT Bold Heading" pitchFamily="2" charset="-78"/>
              </a:rPr>
              <a:t>او</a:t>
            </a:r>
            <a:r>
              <a:rPr lang="ar-SA" dirty="0">
                <a:cs typeface="PT Bold Heading" pitchFamily="2" charset="-78"/>
              </a:rPr>
              <a:t> التزلج و الدراجات وغيرها.</a:t>
            </a:r>
            <a:endParaRPr lang="en-US" dirty="0">
              <a:cs typeface="PT Bold Heading" pitchFamily="2" charset="-78"/>
            </a:endParaRPr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61" name="Rectangle 5"/>
          <p:cNvSpPr>
            <a:spLocks noGrp="1" noRot="1" noChangeArrowheads="1"/>
          </p:cNvSpPr>
          <p:nvPr>
            <p:ph type="title"/>
          </p:nvPr>
        </p:nvSpPr>
        <p:spPr>
          <a:xfrm>
            <a:off x="1547664" y="548680"/>
            <a:ext cx="6675455" cy="721518"/>
          </a:xfrm>
          <a:solidFill>
            <a:srgbClr val="7C021F"/>
          </a:solidFill>
          <a:ln w="28575">
            <a:solidFill>
              <a:srgbClr val="FFFFCC"/>
            </a:solidFill>
          </a:ln>
        </p:spPr>
        <p:txBody>
          <a:bodyPr/>
          <a:lstStyle/>
          <a:p>
            <a:r>
              <a:rPr lang="ar-SA" sz="3600" dirty="0">
                <a:solidFill>
                  <a:srgbClr val="FFFFCC"/>
                </a:solidFill>
                <a:cs typeface="PT Bold Heading" pitchFamily="2" charset="-78"/>
              </a:rPr>
              <a:t>ديناميكا الهواء و الماء 10</a:t>
            </a:r>
            <a:endParaRPr lang="en-US" sz="3600" dirty="0">
              <a:solidFill>
                <a:srgbClr val="FFFFCC"/>
              </a:solidFill>
              <a:cs typeface="PT Bold Heading" pitchFamily="2" charset="-78"/>
            </a:endParaRP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57818" y="2921004"/>
            <a:ext cx="3643338" cy="2794012"/>
          </a:xfrm>
          <a:noFill/>
          <a:ln>
            <a:solidFill>
              <a:srgbClr val="00FF00"/>
            </a:solidFill>
          </a:ln>
        </p:spPr>
        <p:txBody>
          <a:bodyPr anchor="ctr"/>
          <a:lstStyle/>
          <a:p>
            <a:pPr algn="just"/>
            <a:r>
              <a:rPr lang="ar-SA" sz="2400" dirty="0">
                <a:cs typeface="PT Bold Heading" panose="02010400000000000000" pitchFamily="2" charset="-78"/>
              </a:rPr>
              <a:t>جدول الغولف: كلما كان السطح </a:t>
            </a:r>
            <a:r>
              <a:rPr lang="ar-SA" sz="2400" dirty="0" smtClean="0">
                <a:cs typeface="PT Bold Heading" panose="02010400000000000000" pitchFamily="2" charset="-78"/>
              </a:rPr>
              <a:t>أملس</a:t>
            </a:r>
            <a:r>
              <a:rPr lang="ar-SA" sz="2400" dirty="0">
                <a:cs typeface="PT Bold Heading" panose="02010400000000000000" pitchFamily="2" charset="-78"/>
              </a:rPr>
              <a:t>، ارتفعت قيمة السرعة الحرجة و التي عند الوصول </a:t>
            </a:r>
            <a:r>
              <a:rPr lang="ar-SA" sz="2400" dirty="0">
                <a:cs typeface="PT Bold Heading" panose="02010400000000000000" pitchFamily="2" charset="-78"/>
              </a:rPr>
              <a:t>إ</a:t>
            </a:r>
            <a:r>
              <a:rPr lang="ar-SA" sz="2400" dirty="0" smtClean="0">
                <a:cs typeface="PT Bold Heading" panose="02010400000000000000" pitchFamily="2" charset="-78"/>
              </a:rPr>
              <a:t>ليها </a:t>
            </a:r>
            <a:r>
              <a:rPr lang="ar-SA" sz="2400" dirty="0">
                <a:cs typeface="PT Bold Heading" panose="02010400000000000000" pitchFamily="2" charset="-78"/>
              </a:rPr>
              <a:t>تقل قوة مقاومة الشكل.</a:t>
            </a:r>
            <a:endParaRPr lang="en-US" sz="2400" dirty="0">
              <a:cs typeface="PT Bold Heading" panose="02010400000000000000" pitchFamily="2" charset="-78"/>
            </a:endParaRPr>
          </a:p>
        </p:txBody>
      </p:sp>
      <p:graphicFrame>
        <p:nvGraphicFramePr>
          <p:cNvPr id="45064" name="Object 8"/>
          <p:cNvGraphicFramePr>
            <a:graphicFrameLocks noGrp="1" noChangeAspect="1"/>
          </p:cNvGraphicFramePr>
          <p:nvPr>
            <p:ph sz="half" idx="2"/>
          </p:nvPr>
        </p:nvGraphicFramePr>
        <p:xfrm>
          <a:off x="288925" y="2547943"/>
          <a:ext cx="4922838" cy="3524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67" name="Document" r:id="rId3" imgW="6077081" imgH="2272203" progId="Word.Document.8">
                  <p:embed/>
                </p:oleObj>
              </mc:Choice>
              <mc:Fallback>
                <p:oleObj name="Document" r:id="rId3" imgW="6077081" imgH="2272203" progId="Word.Document.8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8925" y="2547943"/>
                        <a:ext cx="4922838" cy="3524263"/>
                      </a:xfrm>
                      <a:prstGeom prst="rect">
                        <a:avLst/>
                      </a:prstGeom>
                      <a:solidFill>
                        <a:schemeClr val="hlink"/>
                      </a:solidFill>
                      <a:ln w="38100">
                        <a:solidFill>
                          <a:srgbClr val="66FF33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331640" y="404664"/>
            <a:ext cx="6746893" cy="864394"/>
          </a:xfrm>
          <a:solidFill>
            <a:srgbClr val="7C021F"/>
          </a:solidFill>
          <a:ln w="28575">
            <a:solidFill>
              <a:srgbClr val="FFFFCC"/>
            </a:solidFill>
          </a:ln>
        </p:spPr>
        <p:txBody>
          <a:bodyPr/>
          <a:lstStyle/>
          <a:p>
            <a:r>
              <a:rPr lang="ar-SA" sz="2800" dirty="0">
                <a:solidFill>
                  <a:srgbClr val="FFFFCC"/>
                </a:solidFill>
                <a:cs typeface="PT Bold Heading" pitchFamily="2" charset="-78"/>
              </a:rPr>
              <a:t>ديناميكا الهواء و الماء</a:t>
            </a:r>
            <a:br>
              <a:rPr lang="ar-SA" sz="2800" dirty="0">
                <a:solidFill>
                  <a:srgbClr val="FFFFCC"/>
                </a:solidFill>
                <a:cs typeface="PT Bold Heading" pitchFamily="2" charset="-78"/>
              </a:rPr>
            </a:br>
            <a:r>
              <a:rPr lang="ar-SA" sz="2800" dirty="0">
                <a:solidFill>
                  <a:srgbClr val="FFFFCC"/>
                </a:solidFill>
                <a:cs typeface="PT Bold Heading" pitchFamily="2" charset="-78"/>
              </a:rPr>
              <a:t>قوة مقاومة الموج و قوة الرفع</a:t>
            </a:r>
            <a:endParaRPr lang="en-US" sz="2800" dirty="0">
              <a:solidFill>
                <a:srgbClr val="FFFFCC"/>
              </a:solidFill>
              <a:cs typeface="PT Bold Heading" pitchFamily="2" charset="-78"/>
            </a:endParaRP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14282" y="1785926"/>
            <a:ext cx="4714908" cy="4857783"/>
          </a:xfrm>
          <a:noFill/>
          <a:ln>
            <a:solidFill>
              <a:srgbClr val="00FF00"/>
            </a:solidFill>
          </a:ln>
        </p:spPr>
        <p:txBody>
          <a:bodyPr anchor="ctr"/>
          <a:lstStyle/>
          <a:p>
            <a:pPr algn="just">
              <a:lnSpc>
                <a:spcPct val="80000"/>
              </a:lnSpc>
            </a:pPr>
            <a:r>
              <a:rPr lang="ar-SA" sz="2000" dirty="0">
                <a:cs typeface="PT Bold Heading" panose="02010400000000000000" pitchFamily="2" charset="-78"/>
              </a:rPr>
              <a:t>عندما يكون السباح على سطح الماء يتعرض </a:t>
            </a:r>
            <a:r>
              <a:rPr lang="ar-SA" sz="2000" dirty="0">
                <a:cs typeface="PT Bold Heading" panose="02010400000000000000" pitchFamily="2" charset="-78"/>
              </a:rPr>
              <a:t>إ</a:t>
            </a:r>
            <a:r>
              <a:rPr lang="ar-SA" sz="2000" dirty="0" smtClean="0">
                <a:cs typeface="PT Bold Heading" panose="02010400000000000000" pitchFamily="2" charset="-78"/>
              </a:rPr>
              <a:t>لى </a:t>
            </a:r>
            <a:r>
              <a:rPr lang="ar-SA" sz="2000" dirty="0">
                <a:cs typeface="PT Bold Heading" panose="02010400000000000000" pitchFamily="2" charset="-78"/>
              </a:rPr>
              <a:t>هذه القوة. عندما يحدث الجسم </a:t>
            </a:r>
            <a:r>
              <a:rPr lang="ar-SA" sz="2000" dirty="0">
                <a:cs typeface="PT Bold Heading" panose="02010400000000000000" pitchFamily="2" charset="-78"/>
              </a:rPr>
              <a:t>أ</a:t>
            </a:r>
            <a:r>
              <a:rPr lang="ar-SA" sz="2000" dirty="0" smtClean="0">
                <a:cs typeface="PT Bold Heading" panose="02010400000000000000" pitchFamily="2" charset="-78"/>
              </a:rPr>
              <a:t>مواج </a:t>
            </a:r>
            <a:r>
              <a:rPr lang="ar-SA" sz="2000" dirty="0">
                <a:cs typeface="PT Bold Heading" panose="02010400000000000000" pitchFamily="2" charset="-78"/>
              </a:rPr>
              <a:t>يكون لها رد فعل من الجسم و تسمى ردة الفعل قوة مقاومة الموج.</a:t>
            </a:r>
          </a:p>
          <a:p>
            <a:pPr algn="just">
              <a:lnSpc>
                <a:spcPct val="80000"/>
              </a:lnSpc>
            </a:pPr>
            <a:r>
              <a:rPr lang="ar-SA" sz="2000" dirty="0">
                <a:cs typeface="PT Bold Heading" panose="02010400000000000000" pitchFamily="2" charset="-78"/>
              </a:rPr>
              <a:t>السباحة تحت الماء في الصدر </a:t>
            </a:r>
            <a:r>
              <a:rPr lang="ar-SA" sz="2000" dirty="0" err="1">
                <a:cs typeface="PT Bold Heading" panose="02010400000000000000" pitchFamily="2" charset="-78"/>
              </a:rPr>
              <a:t>و</a:t>
            </a:r>
            <a:r>
              <a:rPr lang="ar-SA" sz="2000" dirty="0">
                <a:cs typeface="PT Bold Heading" panose="02010400000000000000" pitchFamily="2" charset="-78"/>
              </a:rPr>
              <a:t> استفادة السابحين من ذلك.</a:t>
            </a:r>
          </a:p>
          <a:p>
            <a:pPr algn="just">
              <a:lnSpc>
                <a:spcPct val="80000"/>
              </a:lnSpc>
            </a:pPr>
            <a:r>
              <a:rPr lang="ar-SA" sz="2000" dirty="0">
                <a:cs typeface="PT Bold Heading" panose="02010400000000000000" pitchFamily="2" charset="-78"/>
              </a:rPr>
              <a:t>قوة الرفع تتعامد مع قوة المقاومة .</a:t>
            </a:r>
          </a:p>
          <a:p>
            <a:pPr algn="just">
              <a:lnSpc>
                <a:spcPct val="80000"/>
              </a:lnSpc>
            </a:pPr>
            <a:r>
              <a:rPr lang="ar-SA" sz="2000" dirty="0">
                <a:cs typeface="PT Bold Heading" panose="02010400000000000000" pitchFamily="2" charset="-78"/>
              </a:rPr>
              <a:t> زاوية الهجوم وهي المحصورة بين اتجاه التيار </a:t>
            </a:r>
            <a:r>
              <a:rPr lang="ar-SA" sz="2000" dirty="0" err="1">
                <a:cs typeface="PT Bold Heading" panose="02010400000000000000" pitchFamily="2" charset="-78"/>
              </a:rPr>
              <a:t>و</a:t>
            </a:r>
            <a:r>
              <a:rPr lang="ar-SA" sz="2000" dirty="0">
                <a:cs typeface="PT Bold Heading" panose="02010400000000000000" pitchFamily="2" charset="-78"/>
              </a:rPr>
              <a:t> محور </a:t>
            </a:r>
            <a:r>
              <a:rPr lang="ar-SA" sz="2000" dirty="0" err="1">
                <a:cs typeface="PT Bold Heading" panose="02010400000000000000" pitchFamily="2" charset="-78"/>
              </a:rPr>
              <a:t>او</a:t>
            </a:r>
            <a:r>
              <a:rPr lang="ar-SA" sz="2000" dirty="0">
                <a:cs typeface="PT Bold Heading" panose="02010400000000000000" pitchFamily="2" charset="-78"/>
              </a:rPr>
              <a:t> مستوى الجسم. شكل (</a:t>
            </a:r>
            <a:r>
              <a:rPr lang="en-US" sz="2000" dirty="0" smtClean="0">
                <a:cs typeface="PT Bold Heading" panose="02010400000000000000" pitchFamily="2" charset="-78"/>
              </a:rPr>
              <a:t>b</a:t>
            </a:r>
            <a:r>
              <a:rPr lang="ar-SA" sz="2000" b="1" dirty="0" smtClean="0">
                <a:cs typeface="PT Bold Heading" panose="02010400000000000000" pitchFamily="2" charset="-78"/>
              </a:rPr>
              <a:t>4-7</a:t>
            </a:r>
            <a:r>
              <a:rPr lang="ar-SA" sz="2000" dirty="0" smtClean="0">
                <a:cs typeface="PT Bold Heading" panose="02010400000000000000" pitchFamily="2" charset="-78"/>
              </a:rPr>
              <a:t>).</a:t>
            </a:r>
            <a:endParaRPr lang="ar-SA" sz="2000" dirty="0">
              <a:cs typeface="PT Bold Heading" panose="02010400000000000000" pitchFamily="2" charset="-78"/>
            </a:endParaRPr>
          </a:p>
          <a:p>
            <a:pPr algn="just">
              <a:lnSpc>
                <a:spcPct val="80000"/>
              </a:lnSpc>
            </a:pPr>
            <a:r>
              <a:rPr lang="ar-SA" sz="2000" dirty="0">
                <a:cs typeface="PT Bold Heading" panose="02010400000000000000" pitchFamily="2" charset="-78"/>
              </a:rPr>
              <a:t>جدول </a:t>
            </a:r>
            <a:r>
              <a:rPr lang="ar-SA" sz="2000" b="1" dirty="0">
                <a:cs typeface="PT Bold Heading" panose="02010400000000000000" pitchFamily="2" charset="-78"/>
              </a:rPr>
              <a:t>2-7</a:t>
            </a:r>
            <a:r>
              <a:rPr lang="ar-SA" sz="2000" dirty="0">
                <a:cs typeface="PT Bold Heading" panose="02010400000000000000" pitchFamily="2" charset="-78"/>
              </a:rPr>
              <a:t>.</a:t>
            </a:r>
          </a:p>
          <a:p>
            <a:pPr lvl="2" algn="just">
              <a:lnSpc>
                <a:spcPct val="80000"/>
              </a:lnSpc>
            </a:pPr>
            <a:r>
              <a:rPr lang="ar-SA" sz="1600" dirty="0">
                <a:cs typeface="PT Bold Heading" panose="02010400000000000000" pitchFamily="2" charset="-78"/>
              </a:rPr>
              <a:t>مثال: سيارة السباق، جناح الطيارة. </a:t>
            </a:r>
            <a:endParaRPr lang="en-US" sz="1600" dirty="0">
              <a:cs typeface="PT Bold Heading" panose="02010400000000000000" pitchFamily="2" charset="-78"/>
            </a:endParaRPr>
          </a:p>
        </p:txBody>
      </p:sp>
      <p:pic>
        <p:nvPicPr>
          <p:cNvPr id="32774" name="Picture 6" descr="سباحة 4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3"/>
          <a:srcRect b="18517"/>
          <a:stretch>
            <a:fillRect/>
          </a:stretch>
        </p:blipFill>
        <p:spPr>
          <a:xfrm>
            <a:off x="5002243" y="1700213"/>
            <a:ext cx="3927475" cy="1943101"/>
          </a:xfrm>
          <a:noFill/>
          <a:ln w="38100" cmpd="dbl">
            <a:solidFill>
              <a:srgbClr val="FF3300"/>
            </a:solidFill>
          </a:ln>
        </p:spPr>
      </p:pic>
      <p:graphicFrame>
        <p:nvGraphicFramePr>
          <p:cNvPr id="32777" name="Object 9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5076824" y="3789363"/>
          <a:ext cx="3805215" cy="28543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80" name="Document" r:id="rId4" imgW="5918333" imgH="4859458" progId="Word.Document.8">
                  <p:embed/>
                </p:oleObj>
              </mc:Choice>
              <mc:Fallback>
                <p:oleObj name="Document" r:id="rId4" imgW="5918333" imgH="4859458" progId="Word.Document.8">
                  <p:embed/>
                  <p:pic>
                    <p:nvPicPr>
                      <p:cNvPr id="0" name="Picture 9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76824" y="3789363"/>
                        <a:ext cx="3805215" cy="2854347"/>
                      </a:xfrm>
                      <a:prstGeom prst="rect">
                        <a:avLst/>
                      </a:prstGeom>
                      <a:solidFill>
                        <a:schemeClr val="folHlink"/>
                      </a:solidFill>
                      <a:ln w="38100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619672" y="332656"/>
            <a:ext cx="6389703" cy="837876"/>
          </a:xfrm>
          <a:solidFill>
            <a:srgbClr val="7C021F"/>
          </a:solidFill>
          <a:ln w="38100">
            <a:solidFill>
              <a:srgbClr val="FFFFCC"/>
            </a:solidFill>
          </a:ln>
        </p:spPr>
        <p:txBody>
          <a:bodyPr/>
          <a:lstStyle/>
          <a:p>
            <a:r>
              <a:rPr lang="ar-SA" sz="2800" dirty="0">
                <a:solidFill>
                  <a:srgbClr val="FFFFCC"/>
                </a:solidFill>
                <a:cs typeface="PT Bold Heading" pitchFamily="2" charset="-78"/>
              </a:rPr>
              <a:t>ديناميكا </a:t>
            </a:r>
            <a:r>
              <a:rPr lang="ar-SA" sz="2800">
                <a:solidFill>
                  <a:srgbClr val="FFFFCC"/>
                </a:solidFill>
                <a:cs typeface="PT Bold Heading" pitchFamily="2" charset="-78"/>
              </a:rPr>
              <a:t>الهواء </a:t>
            </a:r>
            <a:r>
              <a:rPr lang="ar-SA" sz="2800" smtClean="0">
                <a:solidFill>
                  <a:srgbClr val="FFFFCC"/>
                </a:solidFill>
                <a:cs typeface="PT Bold Heading" pitchFamily="2" charset="-78"/>
              </a:rPr>
              <a:t>والماء</a:t>
            </a:r>
            <a:r>
              <a:rPr lang="ar-SA" sz="2800" dirty="0">
                <a:solidFill>
                  <a:srgbClr val="FFFFCC"/>
                </a:solidFill>
                <a:cs typeface="PT Bold Heading" pitchFamily="2" charset="-78"/>
              </a:rPr>
              <a:t/>
            </a:r>
            <a:br>
              <a:rPr lang="ar-SA" sz="2800" dirty="0">
                <a:solidFill>
                  <a:srgbClr val="FFFFCC"/>
                </a:solidFill>
                <a:cs typeface="PT Bold Heading" pitchFamily="2" charset="-78"/>
              </a:rPr>
            </a:br>
            <a:r>
              <a:rPr lang="ar-SA" sz="2800" dirty="0">
                <a:solidFill>
                  <a:srgbClr val="FFFFCC"/>
                </a:solidFill>
                <a:cs typeface="PT Bold Heading" pitchFamily="2" charset="-78"/>
              </a:rPr>
              <a:t>(تأثير </a:t>
            </a:r>
            <a:r>
              <a:rPr lang="ar-SA" sz="2800" dirty="0" err="1">
                <a:solidFill>
                  <a:srgbClr val="FFFFCC"/>
                </a:solidFill>
                <a:cs typeface="PT Bold Heading" pitchFamily="2" charset="-78"/>
              </a:rPr>
              <a:t>ماغنس</a:t>
            </a:r>
            <a:r>
              <a:rPr lang="ar-SA" sz="2800" dirty="0">
                <a:solidFill>
                  <a:srgbClr val="FFFFCC"/>
                </a:solidFill>
                <a:cs typeface="PT Bold Heading" pitchFamily="2" charset="-78"/>
              </a:rPr>
              <a:t>)</a:t>
            </a:r>
            <a:endParaRPr lang="en-US" sz="2800" dirty="0">
              <a:solidFill>
                <a:srgbClr val="FFFFCC"/>
              </a:solidFill>
              <a:cs typeface="PT Bold Heading" pitchFamily="2" charset="-78"/>
            </a:endParaRP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42844" y="1557338"/>
            <a:ext cx="4786345" cy="5086372"/>
          </a:xfrm>
          <a:noFill/>
          <a:ln>
            <a:solidFill>
              <a:srgbClr val="00FF00"/>
            </a:solidFill>
          </a:ln>
        </p:spPr>
        <p:txBody>
          <a:bodyPr anchor="ctr"/>
          <a:lstStyle/>
          <a:p>
            <a:pPr>
              <a:lnSpc>
                <a:spcPct val="90000"/>
              </a:lnSpc>
              <a:buClr>
                <a:srgbClr val="00FF00"/>
              </a:buClr>
            </a:pPr>
            <a:r>
              <a:rPr lang="ar-SA" sz="1800" dirty="0">
                <a:cs typeface="PT Bold Heading" panose="02010400000000000000" pitchFamily="2" charset="-78"/>
              </a:rPr>
              <a:t>تغيير مسار الكرة نتيجة </a:t>
            </a:r>
            <a:r>
              <a:rPr lang="ar-SA" sz="1800" dirty="0">
                <a:cs typeface="PT Bold Heading" panose="02010400000000000000" pitchFamily="2" charset="-78"/>
              </a:rPr>
              <a:t>إ</a:t>
            </a:r>
            <a:r>
              <a:rPr lang="ar-SA" sz="1800" dirty="0" smtClean="0">
                <a:cs typeface="PT Bold Heading" panose="02010400000000000000" pitchFamily="2" charset="-78"/>
              </a:rPr>
              <a:t>لى </a:t>
            </a:r>
            <a:r>
              <a:rPr lang="ar-SA" sz="1800" dirty="0">
                <a:cs typeface="PT Bold Heading" panose="02010400000000000000" pitchFamily="2" charset="-78"/>
              </a:rPr>
              <a:t>دورانها (كرة اللقدم، البسبول، الغولف، الطائرة الخ)</a:t>
            </a:r>
          </a:p>
          <a:p>
            <a:pPr>
              <a:lnSpc>
                <a:spcPct val="90000"/>
              </a:lnSpc>
              <a:buClr>
                <a:srgbClr val="00FF00"/>
              </a:buClr>
            </a:pPr>
            <a:r>
              <a:rPr lang="ar-SA" sz="1800" dirty="0">
                <a:cs typeface="PT Bold Heading" panose="02010400000000000000" pitchFamily="2" charset="-78"/>
              </a:rPr>
              <a:t>شكل </a:t>
            </a:r>
            <a:r>
              <a:rPr lang="ar-SA" sz="1800" b="1" dirty="0">
                <a:cs typeface="PT Bold Heading" panose="02010400000000000000" pitchFamily="2" charset="-78"/>
              </a:rPr>
              <a:t>7-7 </a:t>
            </a:r>
            <a:r>
              <a:rPr lang="ar-SA" sz="1800" dirty="0">
                <a:cs typeface="PT Bold Heading" panose="02010400000000000000" pitchFamily="2" charset="-78"/>
              </a:rPr>
              <a:t>.</a:t>
            </a:r>
          </a:p>
          <a:p>
            <a:pPr marL="579438" lvl="2">
              <a:lnSpc>
                <a:spcPct val="90000"/>
              </a:lnSpc>
              <a:buClr>
                <a:srgbClr val="FFFF00"/>
              </a:buClr>
            </a:pPr>
            <a:r>
              <a:rPr lang="ar-SA" sz="1600" dirty="0">
                <a:cs typeface="PT Bold Heading" panose="02010400000000000000" pitchFamily="2" charset="-78"/>
              </a:rPr>
              <a:t>عندما يدور جسم ما فإنه يأخذ معه التيار المحيط به معه في الدوران</a:t>
            </a:r>
          </a:p>
          <a:p>
            <a:pPr marL="579438" lvl="2">
              <a:lnSpc>
                <a:spcPct val="90000"/>
              </a:lnSpc>
              <a:buClr>
                <a:srgbClr val="FFFF00"/>
              </a:buClr>
            </a:pPr>
            <a:r>
              <a:rPr lang="ar-SA" sz="1600" dirty="0">
                <a:cs typeface="PT Bold Heading" panose="02010400000000000000" pitchFamily="2" charset="-78"/>
              </a:rPr>
              <a:t>الهواء في الجهة اليسر يتحرك </a:t>
            </a:r>
            <a:r>
              <a:rPr lang="ar-SA" sz="1600" dirty="0">
                <a:cs typeface="PT Bold Heading" panose="02010400000000000000" pitchFamily="2" charset="-78"/>
              </a:rPr>
              <a:t>إ</a:t>
            </a:r>
            <a:r>
              <a:rPr lang="ar-SA" sz="1600" dirty="0" smtClean="0">
                <a:cs typeface="PT Bold Heading" panose="02010400000000000000" pitchFamily="2" charset="-78"/>
              </a:rPr>
              <a:t>لى </a:t>
            </a:r>
            <a:r>
              <a:rPr lang="ar-SA" sz="1600" dirty="0">
                <a:cs typeface="PT Bold Heading" panose="02010400000000000000" pitchFamily="2" charset="-78"/>
              </a:rPr>
              <a:t>الخلف نسبة </a:t>
            </a:r>
            <a:r>
              <a:rPr lang="ar-SA" sz="1600" dirty="0">
                <a:cs typeface="PT Bold Heading" panose="02010400000000000000" pitchFamily="2" charset="-78"/>
              </a:rPr>
              <a:t>إ</a:t>
            </a:r>
            <a:r>
              <a:rPr lang="ar-SA" sz="1600" dirty="0" smtClean="0">
                <a:cs typeface="PT Bold Heading" panose="02010400000000000000" pitchFamily="2" charset="-78"/>
              </a:rPr>
              <a:t>لى </a:t>
            </a:r>
            <a:r>
              <a:rPr lang="ar-SA" sz="1600" dirty="0">
                <a:cs typeface="PT Bold Heading" panose="02010400000000000000" pitchFamily="2" charset="-78"/>
              </a:rPr>
              <a:t>مركز الكرة مما يعني مقابلته للتيار المواجه بسرعة اقل مما لو كانت الكرة </a:t>
            </a:r>
            <a:r>
              <a:rPr lang="ar-SA" sz="1600" dirty="0" smtClean="0">
                <a:cs typeface="PT Bold Heading" panose="02010400000000000000" pitchFamily="2" charset="-78"/>
              </a:rPr>
              <a:t>لا تدور</a:t>
            </a:r>
            <a:r>
              <a:rPr lang="ar-SA" sz="1600" dirty="0">
                <a:cs typeface="PT Bold Heading" panose="02010400000000000000" pitchFamily="2" charset="-78"/>
              </a:rPr>
              <a:t>.</a:t>
            </a:r>
          </a:p>
          <a:p>
            <a:pPr marL="579438" lvl="2">
              <a:lnSpc>
                <a:spcPct val="90000"/>
              </a:lnSpc>
              <a:buClr>
                <a:srgbClr val="FFFF00"/>
              </a:buClr>
            </a:pPr>
            <a:r>
              <a:rPr lang="ar-SA" sz="1600" dirty="0">
                <a:cs typeface="PT Bold Heading" panose="02010400000000000000" pitchFamily="2" charset="-78"/>
              </a:rPr>
              <a:t>الجهة اليمنى بالعكس تماما.</a:t>
            </a:r>
          </a:p>
          <a:p>
            <a:pPr marL="0" indent="-449262">
              <a:lnSpc>
                <a:spcPct val="90000"/>
              </a:lnSpc>
              <a:buClr>
                <a:srgbClr val="FFFF00"/>
              </a:buClr>
            </a:pPr>
            <a:r>
              <a:rPr lang="ar-SA" sz="1800" dirty="0">
                <a:solidFill>
                  <a:srgbClr val="FF0000"/>
                </a:solidFill>
                <a:cs typeface="PT Bold Heading" panose="02010400000000000000" pitchFamily="2" charset="-78"/>
              </a:rPr>
              <a:t>منطقة ضغط عالي تتكون في الجهة اليمنى حيث </a:t>
            </a:r>
            <a:r>
              <a:rPr lang="ar-SA" sz="1800" dirty="0" smtClean="0">
                <a:solidFill>
                  <a:srgbClr val="FF0000"/>
                </a:solidFill>
                <a:cs typeface="PT Bold Heading" panose="02010400000000000000" pitchFamily="2" charset="-78"/>
              </a:rPr>
              <a:t>	تتواجه  </a:t>
            </a:r>
            <a:r>
              <a:rPr lang="ar-SA" sz="1800" dirty="0">
                <a:solidFill>
                  <a:srgbClr val="FF0000"/>
                </a:solidFill>
                <a:cs typeface="PT Bold Heading" panose="02010400000000000000" pitchFamily="2" charset="-78"/>
              </a:rPr>
              <a:t>سرعة التيار مع سرعة التيار المحيط </a:t>
            </a:r>
            <a:r>
              <a:rPr lang="ar-SA" sz="1800" dirty="0" smtClean="0">
                <a:solidFill>
                  <a:srgbClr val="FF0000"/>
                </a:solidFill>
                <a:cs typeface="PT Bold Heading" panose="02010400000000000000" pitchFamily="2" charset="-78"/>
              </a:rPr>
              <a:t>	بدرجة </a:t>
            </a:r>
            <a:r>
              <a:rPr lang="ar-SA" sz="1800" dirty="0">
                <a:solidFill>
                  <a:srgbClr val="FF0000"/>
                </a:solidFill>
                <a:cs typeface="PT Bold Heading" panose="02010400000000000000" pitchFamily="2" charset="-78"/>
              </a:rPr>
              <a:t>كبيرة</a:t>
            </a:r>
            <a:r>
              <a:rPr lang="ar-SA" sz="1800" dirty="0">
                <a:cs typeface="PT Bold Heading" panose="02010400000000000000" pitchFamily="2" charset="-78"/>
              </a:rPr>
              <a:t>.</a:t>
            </a:r>
          </a:p>
          <a:p>
            <a:pPr marL="579438" lvl="2">
              <a:lnSpc>
                <a:spcPct val="90000"/>
              </a:lnSpc>
              <a:buClr>
                <a:srgbClr val="FFFF00"/>
              </a:buClr>
            </a:pPr>
            <a:r>
              <a:rPr lang="ar-SA" sz="1600" dirty="0">
                <a:cs typeface="PT Bold Heading" panose="02010400000000000000" pitchFamily="2" charset="-78"/>
              </a:rPr>
              <a:t>الجهة اليسرى العكس مما ينتج محصلة ضغط  من الجهة اليمنى </a:t>
            </a:r>
            <a:r>
              <a:rPr lang="ar-SA" sz="1600" dirty="0">
                <a:cs typeface="PT Bold Heading" panose="02010400000000000000" pitchFamily="2" charset="-78"/>
              </a:rPr>
              <a:t>إ</a:t>
            </a:r>
            <a:r>
              <a:rPr lang="ar-SA" sz="1600" dirty="0" smtClean="0">
                <a:cs typeface="PT Bold Heading" panose="02010400000000000000" pitchFamily="2" charset="-78"/>
              </a:rPr>
              <a:t>لى </a:t>
            </a:r>
            <a:r>
              <a:rPr lang="ar-SA" sz="1600" dirty="0">
                <a:cs typeface="PT Bold Heading" panose="02010400000000000000" pitchFamily="2" charset="-78"/>
              </a:rPr>
              <a:t>اليسرى و عليه يتغير اتجاه الكرة من مسارها المحدد </a:t>
            </a:r>
            <a:r>
              <a:rPr lang="ar-SA" sz="1600" dirty="0">
                <a:cs typeface="PT Bold Heading" panose="02010400000000000000" pitchFamily="2" charset="-78"/>
              </a:rPr>
              <a:t>إ</a:t>
            </a:r>
            <a:r>
              <a:rPr lang="ar-SA" sz="1600" dirty="0" smtClean="0">
                <a:cs typeface="PT Bold Heading" panose="02010400000000000000" pitchFamily="2" charset="-78"/>
              </a:rPr>
              <a:t>لى </a:t>
            </a:r>
            <a:r>
              <a:rPr lang="ar-SA" sz="1600" dirty="0">
                <a:cs typeface="PT Bold Heading" panose="02010400000000000000" pitchFamily="2" charset="-78"/>
              </a:rPr>
              <a:t>اليسار.</a:t>
            </a:r>
          </a:p>
          <a:p>
            <a:pPr marL="579438" lvl="2">
              <a:lnSpc>
                <a:spcPct val="90000"/>
              </a:lnSpc>
              <a:buClr>
                <a:srgbClr val="FFFF00"/>
              </a:buClr>
            </a:pPr>
            <a:r>
              <a:rPr lang="ar-SA" sz="1600" dirty="0">
                <a:cs typeface="PT Bold Heading" panose="02010400000000000000" pitchFamily="2" charset="-78"/>
              </a:rPr>
              <a:t>أمثلة: كرة الطاولة، التنس، كرة القدم  (شكل </a:t>
            </a:r>
            <a:r>
              <a:rPr lang="ar-SA" sz="1600" b="1" dirty="0">
                <a:cs typeface="PT Bold Heading" panose="02010400000000000000" pitchFamily="2" charset="-78"/>
              </a:rPr>
              <a:t>8-7</a:t>
            </a:r>
            <a:r>
              <a:rPr lang="ar-SA" sz="1600" dirty="0">
                <a:cs typeface="PT Bold Heading" panose="02010400000000000000" pitchFamily="2" charset="-78"/>
              </a:rPr>
              <a:t>).</a:t>
            </a:r>
            <a:endParaRPr lang="en-US" sz="1600" dirty="0">
              <a:cs typeface="PT Bold Heading" panose="02010400000000000000" pitchFamily="2" charset="-78"/>
            </a:endParaRPr>
          </a:p>
        </p:txBody>
      </p:sp>
      <p:pic>
        <p:nvPicPr>
          <p:cNvPr id="33801" name="Picture 9" descr="7-7"/>
          <p:cNvPicPr>
            <a:picLocks noChangeAspect="1" noChangeArrowheads="1"/>
          </p:cNvPicPr>
          <p:nvPr/>
        </p:nvPicPr>
        <p:blipFill>
          <a:blip r:embed="rId2" cstate="print">
            <a:lum contrast="8000"/>
          </a:blip>
          <a:srcRect t="4338"/>
          <a:stretch>
            <a:fillRect/>
          </a:stretch>
        </p:blipFill>
        <p:spPr bwMode="auto">
          <a:xfrm>
            <a:off x="5148263" y="1534554"/>
            <a:ext cx="3638579" cy="3180330"/>
          </a:xfrm>
          <a:prstGeom prst="rect">
            <a:avLst/>
          </a:prstGeom>
          <a:noFill/>
          <a:ln w="38100">
            <a:solidFill>
              <a:srgbClr val="FF3300"/>
            </a:solidFill>
            <a:miter lim="800000"/>
            <a:headEnd/>
            <a:tailEnd/>
          </a:ln>
        </p:spPr>
      </p:pic>
      <p:pic>
        <p:nvPicPr>
          <p:cNvPr id="33803" name="Picture 11" descr="7-8"/>
          <p:cNvPicPr>
            <a:picLocks noChangeAspect="1" noChangeArrowheads="1"/>
          </p:cNvPicPr>
          <p:nvPr/>
        </p:nvPicPr>
        <p:blipFill>
          <a:blip r:embed="rId3" cstate="print">
            <a:lum contrast="8000"/>
          </a:blip>
          <a:srcRect t="11938"/>
          <a:stretch>
            <a:fillRect/>
          </a:stretch>
        </p:blipFill>
        <p:spPr bwMode="auto">
          <a:xfrm>
            <a:off x="5094315" y="4819240"/>
            <a:ext cx="3763965" cy="1924044"/>
          </a:xfrm>
          <a:prstGeom prst="rect">
            <a:avLst/>
          </a:prstGeom>
          <a:noFill/>
          <a:ln w="38100">
            <a:solidFill>
              <a:srgbClr val="FF3300"/>
            </a:solidFill>
            <a:miter lim="800000"/>
            <a:headEnd/>
            <a:tailEnd/>
          </a:ln>
        </p:spPr>
      </p:pic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305710" y="476672"/>
            <a:ext cx="6532579" cy="1080120"/>
          </a:xfrm>
          <a:solidFill>
            <a:srgbClr val="7C021F"/>
          </a:solidFill>
          <a:ln w="28575">
            <a:solidFill>
              <a:srgbClr val="FFFFCC"/>
            </a:solidFill>
          </a:ln>
        </p:spPr>
        <p:txBody>
          <a:bodyPr/>
          <a:lstStyle/>
          <a:p>
            <a:r>
              <a:rPr lang="ar-SA" sz="3200" dirty="0">
                <a:solidFill>
                  <a:srgbClr val="FFFFCC"/>
                </a:solidFill>
                <a:cs typeface="PT Bold Heading" pitchFamily="2" charset="-78"/>
              </a:rPr>
              <a:t>ديناميكا الهواء </a:t>
            </a:r>
            <a:r>
              <a:rPr lang="ar-SA" sz="3200" dirty="0" smtClean="0">
                <a:solidFill>
                  <a:srgbClr val="FFFFCC"/>
                </a:solidFill>
                <a:cs typeface="PT Bold Heading" pitchFamily="2" charset="-78"/>
              </a:rPr>
              <a:t>والماء </a:t>
            </a:r>
            <a:r>
              <a:rPr lang="ar-SA" sz="3200" dirty="0">
                <a:solidFill>
                  <a:srgbClr val="FFFFCC"/>
                </a:solidFill>
                <a:cs typeface="PT Bold Heading" pitchFamily="2" charset="-78"/>
              </a:rPr>
              <a:t>2</a:t>
            </a:r>
            <a:br>
              <a:rPr lang="ar-SA" sz="3200" dirty="0">
                <a:solidFill>
                  <a:srgbClr val="FFFFCC"/>
                </a:solidFill>
                <a:cs typeface="PT Bold Heading" pitchFamily="2" charset="-78"/>
              </a:rPr>
            </a:br>
            <a:r>
              <a:rPr lang="ar-SA" sz="3200" dirty="0">
                <a:solidFill>
                  <a:srgbClr val="FFFFCC"/>
                </a:solidFill>
                <a:cs typeface="PT Bold Heading" pitchFamily="2" charset="-78"/>
              </a:rPr>
              <a:t>(الطفو)</a:t>
            </a:r>
            <a:endParaRPr lang="en-US" sz="3200" dirty="0">
              <a:solidFill>
                <a:srgbClr val="FFFFCC"/>
              </a:solidFill>
              <a:cs typeface="PT Bold Heading" pitchFamily="2" charset="-78"/>
            </a:endParaRP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85952"/>
            <a:ext cx="8229600" cy="4829196"/>
          </a:xfrm>
          <a:noFill/>
          <a:ln>
            <a:solidFill>
              <a:srgbClr val="00FF00"/>
            </a:solidFill>
          </a:ln>
        </p:spPr>
        <p:txBody>
          <a:bodyPr anchor="ctr"/>
          <a:lstStyle/>
          <a:p>
            <a:pPr algn="just">
              <a:lnSpc>
                <a:spcPct val="90000"/>
              </a:lnSpc>
            </a:pPr>
            <a:r>
              <a:rPr lang="ar-SA" sz="2800" dirty="0">
                <a:cs typeface="PT Bold Heading" panose="02010400000000000000" pitchFamily="2" charset="-78"/>
              </a:rPr>
              <a:t>هي القدرة على المحافظة على وضع معين في </a:t>
            </a:r>
            <a:r>
              <a:rPr lang="ar-SA" sz="2800" dirty="0" smtClean="0">
                <a:cs typeface="PT Bold Heading" panose="02010400000000000000" pitchFamily="2" charset="-78"/>
              </a:rPr>
              <a:t>الماء </a:t>
            </a:r>
            <a:r>
              <a:rPr lang="ar-SA" sz="2800" dirty="0">
                <a:cs typeface="PT Bold Heading" panose="02010400000000000000" pitchFamily="2" charset="-78"/>
              </a:rPr>
              <a:t>و أهميته بالغة للمبتدأ </a:t>
            </a:r>
            <a:r>
              <a:rPr lang="ar-SA" sz="2800" dirty="0" err="1">
                <a:cs typeface="PT Bold Heading" panose="02010400000000000000" pitchFamily="2" charset="-78"/>
              </a:rPr>
              <a:t>و</a:t>
            </a:r>
            <a:r>
              <a:rPr lang="ar-SA" sz="2800" dirty="0">
                <a:cs typeface="PT Bold Heading" panose="02010400000000000000" pitchFamily="2" charset="-78"/>
              </a:rPr>
              <a:t> للبارع.</a:t>
            </a:r>
          </a:p>
          <a:p>
            <a:pPr algn="just">
              <a:lnSpc>
                <a:spcPct val="90000"/>
              </a:lnSpc>
            </a:pPr>
            <a:r>
              <a:rPr lang="ar-SA" sz="2800" dirty="0">
                <a:cs typeface="PT Bold Heading" panose="02010400000000000000" pitchFamily="2" charset="-78"/>
              </a:rPr>
              <a:t>من المنطق انه من السهل على المبتدئ السهل علية الطفو </a:t>
            </a:r>
            <a:r>
              <a:rPr lang="ar-SA" sz="2800" dirty="0" err="1">
                <a:cs typeface="PT Bold Heading" panose="02010400000000000000" pitchFamily="2" charset="-78"/>
              </a:rPr>
              <a:t>ان</a:t>
            </a:r>
            <a:r>
              <a:rPr lang="ar-SA" sz="2800" dirty="0">
                <a:cs typeface="PT Bold Heading" panose="02010400000000000000" pitchFamily="2" charset="-78"/>
              </a:rPr>
              <a:t> يتعلم السباحة مقارنة بالمبتدئ الذي يصعب عليه الطفو.</a:t>
            </a:r>
          </a:p>
          <a:p>
            <a:pPr algn="just">
              <a:lnSpc>
                <a:spcPct val="90000"/>
              </a:lnSpc>
            </a:pPr>
            <a:r>
              <a:rPr lang="ar-SA" sz="2800" dirty="0" err="1">
                <a:cs typeface="PT Bold Heading" panose="02010400000000000000" pitchFamily="2" charset="-78"/>
              </a:rPr>
              <a:t>ايضا</a:t>
            </a:r>
            <a:r>
              <a:rPr lang="ar-SA" sz="2800" dirty="0">
                <a:cs typeface="PT Bold Heading" panose="02010400000000000000" pitchFamily="2" charset="-78"/>
              </a:rPr>
              <a:t> السباح البطل الذي يسهل عليه الطفو يواجه مقاومة من الماء لحركته الأفقية اقل من السباح البطل الذي يصعب عليه الطفو. </a:t>
            </a:r>
            <a:r>
              <a:rPr lang="ar-SA" sz="2800" dirty="0">
                <a:solidFill>
                  <a:schemeClr val="hlink"/>
                </a:solidFill>
                <a:cs typeface="PT Bold Heading" panose="02010400000000000000" pitchFamily="2" charset="-78"/>
              </a:rPr>
              <a:t>(من المهم عدم </a:t>
            </a:r>
            <a:r>
              <a:rPr lang="ar-SA" sz="2800" dirty="0" err="1">
                <a:solidFill>
                  <a:schemeClr val="hlink"/>
                </a:solidFill>
                <a:cs typeface="PT Bold Heading" panose="02010400000000000000" pitchFamily="2" charset="-78"/>
              </a:rPr>
              <a:t>اعطاء</a:t>
            </a:r>
            <a:r>
              <a:rPr lang="ar-SA" sz="2800" dirty="0">
                <a:solidFill>
                  <a:schemeClr val="hlink"/>
                </a:solidFill>
                <a:cs typeface="PT Bold Heading" panose="02010400000000000000" pitchFamily="2" charset="-78"/>
              </a:rPr>
              <a:t> هذه الصفة اكبر من حجمها لأن هناك من يصعب عليه الطفو  لكنه </a:t>
            </a:r>
            <a:r>
              <a:rPr lang="ar-SA" sz="2800" dirty="0" err="1">
                <a:solidFill>
                  <a:schemeClr val="hlink"/>
                </a:solidFill>
                <a:cs typeface="PT Bold Heading" panose="02010400000000000000" pitchFamily="2" charset="-78"/>
              </a:rPr>
              <a:t>اصبح</a:t>
            </a:r>
            <a:r>
              <a:rPr lang="ar-SA" sz="2800" dirty="0">
                <a:solidFill>
                  <a:schemeClr val="hlink"/>
                </a:solidFill>
                <a:cs typeface="PT Bold Heading" panose="02010400000000000000" pitchFamily="2" charset="-78"/>
              </a:rPr>
              <a:t> بطلا </a:t>
            </a:r>
            <a:r>
              <a:rPr lang="ar-SA" sz="2800" dirty="0" err="1">
                <a:solidFill>
                  <a:schemeClr val="hlink"/>
                </a:solidFill>
                <a:cs typeface="PT Bold Heading" panose="02010400000000000000" pitchFamily="2" charset="-78"/>
              </a:rPr>
              <a:t>او</a:t>
            </a:r>
            <a:r>
              <a:rPr lang="ar-SA" sz="2800" dirty="0">
                <a:solidFill>
                  <a:schemeClr val="hlink"/>
                </a:solidFill>
                <a:cs typeface="PT Bold Heading" panose="02010400000000000000" pitchFamily="2" charset="-78"/>
              </a:rPr>
              <a:t> تعلم السابحة بسهولة)</a:t>
            </a:r>
            <a:r>
              <a:rPr lang="ar-SA" sz="2800" dirty="0">
                <a:cs typeface="PT Bold Heading" panose="02010400000000000000" pitchFamily="2" charset="-78"/>
              </a:rPr>
              <a:t> </a:t>
            </a:r>
            <a:endParaRPr lang="en-US" sz="2800" dirty="0">
              <a:cs typeface="PT Bold Heading" panose="02010400000000000000" pitchFamily="2" charset="-78"/>
            </a:endParaRPr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619672" y="476672"/>
            <a:ext cx="6746893" cy="910454"/>
          </a:xfrm>
          <a:solidFill>
            <a:srgbClr val="7C021F"/>
          </a:solidFill>
          <a:ln w="28575">
            <a:solidFill>
              <a:srgbClr val="FFFFCC"/>
            </a:solidFill>
          </a:ln>
        </p:spPr>
        <p:txBody>
          <a:bodyPr/>
          <a:lstStyle/>
          <a:p>
            <a:r>
              <a:rPr lang="ar-SA" sz="2800" dirty="0">
                <a:solidFill>
                  <a:srgbClr val="FFFFCC"/>
                </a:solidFill>
                <a:cs typeface="PT Bold Heading" pitchFamily="2" charset="-78"/>
              </a:rPr>
              <a:t>ديناميكا الهواء </a:t>
            </a:r>
            <a:r>
              <a:rPr lang="ar-SA" sz="2800" dirty="0" smtClean="0">
                <a:solidFill>
                  <a:srgbClr val="FFFFCC"/>
                </a:solidFill>
                <a:cs typeface="PT Bold Heading" pitchFamily="2" charset="-78"/>
              </a:rPr>
              <a:t>والماء </a:t>
            </a:r>
            <a:r>
              <a:rPr lang="ar-SA" sz="2800" dirty="0">
                <a:solidFill>
                  <a:srgbClr val="FFFFCC"/>
                </a:solidFill>
                <a:cs typeface="PT Bold Heading" pitchFamily="2" charset="-78"/>
              </a:rPr>
              <a:t>3</a:t>
            </a:r>
            <a:br>
              <a:rPr lang="ar-SA" sz="2800" dirty="0">
                <a:solidFill>
                  <a:srgbClr val="FFFFCC"/>
                </a:solidFill>
                <a:cs typeface="PT Bold Heading" pitchFamily="2" charset="-78"/>
              </a:rPr>
            </a:br>
            <a:r>
              <a:rPr lang="ar-SA" sz="2800" dirty="0">
                <a:solidFill>
                  <a:srgbClr val="FFFFCC"/>
                </a:solidFill>
                <a:cs typeface="PT Bold Heading" pitchFamily="2" charset="-78"/>
              </a:rPr>
              <a:t>(قوة الطفو)</a:t>
            </a:r>
            <a:endParaRPr lang="en-US" sz="2800" dirty="0">
              <a:solidFill>
                <a:srgbClr val="FFFFCC"/>
              </a:solidFill>
              <a:cs typeface="PT Bold Heading" pitchFamily="2" charset="-78"/>
            </a:endParaRP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748242" y="1557338"/>
            <a:ext cx="4038600" cy="5157810"/>
          </a:xfrm>
          <a:noFill/>
          <a:ln>
            <a:solidFill>
              <a:srgbClr val="FFFFCC"/>
            </a:solidFill>
          </a:ln>
        </p:spPr>
        <p:txBody>
          <a:bodyPr anchor="ctr"/>
          <a:lstStyle/>
          <a:p>
            <a:pPr algn="just">
              <a:lnSpc>
                <a:spcPct val="90000"/>
              </a:lnSpc>
            </a:pPr>
            <a:r>
              <a:rPr lang="ar-SA" sz="2000" dirty="0">
                <a:cs typeface="PT Bold Heading" panose="02010400000000000000" pitchFamily="2" charset="-78"/>
              </a:rPr>
              <a:t>شكل </a:t>
            </a:r>
            <a:r>
              <a:rPr lang="ar-SA" sz="2000" b="1" dirty="0">
                <a:cs typeface="PT Bold Heading" panose="02010400000000000000" pitchFamily="2" charset="-78"/>
              </a:rPr>
              <a:t>1-7</a:t>
            </a:r>
            <a:r>
              <a:rPr lang="ar-SA" sz="2000" dirty="0">
                <a:cs typeface="PT Bold Heading" panose="02010400000000000000" pitchFamily="2" charset="-78"/>
              </a:rPr>
              <a:t> يوضح حالة اتزان للسباح حيث تتساوى فيها القوى في أي اتجاه.</a:t>
            </a:r>
          </a:p>
          <a:p>
            <a:pPr algn="just">
              <a:lnSpc>
                <a:spcPct val="90000"/>
              </a:lnSpc>
            </a:pPr>
            <a:r>
              <a:rPr lang="ar-SA" sz="2000" dirty="0">
                <a:cs typeface="PT Bold Heading" panose="02010400000000000000" pitchFamily="2" charset="-78"/>
              </a:rPr>
              <a:t>في الاتجاه العمودي (يحدد قدرة الجسم على الطفو او الغوص): يؤثر على الجسم قوتان هما وزن الجسم و القوة الناتجة من تأثير الماء. كلا القوتان لابد من تساويهما لكي يبقى الجسم في حالة اتزان.</a:t>
            </a:r>
          </a:p>
          <a:p>
            <a:pPr algn="just">
              <a:lnSpc>
                <a:spcPct val="90000"/>
              </a:lnSpc>
            </a:pPr>
            <a:r>
              <a:rPr lang="ar-SA" sz="2000" dirty="0">
                <a:solidFill>
                  <a:schemeClr val="hlink"/>
                </a:solidFill>
                <a:cs typeface="PT Bold Heading" panose="02010400000000000000" pitchFamily="2" charset="-78"/>
              </a:rPr>
              <a:t>القوة الناتجة من تأثير الماء تسمى قوة الطفو.</a:t>
            </a:r>
          </a:p>
          <a:p>
            <a:pPr lvl="2" algn="just">
              <a:lnSpc>
                <a:spcPct val="90000"/>
              </a:lnSpc>
            </a:pPr>
            <a:r>
              <a:rPr lang="ar-SA" sz="1600" dirty="0">
                <a:solidFill>
                  <a:srgbClr val="00FF00"/>
                </a:solidFill>
                <a:cs typeface="PT Bold Heading" panose="02010400000000000000" pitchFamily="2" charset="-78"/>
              </a:rPr>
              <a:t>قاعدة: الجسم يطفو في حالة كون وزن الجسم</a:t>
            </a:r>
            <a:r>
              <a:rPr lang="ar-SA" sz="1600" dirty="0">
                <a:solidFill>
                  <a:srgbClr val="00FF00"/>
                </a:solidFill>
                <a:latin typeface="Arial" pitchFamily="34" charset="0"/>
                <a:cs typeface="PT Bold Heading" panose="02010400000000000000" pitchFamily="2" charset="-78"/>
              </a:rPr>
              <a:t>≤ قوة الطفو القصوى</a:t>
            </a:r>
          </a:p>
        </p:txBody>
      </p:sp>
      <p:pic>
        <p:nvPicPr>
          <p:cNvPr id="23559" name="Picture 7" descr="7-1"/>
          <p:cNvPicPr>
            <a:picLocks noChangeAspect="1" noChangeArrowheads="1"/>
          </p:cNvPicPr>
          <p:nvPr/>
        </p:nvPicPr>
        <p:blipFill>
          <a:blip r:embed="rId2" cstate="print">
            <a:lum contrast="16000"/>
          </a:blip>
          <a:srcRect/>
          <a:stretch>
            <a:fillRect/>
          </a:stretch>
        </p:blipFill>
        <p:spPr bwMode="auto">
          <a:xfrm>
            <a:off x="185737" y="1844675"/>
            <a:ext cx="4314825" cy="4492625"/>
          </a:xfrm>
          <a:prstGeom prst="rect">
            <a:avLst/>
          </a:prstGeom>
          <a:noFill/>
          <a:ln w="38100">
            <a:solidFill>
              <a:srgbClr val="FF3300"/>
            </a:solidFill>
            <a:miter lim="800000"/>
            <a:headEnd/>
            <a:tailEnd/>
          </a:ln>
        </p:spPr>
      </p:pic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68313" y="25386"/>
            <a:ext cx="6604017" cy="1403350"/>
          </a:xfrm>
          <a:solidFill>
            <a:srgbClr val="7C021F"/>
          </a:solidFill>
          <a:ln w="28575">
            <a:solidFill>
              <a:srgbClr val="FFFFCC"/>
            </a:solidFill>
          </a:ln>
        </p:spPr>
        <p:txBody>
          <a:bodyPr/>
          <a:lstStyle/>
          <a:p>
            <a:r>
              <a:rPr lang="ar-SA" sz="4000" dirty="0">
                <a:solidFill>
                  <a:srgbClr val="FFFFCC"/>
                </a:solidFill>
                <a:cs typeface="PT Bold Heading" pitchFamily="2" charset="-78"/>
              </a:rPr>
              <a:t>ديناميكا الهواء </a:t>
            </a:r>
            <a:r>
              <a:rPr lang="ar-SA" sz="4000" dirty="0" err="1">
                <a:solidFill>
                  <a:srgbClr val="FFFFCC"/>
                </a:solidFill>
                <a:cs typeface="PT Bold Heading" pitchFamily="2" charset="-78"/>
              </a:rPr>
              <a:t>و</a:t>
            </a:r>
            <a:r>
              <a:rPr lang="ar-SA" sz="4000" dirty="0">
                <a:solidFill>
                  <a:srgbClr val="FFFFCC"/>
                </a:solidFill>
                <a:cs typeface="PT Bold Heading" pitchFamily="2" charset="-78"/>
              </a:rPr>
              <a:t> الماء 4</a:t>
            </a:r>
            <a:br>
              <a:rPr lang="ar-SA" sz="4000" dirty="0">
                <a:solidFill>
                  <a:srgbClr val="FFFFCC"/>
                </a:solidFill>
                <a:cs typeface="PT Bold Heading" pitchFamily="2" charset="-78"/>
              </a:rPr>
            </a:br>
            <a:r>
              <a:rPr lang="ar-SA" sz="4000" dirty="0">
                <a:solidFill>
                  <a:srgbClr val="FFFFCC"/>
                </a:solidFill>
                <a:cs typeface="PT Bold Heading" pitchFamily="2" charset="-78"/>
              </a:rPr>
              <a:t>(قوة الطفو)</a:t>
            </a:r>
            <a:endParaRPr lang="en-US" sz="4000" dirty="0">
              <a:solidFill>
                <a:srgbClr val="FFFFCC"/>
              </a:solidFill>
              <a:cs typeface="PT Bold Heading" pitchFamily="2" charset="-78"/>
            </a:endParaRP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714775" y="1500174"/>
            <a:ext cx="5357819" cy="5300663"/>
          </a:xfrm>
          <a:noFill/>
          <a:ln>
            <a:solidFill>
              <a:srgbClr val="00FF00"/>
            </a:solidFill>
          </a:ln>
        </p:spPr>
        <p:txBody>
          <a:bodyPr anchor="ctr"/>
          <a:lstStyle/>
          <a:p>
            <a:pPr algn="just"/>
            <a:r>
              <a:rPr lang="ar-SA" sz="1800" dirty="0">
                <a:cs typeface="PT Bold Heading" panose="02010400000000000000" pitchFamily="2" charset="-78"/>
              </a:rPr>
              <a:t>لأن قوة الطفو تمثل أهمية كبيرة، فيجب دراسة العوامل المؤثرة عليها.</a:t>
            </a:r>
          </a:p>
          <a:p>
            <a:pPr marL="804863" lvl="2" algn="just"/>
            <a:r>
              <a:rPr lang="ar-SA" sz="1800" dirty="0">
                <a:cs typeface="PT Bold Heading" panose="02010400000000000000" pitchFamily="2" charset="-78"/>
              </a:rPr>
              <a:t>عندما يغمر السباح في الماء فإنه يزيح كمية من الماء </a:t>
            </a:r>
            <a:r>
              <a:rPr lang="ar-SA" sz="1800" dirty="0">
                <a:cs typeface="PT Bold Heading" panose="02010400000000000000" pitchFamily="2" charset="-78"/>
              </a:rPr>
              <a:t>إ</a:t>
            </a:r>
            <a:r>
              <a:rPr lang="ar-SA" sz="1800" dirty="0" smtClean="0">
                <a:cs typeface="PT Bold Heading" panose="02010400000000000000" pitchFamily="2" charset="-78"/>
              </a:rPr>
              <a:t>لى </a:t>
            </a:r>
            <a:r>
              <a:rPr lang="ar-SA" sz="1800" dirty="0">
                <a:cs typeface="PT Bold Heading" panose="02010400000000000000" pitchFamily="2" charset="-78"/>
              </a:rPr>
              <a:t>الجانب. قبل ذلك، الماء المزاح في حالة اتزان بتأثير وزنه و قوة الطفو الناتجة من الماء </a:t>
            </a:r>
            <a:r>
              <a:rPr lang="ar-SA" sz="1800" dirty="0" smtClean="0">
                <a:cs typeface="PT Bold Heading" panose="02010400000000000000" pitchFamily="2" charset="-78"/>
              </a:rPr>
              <a:t>أسفل </a:t>
            </a:r>
            <a:r>
              <a:rPr lang="ar-SA" sz="1800" dirty="0">
                <a:cs typeface="PT Bold Heading" panose="02010400000000000000" pitchFamily="2" charset="-78"/>
              </a:rPr>
              <a:t>منه. (شكل </a:t>
            </a:r>
            <a:r>
              <a:rPr lang="ar-SA" sz="1800" b="1" dirty="0">
                <a:cs typeface="PT Bold Heading" panose="02010400000000000000" pitchFamily="2" charset="-78"/>
              </a:rPr>
              <a:t>1-7</a:t>
            </a:r>
            <a:r>
              <a:rPr lang="en-US" sz="1800" dirty="0">
                <a:cs typeface="PT Bold Heading" panose="02010400000000000000" pitchFamily="2" charset="-78"/>
              </a:rPr>
              <a:t>b</a:t>
            </a:r>
            <a:r>
              <a:rPr lang="ar-SA" sz="1800" dirty="0">
                <a:cs typeface="PT Bold Heading" panose="02010400000000000000" pitchFamily="2" charset="-78"/>
              </a:rPr>
              <a:t>).</a:t>
            </a:r>
          </a:p>
          <a:p>
            <a:pPr lvl="2" algn="just"/>
            <a:endParaRPr lang="ar-SA" sz="1800" dirty="0">
              <a:solidFill>
                <a:srgbClr val="FF3300"/>
              </a:solidFill>
              <a:cs typeface="PT Bold Heading" panose="02010400000000000000" pitchFamily="2" charset="-78"/>
            </a:endParaRPr>
          </a:p>
          <a:p>
            <a:pPr lvl="2" algn="just">
              <a:buFont typeface="Wingdings" pitchFamily="2" charset="2"/>
              <a:buNone/>
            </a:pPr>
            <a:endParaRPr lang="ar-SA" sz="1800" dirty="0" smtClean="0">
              <a:solidFill>
                <a:srgbClr val="FF3300"/>
              </a:solidFill>
              <a:cs typeface="PT Bold Heading" panose="02010400000000000000" pitchFamily="2" charset="-78"/>
            </a:endParaRPr>
          </a:p>
          <a:p>
            <a:pPr lvl="2" algn="just">
              <a:buFont typeface="Wingdings" pitchFamily="2" charset="2"/>
              <a:buNone/>
            </a:pPr>
            <a:endParaRPr lang="ar-SA" sz="1800" dirty="0">
              <a:solidFill>
                <a:srgbClr val="FF3300"/>
              </a:solidFill>
              <a:cs typeface="PT Bold Heading" panose="02010400000000000000" pitchFamily="2" charset="-78"/>
            </a:endParaRPr>
          </a:p>
          <a:p>
            <a:pPr lvl="2" algn="just">
              <a:buFont typeface="Wingdings" pitchFamily="2" charset="2"/>
              <a:buNone/>
            </a:pPr>
            <a:endParaRPr lang="en-US" sz="1800" dirty="0" smtClean="0">
              <a:solidFill>
                <a:srgbClr val="FF3300"/>
              </a:solidFill>
              <a:cs typeface="PT Bold Heading" panose="02010400000000000000" pitchFamily="2" charset="-78"/>
            </a:endParaRPr>
          </a:p>
          <a:p>
            <a:pPr lvl="2" algn="just">
              <a:buFont typeface="Wingdings" pitchFamily="2" charset="2"/>
              <a:buNone/>
            </a:pPr>
            <a:endParaRPr lang="en-US" sz="1800" dirty="0" smtClean="0">
              <a:solidFill>
                <a:srgbClr val="FF3300"/>
              </a:solidFill>
              <a:cs typeface="PT Bold Heading" panose="02010400000000000000" pitchFamily="2" charset="-78"/>
            </a:endParaRPr>
          </a:p>
          <a:p>
            <a:pPr marL="749300" lvl="2" algn="just"/>
            <a:r>
              <a:rPr lang="ar-SA" sz="1800" dirty="0" smtClean="0">
                <a:solidFill>
                  <a:srgbClr val="FF3300"/>
                </a:solidFill>
                <a:cs typeface="PT Bold Heading" panose="02010400000000000000" pitchFamily="2" charset="-78"/>
              </a:rPr>
              <a:t>عند </a:t>
            </a:r>
            <a:r>
              <a:rPr lang="ar-SA" sz="1800" dirty="0">
                <a:solidFill>
                  <a:srgbClr val="FF3300"/>
                </a:solidFill>
                <a:cs typeface="PT Bold Heading" panose="02010400000000000000" pitchFamily="2" charset="-78"/>
              </a:rPr>
              <a:t>غمر الجسم كاملا في الماء فإنه يتعرض </a:t>
            </a:r>
            <a:r>
              <a:rPr lang="ar-SA" sz="1800" dirty="0" err="1">
                <a:solidFill>
                  <a:srgbClr val="FF3300"/>
                </a:solidFill>
                <a:cs typeface="PT Bold Heading" panose="02010400000000000000" pitchFamily="2" charset="-78"/>
              </a:rPr>
              <a:t>الى</a:t>
            </a:r>
            <a:r>
              <a:rPr lang="ar-SA" sz="1800" dirty="0">
                <a:solidFill>
                  <a:srgbClr val="FF3300"/>
                </a:solidFill>
                <a:cs typeface="PT Bold Heading" panose="02010400000000000000" pitchFamily="2" charset="-78"/>
              </a:rPr>
              <a:t> قوة طفو قصوى تعادل حجم الجسم المغمور في الماء (قانون ارخميدس).</a:t>
            </a:r>
          </a:p>
          <a:p>
            <a:pPr marL="749300" lvl="2" algn="just"/>
            <a:r>
              <a:rPr lang="ar-SA" sz="1800" dirty="0">
                <a:solidFill>
                  <a:schemeClr val="tx2"/>
                </a:solidFill>
                <a:cs typeface="PT Bold Heading" panose="02010400000000000000" pitchFamily="2" charset="-78"/>
              </a:rPr>
              <a:t>الوزن النوعي يمثل الجزء الأيسر من المعادلة</a:t>
            </a:r>
            <a:endParaRPr lang="en-US" sz="1800" dirty="0">
              <a:solidFill>
                <a:schemeClr val="tx2"/>
              </a:solidFill>
              <a:cs typeface="PT Bold Heading" panose="02010400000000000000" pitchFamily="2" charset="-78"/>
            </a:endParaRPr>
          </a:p>
        </p:txBody>
      </p:sp>
      <p:graphicFrame>
        <p:nvGraphicFramePr>
          <p:cNvPr id="24580" name="Object 4"/>
          <p:cNvGraphicFramePr>
            <a:graphicFrameLocks noGrp="1" noChangeAspect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97750339"/>
              </p:ext>
            </p:extLst>
          </p:nvPr>
        </p:nvGraphicFramePr>
        <p:xfrm>
          <a:off x="87564" y="1514242"/>
          <a:ext cx="3555742" cy="7858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3" name="Equation" r:id="rId3" imgW="2286000" imgH="419040" progId="Equation.3">
                  <p:embed/>
                </p:oleObj>
              </mc:Choice>
              <mc:Fallback>
                <p:oleObj name="Equation" r:id="rId3" imgW="2286000" imgH="4190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7564" y="1514242"/>
                        <a:ext cx="3555742" cy="785818"/>
                      </a:xfrm>
                      <a:prstGeom prst="rect">
                        <a:avLst/>
                      </a:prstGeom>
                      <a:solidFill>
                        <a:schemeClr val="hlink"/>
                      </a:solidFill>
                      <a:ln w="9525">
                        <a:solidFill>
                          <a:srgbClr val="FF33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582" name="Text Box 6"/>
          <p:cNvSpPr txBox="1">
            <a:spLocks noChangeArrowheads="1"/>
          </p:cNvSpPr>
          <p:nvPr/>
        </p:nvSpPr>
        <p:spPr bwMode="auto">
          <a:xfrm>
            <a:off x="71438" y="2385381"/>
            <a:ext cx="3571868" cy="2893100"/>
          </a:xfrm>
          <a:prstGeom prst="rect">
            <a:avLst/>
          </a:prstGeom>
          <a:noFill/>
          <a:ln w="9525">
            <a:solidFill>
              <a:srgbClr val="00FF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ar-SA" sz="1400" dirty="0">
                <a:cs typeface="PT Bold Heading" panose="02010400000000000000" pitchFamily="2" charset="-78"/>
              </a:rPr>
              <a:t>العوامل المؤثرة على الوزن النوعي:</a:t>
            </a:r>
          </a:p>
          <a:p>
            <a:pPr>
              <a:spcBef>
                <a:spcPct val="50000"/>
              </a:spcBef>
            </a:pPr>
            <a:r>
              <a:rPr lang="ar-SA" sz="1400" dirty="0">
                <a:cs typeface="PT Bold Heading" panose="02010400000000000000" pitchFamily="2" charset="-78"/>
              </a:rPr>
              <a:t>1- التركيب الجسمي</a:t>
            </a:r>
          </a:p>
          <a:p>
            <a:pPr>
              <a:spcBef>
                <a:spcPct val="50000"/>
              </a:spcBef>
            </a:pPr>
            <a:r>
              <a:rPr lang="ar-SA" sz="1400" dirty="0">
                <a:cs typeface="PT Bold Heading" panose="02010400000000000000" pitchFamily="2" charset="-78"/>
              </a:rPr>
              <a:t>2- حجم الهواء في الرئتين</a:t>
            </a:r>
          </a:p>
          <a:p>
            <a:pPr>
              <a:spcBef>
                <a:spcPct val="50000"/>
              </a:spcBef>
            </a:pPr>
            <a:r>
              <a:rPr lang="ar-SA" sz="1400" dirty="0">
                <a:cs typeface="PT Bold Heading" panose="02010400000000000000" pitchFamily="2" charset="-78"/>
              </a:rPr>
              <a:t>3-العمر: الكبير و الصغير قدرة اكبر على الطفو.</a:t>
            </a:r>
          </a:p>
          <a:p>
            <a:pPr>
              <a:spcBef>
                <a:spcPct val="50000"/>
              </a:spcBef>
            </a:pPr>
            <a:r>
              <a:rPr lang="ar-SA" sz="1400" dirty="0">
                <a:cs typeface="PT Bold Heading" panose="02010400000000000000" pitchFamily="2" charset="-78"/>
              </a:rPr>
              <a:t>4- النساء اكبر قدرة على الطفو بسبب كمية اكبر من الشحوم</a:t>
            </a:r>
          </a:p>
          <a:p>
            <a:pPr>
              <a:spcBef>
                <a:spcPct val="50000"/>
              </a:spcBef>
            </a:pPr>
            <a:r>
              <a:rPr lang="ar-SA" sz="1400" dirty="0">
                <a:cs typeface="PT Bold Heading" panose="02010400000000000000" pitchFamily="2" charset="-78"/>
              </a:rPr>
              <a:t>5-الأطفال البيض لديهم قدرة اكبر من السود على الطفو. السود يمتلكون عظام اكبر و امتن.</a:t>
            </a:r>
          </a:p>
          <a:p>
            <a:pPr>
              <a:spcBef>
                <a:spcPct val="50000"/>
              </a:spcBef>
            </a:pPr>
            <a:r>
              <a:rPr lang="ar-SA" sz="1400" dirty="0">
                <a:cs typeface="PT Bold Heading" panose="02010400000000000000" pitchFamily="2" charset="-78"/>
              </a:rPr>
              <a:t>6-الأبطال في السباحة لديهم كمية اكبر من الشحوم مقارنة بالأبطال في الألعاب الأخرى.</a:t>
            </a:r>
            <a:endParaRPr lang="en-US" sz="1400" dirty="0">
              <a:cs typeface="PT Bold Heading" panose="02010400000000000000" pitchFamily="2" charset="-78"/>
            </a:endParaRPr>
          </a:p>
        </p:txBody>
      </p:sp>
      <p:pic>
        <p:nvPicPr>
          <p:cNvPr id="24590" name="Picture 14" descr="7-1"/>
          <p:cNvPicPr>
            <a:picLocks noChangeAspect="1" noChangeArrowheads="1"/>
          </p:cNvPicPr>
          <p:nvPr/>
        </p:nvPicPr>
        <p:blipFill>
          <a:blip r:embed="rId5" cstate="print">
            <a:lum contrast="16000"/>
          </a:blip>
          <a:srcRect/>
          <a:stretch>
            <a:fillRect/>
          </a:stretch>
        </p:blipFill>
        <p:spPr bwMode="auto">
          <a:xfrm>
            <a:off x="4143372" y="3635470"/>
            <a:ext cx="1939128" cy="14366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619672" y="260648"/>
            <a:ext cx="6532579" cy="909884"/>
          </a:xfrm>
          <a:solidFill>
            <a:srgbClr val="7C021F"/>
          </a:solidFill>
          <a:ln w="28575">
            <a:solidFill>
              <a:srgbClr val="FFFFCC"/>
            </a:solidFill>
          </a:ln>
        </p:spPr>
        <p:txBody>
          <a:bodyPr/>
          <a:lstStyle/>
          <a:p>
            <a:r>
              <a:rPr lang="ar-SA" sz="2800" dirty="0">
                <a:solidFill>
                  <a:srgbClr val="FFFFCC"/>
                </a:solidFill>
                <a:cs typeface="PT Bold Heading" pitchFamily="2" charset="-78"/>
              </a:rPr>
              <a:t>ديناميكا الهواء </a:t>
            </a:r>
            <a:r>
              <a:rPr lang="ar-SA" sz="2800" dirty="0" err="1">
                <a:solidFill>
                  <a:srgbClr val="FFFFCC"/>
                </a:solidFill>
                <a:cs typeface="PT Bold Heading" pitchFamily="2" charset="-78"/>
              </a:rPr>
              <a:t>و</a:t>
            </a:r>
            <a:r>
              <a:rPr lang="ar-SA" sz="2800" dirty="0">
                <a:solidFill>
                  <a:srgbClr val="FFFFCC"/>
                </a:solidFill>
                <a:cs typeface="PT Bold Heading" pitchFamily="2" charset="-78"/>
              </a:rPr>
              <a:t> الماء 5</a:t>
            </a:r>
            <a:br>
              <a:rPr lang="ar-SA" sz="2800" dirty="0">
                <a:solidFill>
                  <a:srgbClr val="FFFFCC"/>
                </a:solidFill>
                <a:cs typeface="PT Bold Heading" pitchFamily="2" charset="-78"/>
              </a:rPr>
            </a:br>
            <a:r>
              <a:rPr lang="ar-SA" sz="2800" dirty="0">
                <a:solidFill>
                  <a:srgbClr val="FFFFCC"/>
                </a:solidFill>
                <a:cs typeface="PT Bold Heading" pitchFamily="2" charset="-78"/>
              </a:rPr>
              <a:t>(مركز الطفو)</a:t>
            </a:r>
            <a:endParaRPr lang="en-US" sz="2800" dirty="0">
              <a:solidFill>
                <a:srgbClr val="FFFFCC"/>
              </a:solidFill>
              <a:cs typeface="PT Bold Heading" pitchFamily="2" charset="-78"/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85720" y="1600200"/>
            <a:ext cx="4714908" cy="4829196"/>
          </a:xfrm>
          <a:noFill/>
          <a:ln>
            <a:solidFill>
              <a:srgbClr val="00FF00"/>
            </a:solidFill>
          </a:ln>
        </p:spPr>
        <p:txBody>
          <a:bodyPr/>
          <a:lstStyle/>
          <a:p>
            <a:pPr algn="just">
              <a:lnSpc>
                <a:spcPct val="90000"/>
              </a:lnSpc>
            </a:pPr>
            <a:r>
              <a:rPr lang="ar-SA" sz="1800" dirty="0">
                <a:cs typeface="PT Bold Heading" panose="02010400000000000000" pitchFamily="2" charset="-78"/>
              </a:rPr>
              <a:t>عندما يكون جسم ما في حالة اتزان في الماء، فإنه يجب </a:t>
            </a:r>
            <a:r>
              <a:rPr lang="ar-SA" sz="1800" dirty="0">
                <a:cs typeface="PT Bold Heading" panose="02010400000000000000" pitchFamily="2" charset="-78"/>
              </a:rPr>
              <a:t>أ</a:t>
            </a:r>
            <a:r>
              <a:rPr lang="ar-SA" sz="1800" dirty="0" smtClean="0">
                <a:cs typeface="PT Bold Heading" panose="02010400000000000000" pitchFamily="2" charset="-78"/>
              </a:rPr>
              <a:t>ن </a:t>
            </a:r>
            <a:r>
              <a:rPr lang="ar-SA" sz="1800" dirty="0">
                <a:cs typeface="PT Bold Heading" panose="02010400000000000000" pitchFamily="2" charset="-78"/>
              </a:rPr>
              <a:t>تتوازن القوى المؤثرة بالإضافة </a:t>
            </a:r>
            <a:r>
              <a:rPr lang="ar-SA" sz="1800" dirty="0">
                <a:cs typeface="PT Bold Heading" panose="02010400000000000000" pitchFamily="2" charset="-78"/>
              </a:rPr>
              <a:t>إ</a:t>
            </a:r>
            <a:r>
              <a:rPr lang="ar-SA" sz="1800" dirty="0" smtClean="0">
                <a:cs typeface="PT Bold Heading" panose="02010400000000000000" pitchFamily="2" charset="-78"/>
              </a:rPr>
              <a:t>لى </a:t>
            </a:r>
            <a:r>
              <a:rPr lang="ar-SA" sz="1800" dirty="0">
                <a:cs typeface="PT Bold Heading" panose="02010400000000000000" pitchFamily="2" charset="-78"/>
              </a:rPr>
              <a:t>كون هذه القوى تؤثر على نفس الخط المستقيم. (شكل </a:t>
            </a:r>
            <a:r>
              <a:rPr lang="en-US" sz="1800" dirty="0">
                <a:cs typeface="PT Bold Heading" panose="02010400000000000000" pitchFamily="2" charset="-78"/>
              </a:rPr>
              <a:t>b</a:t>
            </a:r>
            <a:r>
              <a:rPr lang="ar-SA" sz="1800" b="1" dirty="0">
                <a:cs typeface="PT Bold Heading" panose="02010400000000000000" pitchFamily="2" charset="-78"/>
              </a:rPr>
              <a:t>1-7).</a:t>
            </a:r>
          </a:p>
          <a:p>
            <a:pPr algn="just">
              <a:lnSpc>
                <a:spcPct val="90000"/>
              </a:lnSpc>
            </a:pPr>
            <a:endParaRPr lang="ar-SA" sz="1800" dirty="0">
              <a:cs typeface="PT Bold Heading" panose="02010400000000000000" pitchFamily="2" charset="-78"/>
            </a:endParaRPr>
          </a:p>
          <a:p>
            <a:pPr algn="just">
              <a:lnSpc>
                <a:spcPct val="90000"/>
              </a:lnSpc>
            </a:pPr>
            <a:r>
              <a:rPr lang="ar-SA" sz="1800" dirty="0">
                <a:cs typeface="PT Bold Heading" panose="02010400000000000000" pitchFamily="2" charset="-78"/>
              </a:rPr>
              <a:t>عندما يلتقي مركز ثقل الجسم </a:t>
            </a:r>
            <a:r>
              <a:rPr lang="ar-SA" sz="1800" dirty="0" err="1">
                <a:cs typeface="PT Bold Heading" panose="02010400000000000000" pitchFamily="2" charset="-78"/>
              </a:rPr>
              <a:t>و</a:t>
            </a:r>
            <a:r>
              <a:rPr lang="ar-SA" sz="1800" dirty="0">
                <a:cs typeface="PT Bold Heading" panose="02010400000000000000" pitchFamily="2" charset="-78"/>
              </a:rPr>
              <a:t> مركز قوة الطفو ، يبقى الجسم في وضعه الأفقي دون تغيير. (شكل </a:t>
            </a:r>
            <a:r>
              <a:rPr lang="ar-SA" sz="1800" b="1" dirty="0">
                <a:cs typeface="PT Bold Heading" panose="02010400000000000000" pitchFamily="2" charset="-78"/>
              </a:rPr>
              <a:t>2-7)</a:t>
            </a:r>
          </a:p>
          <a:p>
            <a:pPr algn="just">
              <a:lnSpc>
                <a:spcPct val="90000"/>
              </a:lnSpc>
            </a:pPr>
            <a:r>
              <a:rPr lang="ar-SA" sz="1800" dirty="0">
                <a:cs typeface="PT Bold Heading" panose="02010400000000000000" pitchFamily="2" charset="-78"/>
              </a:rPr>
              <a:t>من الصعب اتخاذ مثل هذا الوضع خاصة للرجال مقارنة بالنساء. مركز الطفو اقرب </a:t>
            </a:r>
            <a:r>
              <a:rPr lang="ar-SA" sz="1800" dirty="0">
                <a:cs typeface="PT Bold Heading" panose="02010400000000000000" pitchFamily="2" charset="-78"/>
              </a:rPr>
              <a:t>إ</a:t>
            </a:r>
            <a:r>
              <a:rPr lang="ar-SA" sz="1800" dirty="0" smtClean="0">
                <a:cs typeface="PT Bold Heading" panose="02010400000000000000" pitchFamily="2" charset="-78"/>
              </a:rPr>
              <a:t>لى </a:t>
            </a:r>
            <a:r>
              <a:rPr lang="ar-SA" sz="1800" dirty="0">
                <a:cs typeface="PT Bold Heading" panose="02010400000000000000" pitchFamily="2" charset="-78"/>
              </a:rPr>
              <a:t>الرأس من مركز الجاذبية.هذا يعني تأثير القوتين كقوة مزدوجة تجبر الرجلين على النزول حتى التقاء مركز الطفو و الثقل على نفس الخط.</a:t>
            </a:r>
            <a:endParaRPr lang="en-US" sz="1800" dirty="0">
              <a:cs typeface="PT Bold Heading" panose="02010400000000000000" pitchFamily="2" charset="-78"/>
            </a:endParaRPr>
          </a:p>
        </p:txBody>
      </p:sp>
      <p:pic>
        <p:nvPicPr>
          <p:cNvPr id="26633" name="Picture 9" descr="7-1"/>
          <p:cNvPicPr>
            <a:picLocks noChangeAspect="1" noChangeArrowheads="1"/>
          </p:cNvPicPr>
          <p:nvPr/>
        </p:nvPicPr>
        <p:blipFill>
          <a:blip r:embed="rId2" cstate="print">
            <a:lum contrast="16000"/>
          </a:blip>
          <a:srcRect/>
          <a:stretch>
            <a:fillRect/>
          </a:stretch>
        </p:blipFill>
        <p:spPr bwMode="auto">
          <a:xfrm>
            <a:off x="5651500" y="1484313"/>
            <a:ext cx="1855802" cy="2087563"/>
          </a:xfrm>
          <a:prstGeom prst="rect">
            <a:avLst/>
          </a:prstGeom>
          <a:noFill/>
          <a:ln w="38100">
            <a:solidFill>
              <a:srgbClr val="FF3300"/>
            </a:solidFill>
            <a:miter lim="800000"/>
            <a:headEnd/>
            <a:tailEnd/>
          </a:ln>
        </p:spPr>
      </p:pic>
      <p:pic>
        <p:nvPicPr>
          <p:cNvPr id="26635" name="Picture 11" descr="7-2"/>
          <p:cNvPicPr>
            <a:picLocks noChangeAspect="1" noChangeArrowheads="1"/>
          </p:cNvPicPr>
          <p:nvPr/>
        </p:nvPicPr>
        <p:blipFill>
          <a:blip r:embed="rId3" cstate="print">
            <a:lum contrast="14000"/>
          </a:blip>
          <a:srcRect/>
          <a:stretch>
            <a:fillRect/>
          </a:stretch>
        </p:blipFill>
        <p:spPr bwMode="auto">
          <a:xfrm>
            <a:off x="5148263" y="3716338"/>
            <a:ext cx="3340100" cy="2952750"/>
          </a:xfrm>
          <a:prstGeom prst="rect">
            <a:avLst/>
          </a:prstGeom>
          <a:noFill/>
          <a:ln w="38100">
            <a:solidFill>
              <a:srgbClr val="FF3300"/>
            </a:solidFill>
            <a:miter lim="800000"/>
            <a:headEnd/>
            <a:tailEnd/>
          </a:ln>
        </p:spPr>
      </p:pic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234272" y="476672"/>
            <a:ext cx="6675455" cy="982462"/>
          </a:xfrm>
          <a:solidFill>
            <a:srgbClr val="7C021F"/>
          </a:solidFill>
          <a:ln w="28575">
            <a:solidFill>
              <a:srgbClr val="FFFFCC"/>
            </a:solidFill>
          </a:ln>
        </p:spPr>
        <p:txBody>
          <a:bodyPr/>
          <a:lstStyle/>
          <a:p>
            <a:r>
              <a:rPr lang="ar-SA" sz="2800" dirty="0"/>
              <a:t>ديناميكا الهواء و الماء 6</a:t>
            </a:r>
            <a:br>
              <a:rPr lang="ar-SA" sz="2800" dirty="0"/>
            </a:br>
            <a:r>
              <a:rPr lang="ar-SA" sz="2800" dirty="0"/>
              <a:t>(الحركة النسبية)</a:t>
            </a:r>
            <a:endParaRPr lang="en-US" sz="2800" dirty="0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85926"/>
            <a:ext cx="8229600" cy="4972072"/>
          </a:xfrm>
          <a:noFill/>
          <a:ln>
            <a:solidFill>
              <a:srgbClr val="00FF00"/>
            </a:solidFill>
          </a:ln>
        </p:spPr>
        <p:txBody>
          <a:bodyPr anchor="ctr"/>
          <a:lstStyle/>
          <a:p>
            <a:pPr algn="just"/>
            <a:r>
              <a:rPr lang="ar-SA" sz="2000" dirty="0">
                <a:cs typeface="PT Bold Heading" panose="02010400000000000000" pitchFamily="2" charset="-78"/>
              </a:rPr>
              <a:t>تأثير الماء </a:t>
            </a:r>
            <a:r>
              <a:rPr lang="ar-SA" sz="2000" dirty="0">
                <a:cs typeface="PT Bold Heading" panose="02010400000000000000" pitchFamily="2" charset="-78"/>
              </a:rPr>
              <a:t>أ</a:t>
            </a:r>
            <a:r>
              <a:rPr lang="ar-SA" sz="2000" dirty="0" smtClean="0">
                <a:cs typeface="PT Bold Heading" panose="02010400000000000000" pitchFamily="2" charset="-78"/>
              </a:rPr>
              <a:t>و </a:t>
            </a:r>
            <a:r>
              <a:rPr lang="ar-SA" sz="2000" dirty="0">
                <a:cs typeface="PT Bold Heading" panose="02010400000000000000" pitchFamily="2" charset="-78"/>
              </a:rPr>
              <a:t>الهواء على جسم ما يعتمد على نسبة حركة الماء </a:t>
            </a:r>
            <a:r>
              <a:rPr lang="ar-SA" sz="2000" dirty="0">
                <a:cs typeface="PT Bold Heading" panose="02010400000000000000" pitchFamily="2" charset="-78"/>
              </a:rPr>
              <a:t>أ</a:t>
            </a:r>
            <a:r>
              <a:rPr lang="ar-SA" sz="2000" dirty="0" smtClean="0">
                <a:cs typeface="PT Bold Heading" panose="02010400000000000000" pitchFamily="2" charset="-78"/>
              </a:rPr>
              <a:t>و </a:t>
            </a:r>
            <a:r>
              <a:rPr lang="ar-SA" sz="2000" dirty="0">
                <a:cs typeface="PT Bold Heading" panose="02010400000000000000" pitchFamily="2" charset="-78"/>
              </a:rPr>
              <a:t>الهواء </a:t>
            </a:r>
            <a:r>
              <a:rPr lang="ar-SA" sz="2000" dirty="0">
                <a:cs typeface="PT Bold Heading" panose="02010400000000000000" pitchFamily="2" charset="-78"/>
              </a:rPr>
              <a:t>إ</a:t>
            </a:r>
            <a:r>
              <a:rPr lang="ar-SA" sz="2000" dirty="0" smtClean="0">
                <a:cs typeface="PT Bold Heading" panose="02010400000000000000" pitchFamily="2" charset="-78"/>
              </a:rPr>
              <a:t>لى </a:t>
            </a:r>
            <a:r>
              <a:rPr lang="ar-SA" sz="2000" dirty="0">
                <a:cs typeface="PT Bold Heading" panose="02010400000000000000" pitchFamily="2" charset="-78"/>
              </a:rPr>
              <a:t>حركة الجسم و ليس كل واحدة على حدة</a:t>
            </a:r>
            <a:r>
              <a:rPr lang="ar-SA" sz="2000" dirty="0" smtClean="0">
                <a:cs typeface="PT Bold Heading" panose="02010400000000000000" pitchFamily="2" charset="-78"/>
              </a:rPr>
              <a:t>.</a:t>
            </a:r>
            <a:endParaRPr lang="en-US" sz="2000" dirty="0" smtClean="0">
              <a:cs typeface="PT Bold Heading" panose="02010400000000000000" pitchFamily="2" charset="-78"/>
            </a:endParaRPr>
          </a:p>
          <a:p>
            <a:pPr algn="just"/>
            <a:endParaRPr lang="ar-SA" sz="2000" dirty="0">
              <a:cs typeface="PT Bold Heading" panose="02010400000000000000" pitchFamily="2" charset="-78"/>
            </a:endParaRPr>
          </a:p>
          <a:p>
            <a:pPr algn="just"/>
            <a:r>
              <a:rPr lang="ar-SA" sz="2000" dirty="0">
                <a:cs typeface="PT Bold Heading" panose="02010400000000000000" pitchFamily="2" charset="-78"/>
              </a:rPr>
              <a:t>من المفضل عند تحليل حركة الأجسام اعتبار الجسم </a:t>
            </a:r>
            <a:r>
              <a:rPr lang="ar-SA" sz="2000" dirty="0" smtClean="0">
                <a:cs typeface="PT Bold Heading" panose="02010400000000000000" pitchFamily="2" charset="-78"/>
              </a:rPr>
              <a:t>ثابت والتيار </a:t>
            </a:r>
            <a:r>
              <a:rPr lang="ar-SA" sz="2000" dirty="0">
                <a:cs typeface="PT Bold Heading" panose="02010400000000000000" pitchFamily="2" charset="-78"/>
              </a:rPr>
              <a:t>متحرك.( نفق الهواء ودراسة القرص</a:t>
            </a:r>
            <a:r>
              <a:rPr lang="ar-SA" sz="2000" dirty="0" smtClean="0">
                <a:cs typeface="PT Bold Heading" panose="02010400000000000000" pitchFamily="2" charset="-78"/>
              </a:rPr>
              <a:t>)</a:t>
            </a:r>
            <a:endParaRPr lang="en-US" sz="2000" dirty="0" smtClean="0">
              <a:cs typeface="PT Bold Heading" panose="02010400000000000000" pitchFamily="2" charset="-78"/>
            </a:endParaRPr>
          </a:p>
          <a:p>
            <a:pPr algn="just"/>
            <a:endParaRPr lang="ar-SA" sz="2000" dirty="0">
              <a:cs typeface="PT Bold Heading" panose="02010400000000000000" pitchFamily="2" charset="-78"/>
            </a:endParaRPr>
          </a:p>
          <a:p>
            <a:pPr algn="just"/>
            <a:r>
              <a:rPr lang="ar-SA" sz="2000" dirty="0">
                <a:cs typeface="PT Bold Heading" panose="02010400000000000000" pitchFamily="2" charset="-78"/>
              </a:rPr>
              <a:t>يمكن استنتاج تأثير الهواء على جسم ما من خلال دراسة تأثير الماء عليه مع ألأخذ في الاعتبار </a:t>
            </a:r>
            <a:r>
              <a:rPr lang="ar-SA" sz="2000" dirty="0">
                <a:solidFill>
                  <a:schemeClr val="hlink"/>
                </a:solidFill>
                <a:cs typeface="PT Bold Heading" panose="02010400000000000000" pitchFamily="2" charset="-78"/>
              </a:rPr>
              <a:t>نسبة التحويل (</a:t>
            </a:r>
            <a:r>
              <a:rPr lang="en-US" sz="2000" dirty="0">
                <a:solidFill>
                  <a:schemeClr val="hlink"/>
                </a:solidFill>
                <a:cs typeface="PT Bold Heading" panose="02010400000000000000" pitchFamily="2" charset="-78"/>
              </a:rPr>
              <a:t>scaled equivalent</a:t>
            </a:r>
            <a:r>
              <a:rPr lang="ar-SA" sz="2000" dirty="0">
                <a:solidFill>
                  <a:schemeClr val="hlink"/>
                </a:solidFill>
                <a:cs typeface="PT Bold Heading" panose="02010400000000000000" pitchFamily="2" charset="-78"/>
              </a:rPr>
              <a:t>)</a:t>
            </a:r>
            <a:r>
              <a:rPr lang="ar-SA" sz="2000" dirty="0">
                <a:cs typeface="PT Bold Heading" panose="02010400000000000000" pitchFamily="2" charset="-78"/>
              </a:rPr>
              <a:t>.</a:t>
            </a:r>
            <a:endParaRPr lang="en-US" sz="2000" dirty="0">
              <a:cs typeface="PT Bold Heading" panose="02010400000000000000" pitchFamily="2" charset="-78"/>
            </a:endParaRPr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628940" y="332656"/>
            <a:ext cx="6675455" cy="909884"/>
          </a:xfrm>
          <a:solidFill>
            <a:srgbClr val="7C021F"/>
          </a:solidFill>
          <a:ln w="28575">
            <a:solidFill>
              <a:srgbClr val="FFFFCC"/>
            </a:solidFill>
          </a:ln>
        </p:spPr>
        <p:txBody>
          <a:bodyPr/>
          <a:lstStyle/>
          <a:p>
            <a:r>
              <a:rPr lang="ar-SA" sz="2800" dirty="0">
                <a:solidFill>
                  <a:srgbClr val="FFFFCC"/>
                </a:solidFill>
                <a:cs typeface="PT Bold Heading" pitchFamily="2" charset="-78"/>
              </a:rPr>
              <a:t>ديناميكا الهواء </a:t>
            </a:r>
            <a:r>
              <a:rPr lang="ar-SA" sz="2800" dirty="0" err="1">
                <a:solidFill>
                  <a:srgbClr val="FFFFCC"/>
                </a:solidFill>
                <a:cs typeface="PT Bold Heading" pitchFamily="2" charset="-78"/>
              </a:rPr>
              <a:t>و</a:t>
            </a:r>
            <a:r>
              <a:rPr lang="ar-SA" sz="2800" dirty="0">
                <a:solidFill>
                  <a:srgbClr val="FFFFCC"/>
                </a:solidFill>
                <a:cs typeface="PT Bold Heading" pitchFamily="2" charset="-78"/>
              </a:rPr>
              <a:t> الماء 7 </a:t>
            </a:r>
            <a:br>
              <a:rPr lang="ar-SA" sz="2800" dirty="0">
                <a:solidFill>
                  <a:srgbClr val="FFFFCC"/>
                </a:solidFill>
                <a:cs typeface="PT Bold Heading" pitchFamily="2" charset="-78"/>
              </a:rPr>
            </a:br>
            <a:r>
              <a:rPr lang="ar-SA" sz="2800" dirty="0">
                <a:solidFill>
                  <a:srgbClr val="FFFFCC"/>
                </a:solidFill>
                <a:cs typeface="PT Bold Heading" pitchFamily="2" charset="-78"/>
              </a:rPr>
              <a:t>(مقاومة المائع) </a:t>
            </a:r>
            <a:endParaRPr lang="en-US" sz="2800" dirty="0">
              <a:solidFill>
                <a:srgbClr val="FFFFCC"/>
              </a:solidFill>
              <a:cs typeface="PT Bold Heading" pitchFamily="2" charset="-78"/>
            </a:endParaRP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19076" y="3138489"/>
            <a:ext cx="4495800" cy="3505221"/>
          </a:xfrm>
          <a:noFill/>
          <a:ln>
            <a:solidFill>
              <a:srgbClr val="00FF00"/>
            </a:solidFill>
          </a:ln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ar-SA" sz="1600" dirty="0">
                <a:cs typeface="PT Bold Heading" panose="02010400000000000000" pitchFamily="2" charset="-78"/>
              </a:rPr>
              <a:t>عندما يوضع قرص في نفق هواء ثم يعرض للهواء فإنه يتعرض </a:t>
            </a:r>
            <a:r>
              <a:rPr lang="ar-SA" sz="1600" dirty="0">
                <a:cs typeface="PT Bold Heading" panose="02010400000000000000" pitchFamily="2" charset="-78"/>
              </a:rPr>
              <a:t>إ</a:t>
            </a:r>
            <a:r>
              <a:rPr lang="ar-SA" sz="1600" dirty="0" smtClean="0">
                <a:cs typeface="PT Bold Heading" panose="02010400000000000000" pitchFamily="2" charset="-78"/>
              </a:rPr>
              <a:t>لى </a:t>
            </a:r>
            <a:r>
              <a:rPr lang="ar-SA" sz="1600" dirty="0">
                <a:cs typeface="PT Bold Heading" panose="02010400000000000000" pitchFamily="2" charset="-78"/>
              </a:rPr>
              <a:t>مؤثرين: </a:t>
            </a:r>
          </a:p>
          <a:p>
            <a:pPr marL="804863" lvl="2">
              <a:lnSpc>
                <a:spcPct val="90000"/>
              </a:lnSpc>
            </a:pPr>
            <a:r>
              <a:rPr lang="ar-SA" sz="1200" dirty="0">
                <a:cs typeface="PT Bold Heading" panose="02010400000000000000" pitchFamily="2" charset="-78"/>
              </a:rPr>
              <a:t>اتجاه التيار خاصة القريب من القرص يتغير حتى يستطيع تجاوز الحاجز</a:t>
            </a:r>
          </a:p>
          <a:p>
            <a:pPr marL="804863" lvl="2">
              <a:lnSpc>
                <a:spcPct val="90000"/>
              </a:lnSpc>
            </a:pPr>
            <a:r>
              <a:rPr lang="ar-SA" sz="1200" dirty="0">
                <a:cs typeface="PT Bold Heading" panose="02010400000000000000" pitchFamily="2" charset="-78"/>
              </a:rPr>
              <a:t>التيار القريب من سطح القرص تقل سرعته نتيجة </a:t>
            </a:r>
            <a:r>
              <a:rPr lang="ar-SA" sz="1200" dirty="0">
                <a:cs typeface="PT Bold Heading" panose="02010400000000000000" pitchFamily="2" charset="-78"/>
              </a:rPr>
              <a:t>إ</a:t>
            </a:r>
            <a:r>
              <a:rPr lang="ar-SA" sz="1200" dirty="0" smtClean="0">
                <a:cs typeface="PT Bold Heading" panose="02010400000000000000" pitchFamily="2" charset="-78"/>
              </a:rPr>
              <a:t>لى </a:t>
            </a:r>
            <a:r>
              <a:rPr lang="ar-SA" sz="1200" dirty="0">
                <a:cs typeface="PT Bold Heading" panose="02010400000000000000" pitchFamily="2" charset="-78"/>
              </a:rPr>
              <a:t>ملامسته للسطح.</a:t>
            </a:r>
          </a:p>
          <a:p>
            <a:pPr marL="573088" lvl="1">
              <a:lnSpc>
                <a:spcPct val="90000"/>
              </a:lnSpc>
              <a:tabLst>
                <a:tab pos="858838" algn="l"/>
              </a:tabLst>
            </a:pPr>
            <a:r>
              <a:rPr lang="ar-SA" sz="1400" dirty="0">
                <a:cs typeface="PT Bold Heading" panose="02010400000000000000" pitchFamily="2" charset="-78"/>
              </a:rPr>
              <a:t>شكل</a:t>
            </a:r>
            <a:r>
              <a:rPr lang="ar-SA" sz="1400" b="1" dirty="0">
                <a:cs typeface="PT Bold Heading" panose="02010400000000000000" pitchFamily="2" charset="-78"/>
              </a:rPr>
              <a:t> 3-7 </a:t>
            </a:r>
            <a:r>
              <a:rPr lang="ar-SA" sz="1400" dirty="0">
                <a:cs typeface="PT Bold Heading" panose="02010400000000000000" pitchFamily="2" charset="-78"/>
              </a:rPr>
              <a:t>. </a:t>
            </a:r>
          </a:p>
          <a:p>
            <a:pPr marL="804863" lvl="2">
              <a:lnSpc>
                <a:spcPct val="90000"/>
              </a:lnSpc>
              <a:tabLst>
                <a:tab pos="858838" algn="l"/>
              </a:tabLst>
            </a:pPr>
            <a:r>
              <a:rPr lang="ar-SA" sz="1200" dirty="0">
                <a:cs typeface="PT Bold Heading" panose="02010400000000000000" pitchFamily="2" charset="-78"/>
              </a:rPr>
              <a:t>القوة لناتجة على نفس خط اتجاه التيار قبل تحوله تسمى قوة المقاومة</a:t>
            </a:r>
          </a:p>
          <a:p>
            <a:pPr marL="804863" lvl="2">
              <a:lnSpc>
                <a:spcPct val="90000"/>
              </a:lnSpc>
            </a:pPr>
            <a:r>
              <a:rPr lang="ar-SA" sz="1200" dirty="0">
                <a:cs typeface="PT Bold Heading" panose="02010400000000000000" pitchFamily="2" charset="-78"/>
              </a:rPr>
              <a:t>القوة المتعامدة مع قوة المقاومة تسمى قوة الرفع</a:t>
            </a:r>
            <a:r>
              <a:rPr lang="ar-SA" sz="1200" dirty="0" smtClean="0">
                <a:cs typeface="PT Bold Heading" panose="02010400000000000000" pitchFamily="2" charset="-78"/>
              </a:rPr>
              <a:t>.</a:t>
            </a:r>
            <a:endParaRPr lang="ar-SA" sz="1200" dirty="0">
              <a:cs typeface="PT Bold Heading" panose="02010400000000000000" pitchFamily="2" charset="-78"/>
            </a:endParaRPr>
          </a:p>
        </p:txBody>
      </p:sp>
      <p:graphicFrame>
        <p:nvGraphicFramePr>
          <p:cNvPr id="28676" name="Object 4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1116013" y="1557338"/>
          <a:ext cx="3031034" cy="15144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79" name="Equation" r:id="rId3" imgW="952200" imgH="838080" progId="Equation.3">
                  <p:embed/>
                </p:oleObj>
              </mc:Choice>
              <mc:Fallback>
                <p:oleObj name="Equation" r:id="rId3" imgW="952200" imgH="83808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6013" y="1557338"/>
                        <a:ext cx="3031034" cy="1514472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 w="38100">
                        <a:solidFill>
                          <a:srgbClr val="FF33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678" name="Text Box 6"/>
          <p:cNvSpPr txBox="1">
            <a:spLocks noChangeArrowheads="1"/>
          </p:cNvSpPr>
          <p:nvPr/>
        </p:nvSpPr>
        <p:spPr bwMode="auto">
          <a:xfrm>
            <a:off x="4930776" y="4756389"/>
            <a:ext cx="3998942" cy="1384995"/>
          </a:xfrm>
          <a:prstGeom prst="rect">
            <a:avLst/>
          </a:prstGeom>
          <a:noFill/>
          <a:ln w="9525">
            <a:solidFill>
              <a:srgbClr val="00FF00"/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ar-SA" sz="1200" dirty="0">
                <a:cs typeface="PT Bold Heading" panose="02010400000000000000" pitchFamily="2" charset="-78"/>
              </a:rPr>
              <a:t>العوامل المؤثرة على قوة المقاومة و الرفع هي:</a:t>
            </a:r>
          </a:p>
          <a:p>
            <a:pPr>
              <a:spcBef>
                <a:spcPct val="50000"/>
              </a:spcBef>
            </a:pPr>
            <a:r>
              <a:rPr lang="ar-SA" sz="1200" dirty="0">
                <a:cs typeface="PT Bold Heading" panose="02010400000000000000" pitchFamily="2" charset="-78"/>
              </a:rPr>
              <a:t>1- شكل الجسم وطبيعة التيار حوله-المعامل (</a:t>
            </a:r>
            <a:r>
              <a:rPr lang="en-US" sz="1200" dirty="0">
                <a:cs typeface="PT Bold Heading" panose="02010400000000000000" pitchFamily="2" charset="-78"/>
              </a:rPr>
              <a:t>c</a:t>
            </a:r>
            <a:r>
              <a:rPr lang="ar-SA" sz="1200" dirty="0">
                <a:cs typeface="PT Bold Heading" panose="02010400000000000000" pitchFamily="2" charset="-78"/>
              </a:rPr>
              <a:t>)</a:t>
            </a:r>
          </a:p>
          <a:p>
            <a:pPr>
              <a:spcBef>
                <a:spcPct val="50000"/>
              </a:spcBef>
            </a:pPr>
            <a:r>
              <a:rPr lang="ar-SA" sz="1200" dirty="0">
                <a:cs typeface="PT Bold Heading" panose="02010400000000000000" pitchFamily="2" charset="-78"/>
              </a:rPr>
              <a:t>2-حجم الجسم (</a:t>
            </a:r>
            <a:r>
              <a:rPr lang="en-US" sz="1200" dirty="0">
                <a:cs typeface="PT Bold Heading" panose="02010400000000000000" pitchFamily="2" charset="-78"/>
              </a:rPr>
              <a:t>A</a:t>
            </a:r>
            <a:r>
              <a:rPr lang="ar-SA" sz="1200" dirty="0">
                <a:cs typeface="PT Bold Heading" panose="02010400000000000000" pitchFamily="2" charset="-78"/>
              </a:rPr>
              <a:t>)</a:t>
            </a:r>
          </a:p>
          <a:p>
            <a:pPr>
              <a:spcBef>
                <a:spcPct val="50000"/>
              </a:spcBef>
            </a:pPr>
            <a:r>
              <a:rPr lang="ar-SA" sz="1200" dirty="0">
                <a:cs typeface="PT Bold Heading" panose="02010400000000000000" pitchFamily="2" charset="-78"/>
              </a:rPr>
              <a:t>3- طبيعة المائع (</a:t>
            </a:r>
            <a:r>
              <a:rPr lang="en-US" sz="1200" dirty="0">
                <a:cs typeface="PT Bold Heading" panose="02010400000000000000" pitchFamily="2" charset="-78"/>
              </a:rPr>
              <a:t>P</a:t>
            </a:r>
            <a:r>
              <a:rPr lang="ar-SA" sz="1200" dirty="0">
                <a:cs typeface="PT Bold Heading" panose="02010400000000000000" pitchFamily="2" charset="-78"/>
              </a:rPr>
              <a:t>)</a:t>
            </a:r>
          </a:p>
          <a:p>
            <a:pPr>
              <a:spcBef>
                <a:spcPct val="50000"/>
              </a:spcBef>
            </a:pPr>
            <a:r>
              <a:rPr lang="ar-SA" sz="1200" dirty="0">
                <a:cs typeface="PT Bold Heading" panose="02010400000000000000" pitchFamily="2" charset="-78"/>
              </a:rPr>
              <a:t>4- سرعة الجسم نسبة </a:t>
            </a:r>
            <a:r>
              <a:rPr lang="ar-SA" sz="1200" dirty="0">
                <a:cs typeface="PT Bold Heading" panose="02010400000000000000" pitchFamily="2" charset="-78"/>
              </a:rPr>
              <a:t>إ</a:t>
            </a:r>
            <a:r>
              <a:rPr lang="ar-SA" sz="1200" dirty="0" smtClean="0">
                <a:cs typeface="PT Bold Heading" panose="02010400000000000000" pitchFamily="2" charset="-78"/>
              </a:rPr>
              <a:t>لى </a:t>
            </a:r>
            <a:r>
              <a:rPr lang="ar-SA" sz="1200" dirty="0">
                <a:cs typeface="PT Bold Heading" panose="02010400000000000000" pitchFamily="2" charset="-78"/>
              </a:rPr>
              <a:t>التيار (</a:t>
            </a:r>
            <a:r>
              <a:rPr lang="en-US" sz="1200" dirty="0">
                <a:cs typeface="PT Bold Heading" panose="02010400000000000000" pitchFamily="2" charset="-78"/>
              </a:rPr>
              <a:t>V</a:t>
            </a:r>
            <a:r>
              <a:rPr lang="ar-SA" sz="1200" dirty="0">
                <a:cs typeface="PT Bold Heading" panose="02010400000000000000" pitchFamily="2" charset="-78"/>
              </a:rPr>
              <a:t>).</a:t>
            </a:r>
            <a:endParaRPr lang="en-US" sz="1200" dirty="0">
              <a:cs typeface="PT Bold Heading" panose="02010400000000000000" pitchFamily="2" charset="-78"/>
            </a:endParaRPr>
          </a:p>
        </p:txBody>
      </p:sp>
      <p:pic>
        <p:nvPicPr>
          <p:cNvPr id="28682" name="Picture 10" descr="7-3 copy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143505" y="1525891"/>
            <a:ext cx="3160890" cy="2701615"/>
          </a:xfrm>
          <a:prstGeom prst="rect">
            <a:avLst/>
          </a:prstGeom>
          <a:noFill/>
          <a:ln w="38100">
            <a:solidFill>
              <a:srgbClr val="FF3300"/>
            </a:solidFill>
            <a:miter lim="800000"/>
            <a:headEnd/>
            <a:tailEnd/>
          </a:ln>
        </p:spPr>
      </p:pic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547664" y="404664"/>
            <a:ext cx="6389703" cy="792386"/>
          </a:xfrm>
          <a:solidFill>
            <a:srgbClr val="7C021F"/>
          </a:solidFill>
          <a:ln w="28575">
            <a:solidFill>
              <a:srgbClr val="FFFFCC"/>
            </a:solidFill>
          </a:ln>
        </p:spPr>
        <p:txBody>
          <a:bodyPr/>
          <a:lstStyle/>
          <a:p>
            <a:r>
              <a:rPr lang="ar-SA" sz="3200" dirty="0">
                <a:solidFill>
                  <a:srgbClr val="FFFFCC"/>
                </a:solidFill>
                <a:cs typeface="PT Bold Heading" pitchFamily="2" charset="-78"/>
              </a:rPr>
              <a:t>ديناميكا الهواء </a:t>
            </a:r>
            <a:r>
              <a:rPr lang="ar-SA" sz="3200" dirty="0" err="1">
                <a:solidFill>
                  <a:srgbClr val="FFFFCC"/>
                </a:solidFill>
                <a:cs typeface="PT Bold Heading" pitchFamily="2" charset="-78"/>
              </a:rPr>
              <a:t>و</a:t>
            </a:r>
            <a:r>
              <a:rPr lang="ar-SA" sz="3200" dirty="0">
                <a:solidFill>
                  <a:srgbClr val="FFFFCC"/>
                </a:solidFill>
                <a:cs typeface="PT Bold Heading" pitchFamily="2" charset="-78"/>
              </a:rPr>
              <a:t> الماء </a:t>
            </a:r>
            <a:endParaRPr lang="en-US" sz="3200" dirty="0">
              <a:solidFill>
                <a:srgbClr val="FFFFCC"/>
              </a:solidFill>
              <a:cs typeface="PT Bold Heading" pitchFamily="2" charset="-78"/>
            </a:endParaRP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286248" y="1571612"/>
            <a:ext cx="4716463" cy="4929222"/>
          </a:xfrm>
          <a:noFill/>
          <a:ln>
            <a:solidFill>
              <a:srgbClr val="00FF00"/>
            </a:solidFill>
          </a:ln>
        </p:spPr>
        <p:txBody>
          <a:bodyPr anchor="ctr"/>
          <a:lstStyle/>
          <a:p>
            <a:pPr algn="just">
              <a:lnSpc>
                <a:spcPct val="80000"/>
              </a:lnSpc>
            </a:pPr>
            <a:r>
              <a:rPr lang="ar-SA" sz="1600" dirty="0">
                <a:cs typeface="PT Bold Heading" panose="02010400000000000000" pitchFamily="2" charset="-78"/>
              </a:rPr>
              <a:t>قوة مقاومة السطح ( تكون طبقات من التيار حول سطح الجسم ما يقلل من سرعته)</a:t>
            </a:r>
          </a:p>
          <a:p>
            <a:pPr lvl="2" algn="just">
              <a:lnSpc>
                <a:spcPct val="80000"/>
              </a:lnSpc>
            </a:pPr>
            <a:r>
              <a:rPr lang="ar-SA" sz="1600" dirty="0">
                <a:cs typeface="PT Bold Heading" panose="02010400000000000000" pitchFamily="2" charset="-78"/>
              </a:rPr>
              <a:t>يمكن تغيير مساحة السطح </a:t>
            </a:r>
            <a:r>
              <a:rPr lang="ar-SA" sz="1600" dirty="0">
                <a:cs typeface="PT Bold Heading" panose="02010400000000000000" pitchFamily="2" charset="-78"/>
              </a:rPr>
              <a:t>أ</a:t>
            </a:r>
            <a:r>
              <a:rPr lang="ar-SA" sz="1600" dirty="0" smtClean="0">
                <a:cs typeface="PT Bold Heading" panose="02010400000000000000" pitchFamily="2" charset="-78"/>
              </a:rPr>
              <a:t>و </a:t>
            </a:r>
            <a:r>
              <a:rPr lang="ar-SA" sz="1600" dirty="0">
                <a:cs typeface="PT Bold Heading" panose="02010400000000000000" pitchFamily="2" charset="-78"/>
              </a:rPr>
              <a:t>جعل السطح </a:t>
            </a:r>
            <a:r>
              <a:rPr lang="ar-SA" sz="1600" dirty="0">
                <a:cs typeface="PT Bold Heading" panose="02010400000000000000" pitchFamily="2" charset="-78"/>
              </a:rPr>
              <a:t>أ</a:t>
            </a:r>
            <a:r>
              <a:rPr lang="ar-SA" sz="1600" dirty="0" smtClean="0">
                <a:cs typeface="PT Bold Heading" panose="02010400000000000000" pitchFamily="2" charset="-78"/>
              </a:rPr>
              <a:t>ملس</a:t>
            </a:r>
            <a:r>
              <a:rPr lang="ar-SA" sz="1600" dirty="0">
                <a:cs typeface="PT Bold Heading" panose="02010400000000000000" pitchFamily="2" charset="-78"/>
              </a:rPr>
              <a:t>.</a:t>
            </a:r>
          </a:p>
          <a:p>
            <a:pPr algn="just">
              <a:lnSpc>
                <a:spcPct val="80000"/>
              </a:lnSpc>
            </a:pPr>
            <a:r>
              <a:rPr lang="ar-SA" sz="1600" dirty="0">
                <a:cs typeface="PT Bold Heading" panose="02010400000000000000" pitchFamily="2" charset="-78"/>
              </a:rPr>
              <a:t>قوة مقاومة الشكل(شكل </a:t>
            </a:r>
            <a:r>
              <a:rPr lang="ar-SA" sz="1600" b="1" dirty="0">
                <a:cs typeface="PT Bold Heading" panose="02010400000000000000" pitchFamily="2" charset="-78"/>
              </a:rPr>
              <a:t>4-7)</a:t>
            </a:r>
          </a:p>
          <a:p>
            <a:pPr lvl="2" algn="just">
              <a:lnSpc>
                <a:spcPct val="80000"/>
              </a:lnSpc>
            </a:pPr>
            <a:r>
              <a:rPr lang="ar-SA" sz="1600" dirty="0">
                <a:cs typeface="PT Bold Heading" panose="02010400000000000000" pitchFamily="2" charset="-78"/>
              </a:rPr>
              <a:t>تكون منطقة ضغط </a:t>
            </a:r>
            <a:r>
              <a:rPr lang="ar-SA" sz="1600" dirty="0" smtClean="0">
                <a:cs typeface="PT Bold Heading" panose="02010400000000000000" pitchFamily="2" charset="-78"/>
              </a:rPr>
              <a:t>منخفض </a:t>
            </a:r>
            <a:r>
              <a:rPr lang="ar-SA" sz="1600" dirty="0">
                <a:cs typeface="PT Bold Heading" panose="02010400000000000000" pitchFamily="2" charset="-78"/>
              </a:rPr>
              <a:t>خلف القرص نتيجة </a:t>
            </a:r>
            <a:r>
              <a:rPr lang="ar-SA" sz="1600" dirty="0">
                <a:cs typeface="PT Bold Heading" panose="02010400000000000000" pitchFamily="2" charset="-78"/>
              </a:rPr>
              <a:t>إ</a:t>
            </a:r>
            <a:r>
              <a:rPr lang="ar-SA" sz="1600" dirty="0" smtClean="0">
                <a:cs typeface="PT Bold Heading" panose="02010400000000000000" pitchFamily="2" charset="-78"/>
              </a:rPr>
              <a:t>لى </a:t>
            </a:r>
            <a:r>
              <a:rPr lang="ar-SA" sz="1600" dirty="0">
                <a:cs typeface="PT Bold Heading" panose="02010400000000000000" pitchFamily="2" charset="-78"/>
              </a:rPr>
              <a:t>تباعد التيار القادم من الأعلى والأسفل.</a:t>
            </a:r>
          </a:p>
          <a:p>
            <a:pPr lvl="2" algn="just">
              <a:lnSpc>
                <a:spcPct val="80000"/>
              </a:lnSpc>
            </a:pPr>
            <a:r>
              <a:rPr lang="ar-SA" sz="1600" dirty="0">
                <a:cs typeface="PT Bold Heading" panose="02010400000000000000" pitchFamily="2" charset="-78"/>
              </a:rPr>
              <a:t>مقارنة بذلك، هناك منطقة ضغط عالي في مقدمة القرص ناتجة من ارتطام التيار بمقدمة القرص </a:t>
            </a:r>
            <a:r>
              <a:rPr lang="ar-SA" sz="1600" dirty="0" smtClean="0">
                <a:cs typeface="PT Bold Heading" panose="02010400000000000000" pitchFamily="2" charset="-78"/>
              </a:rPr>
              <a:t>ومن </a:t>
            </a:r>
            <a:r>
              <a:rPr lang="ar-SA" sz="1600" dirty="0">
                <a:cs typeface="PT Bold Heading" panose="02010400000000000000" pitchFamily="2" charset="-78"/>
              </a:rPr>
              <a:t>ثم تحويل اتجاهه العنيف.</a:t>
            </a:r>
          </a:p>
          <a:p>
            <a:pPr lvl="2" algn="just">
              <a:lnSpc>
                <a:spcPct val="80000"/>
              </a:lnSpc>
            </a:pPr>
            <a:r>
              <a:rPr lang="ar-SA" sz="1600" dirty="0">
                <a:cs typeface="PT Bold Heading" panose="02010400000000000000" pitchFamily="2" charset="-78"/>
              </a:rPr>
              <a:t>شكل </a:t>
            </a:r>
            <a:r>
              <a:rPr lang="en-US" sz="1600" dirty="0">
                <a:cs typeface="PT Bold Heading" panose="02010400000000000000" pitchFamily="2" charset="-78"/>
              </a:rPr>
              <a:t>(</a:t>
            </a:r>
            <a:r>
              <a:rPr lang="en-US" sz="1600" b="1" dirty="0">
                <a:cs typeface="PT Bold Heading" panose="02010400000000000000" pitchFamily="2" charset="-78"/>
              </a:rPr>
              <a:t>c4-7)</a:t>
            </a:r>
            <a:r>
              <a:rPr lang="ar-SA" sz="1600" b="1" dirty="0">
                <a:cs typeface="PT Bold Heading" panose="02010400000000000000" pitchFamily="2" charset="-78"/>
              </a:rPr>
              <a:t> </a:t>
            </a:r>
            <a:r>
              <a:rPr lang="ar-SA" sz="1600" dirty="0">
                <a:cs typeface="PT Bold Heading" panose="02010400000000000000" pitchFamily="2" charset="-78"/>
              </a:rPr>
              <a:t>يوضح </a:t>
            </a:r>
            <a:r>
              <a:rPr lang="ar-SA" sz="1600" dirty="0" err="1">
                <a:cs typeface="PT Bold Heading" panose="02010400000000000000" pitchFamily="2" charset="-78"/>
              </a:rPr>
              <a:t>ان</a:t>
            </a:r>
            <a:r>
              <a:rPr lang="ar-SA" sz="1600" dirty="0">
                <a:cs typeface="PT Bold Heading" panose="02010400000000000000" pitchFamily="2" charset="-78"/>
              </a:rPr>
              <a:t> محصلة القوتين في مقدمة </a:t>
            </a:r>
            <a:r>
              <a:rPr lang="ar-SA" sz="1600" dirty="0" smtClean="0">
                <a:cs typeface="PT Bold Heading" panose="02010400000000000000" pitchFamily="2" charset="-78"/>
              </a:rPr>
              <a:t>ومؤخرة </a:t>
            </a:r>
            <a:r>
              <a:rPr lang="ar-SA" sz="1600" dirty="0">
                <a:cs typeface="PT Bold Heading" panose="02010400000000000000" pitchFamily="2" charset="-78"/>
              </a:rPr>
              <a:t>القرص تمثل قوة مقاومة الشكل.</a:t>
            </a:r>
          </a:p>
          <a:p>
            <a:pPr lvl="2" algn="just">
              <a:lnSpc>
                <a:spcPct val="80000"/>
              </a:lnSpc>
            </a:pPr>
            <a:r>
              <a:rPr lang="ar-SA" sz="1600" dirty="0">
                <a:cs typeface="PT Bold Heading" panose="02010400000000000000" pitchFamily="2" charset="-78"/>
              </a:rPr>
              <a:t>العوامل المؤثرة على قوة مقاومة الشكل هي:</a:t>
            </a:r>
          </a:p>
          <a:p>
            <a:pPr lvl="4" algn="just">
              <a:lnSpc>
                <a:spcPct val="80000"/>
              </a:lnSpc>
            </a:pPr>
            <a:r>
              <a:rPr lang="ar-SA" sz="1600" dirty="0">
                <a:cs typeface="PT Bold Heading" panose="02010400000000000000" pitchFamily="2" charset="-78"/>
              </a:rPr>
              <a:t>المقطع العرضي للجسم </a:t>
            </a:r>
            <a:r>
              <a:rPr lang="ar-SA" sz="1600" dirty="0" smtClean="0">
                <a:cs typeface="PT Bold Heading" panose="02010400000000000000" pitchFamily="2" charset="-78"/>
              </a:rPr>
              <a:t>والعمودي </a:t>
            </a:r>
            <a:r>
              <a:rPr lang="ar-SA" sz="1600" dirty="0">
                <a:cs typeface="PT Bold Heading" panose="02010400000000000000" pitchFamily="2" charset="-78"/>
              </a:rPr>
              <a:t>نسبة إ</a:t>
            </a:r>
            <a:r>
              <a:rPr lang="ar-SA" sz="1600" dirty="0" smtClean="0">
                <a:cs typeface="PT Bold Heading" panose="02010400000000000000" pitchFamily="2" charset="-78"/>
              </a:rPr>
              <a:t>لى </a:t>
            </a:r>
            <a:r>
              <a:rPr lang="ar-SA" sz="1600" dirty="0">
                <a:cs typeface="PT Bold Heading" panose="02010400000000000000" pitchFamily="2" charset="-78"/>
              </a:rPr>
              <a:t>التيار</a:t>
            </a:r>
          </a:p>
          <a:p>
            <a:pPr lvl="4" algn="just">
              <a:lnSpc>
                <a:spcPct val="80000"/>
              </a:lnSpc>
            </a:pPr>
            <a:r>
              <a:rPr lang="ar-SA" sz="1600" dirty="0">
                <a:cs typeface="PT Bold Heading" panose="02010400000000000000" pitchFamily="2" charset="-78"/>
              </a:rPr>
              <a:t>شكل الجسم</a:t>
            </a:r>
          </a:p>
          <a:p>
            <a:pPr lvl="4" algn="just">
              <a:lnSpc>
                <a:spcPct val="80000"/>
              </a:lnSpc>
            </a:pPr>
            <a:r>
              <a:rPr lang="ar-SA" sz="1600" dirty="0">
                <a:cs typeface="PT Bold Heading" panose="02010400000000000000" pitchFamily="2" charset="-78"/>
              </a:rPr>
              <a:t>طبيعة السطح</a:t>
            </a:r>
            <a:endParaRPr lang="en-US" sz="1600" dirty="0">
              <a:cs typeface="PT Bold Heading" panose="02010400000000000000" pitchFamily="2" charset="-78"/>
            </a:endParaRPr>
          </a:p>
        </p:txBody>
      </p:sp>
      <p:pic>
        <p:nvPicPr>
          <p:cNvPr id="30724" name="Picture 4" descr="سباحة 4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 b="14160"/>
          <a:stretch>
            <a:fillRect/>
          </a:stretch>
        </p:blipFill>
        <p:spPr>
          <a:xfrm>
            <a:off x="142844" y="2342359"/>
            <a:ext cx="4038600" cy="3372657"/>
          </a:xfrm>
          <a:noFill/>
          <a:ln w="38100" cmpd="dbl">
            <a:solidFill>
              <a:srgbClr val="FF3300"/>
            </a:solidFill>
          </a:ln>
        </p:spPr>
      </p:pic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475656" y="476672"/>
            <a:ext cx="6746893" cy="792386"/>
          </a:xfrm>
          <a:solidFill>
            <a:srgbClr val="7C021F"/>
          </a:solidFill>
          <a:ln w="28575">
            <a:solidFill>
              <a:srgbClr val="FFFFCC"/>
            </a:solidFill>
          </a:ln>
        </p:spPr>
        <p:txBody>
          <a:bodyPr/>
          <a:lstStyle/>
          <a:p>
            <a:r>
              <a:rPr lang="ar-SA" sz="3600" dirty="0">
                <a:solidFill>
                  <a:srgbClr val="FFFFCC"/>
                </a:solidFill>
                <a:cs typeface="PT Bold Heading" pitchFamily="2" charset="-78"/>
              </a:rPr>
              <a:t>ديناميكا الهواء و الماء 9 </a:t>
            </a:r>
            <a:endParaRPr lang="en-US" sz="3600" dirty="0">
              <a:solidFill>
                <a:srgbClr val="FFFFCC"/>
              </a:solidFill>
              <a:cs typeface="PT Bold Heading" pitchFamily="2" charset="-78"/>
            </a:endParaRP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28596" y="1831995"/>
            <a:ext cx="5472122" cy="4525963"/>
          </a:xfrm>
          <a:noFill/>
          <a:ln>
            <a:solidFill>
              <a:srgbClr val="00FF00"/>
            </a:solidFill>
          </a:ln>
        </p:spPr>
        <p:txBody>
          <a:bodyPr anchor="ctr"/>
          <a:lstStyle/>
          <a:p>
            <a:pPr algn="just">
              <a:lnSpc>
                <a:spcPct val="90000"/>
              </a:lnSpc>
            </a:pPr>
            <a:r>
              <a:rPr lang="ar-SA" sz="2400" dirty="0">
                <a:cs typeface="PT Bold Heading" panose="02010400000000000000" pitchFamily="2" charset="-78"/>
              </a:rPr>
              <a:t>شكل (</a:t>
            </a:r>
            <a:r>
              <a:rPr lang="ar-SA" sz="2400" b="1" dirty="0">
                <a:cs typeface="PT Bold Heading" panose="02010400000000000000" pitchFamily="2" charset="-78"/>
              </a:rPr>
              <a:t>5-7</a:t>
            </a:r>
            <a:r>
              <a:rPr lang="ar-SA" sz="2400" dirty="0">
                <a:cs typeface="PT Bold Heading" panose="02010400000000000000" pitchFamily="2" charset="-78"/>
              </a:rPr>
              <a:t>) يوضح وضح التزلج على الجليد حيث الجذع افقي تقريبا و اليدين خلف الجسم لغرض تقليل قوة مقاومة الشكل</a:t>
            </a:r>
            <a:r>
              <a:rPr lang="ar-SA" sz="2400" dirty="0" smtClean="0">
                <a:cs typeface="PT Bold Heading" panose="02010400000000000000" pitchFamily="2" charset="-78"/>
              </a:rPr>
              <a:t>.</a:t>
            </a:r>
            <a:endParaRPr lang="en-US" sz="2400" dirty="0" smtClean="0">
              <a:cs typeface="PT Bold Heading" panose="02010400000000000000" pitchFamily="2" charset="-78"/>
            </a:endParaRPr>
          </a:p>
          <a:p>
            <a:pPr algn="just">
              <a:lnSpc>
                <a:spcPct val="90000"/>
              </a:lnSpc>
            </a:pPr>
            <a:endParaRPr lang="ar-SA" sz="2400" dirty="0">
              <a:cs typeface="PT Bold Heading" panose="02010400000000000000" pitchFamily="2" charset="-78"/>
            </a:endParaRPr>
          </a:p>
          <a:p>
            <a:pPr algn="just">
              <a:lnSpc>
                <a:spcPct val="90000"/>
              </a:lnSpc>
            </a:pPr>
            <a:r>
              <a:rPr lang="ar-SA" sz="2400" dirty="0">
                <a:cs typeface="PT Bold Heading" panose="02010400000000000000" pitchFamily="2" charset="-78"/>
              </a:rPr>
              <a:t>شكل (</a:t>
            </a:r>
            <a:r>
              <a:rPr lang="ar-SA" sz="2400" b="1" dirty="0">
                <a:cs typeface="PT Bold Heading" panose="02010400000000000000" pitchFamily="2" charset="-78"/>
              </a:rPr>
              <a:t>6-7)</a:t>
            </a:r>
            <a:r>
              <a:rPr lang="ar-SA" sz="2400" dirty="0">
                <a:cs typeface="PT Bold Heading" panose="02010400000000000000" pitchFamily="2" charset="-78"/>
              </a:rPr>
              <a:t> يوضح و ضع لاعب التزلج السريع لكي يقلل من قوة مقاومة الشكل.</a:t>
            </a:r>
          </a:p>
          <a:p>
            <a:pPr lvl="3" algn="just">
              <a:lnSpc>
                <a:spcPct val="90000"/>
              </a:lnSpc>
            </a:pPr>
            <a:r>
              <a:rPr lang="ar-SA" sz="1600" dirty="0">
                <a:cs typeface="PT Bold Heading" panose="02010400000000000000" pitchFamily="2" charset="-78"/>
              </a:rPr>
              <a:t>عند الوصول </a:t>
            </a:r>
            <a:r>
              <a:rPr lang="ar-SA" sz="1600" dirty="0">
                <a:cs typeface="PT Bold Heading" panose="02010400000000000000" pitchFamily="2" charset="-78"/>
              </a:rPr>
              <a:t>إ</a:t>
            </a:r>
            <a:r>
              <a:rPr lang="ar-SA" sz="1600" dirty="0" smtClean="0">
                <a:cs typeface="PT Bold Heading" panose="02010400000000000000" pitchFamily="2" charset="-78"/>
              </a:rPr>
              <a:t>لى </a:t>
            </a:r>
            <a:r>
              <a:rPr lang="ar-SA" sz="1600" dirty="0">
                <a:cs typeface="PT Bold Heading" panose="02010400000000000000" pitchFamily="2" charset="-78"/>
              </a:rPr>
              <a:t>سرعة التيار الحرجة ، تنخفض قوة مقاومة الشكل</a:t>
            </a:r>
          </a:p>
          <a:p>
            <a:pPr lvl="3" algn="just">
              <a:lnSpc>
                <a:spcPct val="90000"/>
              </a:lnSpc>
            </a:pPr>
            <a:r>
              <a:rPr lang="ar-SA" sz="1600" dirty="0">
                <a:cs typeface="PT Bold Heading" panose="02010400000000000000" pitchFamily="2" charset="-78"/>
              </a:rPr>
              <a:t>ملاسة السطح </a:t>
            </a:r>
            <a:r>
              <a:rPr lang="ar-SA" sz="1600" dirty="0">
                <a:cs typeface="PT Bold Heading" panose="02010400000000000000" pitchFamily="2" charset="-78"/>
              </a:rPr>
              <a:t>أ</a:t>
            </a:r>
            <a:r>
              <a:rPr lang="ar-SA" sz="1600" dirty="0" smtClean="0">
                <a:cs typeface="PT Bold Heading" panose="02010400000000000000" pitchFamily="2" charset="-78"/>
              </a:rPr>
              <a:t>يضا </a:t>
            </a:r>
            <a:r>
              <a:rPr lang="ar-SA" sz="1600" dirty="0">
                <a:cs typeface="PT Bold Heading" panose="02010400000000000000" pitchFamily="2" charset="-78"/>
              </a:rPr>
              <a:t>تلعب دور حيث </a:t>
            </a:r>
            <a:r>
              <a:rPr lang="ar-SA" sz="1600" dirty="0">
                <a:cs typeface="PT Bold Heading" panose="02010400000000000000" pitchFamily="2" charset="-78"/>
              </a:rPr>
              <a:t>أ</a:t>
            </a:r>
            <a:r>
              <a:rPr lang="ar-SA" sz="1600" dirty="0" smtClean="0">
                <a:cs typeface="PT Bold Heading" panose="02010400000000000000" pitchFamily="2" charset="-78"/>
              </a:rPr>
              <a:t>نها </a:t>
            </a:r>
            <a:r>
              <a:rPr lang="ar-SA" sz="1600" dirty="0">
                <a:cs typeface="PT Bold Heading" panose="02010400000000000000" pitchFamily="2" charset="-78"/>
              </a:rPr>
              <a:t>تحدد سرعة التيار الحرجة ( عالي عندما يكون السطح </a:t>
            </a:r>
            <a:r>
              <a:rPr lang="ar-SA" sz="1600" dirty="0" smtClean="0">
                <a:cs typeface="PT Bold Heading" panose="02010400000000000000" pitchFamily="2" charset="-78"/>
              </a:rPr>
              <a:t>املس)</a:t>
            </a:r>
          </a:p>
        </p:txBody>
      </p:sp>
      <p:pic>
        <p:nvPicPr>
          <p:cNvPr id="31748" name="Picture 4" descr="سباحة 5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6065865" y="1668465"/>
            <a:ext cx="2594160" cy="2332039"/>
          </a:xfrm>
          <a:noFill/>
          <a:ln w="38100">
            <a:solidFill>
              <a:srgbClr val="FF3300"/>
            </a:solidFill>
          </a:ln>
        </p:spPr>
      </p:pic>
      <p:pic>
        <p:nvPicPr>
          <p:cNvPr id="31750" name="Picture 6" descr="سباحة 6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3"/>
          <a:srcRect/>
          <a:stretch>
            <a:fillRect/>
          </a:stretch>
        </p:blipFill>
        <p:spPr>
          <a:xfrm>
            <a:off x="6072198" y="4135213"/>
            <a:ext cx="2643206" cy="2508497"/>
          </a:xfrm>
          <a:noFill/>
          <a:ln w="38100">
            <a:solidFill>
              <a:srgbClr val="FF3300"/>
            </a:solidFill>
          </a:ln>
        </p:spPr>
      </p:pic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ream">
  <a:themeElements>
    <a:clrScheme name="Stream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Stream">
      <a:majorFont>
        <a:latin typeface="Garamond"/>
        <a:ea typeface=""/>
        <a:cs typeface="Arial"/>
      </a:majorFont>
      <a:minorFont>
        <a:latin typeface="Garamond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ream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eam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3D7BD5FFF00747B20DFD22AB8D46EA" ma:contentTypeVersion="15" ma:contentTypeDescription="Create a new document." ma:contentTypeScope="" ma:versionID="fa538273727171cd910a05497a8a04b8">
  <xsd:schema xmlns:xsd="http://www.w3.org/2001/XMLSchema" xmlns:xs="http://www.w3.org/2001/XMLSchema" xmlns:p="http://schemas.microsoft.com/office/2006/metadata/properties" xmlns:ns3="d4bab843-0e07-4bc2-b607-d675f01f2b2b" xmlns:ns4="04ebf956-7537-4747-be46-d43271c4e730" targetNamespace="http://schemas.microsoft.com/office/2006/metadata/properties" ma:root="true" ma:fieldsID="f0420fc9118685631321bc93754a1b05" ns3:_="" ns4:_="">
    <xsd:import namespace="d4bab843-0e07-4bc2-b607-d675f01f2b2b"/>
    <xsd:import namespace="04ebf956-7537-4747-be46-d43271c4e730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OCR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  <xsd:element ref="ns3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4bab843-0e07-4bc2-b607-d675f01f2b2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  <xsd:element name="MediaServiceObjectDetectorVersions" ma:index="22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4ebf956-7537-4747-be46-d43271c4e730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5A6503E-9ECF-4D34-9002-CDAA0167C4E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4bab843-0e07-4bc2-b607-d675f01f2b2b"/>
    <ds:schemaRef ds:uri="04ebf956-7537-4747-be46-d43271c4e73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2BEAE38-33E6-46F2-9217-E8A3AD9C892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E79AAB1-7B13-4F67-8306-810AD8F3EE6E}">
  <ds:schemaRefs>
    <ds:schemaRef ds:uri="http://purl.org/dc/dcmitype/"/>
    <ds:schemaRef ds:uri="http://schemas.microsoft.com/office/2006/documentManagement/types"/>
    <ds:schemaRef ds:uri="http://schemas.microsoft.com/office/infopath/2007/PartnerControls"/>
    <ds:schemaRef ds:uri="d4bab843-0e07-4bc2-b607-d675f01f2b2b"/>
    <ds:schemaRef ds:uri="04ebf956-7537-4747-be46-d43271c4e730"/>
    <ds:schemaRef ds:uri="http://schemas.openxmlformats.org/package/2006/metadata/core-properties"/>
    <ds:schemaRef ds:uri="http://purl.org/dc/terms/"/>
    <ds:schemaRef ds:uri="http://schemas.microsoft.com/office/2006/metadata/properties"/>
    <ds:schemaRef ds:uri="http://purl.org/dc/elements/1.1/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Stream</Template>
  <TotalTime>398</TotalTime>
  <Words>1125</Words>
  <Application>Microsoft Office PowerPoint</Application>
  <PresentationFormat>عرض على الشاشة (4:3)</PresentationFormat>
  <Paragraphs>91</Paragraphs>
  <Slides>12</Slides>
  <Notes>0</Notes>
  <HiddenSlides>0</HiddenSlides>
  <MMClips>0</MMClips>
  <ScaleCrop>false</ScaleCrop>
  <HeadingPairs>
    <vt:vector size="8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خوادم OLE مضمنة</vt:lpstr>
      </vt:variant>
      <vt:variant>
        <vt:i4>2</vt:i4>
      </vt:variant>
      <vt:variant>
        <vt:lpstr>عناوين الشرائح</vt:lpstr>
      </vt:variant>
      <vt:variant>
        <vt:i4>12</vt:i4>
      </vt:variant>
    </vt:vector>
  </HeadingPairs>
  <TitlesOfParts>
    <vt:vector size="19" baseType="lpstr">
      <vt:lpstr>Arial</vt:lpstr>
      <vt:lpstr>Garamond</vt:lpstr>
      <vt:lpstr>PT Bold Heading</vt:lpstr>
      <vt:lpstr>Wingdings</vt:lpstr>
      <vt:lpstr>Stream</vt:lpstr>
      <vt:lpstr>Equation</vt:lpstr>
      <vt:lpstr>Document</vt:lpstr>
      <vt:lpstr>ديناميكا الهواء والماء</vt:lpstr>
      <vt:lpstr>ديناميكا الهواء والماء 2 (الطفو)</vt:lpstr>
      <vt:lpstr>ديناميكا الهواء والماء 3 (قوة الطفو)</vt:lpstr>
      <vt:lpstr>ديناميكا الهواء و الماء 4 (قوة الطفو)</vt:lpstr>
      <vt:lpstr>ديناميكا الهواء و الماء 5 (مركز الطفو)</vt:lpstr>
      <vt:lpstr>ديناميكا الهواء و الماء 6 (الحركة النسبية)</vt:lpstr>
      <vt:lpstr>ديناميكا الهواء و الماء 7  (مقاومة المائع) </vt:lpstr>
      <vt:lpstr>ديناميكا الهواء و الماء </vt:lpstr>
      <vt:lpstr>ديناميكا الهواء و الماء 9 </vt:lpstr>
      <vt:lpstr>ديناميكا الهواء و الماء 10</vt:lpstr>
      <vt:lpstr>ديناميكا الهواء و الماء قوة مقاومة الموج و قوة الرفع</vt:lpstr>
      <vt:lpstr>ديناميكا الهواء والماء (تأثير ماغنس)</vt:lpstr>
    </vt:vector>
  </TitlesOfParts>
  <Company>جامعة الملك سعود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د.عبدالرحمن العنقري</dc:creator>
  <cp:lastModifiedBy>Abdulrahman Alangari</cp:lastModifiedBy>
  <cp:revision>34</cp:revision>
  <dcterms:created xsi:type="dcterms:W3CDTF">2002-10-21T04:09:09Z</dcterms:created>
  <dcterms:modified xsi:type="dcterms:W3CDTF">2023-10-02T07:04:45Z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0x010100793D7BD5FFF00747B20DFD22AB8D46EA</vt:lpwstr>
  </property>
</Properties>
</file>