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5" r:id="rId10"/>
    <p:sldId id="264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38" autoAdjust="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35A90-9DC0-49B2-B1A5-3C28212FBBF8}" type="datetimeFigureOut">
              <a:rPr lang="ar-SA" smtClean="0"/>
              <a:pPr/>
              <a:t>28/01/1445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71924BF-E0BC-4FCD-911C-BDF56EE8C2F8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23448" cy="1570108"/>
          </a:xfrm>
        </p:spPr>
        <p:txBody>
          <a:bodyPr>
            <a:noAutofit/>
          </a:bodyPr>
          <a:lstStyle/>
          <a:p>
            <a:r>
              <a:rPr lang="ar-SA" sz="5400" b="1" dirty="0" smtClean="0"/>
              <a:t>دراسة ظاهرة </a:t>
            </a:r>
            <a:r>
              <a:rPr lang="ar-SA" sz="5400" b="1" dirty="0" smtClean="0">
                <a:solidFill>
                  <a:srgbClr val="FF0000"/>
                </a:solidFill>
              </a:rPr>
              <a:t>فقدان</a:t>
            </a:r>
            <a:r>
              <a:rPr lang="ar-SA" sz="5400" b="1" dirty="0" smtClean="0"/>
              <a:t> الأملاح في الحيوانات المائية  </a:t>
            </a:r>
            <a:br>
              <a:rPr lang="ar-SA" sz="5400" b="1" dirty="0" smtClean="0"/>
            </a:br>
            <a:r>
              <a:rPr lang="ar-SA" sz="5400" b="1" dirty="0" smtClean="0"/>
              <a:t>د. عهود العمري</a:t>
            </a:r>
            <a:br>
              <a:rPr lang="ar-SA" sz="5400" b="1" dirty="0" smtClean="0"/>
            </a:br>
            <a:r>
              <a:rPr lang="ar-SA" sz="5400" b="1" dirty="0" smtClean="0"/>
              <a:t>أ . مرام المقبل</a:t>
            </a:r>
            <a:endParaRPr lang="ar-SA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ar-SA" b="1" dirty="0" smtClean="0"/>
              <a:t>أ- الفحوصات الفيزيائية للمياه </a:t>
            </a:r>
            <a:r>
              <a:rPr lang="en-US" b="1" dirty="0" smtClean="0"/>
              <a:t>physical tests </a:t>
            </a:r>
            <a:endParaRPr lang="ar-SA" b="1" dirty="0" smtClean="0"/>
          </a:p>
          <a:p>
            <a:r>
              <a:rPr lang="ar-SA" dirty="0" smtClean="0"/>
              <a:t>وتشمل الفحوصات التالية : </a:t>
            </a:r>
          </a:p>
          <a:p>
            <a:r>
              <a:rPr lang="ar-SA" b="1" dirty="0" smtClean="0"/>
              <a:t>1-  درجة حرارة المياه </a:t>
            </a:r>
            <a:r>
              <a:rPr lang="en-US" b="1" dirty="0" smtClean="0"/>
              <a:t>temperature </a:t>
            </a:r>
          </a:p>
          <a:p>
            <a:r>
              <a:rPr lang="ar-SA" dirty="0" smtClean="0"/>
              <a:t>تقاس درجة حرارة المياه معمليا بميزان الحرارة </a:t>
            </a:r>
            <a:r>
              <a:rPr lang="en-US" dirty="0" smtClean="0"/>
              <a:t>Thermometer </a:t>
            </a:r>
            <a:r>
              <a:rPr lang="ar-SA" dirty="0" smtClean="0"/>
              <a:t> العادي (الزئبقي ) .</a:t>
            </a:r>
          </a:p>
          <a:p>
            <a:r>
              <a:rPr lang="ar-SA" b="1" dirty="0" smtClean="0"/>
              <a:t>2- الرائحة والطعم </a:t>
            </a:r>
            <a:r>
              <a:rPr lang="en-US" b="1" dirty="0" smtClean="0">
                <a:solidFill>
                  <a:srgbClr val="FF0000"/>
                </a:solidFill>
              </a:rPr>
              <a:t>Smell and Taste</a:t>
            </a:r>
          </a:p>
          <a:p>
            <a:r>
              <a:rPr lang="ar-SA" dirty="0" smtClean="0"/>
              <a:t>يجب أن لا تكون هناك رائحة للماء النقي ، أما إذا ظهرت رائحة تعفن هذا دليل على وجود مواد متحللة في المياه ، ويعتمد هذا الاختبار على قدرة الإنسان على الشم ، وطعم المياه قد يكون قاعديا لاذعا ، أو حمضيا تلازمه مرارة أو ملوحة ، ويعتمد هذا الفحص على القدرة على التذوق .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ar-SA" b="1" dirty="0" smtClean="0"/>
              <a:t>3- اللون </a:t>
            </a:r>
            <a:r>
              <a:rPr lang="en-US" b="1" dirty="0" smtClean="0"/>
              <a:t>color</a:t>
            </a:r>
            <a:r>
              <a:rPr lang="ar-SA" b="1" dirty="0" smtClean="0"/>
              <a:t> </a:t>
            </a:r>
          </a:p>
          <a:p>
            <a:r>
              <a:rPr lang="ar-SA" dirty="0" smtClean="0"/>
              <a:t>الأصل في المياه أن تكون عديمة اللون ويعود تغير لونها الى مواد مذابة . وقد يلاحظ ذلك بالعين المجرده أو بإستخدام جهاز قياس اللوني</a:t>
            </a:r>
            <a:r>
              <a:rPr lang="en-US" dirty="0" smtClean="0"/>
              <a:t>   colorimeters  </a:t>
            </a:r>
            <a:r>
              <a:rPr lang="ar-SA" dirty="0" smtClean="0"/>
              <a:t> والذي يعتمد في عمله على </a:t>
            </a:r>
            <a:r>
              <a:rPr lang="ar-SA" dirty="0" smtClean="0">
                <a:solidFill>
                  <a:srgbClr val="FF0000"/>
                </a:solidFill>
              </a:rPr>
              <a:t>قياس الضوء المنعكس خلال خلية ضوئية </a:t>
            </a:r>
          </a:p>
          <a:p>
            <a:r>
              <a:rPr lang="ar-SA" b="1" dirty="0" smtClean="0"/>
              <a:t>4- العكارة </a:t>
            </a:r>
            <a:r>
              <a:rPr lang="en-US" b="1" dirty="0" smtClean="0"/>
              <a:t>turbidity </a:t>
            </a:r>
            <a:r>
              <a:rPr lang="ar-SA" b="1" dirty="0" smtClean="0"/>
              <a:t> </a:t>
            </a:r>
          </a:p>
          <a:p>
            <a:r>
              <a:rPr lang="ar-SA" dirty="0" smtClean="0"/>
              <a:t>يتعكر الماء بمواد عالقة قد تكون عضوية أو غير عضوية وتترسب هذه المواد في حالة سكون المياه وعدم جريانها . ويمكن قياس درجة العكارة باستخدام مقياس العكارة </a:t>
            </a:r>
            <a:r>
              <a:rPr lang="en-US" dirty="0" smtClean="0"/>
              <a:t>turbidity-meter</a:t>
            </a:r>
            <a:r>
              <a:rPr lang="ar-SA" dirty="0" smtClean="0"/>
              <a:t> أو بواسطة فحص العكاره </a:t>
            </a:r>
            <a:r>
              <a:rPr lang="en-US" dirty="0" smtClean="0"/>
              <a:t>turbidity test 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357190"/>
            <a:ext cx="8786842" cy="6500834"/>
          </a:xfrm>
        </p:spPr>
        <p:txBody>
          <a:bodyPr>
            <a:normAutofit/>
          </a:bodyPr>
          <a:lstStyle/>
          <a:p>
            <a:r>
              <a:rPr lang="ar-SA" b="1" dirty="0" smtClean="0"/>
              <a:t>الفحوصات الكيميائية للمياه </a:t>
            </a:r>
            <a:r>
              <a:rPr lang="en-US" b="1" dirty="0" smtClean="0"/>
              <a:t>chemical test </a:t>
            </a:r>
            <a:endParaRPr lang="ar-SA" b="1" dirty="0" smtClean="0"/>
          </a:p>
          <a:p>
            <a:r>
              <a:rPr lang="ar-SA" dirty="0" smtClean="0"/>
              <a:t>1- الرقم الهيدروجيني </a:t>
            </a:r>
            <a:r>
              <a:rPr lang="en-US" dirty="0" smtClean="0"/>
              <a:t>ph </a:t>
            </a:r>
            <a:r>
              <a:rPr lang="ar-SA" dirty="0" smtClean="0"/>
              <a:t>ويقصد به درجة حموضة أو قلوية الماء . ويستخدم في هذا الفحص جهاز </a:t>
            </a:r>
            <a:r>
              <a:rPr lang="en-US" dirty="0" smtClean="0"/>
              <a:t>ph meter </a:t>
            </a:r>
            <a:r>
              <a:rPr lang="ar-SA" dirty="0" smtClean="0"/>
              <a:t> المعتمد على </a:t>
            </a:r>
            <a:r>
              <a:rPr lang="ar-SA" dirty="0" smtClean="0">
                <a:solidFill>
                  <a:srgbClr val="FF0000"/>
                </a:solidFill>
              </a:rPr>
              <a:t>فرق الجهد في التيار الكهربائي </a:t>
            </a:r>
            <a:r>
              <a:rPr lang="ar-SA" dirty="0" smtClean="0"/>
              <a:t>.</a:t>
            </a:r>
          </a:p>
          <a:p>
            <a:r>
              <a:rPr lang="ar-SA" dirty="0" smtClean="0"/>
              <a:t>2- الأكسجين المذاب </a:t>
            </a:r>
            <a:r>
              <a:rPr lang="en-US" dirty="0" smtClean="0"/>
              <a:t>o</a:t>
            </a:r>
            <a:r>
              <a:rPr lang="en-US" sz="1200" dirty="0" smtClean="0"/>
              <a:t>2</a:t>
            </a:r>
            <a:r>
              <a:rPr lang="ar-SA" sz="1200" dirty="0" smtClean="0"/>
              <a:t> </a:t>
            </a:r>
          </a:p>
          <a:p>
            <a:r>
              <a:rPr lang="ar-SA" dirty="0" smtClean="0"/>
              <a:t>يؤدي نقص الاكسجين المذاب في المياه إلى انخفاض في كثافة الكائنات الحية الأولية والثانوية . وتعتمد كمية الاكسجين المذاب في المياه على عدة عوامل :</a:t>
            </a:r>
          </a:p>
          <a:p>
            <a:r>
              <a:rPr lang="ar-SA" b="1" dirty="0" smtClean="0"/>
              <a:t>أ- درجة الحرارة </a:t>
            </a:r>
            <a:r>
              <a:rPr lang="ar-SA" dirty="0" smtClean="0"/>
              <a:t>: كلما زادت درجة الحرارة انخفضت كمية الأكسجين المذاب في الماء . </a:t>
            </a:r>
          </a:p>
          <a:p>
            <a:r>
              <a:rPr lang="ar-SA" b="1" dirty="0" smtClean="0"/>
              <a:t>ب- درجة تركيز الأكسجين في الهواء </a:t>
            </a:r>
            <a:r>
              <a:rPr lang="ar-SA" dirty="0" smtClean="0"/>
              <a:t>: كلما زاد تركيز الأكسجين في الهواء الملامس لسطح المياه ، زادت كمية الأكسجين فيه . </a:t>
            </a:r>
          </a:p>
          <a:p>
            <a:r>
              <a:rPr lang="ar-SA" b="1" dirty="0" smtClean="0"/>
              <a:t>جـ - تلوث المياه </a:t>
            </a:r>
            <a:r>
              <a:rPr lang="ar-SA" dirty="0" smtClean="0"/>
              <a:t>– تستهلك الملوثات ، خاصة العضوية منها ، كميات كبيرة من الأكسجين عند تحللها . ويتم قياس تركيز الأكسجين المذاب بعدة طرق منها .</a:t>
            </a: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785794"/>
            <a:ext cx="8643966" cy="6072206"/>
          </a:xfrm>
        </p:spPr>
        <p:txBody>
          <a:bodyPr/>
          <a:lstStyle/>
          <a:p>
            <a:r>
              <a:rPr lang="ar-SA" dirty="0" smtClean="0"/>
              <a:t>1</a:t>
            </a:r>
            <a:r>
              <a:rPr lang="ar-SA" b="1" dirty="0" smtClean="0"/>
              <a:t>- استخدام مقياس الأكسجين المذاب </a:t>
            </a:r>
            <a:r>
              <a:rPr lang="en-US" b="1" dirty="0" smtClean="0"/>
              <a:t>dissolved oxygen </a:t>
            </a:r>
            <a:r>
              <a:rPr lang="ar-SA" b="1" dirty="0" smtClean="0"/>
              <a:t> </a:t>
            </a:r>
            <a:r>
              <a:rPr lang="ar-SA" dirty="0" smtClean="0"/>
              <a:t>: وهو شبيه بجهاز قياس الرقم الهيدروجيني . </a:t>
            </a:r>
          </a:p>
          <a:p>
            <a:r>
              <a:rPr lang="ar-SA" dirty="0" smtClean="0"/>
              <a:t>2 – التقدير الكيميائي : ويتم ذلك بواسطة طريقة وينكلر  </a:t>
            </a:r>
            <a:r>
              <a:rPr lang="en-US" dirty="0" smtClean="0"/>
              <a:t>Winkler's method</a:t>
            </a:r>
            <a:r>
              <a:rPr lang="ar-SA" dirty="0" smtClean="0"/>
              <a:t> التي تعتمد على تثبيت الأكسجين الذائب في الماء بواسطة أيونات المنجنيز </a:t>
            </a:r>
            <a:r>
              <a:rPr lang="en-US" dirty="0" err="1" smtClean="0"/>
              <a:t>manganous</a:t>
            </a:r>
            <a:r>
              <a:rPr lang="en-US" dirty="0" smtClean="0"/>
              <a:t> ions(Mn+</a:t>
            </a:r>
            <a:r>
              <a:rPr lang="en-US" sz="2800" dirty="0" smtClean="0"/>
              <a:t>2)</a:t>
            </a:r>
            <a:r>
              <a:rPr lang="ar-SA" sz="2800" dirty="0" smtClean="0"/>
              <a:t> في الوسط القاعدي لتكون هيدروكسيد المنجيز </a:t>
            </a:r>
            <a:r>
              <a:rPr lang="en-US" sz="2800" dirty="0" smtClean="0"/>
              <a:t>Mn(OH)</a:t>
            </a:r>
            <a:r>
              <a:rPr lang="en-US" sz="1800" dirty="0" smtClean="0"/>
              <a:t>3</a:t>
            </a:r>
            <a:r>
              <a:rPr lang="ar-SA" sz="1800" dirty="0" smtClean="0"/>
              <a:t> </a:t>
            </a:r>
            <a:r>
              <a:rPr lang="ar-SA" dirty="0" smtClean="0"/>
              <a:t>الذي </a:t>
            </a:r>
            <a:r>
              <a:rPr lang="ar-SA" dirty="0" smtClean="0">
                <a:solidFill>
                  <a:srgbClr val="FF0000"/>
                </a:solidFill>
              </a:rPr>
              <a:t>بدوره تحويل </a:t>
            </a:r>
            <a:r>
              <a:rPr lang="ar-SA" dirty="0" smtClean="0"/>
              <a:t>أيونات اليود </a:t>
            </a:r>
            <a:r>
              <a:rPr lang="en-US" dirty="0" smtClean="0"/>
              <a:t>Iodide ion (I)</a:t>
            </a:r>
            <a:r>
              <a:rPr lang="ar-SA" dirty="0" smtClean="0"/>
              <a:t> في الوسط الحمضي إلى عنصر اليود </a:t>
            </a:r>
            <a:r>
              <a:rPr lang="en-US" dirty="0" smtClean="0"/>
              <a:t>Iodine (I</a:t>
            </a:r>
            <a:r>
              <a:rPr lang="en-US" sz="1800" dirty="0" smtClean="0"/>
              <a:t>2</a:t>
            </a:r>
            <a:r>
              <a:rPr lang="en-US" dirty="0" smtClean="0"/>
              <a:t>)</a:t>
            </a:r>
            <a:r>
              <a:rPr lang="ar-SA" dirty="0" smtClean="0"/>
              <a:t> حيث يتم تقديره بواسطة المعايرة بثيوكبريتات الصوديوم </a:t>
            </a:r>
            <a:r>
              <a:rPr lang="en-US" dirty="0" smtClean="0"/>
              <a:t>Sodium  thiosulfate (Na</a:t>
            </a:r>
            <a:r>
              <a:rPr lang="en-US" sz="2000" dirty="0" smtClean="0"/>
              <a:t>2</a:t>
            </a:r>
            <a:r>
              <a:rPr lang="en-US" dirty="0" smtClean="0"/>
              <a:t>S</a:t>
            </a:r>
            <a:r>
              <a:rPr lang="en-US" sz="2000" dirty="0" smtClean="0"/>
              <a:t>2</a:t>
            </a:r>
            <a:r>
              <a:rPr lang="en-US" dirty="0" smtClean="0"/>
              <a:t>O</a:t>
            </a:r>
            <a:r>
              <a:rPr lang="en-US" sz="2000" dirty="0" smtClean="0"/>
              <a:t>3</a:t>
            </a:r>
            <a:r>
              <a:rPr lang="en-US" dirty="0" smtClean="0"/>
              <a:t>)</a:t>
            </a:r>
          </a:p>
          <a:p>
            <a:r>
              <a:rPr lang="ar-SA" dirty="0" smtClean="0"/>
              <a:t>د – كمية الغطاء النباتي في الماء </a:t>
            </a:r>
            <a:r>
              <a:rPr lang="en-US" dirty="0" smtClean="0"/>
              <a:t>Total plants cover </a:t>
            </a:r>
            <a:r>
              <a:rPr lang="ar-SA" dirty="0" smtClean="0"/>
              <a:t> ويعتمد ذلك على فعالية البناء الضوئي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ar-SA" dirty="0" smtClean="0"/>
          </a:p>
          <a:p>
            <a:endParaRPr lang="ar-SA" dirty="0"/>
          </a:p>
          <a:p>
            <a:r>
              <a:rPr lang="ar-SA" b="1" dirty="0" smtClean="0"/>
              <a:t>المقدمة</a:t>
            </a:r>
            <a:r>
              <a:rPr lang="ar-SA" dirty="0" smtClean="0"/>
              <a:t> :</a:t>
            </a:r>
          </a:p>
          <a:p>
            <a:r>
              <a:rPr lang="ar-SA" dirty="0" smtClean="0"/>
              <a:t>عند وضع الخلية الحية ، في محلول تركيزه </a:t>
            </a:r>
            <a:r>
              <a:rPr lang="ar-SA" dirty="0" smtClean="0">
                <a:solidFill>
                  <a:srgbClr val="FF0000"/>
                </a:solidFill>
              </a:rPr>
              <a:t>أقل</a:t>
            </a:r>
            <a:r>
              <a:rPr lang="ar-SA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hypotonic</a:t>
            </a:r>
            <a:r>
              <a:rPr lang="ar-SA" dirty="0" smtClean="0"/>
              <a:t> من مستواها الملحي ، فإن الماء </a:t>
            </a:r>
            <a:r>
              <a:rPr lang="ar-SA" dirty="0" smtClean="0">
                <a:solidFill>
                  <a:srgbClr val="FF0000"/>
                </a:solidFill>
              </a:rPr>
              <a:t>يدخل</a:t>
            </a:r>
            <a:r>
              <a:rPr lang="ar-SA" dirty="0" smtClean="0"/>
              <a:t> من الخلية الحية إلى الوسط المحيط وبالتالي </a:t>
            </a:r>
            <a:r>
              <a:rPr lang="ar-SA" dirty="0" smtClean="0">
                <a:solidFill>
                  <a:srgbClr val="FF0000"/>
                </a:solidFill>
              </a:rPr>
              <a:t>تخرج</a:t>
            </a:r>
            <a:r>
              <a:rPr lang="ar-SA" dirty="0" smtClean="0"/>
              <a:t> الأملاح </a:t>
            </a:r>
            <a:r>
              <a:rPr lang="ar-SA" dirty="0" smtClean="0">
                <a:solidFill>
                  <a:srgbClr val="FF0000"/>
                </a:solidFill>
              </a:rPr>
              <a:t>من</a:t>
            </a:r>
            <a:r>
              <a:rPr lang="ar-SA" dirty="0" smtClean="0"/>
              <a:t> داخل الخلية وهنا </a:t>
            </a:r>
            <a:r>
              <a:rPr lang="ar-SA" dirty="0" smtClean="0">
                <a:solidFill>
                  <a:srgbClr val="FF0000"/>
                </a:solidFill>
              </a:rPr>
              <a:t>يرتفع</a:t>
            </a:r>
            <a:r>
              <a:rPr lang="ar-SA" dirty="0" smtClean="0"/>
              <a:t> تركيز الأيونية نوعا ما في الوسط أكثر مما كانت عليه .</a:t>
            </a:r>
          </a:p>
          <a:p>
            <a:r>
              <a:rPr lang="ar-SA" dirty="0" smtClean="0"/>
              <a:t>ويمكن معرفة تقدير الملوحة بمعرفة كمية </a:t>
            </a:r>
            <a:r>
              <a:rPr lang="ar-SA" dirty="0" smtClean="0">
                <a:solidFill>
                  <a:srgbClr val="FF0000"/>
                </a:solidFill>
              </a:rPr>
              <a:t>الزيادة</a:t>
            </a:r>
            <a:r>
              <a:rPr lang="ar-SA" dirty="0" smtClean="0"/>
              <a:t> في درجة ملوحة الوسط والتي </a:t>
            </a:r>
            <a:r>
              <a:rPr lang="ar-SA" dirty="0" smtClean="0">
                <a:solidFill>
                  <a:srgbClr val="FF0000"/>
                </a:solidFill>
              </a:rPr>
              <a:t>خرجت من</a:t>
            </a:r>
            <a:r>
              <a:rPr lang="ar-SA" dirty="0" smtClean="0"/>
              <a:t> الخلية الحية </a:t>
            </a:r>
            <a:r>
              <a:rPr lang="ar-SA" dirty="0" smtClean="0">
                <a:solidFill>
                  <a:srgbClr val="FF0000"/>
                </a:solidFill>
              </a:rPr>
              <a:t>وفقاً لخاصية النفاذية الإسموزية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/>
          <a:lstStyle/>
          <a:p>
            <a:r>
              <a:rPr lang="ar-SA" b="1" dirty="0" smtClean="0"/>
              <a:t>الهدف </a:t>
            </a:r>
          </a:p>
          <a:p>
            <a:r>
              <a:rPr lang="ar-SA" dirty="0" smtClean="0"/>
              <a:t>قياس معدل </a:t>
            </a:r>
            <a:r>
              <a:rPr lang="ar-SA" dirty="0" smtClean="0">
                <a:solidFill>
                  <a:srgbClr val="FF0000"/>
                </a:solidFill>
              </a:rPr>
              <a:t>فقدان </a:t>
            </a:r>
            <a:r>
              <a:rPr lang="ar-SA" dirty="0" smtClean="0"/>
              <a:t>الحيوانات المائية للأملاح .</a:t>
            </a:r>
          </a:p>
          <a:p>
            <a:endParaRPr lang="ar-SA" dirty="0" smtClean="0"/>
          </a:p>
          <a:p>
            <a:r>
              <a:rPr lang="ar-SA" b="1" dirty="0" smtClean="0"/>
              <a:t>الأدوات المستخدمة </a:t>
            </a:r>
          </a:p>
          <a:p>
            <a:r>
              <a:rPr lang="ar-SA" dirty="0" smtClean="0"/>
              <a:t>1- </a:t>
            </a:r>
            <a:r>
              <a:rPr lang="ar-SA" dirty="0" smtClean="0">
                <a:solidFill>
                  <a:srgbClr val="FF0000"/>
                </a:solidFill>
              </a:rPr>
              <a:t>دورق زجاجي سعة 250مل</a:t>
            </a:r>
            <a:r>
              <a:rPr lang="ar-SA" dirty="0" smtClean="0"/>
              <a:t>.</a:t>
            </a:r>
          </a:p>
          <a:p>
            <a:r>
              <a:rPr lang="ar-SA" dirty="0" smtClean="0"/>
              <a:t>2- نترات فضة تركيز </a:t>
            </a:r>
            <a:r>
              <a:rPr lang="en-US" dirty="0" smtClean="0"/>
              <a:t>0.01N</a:t>
            </a:r>
            <a:r>
              <a:rPr lang="ar-SA" dirty="0" smtClean="0"/>
              <a:t>(وذلك بإضافة 1,7جم من نترات الفضة في لتر ماء مقطر).</a:t>
            </a:r>
          </a:p>
          <a:p>
            <a:r>
              <a:rPr lang="ar-SA" dirty="0" smtClean="0"/>
              <a:t>3- كرومات  بوتاسيوم 8% ككاشف .</a:t>
            </a:r>
          </a:p>
          <a:p>
            <a:r>
              <a:rPr lang="ar-SA" dirty="0" smtClean="0"/>
              <a:t>4- سحاحات+ماصات+دوارق مخروطية .</a:t>
            </a:r>
          </a:p>
          <a:p>
            <a:r>
              <a:rPr lang="ar-SA" dirty="0" smtClean="0"/>
              <a:t>5- اسماك </a:t>
            </a:r>
            <a:r>
              <a:rPr lang="ar-SA" dirty="0" smtClean="0">
                <a:solidFill>
                  <a:srgbClr val="FF0000"/>
                </a:solidFill>
              </a:rPr>
              <a:t>مياه عذبة </a:t>
            </a:r>
            <a:r>
              <a:rPr lang="ar-SA" dirty="0" smtClean="0"/>
              <a:t>من نوع معين (أو نوعين ) صغيرة الحجم بطول 5 سم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285728"/>
            <a:ext cx="8643966" cy="5929330"/>
          </a:xfrm>
        </p:spPr>
        <p:txBody>
          <a:bodyPr>
            <a:normAutofit/>
          </a:bodyPr>
          <a:lstStyle/>
          <a:p>
            <a:r>
              <a:rPr lang="ar-SA" b="1" dirty="0" smtClean="0"/>
              <a:t>خطوات العمل .</a:t>
            </a:r>
            <a:endParaRPr lang="ar-SA" dirty="0" smtClean="0"/>
          </a:p>
          <a:p>
            <a:r>
              <a:rPr lang="ar-SA" dirty="0" smtClean="0"/>
              <a:t>1- </a:t>
            </a:r>
            <a:r>
              <a:rPr lang="ar-SA" dirty="0" smtClean="0">
                <a:solidFill>
                  <a:srgbClr val="FF0000"/>
                </a:solidFill>
              </a:rPr>
              <a:t>يتم تحضير تركيز </a:t>
            </a:r>
            <a:r>
              <a:rPr lang="en-US" dirty="0" smtClean="0">
                <a:solidFill>
                  <a:srgbClr val="FF0000"/>
                </a:solidFill>
              </a:rPr>
              <a:t>0.01N</a:t>
            </a:r>
            <a:r>
              <a:rPr lang="ar-SA" dirty="0" smtClean="0">
                <a:solidFill>
                  <a:srgbClr val="FF0000"/>
                </a:solidFill>
              </a:rPr>
              <a:t> من نترات الفضة (1,7جم من نترات الفضة في لتر ماء مقطر) </a:t>
            </a:r>
          </a:p>
          <a:p>
            <a:r>
              <a:rPr lang="ar-SA" dirty="0" smtClean="0"/>
              <a:t>2- يوضع 200 مل من </a:t>
            </a:r>
            <a:r>
              <a:rPr lang="ar-SA" dirty="0" smtClean="0">
                <a:solidFill>
                  <a:srgbClr val="FF0000"/>
                </a:solidFill>
              </a:rPr>
              <a:t>الماء المقطر</a:t>
            </a:r>
            <a:r>
              <a:rPr lang="ar-SA" dirty="0" smtClean="0"/>
              <a:t>، في كأس سعة 250 مل .</a:t>
            </a:r>
          </a:p>
          <a:p>
            <a:r>
              <a:rPr lang="ar-SA" dirty="0" smtClean="0"/>
              <a:t>2-تغسل السمكة جيدا في الماء المقطر </a:t>
            </a:r>
            <a:r>
              <a:rPr lang="ar-SA" dirty="0" smtClean="0">
                <a:solidFill>
                  <a:srgbClr val="FF0000"/>
                </a:solidFill>
              </a:rPr>
              <a:t>لإبعاد أي آثار ملحية عالقة بجسمها من الوسط الذي تعيش فيه</a:t>
            </a:r>
            <a:r>
              <a:rPr lang="ar-SA" dirty="0" smtClean="0"/>
              <a:t>.</a:t>
            </a:r>
          </a:p>
          <a:p>
            <a:r>
              <a:rPr lang="ar-SA" dirty="0" smtClean="0"/>
              <a:t>3- </a:t>
            </a:r>
            <a:r>
              <a:rPr lang="ar-SA" dirty="0" smtClean="0">
                <a:solidFill>
                  <a:srgbClr val="FF0000"/>
                </a:solidFill>
              </a:rPr>
              <a:t>توضع السمكة داخل الاناء الموضوع به 200 مل من ماء مقطر مع مراعاة عدم إثارة السمكة لمدة ساعة كاملة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4- بعد مضي الساعة (اذا خشي موت السمكة فيمكن وضعها لمدة نصف ساعة فقط) يؤخذ 10مل من الماء المقطر الموضوع به السمكة ويضاف اليه كرومات البوتاسيوم (تسجل الملاحظة)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5- توضع نترات الفضة في السحاحة وتدريجياً تضاف الى الماء المقطر 10 مل المأخوذ من السمكة (تسجل الملاحظة وقراءة السحاحة)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/>
          <a:lstStyle/>
          <a:p>
            <a:r>
              <a:rPr lang="ar-SA" dirty="0" smtClean="0"/>
              <a:t>5 – يسجل الحجم المستهلك من السحاحة لكل نوع من الأسماك ، قبل وبعد وضع السمكة. </a:t>
            </a:r>
          </a:p>
          <a:p>
            <a:endParaRPr lang="ar-SA" dirty="0"/>
          </a:p>
          <a:p>
            <a:endParaRPr lang="ar-SA" dirty="0" smtClean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000100" y="1397000"/>
          <a:ext cx="7358115" cy="4246578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2452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2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2458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التجربة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قراءة السحاحة</a:t>
                      </a:r>
                      <a:r>
                        <a:rPr lang="ar-SA" baseline="0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ملاحظات </a:t>
                      </a:r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12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الأولى 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/>
          </a:bodyPr>
          <a:lstStyle/>
          <a:p>
            <a:r>
              <a:rPr lang="ar-SA" dirty="0" smtClean="0"/>
              <a:t>6- </a:t>
            </a:r>
            <a:r>
              <a:rPr lang="ar-SA" dirty="0" smtClean="0">
                <a:solidFill>
                  <a:srgbClr val="FF0000"/>
                </a:solidFill>
              </a:rPr>
              <a:t>يتم حساب كمية الملوحة في الماء المقطر باتباع المعادلة التالية </a:t>
            </a:r>
            <a:r>
              <a:rPr lang="ar-SA" dirty="0" smtClean="0"/>
              <a:t>:</a:t>
            </a:r>
          </a:p>
          <a:p>
            <a:r>
              <a:rPr lang="ar-SA" dirty="0" smtClean="0"/>
              <a:t>م= </a:t>
            </a:r>
            <a:r>
              <a:rPr lang="ar-SA" dirty="0" err="1" smtClean="0"/>
              <a:t>ح</a:t>
            </a:r>
            <a:r>
              <a:rPr lang="ar-SA" dirty="0" smtClean="0"/>
              <a:t>×ع×58،5 </a:t>
            </a:r>
          </a:p>
          <a:p>
            <a:r>
              <a:rPr lang="ar-SA" dirty="0"/>
              <a:t> </a:t>
            </a:r>
            <a:r>
              <a:rPr lang="ar-SA" dirty="0" smtClean="0"/>
              <a:t>          10 </a:t>
            </a:r>
            <a:endParaRPr lang="ar-SA" dirty="0"/>
          </a:p>
          <a:p>
            <a:r>
              <a:rPr lang="ar-SA" dirty="0" smtClean="0"/>
              <a:t>حيث إن : </a:t>
            </a:r>
          </a:p>
          <a:p>
            <a:r>
              <a:rPr lang="ar-SA" dirty="0" smtClean="0"/>
              <a:t>م  = ملوحة الوسط .</a:t>
            </a:r>
          </a:p>
          <a:p>
            <a:r>
              <a:rPr lang="ar-SA" dirty="0" smtClean="0"/>
              <a:t>ح = الحجم المستخدم من نترات الفضة</a:t>
            </a:r>
          </a:p>
          <a:p>
            <a:r>
              <a:rPr lang="ar-SA" dirty="0" smtClean="0"/>
              <a:t>ع = عيارية نترات الفضة (</a:t>
            </a:r>
            <a:r>
              <a:rPr lang="en-US" dirty="0" smtClean="0"/>
              <a:t>N</a:t>
            </a:r>
            <a:r>
              <a:rPr lang="ar-SA" dirty="0" smtClean="0"/>
              <a:t>) . </a:t>
            </a:r>
          </a:p>
          <a:p>
            <a:r>
              <a:rPr lang="ar-SA" dirty="0" smtClean="0"/>
              <a:t>58.5 = الوزن المكافئ لكوريد  الصوديوم . </a:t>
            </a:r>
          </a:p>
          <a:p>
            <a:pPr>
              <a:buNone/>
            </a:pPr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</p:txBody>
      </p:sp>
      <p:sp>
        <p:nvSpPr>
          <p:cNvPr id="4" name="علامة الطرح 3"/>
          <p:cNvSpPr/>
          <p:nvPr/>
        </p:nvSpPr>
        <p:spPr>
          <a:xfrm>
            <a:off x="6215074" y="928670"/>
            <a:ext cx="2357454" cy="28575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1414"/>
            <a:ext cx="9144000" cy="6643710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عملية الحساب</a:t>
            </a:r>
            <a:endParaRPr lang="ar-SA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  mol            169.87 g                  1000 ml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0.01 mol          X g                 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X  =   0.01 X 169.87  =   1.6987 g               </a:t>
            </a:r>
            <a:endParaRPr lang="ar-SA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1                                           </a:t>
            </a:r>
            <a:endParaRPr lang="ar-SA" dirty="0" smtClean="0">
              <a:solidFill>
                <a:srgbClr val="FF0000"/>
              </a:solidFill>
            </a:endParaRPr>
          </a:p>
          <a:p>
            <a:r>
              <a:rPr lang="ar-SA" dirty="0" smtClean="0">
                <a:solidFill>
                  <a:srgbClr val="FF0000"/>
                </a:solidFill>
              </a:rPr>
              <a:t>يتم تسجيل حجم نترات الفضة المضافة (مثال 5 مل)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5 ml               X mol                </a:t>
            </a:r>
            <a:endParaRPr lang="ar-SA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         1000 ml           0.01 mol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X   =     0.01 x 5   =    0.00005 mol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1000          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Mass     =       MW    x   n moles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Mass = 0.00005  X   58.44    =     0.002922  g of </a:t>
            </a:r>
            <a:r>
              <a:rPr lang="en-US" dirty="0" err="1" smtClean="0">
                <a:solidFill>
                  <a:srgbClr val="FF0000"/>
                </a:solidFill>
              </a:rPr>
              <a:t>NaCl</a:t>
            </a:r>
            <a:r>
              <a:rPr lang="en-US" dirty="0" smtClean="0">
                <a:solidFill>
                  <a:srgbClr val="FF0000"/>
                </a:solidFill>
              </a:rPr>
              <a:t>   in 10 ml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0.002922 g                  10 ml  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X                  200 ml                     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  =  0.002922  x 200 = 0.05844 g of </a:t>
            </a:r>
            <a:r>
              <a:rPr lang="en-US" dirty="0" err="1" smtClean="0">
                <a:solidFill>
                  <a:srgbClr val="FF0000"/>
                </a:solidFill>
              </a:rPr>
              <a:t>NaCl</a:t>
            </a:r>
            <a:r>
              <a:rPr lang="en-US" dirty="0" smtClean="0">
                <a:solidFill>
                  <a:srgbClr val="FF0000"/>
                </a:solidFill>
              </a:rPr>
              <a:t> in 200 ml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                                                                  </a:t>
            </a:r>
            <a:endParaRPr lang="ar-SA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00562" y="714356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00562" y="1071546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4143372" y="1714488"/>
            <a:ext cx="207170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643702" y="714356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15008" y="2714620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572132" y="3143248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357818" y="3714752"/>
            <a:ext cx="1214446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214942" y="5214950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14942" y="5572140"/>
            <a:ext cx="785818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2786050" y="6143644"/>
            <a:ext cx="2000264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357166"/>
            <a:ext cx="8643966" cy="6500834"/>
          </a:xfrm>
        </p:spPr>
        <p:txBody>
          <a:bodyPr/>
          <a:lstStyle/>
          <a:p>
            <a:r>
              <a:rPr lang="ar-SA" b="1" dirty="0" smtClean="0"/>
              <a:t>المناقشة والاستنتاج </a:t>
            </a:r>
          </a:p>
          <a:p>
            <a:endParaRPr lang="ar-SA" dirty="0"/>
          </a:p>
          <a:p>
            <a:r>
              <a:rPr lang="ar-SA" dirty="0" smtClean="0"/>
              <a:t>- تناقش النتائج التي حصل عليها رقميا.</a:t>
            </a:r>
          </a:p>
          <a:p>
            <a:r>
              <a:rPr lang="ar-SA" dirty="0" smtClean="0"/>
              <a:t>- هل النتيجة التي حصل عليها ، تتمشى مع قوانين التنظيم الإسموزي ؟</a:t>
            </a:r>
          </a:p>
          <a:p>
            <a:r>
              <a:rPr lang="ar-SA" dirty="0" smtClean="0"/>
              <a:t>- هل لوحظ فرق في سلوكيات الأسماك في حالة فقدان الأملاح ؟</a:t>
            </a:r>
          </a:p>
          <a:p>
            <a:r>
              <a:rPr lang="ar-SA" dirty="0" smtClean="0"/>
              <a:t>عند نقل البلطي من نهر النيل مثلا إلى بحر الأحمر ، هل يؤثر ذلك في إسموزيته ؟</a:t>
            </a:r>
          </a:p>
          <a:p>
            <a:r>
              <a:rPr lang="ar-SA" dirty="0" smtClean="0"/>
              <a:t>وهل للتلوث دور في ذلك ؟</a:t>
            </a: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ar-SA" dirty="0" smtClean="0"/>
              <a:t>تتلوث المياه عندما تصل إليها الملوثات المختلفة مما يؤدي إلى تلوث المصب المائي وتغيــير الصفات الطبيعية للماء وكذلك تركيبه الكيميائي                </a:t>
            </a:r>
            <a:r>
              <a:rPr lang="ar-SA" sz="3200" b="1" dirty="0" smtClean="0"/>
              <a:t>( </a:t>
            </a:r>
            <a:r>
              <a:rPr lang="en-US" sz="3200" b="1" dirty="0" smtClean="0"/>
              <a:t>al-</a:t>
            </a:r>
            <a:r>
              <a:rPr lang="en-US" sz="3200" b="1" dirty="0" err="1" smtClean="0"/>
              <a:t>kahem</a:t>
            </a:r>
            <a:r>
              <a:rPr lang="en-US" sz="3200" b="1" dirty="0" smtClean="0"/>
              <a:t> et al.1999</a:t>
            </a:r>
            <a:r>
              <a:rPr lang="ar-SA" sz="3200" b="1" dirty="0" smtClean="0"/>
              <a:t>)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وتتلوث المياه نتيجة للتوسع العشوائي في الأنشطة الزراعية والصناعية مما ينعكس تأثيراته بسبب شدة تركيزه وعدم قابليته للتحلل</a:t>
            </a:r>
            <a:r>
              <a:rPr lang="ar-SA" dirty="0" smtClean="0"/>
              <a:t> ، وبالتالي فقد اصبحت المياه الملوثة سببا في إيذاء صحة الإنسان عند استخدمها مباشرة في الشرب أو عند تغذيته على الحيوانات الاقتصادية التي تعيش في مثل تلك البيئات . </a:t>
            </a:r>
          </a:p>
          <a:p>
            <a:r>
              <a:rPr lang="ar-SA" dirty="0" smtClean="0"/>
              <a:t>ومن هنا تبرز أهمية معالجة المياه في محطات خاصة . لكي تكون صالحة للاستخدام البشري أو لأغراض الزراعة وغير ذلك ، ويتم ذلك بعدة فحوصات فيزيائية وأخرى كيمائية .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تلوث المياه </a:t>
            </a:r>
            <a:endParaRPr lang="ar-SA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258</TotalTime>
  <Words>974</Words>
  <Application>Microsoft Office PowerPoint</Application>
  <PresentationFormat>عرض على الشاشة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Constantia</vt:lpstr>
      <vt:lpstr>Times New Roman</vt:lpstr>
      <vt:lpstr>Wingdings 2</vt:lpstr>
      <vt:lpstr>Paper</vt:lpstr>
      <vt:lpstr>دراسة ظاهرة فقدان الأملاح في الحيوانات المائية   د. عهود العمري أ . مرام المقبل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تلوث المياه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دراسة ظاهرة امتصاص الأملاح في الحيوانات المائية</dc:title>
  <dc:creator>اح</dc:creator>
  <cp:lastModifiedBy>dell</cp:lastModifiedBy>
  <cp:revision>32</cp:revision>
  <dcterms:created xsi:type="dcterms:W3CDTF">2012-09-17T15:28:41Z</dcterms:created>
  <dcterms:modified xsi:type="dcterms:W3CDTF">2023-08-14T12:25:56Z</dcterms:modified>
</cp:coreProperties>
</file>