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25"/>
  </p:notesMasterIdLst>
  <p:sldIdLst>
    <p:sldId id="344" r:id="rId2"/>
    <p:sldId id="345" r:id="rId3"/>
    <p:sldId id="316" r:id="rId4"/>
    <p:sldId id="317" r:id="rId5"/>
    <p:sldId id="318" r:id="rId6"/>
    <p:sldId id="320" r:id="rId7"/>
    <p:sldId id="322" r:id="rId8"/>
    <p:sldId id="338" r:id="rId9"/>
    <p:sldId id="325" r:id="rId10"/>
    <p:sldId id="336" r:id="rId11"/>
    <p:sldId id="335" r:id="rId12"/>
    <p:sldId id="328" r:id="rId13"/>
    <p:sldId id="329" r:id="rId14"/>
    <p:sldId id="330" r:id="rId15"/>
    <p:sldId id="332" r:id="rId16"/>
    <p:sldId id="333" r:id="rId17"/>
    <p:sldId id="334" r:id="rId18"/>
    <p:sldId id="337" r:id="rId19"/>
    <p:sldId id="340" r:id="rId20"/>
    <p:sldId id="339" r:id="rId21"/>
    <p:sldId id="341" r:id="rId22"/>
    <p:sldId id="342" r:id="rId23"/>
    <p:sldId id="343"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wziah Alkelabi" initials="FA" lastIdx="1" clrIdx="0">
    <p:extLst>
      <p:ext uri="{19B8F6BF-5375-455C-9EA6-DF929625EA0E}">
        <p15:presenceInfo xmlns:p15="http://schemas.microsoft.com/office/powerpoint/2012/main" userId="3c340b744faada4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varScale="1">
        <p:scale>
          <a:sx n="82" d="100"/>
          <a:sy n="82" d="100"/>
        </p:scale>
        <p:origin x="482" y="3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13AFD5-093E-4512-9AAB-1C778310F522}" type="datetimeFigureOut">
              <a:rPr lang="en-GB" smtClean="0"/>
              <a:pPr/>
              <a:t>15/11/2020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D6141A-2E7E-469B-83A3-ACF5D47B353B}" type="slidenum">
              <a:rPr lang="en-GB" smtClean="0"/>
              <a:pPr/>
              <a:t>‹#›</a:t>
            </a:fld>
            <a:endParaRPr lang="en-GB"/>
          </a:p>
        </p:txBody>
      </p:sp>
    </p:spTree>
    <p:extLst>
      <p:ext uri="{BB962C8B-B14F-4D97-AF65-F5344CB8AC3E}">
        <p14:creationId xmlns:p14="http://schemas.microsoft.com/office/powerpoint/2010/main" val="1863464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D6141A-2E7E-469B-83A3-ACF5D47B353B}" type="slidenum">
              <a:rPr lang="en-GB" smtClean="0"/>
              <a:pPr/>
              <a:t>18</a:t>
            </a:fld>
            <a:endParaRPr lang="en-GB"/>
          </a:p>
        </p:txBody>
      </p:sp>
    </p:spTree>
    <p:extLst>
      <p:ext uri="{BB962C8B-B14F-4D97-AF65-F5344CB8AC3E}">
        <p14:creationId xmlns:p14="http://schemas.microsoft.com/office/powerpoint/2010/main" val="3967091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FD22F1F-74AD-4881-81DA-E1E5901D55CA}" type="datetime1">
              <a:rPr lang="en-GB" smtClean="0"/>
              <a:t>15/11/2020</a:t>
            </a:fld>
            <a:endParaRPr lang="en-GB"/>
          </a:p>
        </p:txBody>
      </p:sp>
      <p:sp>
        <p:nvSpPr>
          <p:cNvPr id="5" name="Footer Placeholder 4"/>
          <p:cNvSpPr>
            <a:spLocks noGrp="1"/>
          </p:cNvSpPr>
          <p:nvPr>
            <p:ph type="ftr" sz="quarter" idx="11"/>
          </p:nvPr>
        </p:nvSpPr>
        <p:spPr/>
        <p:txBody>
          <a:bodyPr/>
          <a:lstStyle/>
          <a:p>
            <a:r>
              <a:rPr lang="ar-SA"/>
              <a:t>فوزية الكلابي</a:t>
            </a:r>
            <a:endParaRPr lang="en-GB"/>
          </a:p>
        </p:txBody>
      </p:sp>
      <p:sp>
        <p:nvSpPr>
          <p:cNvPr id="6" name="Slide Number Placeholder 5"/>
          <p:cNvSpPr>
            <a:spLocks noGrp="1"/>
          </p:cNvSpPr>
          <p:nvPr>
            <p:ph type="sldNum" sz="quarter" idx="12"/>
          </p:nvPr>
        </p:nvSpPr>
        <p:spPr/>
        <p:txBody>
          <a:bodyPr/>
          <a:lstStyle/>
          <a:p>
            <a:fld id="{2338F51C-D5EA-4311-9A7E-897834F6F1FC}" type="slidenum">
              <a:rPr lang="en-GB" smtClean="0"/>
              <a:pPr/>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7763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DF8A55-CBB8-407E-8942-63CE9241F6EC}" type="datetime1">
              <a:rPr lang="en-GB" smtClean="0"/>
              <a:t>15/11/2020</a:t>
            </a:fld>
            <a:endParaRPr lang="en-GB"/>
          </a:p>
        </p:txBody>
      </p:sp>
      <p:sp>
        <p:nvSpPr>
          <p:cNvPr id="5" name="Footer Placeholder 4"/>
          <p:cNvSpPr>
            <a:spLocks noGrp="1"/>
          </p:cNvSpPr>
          <p:nvPr>
            <p:ph type="ftr" sz="quarter" idx="11"/>
          </p:nvPr>
        </p:nvSpPr>
        <p:spPr/>
        <p:txBody>
          <a:bodyPr/>
          <a:lstStyle/>
          <a:p>
            <a:r>
              <a:rPr lang="ar-SA"/>
              <a:t>فوزية الكلابي</a:t>
            </a:r>
            <a:endParaRPr lang="en-GB"/>
          </a:p>
        </p:txBody>
      </p:sp>
      <p:sp>
        <p:nvSpPr>
          <p:cNvPr id="6" name="Slide Number Placeholder 5"/>
          <p:cNvSpPr>
            <a:spLocks noGrp="1"/>
          </p:cNvSpPr>
          <p:nvPr>
            <p:ph type="sldNum" sz="quarter" idx="12"/>
          </p:nvPr>
        </p:nvSpPr>
        <p:spPr/>
        <p:txBody>
          <a:bodyPr/>
          <a:lstStyle/>
          <a:p>
            <a:fld id="{2338F51C-D5EA-4311-9A7E-897834F6F1FC}" type="slidenum">
              <a:rPr lang="en-GB" smtClean="0"/>
              <a:pPr/>
              <a:t>‹#›</a:t>
            </a:fld>
            <a:endParaRPr lang="en-GB"/>
          </a:p>
        </p:txBody>
      </p:sp>
    </p:spTree>
    <p:extLst>
      <p:ext uri="{BB962C8B-B14F-4D97-AF65-F5344CB8AC3E}">
        <p14:creationId xmlns:p14="http://schemas.microsoft.com/office/powerpoint/2010/main" val="101537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2722EE-E46F-4B12-8B94-63611B2E21C7}" type="datetime1">
              <a:rPr lang="en-GB" smtClean="0"/>
              <a:t>15/11/2020</a:t>
            </a:fld>
            <a:endParaRPr lang="en-GB"/>
          </a:p>
        </p:txBody>
      </p:sp>
      <p:sp>
        <p:nvSpPr>
          <p:cNvPr id="5" name="Footer Placeholder 4"/>
          <p:cNvSpPr>
            <a:spLocks noGrp="1"/>
          </p:cNvSpPr>
          <p:nvPr>
            <p:ph type="ftr" sz="quarter" idx="11"/>
          </p:nvPr>
        </p:nvSpPr>
        <p:spPr/>
        <p:txBody>
          <a:bodyPr/>
          <a:lstStyle/>
          <a:p>
            <a:r>
              <a:rPr lang="ar-SA"/>
              <a:t>فوزية الكلابي</a:t>
            </a:r>
            <a:endParaRPr lang="en-GB"/>
          </a:p>
        </p:txBody>
      </p:sp>
      <p:sp>
        <p:nvSpPr>
          <p:cNvPr id="6" name="Slide Number Placeholder 5"/>
          <p:cNvSpPr>
            <a:spLocks noGrp="1"/>
          </p:cNvSpPr>
          <p:nvPr>
            <p:ph type="sldNum" sz="quarter" idx="12"/>
          </p:nvPr>
        </p:nvSpPr>
        <p:spPr/>
        <p:txBody>
          <a:bodyPr/>
          <a:lstStyle/>
          <a:p>
            <a:fld id="{2338F51C-D5EA-4311-9A7E-897834F6F1FC}" type="slidenum">
              <a:rPr lang="en-GB" smtClean="0"/>
              <a:pPr/>
              <a:t>‹#›</a:t>
            </a:fld>
            <a:endParaRPr lang="en-GB"/>
          </a:p>
        </p:txBody>
      </p:sp>
    </p:spTree>
    <p:extLst>
      <p:ext uri="{BB962C8B-B14F-4D97-AF65-F5344CB8AC3E}">
        <p14:creationId xmlns:p14="http://schemas.microsoft.com/office/powerpoint/2010/main" val="2637505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919F71-6A49-4B2A-82F9-3A8FFC1D2BEB}" type="datetime1">
              <a:rPr lang="en-GB" smtClean="0"/>
              <a:t>15/11/2020</a:t>
            </a:fld>
            <a:endParaRPr lang="en-GB"/>
          </a:p>
        </p:txBody>
      </p:sp>
      <p:sp>
        <p:nvSpPr>
          <p:cNvPr id="5" name="Footer Placeholder 4"/>
          <p:cNvSpPr>
            <a:spLocks noGrp="1"/>
          </p:cNvSpPr>
          <p:nvPr>
            <p:ph type="ftr" sz="quarter" idx="11"/>
          </p:nvPr>
        </p:nvSpPr>
        <p:spPr/>
        <p:txBody>
          <a:bodyPr/>
          <a:lstStyle/>
          <a:p>
            <a:r>
              <a:rPr lang="ar-SA"/>
              <a:t>فوزية الكلابي</a:t>
            </a:r>
            <a:endParaRPr lang="en-GB"/>
          </a:p>
        </p:txBody>
      </p:sp>
      <p:sp>
        <p:nvSpPr>
          <p:cNvPr id="6" name="Slide Number Placeholder 5"/>
          <p:cNvSpPr>
            <a:spLocks noGrp="1"/>
          </p:cNvSpPr>
          <p:nvPr>
            <p:ph type="sldNum" sz="quarter" idx="12"/>
          </p:nvPr>
        </p:nvSpPr>
        <p:spPr/>
        <p:txBody>
          <a:bodyPr/>
          <a:lstStyle/>
          <a:p>
            <a:fld id="{2338F51C-D5EA-4311-9A7E-897834F6F1FC}" type="slidenum">
              <a:rPr lang="en-GB" smtClean="0"/>
              <a:pPr/>
              <a:t>‹#›</a:t>
            </a:fld>
            <a:endParaRPr lang="en-GB"/>
          </a:p>
        </p:txBody>
      </p:sp>
    </p:spTree>
    <p:extLst>
      <p:ext uri="{BB962C8B-B14F-4D97-AF65-F5344CB8AC3E}">
        <p14:creationId xmlns:p14="http://schemas.microsoft.com/office/powerpoint/2010/main" val="4218536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116D138-9908-49B9-A7B3-6E642EED3453}" type="datetime1">
              <a:rPr lang="en-GB" smtClean="0"/>
              <a:t>15/11/2020</a:t>
            </a:fld>
            <a:endParaRPr lang="en-GB"/>
          </a:p>
        </p:txBody>
      </p:sp>
      <p:sp>
        <p:nvSpPr>
          <p:cNvPr id="5" name="Footer Placeholder 4"/>
          <p:cNvSpPr>
            <a:spLocks noGrp="1"/>
          </p:cNvSpPr>
          <p:nvPr>
            <p:ph type="ftr" sz="quarter" idx="11"/>
          </p:nvPr>
        </p:nvSpPr>
        <p:spPr/>
        <p:txBody>
          <a:bodyPr/>
          <a:lstStyle/>
          <a:p>
            <a:r>
              <a:rPr lang="ar-SA"/>
              <a:t>فوزية الكلابي</a:t>
            </a:r>
            <a:endParaRPr lang="en-GB"/>
          </a:p>
        </p:txBody>
      </p:sp>
      <p:sp>
        <p:nvSpPr>
          <p:cNvPr id="6" name="Slide Number Placeholder 5"/>
          <p:cNvSpPr>
            <a:spLocks noGrp="1"/>
          </p:cNvSpPr>
          <p:nvPr>
            <p:ph type="sldNum" sz="quarter" idx="12"/>
          </p:nvPr>
        </p:nvSpPr>
        <p:spPr/>
        <p:txBody>
          <a:bodyPr/>
          <a:lstStyle/>
          <a:p>
            <a:fld id="{2338F51C-D5EA-4311-9A7E-897834F6F1FC}" type="slidenum">
              <a:rPr lang="en-GB" smtClean="0"/>
              <a:pPr/>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6858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6D1459-9EC6-4217-9697-69B55506EF76}" type="datetime1">
              <a:rPr lang="en-GB" smtClean="0"/>
              <a:t>15/11/2020</a:t>
            </a:fld>
            <a:endParaRPr lang="en-GB"/>
          </a:p>
        </p:txBody>
      </p:sp>
      <p:sp>
        <p:nvSpPr>
          <p:cNvPr id="6" name="Footer Placeholder 5"/>
          <p:cNvSpPr>
            <a:spLocks noGrp="1"/>
          </p:cNvSpPr>
          <p:nvPr>
            <p:ph type="ftr" sz="quarter" idx="11"/>
          </p:nvPr>
        </p:nvSpPr>
        <p:spPr/>
        <p:txBody>
          <a:bodyPr/>
          <a:lstStyle/>
          <a:p>
            <a:r>
              <a:rPr lang="ar-SA"/>
              <a:t>فوزية الكلابي</a:t>
            </a:r>
            <a:endParaRPr lang="en-GB"/>
          </a:p>
        </p:txBody>
      </p:sp>
      <p:sp>
        <p:nvSpPr>
          <p:cNvPr id="7" name="Slide Number Placeholder 6"/>
          <p:cNvSpPr>
            <a:spLocks noGrp="1"/>
          </p:cNvSpPr>
          <p:nvPr>
            <p:ph type="sldNum" sz="quarter" idx="12"/>
          </p:nvPr>
        </p:nvSpPr>
        <p:spPr/>
        <p:txBody>
          <a:bodyPr/>
          <a:lstStyle/>
          <a:p>
            <a:fld id="{2338F51C-D5EA-4311-9A7E-897834F6F1FC}" type="slidenum">
              <a:rPr lang="en-GB" smtClean="0"/>
              <a:pPr/>
              <a:t>‹#›</a:t>
            </a:fld>
            <a:endParaRPr lang="en-GB"/>
          </a:p>
        </p:txBody>
      </p:sp>
    </p:spTree>
    <p:extLst>
      <p:ext uri="{BB962C8B-B14F-4D97-AF65-F5344CB8AC3E}">
        <p14:creationId xmlns:p14="http://schemas.microsoft.com/office/powerpoint/2010/main" val="3674712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CCCA8D-75AD-4BB4-B7EB-AA095D18625A}" type="datetime1">
              <a:rPr lang="en-GB" smtClean="0"/>
              <a:t>15/11/2020</a:t>
            </a:fld>
            <a:endParaRPr lang="en-GB"/>
          </a:p>
        </p:txBody>
      </p:sp>
      <p:sp>
        <p:nvSpPr>
          <p:cNvPr id="8" name="Footer Placeholder 7"/>
          <p:cNvSpPr>
            <a:spLocks noGrp="1"/>
          </p:cNvSpPr>
          <p:nvPr>
            <p:ph type="ftr" sz="quarter" idx="11"/>
          </p:nvPr>
        </p:nvSpPr>
        <p:spPr/>
        <p:txBody>
          <a:bodyPr/>
          <a:lstStyle/>
          <a:p>
            <a:r>
              <a:rPr lang="ar-SA"/>
              <a:t>فوزية الكلابي</a:t>
            </a:r>
            <a:endParaRPr lang="en-GB"/>
          </a:p>
        </p:txBody>
      </p:sp>
      <p:sp>
        <p:nvSpPr>
          <p:cNvPr id="9" name="Slide Number Placeholder 8"/>
          <p:cNvSpPr>
            <a:spLocks noGrp="1"/>
          </p:cNvSpPr>
          <p:nvPr>
            <p:ph type="sldNum" sz="quarter" idx="12"/>
          </p:nvPr>
        </p:nvSpPr>
        <p:spPr/>
        <p:txBody>
          <a:bodyPr/>
          <a:lstStyle/>
          <a:p>
            <a:fld id="{2338F51C-D5EA-4311-9A7E-897834F6F1FC}" type="slidenum">
              <a:rPr lang="en-GB" smtClean="0"/>
              <a:pPr/>
              <a:t>‹#›</a:t>
            </a:fld>
            <a:endParaRPr lang="en-GB"/>
          </a:p>
        </p:txBody>
      </p:sp>
    </p:spTree>
    <p:extLst>
      <p:ext uri="{BB962C8B-B14F-4D97-AF65-F5344CB8AC3E}">
        <p14:creationId xmlns:p14="http://schemas.microsoft.com/office/powerpoint/2010/main" val="1112275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69806D-531D-4E59-915E-12401CF0EE54}" type="datetime1">
              <a:rPr lang="en-GB" smtClean="0"/>
              <a:t>15/11/2020</a:t>
            </a:fld>
            <a:endParaRPr lang="en-GB"/>
          </a:p>
        </p:txBody>
      </p:sp>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a:t>
            </a:fld>
            <a:endParaRPr lang="en-GB"/>
          </a:p>
        </p:txBody>
      </p:sp>
    </p:spTree>
    <p:extLst>
      <p:ext uri="{BB962C8B-B14F-4D97-AF65-F5344CB8AC3E}">
        <p14:creationId xmlns:p14="http://schemas.microsoft.com/office/powerpoint/2010/main" val="3441349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AEBF5E0-840C-4700-ADF1-F3717AD04965}" type="datetime1">
              <a:rPr lang="en-GB" smtClean="0"/>
              <a:t>15/11/2020</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r>
              <a:rPr lang="ar-SA"/>
              <a:t>فوزية الكلابي</a:t>
            </a:r>
            <a:endParaRPr lang="en-GB"/>
          </a:p>
        </p:txBody>
      </p:sp>
      <p:sp>
        <p:nvSpPr>
          <p:cNvPr id="9" name="Slide Number Placeholder 8"/>
          <p:cNvSpPr>
            <a:spLocks noGrp="1"/>
          </p:cNvSpPr>
          <p:nvPr>
            <p:ph type="sldNum" sz="quarter" idx="12"/>
          </p:nvPr>
        </p:nvSpPr>
        <p:spPr/>
        <p:txBody>
          <a:bodyPr/>
          <a:lstStyle/>
          <a:p>
            <a:fld id="{2338F51C-D5EA-4311-9A7E-897834F6F1FC}" type="slidenum">
              <a:rPr lang="en-GB" smtClean="0"/>
              <a:pPr/>
              <a:t>‹#›</a:t>
            </a:fld>
            <a:endParaRPr lang="en-GB"/>
          </a:p>
        </p:txBody>
      </p:sp>
    </p:spTree>
    <p:extLst>
      <p:ext uri="{BB962C8B-B14F-4D97-AF65-F5344CB8AC3E}">
        <p14:creationId xmlns:p14="http://schemas.microsoft.com/office/powerpoint/2010/main" val="3228912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6BC4AD42-A7B4-4BDF-B588-6F86D53D4503}" type="datetime1">
              <a:rPr lang="en-GB" smtClean="0"/>
              <a:t>15/11/2020</a:t>
            </a:fld>
            <a:endParaRPr lang="en-GB"/>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ar-SA"/>
              <a:t>فوزية الكلابي</a:t>
            </a:r>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338F51C-D5EA-4311-9A7E-897834F6F1FC}" type="slidenum">
              <a:rPr lang="en-GB" smtClean="0"/>
              <a:pPr/>
              <a:t>‹#›</a:t>
            </a:fld>
            <a:endParaRPr lang="en-GB"/>
          </a:p>
        </p:txBody>
      </p:sp>
    </p:spTree>
    <p:extLst>
      <p:ext uri="{BB962C8B-B14F-4D97-AF65-F5344CB8AC3E}">
        <p14:creationId xmlns:p14="http://schemas.microsoft.com/office/powerpoint/2010/main" val="1909670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D65A4C2-ED59-4DAF-8F7B-88ED53290B07}" type="datetime1">
              <a:rPr lang="en-GB" smtClean="0"/>
              <a:t>15/11/2020</a:t>
            </a:fld>
            <a:endParaRPr lang="en-GB"/>
          </a:p>
        </p:txBody>
      </p:sp>
      <p:sp>
        <p:nvSpPr>
          <p:cNvPr id="6" name="Footer Placeholder 5"/>
          <p:cNvSpPr>
            <a:spLocks noGrp="1"/>
          </p:cNvSpPr>
          <p:nvPr>
            <p:ph type="ftr" sz="quarter" idx="11"/>
          </p:nvPr>
        </p:nvSpPr>
        <p:spPr/>
        <p:txBody>
          <a:bodyPr/>
          <a:lstStyle/>
          <a:p>
            <a:r>
              <a:rPr lang="ar-SA"/>
              <a:t>فوزية الكلابي</a:t>
            </a:r>
            <a:endParaRPr lang="en-GB"/>
          </a:p>
        </p:txBody>
      </p:sp>
      <p:sp>
        <p:nvSpPr>
          <p:cNvPr id="7" name="Slide Number Placeholder 6"/>
          <p:cNvSpPr>
            <a:spLocks noGrp="1"/>
          </p:cNvSpPr>
          <p:nvPr>
            <p:ph type="sldNum" sz="quarter" idx="12"/>
          </p:nvPr>
        </p:nvSpPr>
        <p:spPr/>
        <p:txBody>
          <a:bodyPr/>
          <a:lstStyle/>
          <a:p>
            <a:fld id="{2338F51C-D5EA-4311-9A7E-897834F6F1FC}" type="slidenum">
              <a:rPr lang="en-GB" smtClean="0"/>
              <a:pPr/>
              <a:t>‹#›</a:t>
            </a:fld>
            <a:endParaRPr lang="en-GB"/>
          </a:p>
        </p:txBody>
      </p:sp>
    </p:spTree>
    <p:extLst>
      <p:ext uri="{BB962C8B-B14F-4D97-AF65-F5344CB8AC3E}">
        <p14:creationId xmlns:p14="http://schemas.microsoft.com/office/powerpoint/2010/main" val="3052610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499CA24F-F636-41B7-8D3A-E0E6D6A78917}" type="datetime1">
              <a:rPr lang="en-GB" smtClean="0"/>
              <a:t>15/11/2020</a:t>
            </a:fld>
            <a:endParaRPr lang="en-GB"/>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ar-SA"/>
              <a:t>فوزية الكلابي</a:t>
            </a:r>
            <a:endParaRPr lang="en-GB"/>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2338F51C-D5EA-4311-9A7E-897834F6F1FC}" type="slidenum">
              <a:rPr lang="en-GB" smtClean="0"/>
              <a:pPr/>
              <a:t>‹#›</a:t>
            </a:fld>
            <a:endParaRPr lang="en-GB"/>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533060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1</a:t>
            </a:fld>
            <a:endParaRPr lang="en-GB"/>
          </a:p>
        </p:txBody>
      </p:sp>
      <p:sp>
        <p:nvSpPr>
          <p:cNvPr id="6" name="Rectangle 5"/>
          <p:cNvSpPr/>
          <p:nvPr/>
        </p:nvSpPr>
        <p:spPr>
          <a:xfrm>
            <a:off x="827584" y="2924945"/>
            <a:ext cx="7128792" cy="1323439"/>
          </a:xfrm>
          <a:prstGeom prst="rect">
            <a:avLst/>
          </a:prstGeom>
        </p:spPr>
        <p:txBody>
          <a:bodyPr wrap="square">
            <a:spAutoFit/>
          </a:bodyPr>
          <a:lstStyle/>
          <a:p>
            <a:pPr algn="ctr"/>
            <a:r>
              <a:rPr lang="ar-SA" sz="4000" b="1" dirty="0">
                <a:effectLst>
                  <a:outerShdw blurRad="38100" dist="38100" dir="2700000" algn="tl">
                    <a:srgbClr val="000000">
                      <a:alpha val="43137"/>
                    </a:srgbClr>
                  </a:outerShdw>
                </a:effectLst>
              </a:rPr>
              <a:t/>
            </a:r>
            <a:br>
              <a:rPr lang="ar-SA" sz="4000" b="1" dirty="0">
                <a:effectLst>
                  <a:outerShdw blurRad="38100" dist="38100" dir="2700000" algn="tl">
                    <a:srgbClr val="000000">
                      <a:alpha val="43137"/>
                    </a:srgbClr>
                  </a:outerShdw>
                </a:effectLst>
              </a:rPr>
            </a:br>
            <a:r>
              <a:rPr lang="ar-SA" sz="4000" b="1" dirty="0">
                <a:solidFill>
                  <a:srgbClr val="C00000"/>
                </a:solidFill>
                <a:effectLst>
                  <a:outerShdw blurRad="38100" dist="38100" dir="2700000" algn="tl">
                    <a:srgbClr val="000000">
                      <a:alpha val="43137"/>
                    </a:srgbClr>
                  </a:outerShdw>
                </a:effectLst>
              </a:rPr>
              <a:t>تكاليف الإنتاج في الأجل </a:t>
            </a:r>
            <a:r>
              <a:rPr lang="ar-SA" sz="4000" b="1" dirty="0" smtClean="0">
                <a:solidFill>
                  <a:srgbClr val="C00000"/>
                </a:solidFill>
                <a:effectLst>
                  <a:outerShdw blurRad="38100" dist="38100" dir="2700000" algn="tl">
                    <a:srgbClr val="000000">
                      <a:alpha val="43137"/>
                    </a:srgbClr>
                  </a:outerShdw>
                </a:effectLst>
              </a:rPr>
              <a:t>الطويل</a:t>
            </a:r>
            <a:endParaRPr lang="en-US" sz="4000" dirty="0"/>
          </a:p>
        </p:txBody>
      </p:sp>
    </p:spTree>
    <p:extLst>
      <p:ext uri="{BB962C8B-B14F-4D97-AF65-F5344CB8AC3E}">
        <p14:creationId xmlns:p14="http://schemas.microsoft.com/office/powerpoint/2010/main" val="4065927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style>
          <a:lnRef idx="0">
            <a:scrgbClr r="0" g="0" b="0"/>
          </a:lnRef>
          <a:fillRef idx="0">
            <a:scrgbClr r="0" g="0" b="0"/>
          </a:fillRef>
          <a:effectRef idx="0">
            <a:scrgbClr r="0" g="0" b="0"/>
          </a:effectRef>
          <a:fontRef idx="minor">
            <a:schemeClr val="dk1"/>
          </a:fontRef>
        </p:style>
        <p:txBody>
          <a:bodyPr>
            <a:normAutofit/>
          </a:bodyPr>
          <a:lstStyle/>
          <a:p>
            <a:pPr algn="ctr"/>
            <a:r>
              <a:rPr lang="ar-SA" sz="4400" b="1" dirty="0">
                <a:solidFill>
                  <a:srgbClr val="C00000"/>
                </a:solidFill>
                <a:effectLst>
                  <a:outerShdw blurRad="38100" dist="38100" dir="2700000" algn="tl">
                    <a:srgbClr val="000000">
                      <a:alpha val="43137"/>
                    </a:srgbClr>
                  </a:outerShdw>
                </a:effectLst>
              </a:rPr>
              <a:t>التكاليف الكلية في الاجل الطويل </a:t>
            </a:r>
            <a:endParaRPr lang="en-US" sz="4400" b="1" dirty="0">
              <a:solidFill>
                <a:srgbClr val="C00000"/>
              </a:solidFill>
              <a:effectLst>
                <a:outerShdw blurRad="38100" dist="38100" dir="2700000" algn="tl">
                  <a:srgbClr val="000000">
                    <a:alpha val="43137"/>
                  </a:srgbClr>
                </a:outerShdw>
              </a:effectLst>
            </a:endParaRPr>
          </a:p>
        </p:txBody>
      </p:sp>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10</a:t>
            </a:fld>
            <a:endParaRPr lang="en-GB"/>
          </a:p>
        </p:txBody>
      </p:sp>
      <p:cxnSp>
        <p:nvCxnSpPr>
          <p:cNvPr id="7" name="Straight Arrow Connector 6"/>
          <p:cNvCxnSpPr/>
          <p:nvPr/>
        </p:nvCxnSpPr>
        <p:spPr>
          <a:xfrm flipV="1">
            <a:off x="1499585" y="2276872"/>
            <a:ext cx="0" cy="2448272"/>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10" name="Straight Arrow Connector 9"/>
          <p:cNvCxnSpPr/>
          <p:nvPr/>
        </p:nvCxnSpPr>
        <p:spPr>
          <a:xfrm flipV="1">
            <a:off x="1475656" y="4653136"/>
            <a:ext cx="3744416" cy="72008"/>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11" name="Freeform 10"/>
          <p:cNvSpPr/>
          <p:nvPr/>
        </p:nvSpPr>
        <p:spPr>
          <a:xfrm>
            <a:off x="1508289" y="2710206"/>
            <a:ext cx="3341802" cy="1984342"/>
          </a:xfrm>
          <a:custGeom>
            <a:avLst/>
            <a:gdLst>
              <a:gd name="connsiteX0" fmla="*/ 0 w 3341802"/>
              <a:gd name="connsiteY0" fmla="*/ 1984342 h 1984342"/>
              <a:gd name="connsiteX1" fmla="*/ 688156 w 3341802"/>
              <a:gd name="connsiteY1" fmla="*/ 928540 h 1984342"/>
              <a:gd name="connsiteX2" fmla="*/ 2205872 w 3341802"/>
              <a:gd name="connsiteY2" fmla="*/ 834272 h 1984342"/>
              <a:gd name="connsiteX3" fmla="*/ 3332375 w 3341802"/>
              <a:gd name="connsiteY3" fmla="*/ 0 h 1984342"/>
              <a:gd name="connsiteX4" fmla="*/ 3332375 w 3341802"/>
              <a:gd name="connsiteY4" fmla="*/ 0 h 1984342"/>
              <a:gd name="connsiteX5" fmla="*/ 3332375 w 3341802"/>
              <a:gd name="connsiteY5" fmla="*/ 0 h 1984342"/>
              <a:gd name="connsiteX6" fmla="*/ 3341802 w 3341802"/>
              <a:gd name="connsiteY6" fmla="*/ 23567 h 19843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41802" h="1984342">
                <a:moveTo>
                  <a:pt x="0" y="1984342"/>
                </a:moveTo>
                <a:cubicBezTo>
                  <a:pt x="160255" y="1552280"/>
                  <a:pt x="320511" y="1120218"/>
                  <a:pt x="688156" y="928540"/>
                </a:cubicBezTo>
                <a:cubicBezTo>
                  <a:pt x="1055801" y="736862"/>
                  <a:pt x="1765169" y="989029"/>
                  <a:pt x="2205872" y="834272"/>
                </a:cubicBezTo>
                <a:cubicBezTo>
                  <a:pt x="2646575" y="679515"/>
                  <a:pt x="3332375" y="0"/>
                  <a:pt x="3332375" y="0"/>
                </a:cubicBezTo>
                <a:lnTo>
                  <a:pt x="3332375" y="0"/>
                </a:lnTo>
                <a:lnTo>
                  <a:pt x="3332375" y="0"/>
                </a:lnTo>
                <a:lnTo>
                  <a:pt x="3341802" y="23567"/>
                </a:lnTo>
              </a:path>
            </a:pathLst>
          </a:cu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4562059" y="2385809"/>
            <a:ext cx="576064" cy="21602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LTC</a:t>
            </a:r>
          </a:p>
        </p:txBody>
      </p:sp>
      <p:sp>
        <p:nvSpPr>
          <p:cNvPr id="14" name="Rounded Rectangle 13"/>
          <p:cNvSpPr/>
          <p:nvPr/>
        </p:nvSpPr>
        <p:spPr>
          <a:xfrm>
            <a:off x="899592" y="2112066"/>
            <a:ext cx="720080" cy="324036"/>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LTC</a:t>
            </a:r>
          </a:p>
        </p:txBody>
      </p:sp>
      <p:sp>
        <p:nvSpPr>
          <p:cNvPr id="15" name="Rounded Rectangle 14"/>
          <p:cNvSpPr/>
          <p:nvPr/>
        </p:nvSpPr>
        <p:spPr>
          <a:xfrm>
            <a:off x="5153035" y="4509120"/>
            <a:ext cx="504056" cy="288032"/>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Q</a:t>
            </a:r>
          </a:p>
        </p:txBody>
      </p:sp>
      <p:sp>
        <p:nvSpPr>
          <p:cNvPr id="16" name="Rounded Rectangle 15"/>
          <p:cNvSpPr/>
          <p:nvPr/>
        </p:nvSpPr>
        <p:spPr>
          <a:xfrm>
            <a:off x="5441068" y="2132856"/>
            <a:ext cx="2812938" cy="3312368"/>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r"/>
            <a:r>
              <a:rPr lang="ar-SA" sz="2800" b="1" dirty="0">
                <a:ln w="0"/>
                <a:solidFill>
                  <a:srgbClr val="0070C0"/>
                </a:solidFill>
                <a:effectLst>
                  <a:outerShdw blurRad="38100" dist="19050" dir="2700000" algn="tl" rotWithShape="0">
                    <a:schemeClr val="dk1">
                      <a:alpha val="40000"/>
                    </a:schemeClr>
                  </a:outerShdw>
                </a:effectLst>
              </a:rPr>
              <a:t>تكاليف الانتاج في الاجل الطويل تبدأ من نقطة الاصل لعدم وجود تكاليف ثابته </a:t>
            </a:r>
            <a:endParaRPr lang="en-US" sz="2800" b="1" dirty="0">
              <a:ln w="0"/>
              <a:solidFill>
                <a:srgbClr val="0070C0"/>
              </a:solidFill>
              <a:effectLst>
                <a:outerShdw blurRad="38100" dist="19050" dir="2700000" algn="tl" rotWithShape="0">
                  <a:schemeClr val="dk1">
                    <a:alpha val="40000"/>
                  </a:schemeClr>
                </a:outerShdw>
              </a:effectLst>
            </a:endParaRPr>
          </a:p>
        </p:txBody>
      </p:sp>
      <p:sp>
        <p:nvSpPr>
          <p:cNvPr id="17" name="Oval 16"/>
          <p:cNvSpPr/>
          <p:nvPr/>
        </p:nvSpPr>
        <p:spPr>
          <a:xfrm>
            <a:off x="3563888" y="3562219"/>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3131840" y="3214533"/>
            <a:ext cx="792088" cy="267422"/>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ar-SA" sz="1200" dirty="0"/>
              <a:t>نقطة الانقلاب</a:t>
            </a:r>
            <a:endParaRPr lang="en-US" sz="1200" dirty="0"/>
          </a:p>
        </p:txBody>
      </p:sp>
    </p:spTree>
    <p:extLst>
      <p:ext uri="{BB962C8B-B14F-4D97-AF65-F5344CB8AC3E}">
        <p14:creationId xmlns:p14="http://schemas.microsoft.com/office/powerpoint/2010/main" val="4209978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SA" sz="3600" b="1" dirty="0">
                <a:solidFill>
                  <a:srgbClr val="C00000"/>
                </a:solidFill>
              </a:rPr>
              <a:t>التكاليف المتوسطة في الأجل الطويل</a:t>
            </a:r>
            <a:r>
              <a:rPr lang="ar-SA" sz="3600" b="1" dirty="0"/>
              <a:t> </a:t>
            </a:r>
            <a:r>
              <a:rPr lang="ar-SA" sz="3600" b="1" dirty="0">
                <a:solidFill>
                  <a:srgbClr val="C00000"/>
                </a:solidFill>
              </a:rPr>
              <a:t>(</a:t>
            </a:r>
            <a:r>
              <a:rPr lang="en-US" sz="3600" b="1" dirty="0">
                <a:solidFill>
                  <a:srgbClr val="C00000"/>
                </a:solidFill>
              </a:rPr>
              <a:t>LAC</a:t>
            </a:r>
            <a:r>
              <a:rPr lang="ar-SA" sz="3600" b="1" dirty="0">
                <a:solidFill>
                  <a:srgbClr val="C00000"/>
                </a:solidFill>
              </a:rPr>
              <a:t>)</a:t>
            </a:r>
            <a:endParaRPr lang="en-US" sz="3600" b="1" dirty="0">
              <a:solidFill>
                <a:srgbClr val="C00000"/>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23527" y="1930779"/>
                <a:ext cx="8352929" cy="4392488"/>
              </a:xfrm>
            </p:spPr>
            <p:txBody>
              <a:bodyPr/>
              <a:lstStyle/>
              <a:p>
                <a:pPr algn="r" rtl="1"/>
                <a:r>
                  <a:rPr lang="ar-SA" sz="2800" b="1" dirty="0">
                    <a:solidFill>
                      <a:srgbClr val="0070C0"/>
                    </a:solidFill>
                    <a:effectLst>
                      <a:outerShdw blurRad="38100" dist="38100" dir="2700000" algn="tl">
                        <a:srgbClr val="000000">
                          <a:alpha val="43137"/>
                        </a:srgbClr>
                      </a:outerShdw>
                    </a:effectLst>
                  </a:rPr>
                  <a:t>أقل تكلفة ممكنة لكل وحدة من الإنتاج عندما يكون لدى المنشأة الحرية في اختيار حجم المشروع الذي ترغبه</a:t>
                </a:r>
              </a:p>
              <a:p>
                <a:pPr algn="r" rtl="1"/>
                <a:r>
                  <a:rPr lang="ar-SA" sz="2800" b="1" dirty="0">
                    <a:solidFill>
                      <a:srgbClr val="0070C0"/>
                    </a:solidFill>
                    <a:effectLst>
                      <a:outerShdw blurRad="38100" dist="38100" dir="2700000" algn="tl">
                        <a:srgbClr val="000000">
                          <a:alpha val="43137"/>
                        </a:srgbClr>
                      </a:outerShdw>
                    </a:effectLst>
                  </a:rPr>
                  <a:t>                              </a:t>
                </a:r>
                <a14:m>
                  <m:oMath xmlns:m="http://schemas.openxmlformats.org/officeDocument/2006/math">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𝑳𝑨𝑪</m:t>
                    </m:r>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m:t>
                    </m:r>
                    <m:f>
                      <m:fPr>
                        <m:ctrlP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ctrlPr>
                      </m:fPr>
                      <m:num>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𝑳𝑻𝑪</m:t>
                        </m:r>
                      </m:num>
                      <m:den>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𝑸</m:t>
                        </m:r>
                      </m:den>
                    </m:f>
                  </m:oMath>
                </a14:m>
                <a:endParaRPr lang="ar-SA" sz="2400" b="1" dirty="0">
                  <a:solidFill>
                    <a:srgbClr val="0070C0"/>
                  </a:solidFill>
                  <a:effectLst>
                    <a:outerShdw blurRad="38100" dist="38100" dir="2700000" algn="tl">
                      <a:srgbClr val="000000">
                        <a:alpha val="43137"/>
                      </a:srgbClr>
                    </a:outerShdw>
                  </a:effectLst>
                </a:endParaRPr>
              </a:p>
              <a:p>
                <a:pPr algn="r" rtl="1"/>
                <a14:m>
                  <m:oMath xmlns:m="http://schemas.openxmlformats.org/officeDocument/2006/math">
                    <m:r>
                      <a:rPr lang="en-US" sz="2800" b="1" i="1" smtClean="0">
                        <a:solidFill>
                          <a:srgbClr val="C00000"/>
                        </a:solidFill>
                        <a:effectLst>
                          <a:outerShdw blurRad="38100" dist="38100" dir="2700000" algn="tl">
                            <a:srgbClr val="000000">
                              <a:alpha val="43137"/>
                            </a:srgbClr>
                          </a:outerShdw>
                        </a:effectLst>
                        <a:latin typeface="Cambria Math" panose="02040503050406030204" pitchFamily="18" charset="0"/>
                      </a:rPr>
                      <m:t> </m:t>
                    </m:r>
                    <m:r>
                      <a:rPr lang="ar-SA" sz="2800" b="1" i="1" smtClean="0">
                        <a:solidFill>
                          <a:srgbClr val="C00000"/>
                        </a:solidFill>
                        <a:effectLst>
                          <a:outerShdw blurRad="38100" dist="38100" dir="2700000" algn="tl">
                            <a:srgbClr val="000000">
                              <a:alpha val="43137"/>
                            </a:srgbClr>
                          </a:outerShdw>
                        </a:effectLst>
                        <a:latin typeface="Cambria Math" panose="02040503050406030204" pitchFamily="18" charset="0"/>
                      </a:rPr>
                      <m:t>       </m:t>
                    </m:r>
                  </m:oMath>
                </a14:m>
                <a:endParaRPr lang="ar-SA" sz="2800" b="1" dirty="0">
                  <a:solidFill>
                    <a:srgbClr val="0070C0"/>
                  </a:solidFill>
                  <a:effectLst>
                    <a:outerShdw blurRad="38100" dist="38100" dir="2700000" algn="tl">
                      <a:srgbClr val="000000">
                        <a:alpha val="43137"/>
                      </a:srgbClr>
                    </a:outerShdw>
                  </a:effectLst>
                </a:endParaRPr>
              </a:p>
              <a:p>
                <a:pPr algn="r" rtl="1"/>
                <a:endParaRPr lang="ar-SA" b="1" dirty="0"/>
              </a:p>
              <a:p>
                <a:pPr algn="r" rtl="1"/>
                <a:r>
                  <a:rPr lang="ar-SA" b="1" dirty="0"/>
                  <a:t>	      </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23527" y="1930779"/>
                <a:ext cx="8352929" cy="4392488"/>
              </a:xfrm>
              <a:blipFill rotWithShape="0">
                <a:blip r:embed="rId2"/>
                <a:stretch>
                  <a:fillRect t="-2639" r="-3139"/>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11</a:t>
            </a:fld>
            <a:endParaRPr lang="en-GB"/>
          </a:p>
        </p:txBody>
      </p:sp>
      <p:cxnSp>
        <p:nvCxnSpPr>
          <p:cNvPr id="7" name="Straight Arrow Connector 6"/>
          <p:cNvCxnSpPr/>
          <p:nvPr/>
        </p:nvCxnSpPr>
        <p:spPr>
          <a:xfrm flipV="1">
            <a:off x="1547664" y="3356992"/>
            <a:ext cx="0" cy="2664296"/>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10" name="Straight Arrow Connector 9"/>
          <p:cNvCxnSpPr/>
          <p:nvPr/>
        </p:nvCxnSpPr>
        <p:spPr>
          <a:xfrm>
            <a:off x="1547664" y="6021288"/>
            <a:ext cx="5688632" cy="72008"/>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11" name="Freeform 10"/>
          <p:cNvSpPr/>
          <p:nvPr/>
        </p:nvSpPr>
        <p:spPr>
          <a:xfrm>
            <a:off x="2168301" y="3887595"/>
            <a:ext cx="2331691" cy="1498458"/>
          </a:xfrm>
          <a:custGeom>
            <a:avLst/>
            <a:gdLst>
              <a:gd name="connsiteX0" fmla="*/ 3270 w 2331691"/>
              <a:gd name="connsiteY0" fmla="*/ 763571 h 1498458"/>
              <a:gd name="connsiteX1" fmla="*/ 370916 w 2331691"/>
              <a:gd name="connsiteY1" fmla="*/ 1475295 h 1498458"/>
              <a:gd name="connsiteX2" fmla="*/ 2331691 w 2331691"/>
              <a:gd name="connsiteY2" fmla="*/ 0 h 1498458"/>
              <a:gd name="connsiteX3" fmla="*/ 2331691 w 2331691"/>
              <a:gd name="connsiteY3" fmla="*/ 0 h 1498458"/>
              <a:gd name="connsiteX4" fmla="*/ 2331691 w 2331691"/>
              <a:gd name="connsiteY4" fmla="*/ 0 h 1498458"/>
              <a:gd name="connsiteX5" fmla="*/ 2322264 w 2331691"/>
              <a:gd name="connsiteY5" fmla="*/ 28281 h 14984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31691" h="1498458">
                <a:moveTo>
                  <a:pt x="3270" y="763571"/>
                </a:moveTo>
                <a:cubicBezTo>
                  <a:pt x="-6942" y="1183064"/>
                  <a:pt x="-17154" y="1602557"/>
                  <a:pt x="370916" y="1475295"/>
                </a:cubicBezTo>
                <a:cubicBezTo>
                  <a:pt x="758986" y="1348033"/>
                  <a:pt x="2331691" y="0"/>
                  <a:pt x="2331691" y="0"/>
                </a:cubicBezTo>
                <a:lnTo>
                  <a:pt x="2331691" y="0"/>
                </a:lnTo>
                <a:lnTo>
                  <a:pt x="2331691" y="0"/>
                </a:lnTo>
                <a:lnTo>
                  <a:pt x="2322264" y="28281"/>
                </a:lnTo>
              </a:path>
            </a:pathLst>
          </a:cu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2379030" y="3657503"/>
            <a:ext cx="3223320" cy="1783623"/>
          </a:xfrm>
          <a:custGeom>
            <a:avLst/>
            <a:gdLst>
              <a:gd name="connsiteX0" fmla="*/ 0 w 3223320"/>
              <a:gd name="connsiteY0" fmla="*/ 525787 h 1783623"/>
              <a:gd name="connsiteX1" fmla="*/ 744718 w 3223320"/>
              <a:gd name="connsiteY1" fmla="*/ 1779552 h 1783623"/>
              <a:gd name="connsiteX2" fmla="*/ 3007151 w 3223320"/>
              <a:gd name="connsiteY2" fmla="*/ 153428 h 1783623"/>
              <a:gd name="connsiteX3" fmla="*/ 3002437 w 3223320"/>
              <a:gd name="connsiteY3" fmla="*/ 162855 h 1783623"/>
            </a:gdLst>
            <a:ahLst/>
            <a:cxnLst>
              <a:cxn ang="0">
                <a:pos x="connsiteX0" y="connsiteY0"/>
              </a:cxn>
              <a:cxn ang="0">
                <a:pos x="connsiteX1" y="connsiteY1"/>
              </a:cxn>
              <a:cxn ang="0">
                <a:pos x="connsiteX2" y="connsiteY2"/>
              </a:cxn>
              <a:cxn ang="0">
                <a:pos x="connsiteX3" y="connsiteY3"/>
              </a:cxn>
            </a:cxnLst>
            <a:rect l="l" t="t" r="r" b="b"/>
            <a:pathLst>
              <a:path w="3223320" h="1783623">
                <a:moveTo>
                  <a:pt x="0" y="525787"/>
                </a:moveTo>
                <a:cubicBezTo>
                  <a:pt x="121763" y="1183699"/>
                  <a:pt x="243526" y="1841612"/>
                  <a:pt x="744718" y="1779552"/>
                </a:cubicBezTo>
                <a:cubicBezTo>
                  <a:pt x="1245910" y="1717492"/>
                  <a:pt x="2630865" y="422877"/>
                  <a:pt x="3007151" y="153428"/>
                </a:cubicBezTo>
                <a:cubicBezTo>
                  <a:pt x="3383438" y="-116022"/>
                  <a:pt x="3192937" y="23416"/>
                  <a:pt x="3002437" y="162855"/>
                </a:cubicBez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3125151" y="3662478"/>
            <a:ext cx="3226025" cy="1529355"/>
          </a:xfrm>
          <a:custGeom>
            <a:avLst/>
            <a:gdLst>
              <a:gd name="connsiteX0" fmla="*/ 0 w 2898742"/>
              <a:gd name="connsiteY0" fmla="*/ 862553 h 1529355"/>
              <a:gd name="connsiteX1" fmla="*/ 810705 w 2898742"/>
              <a:gd name="connsiteY1" fmla="*/ 1498862 h 1529355"/>
              <a:gd name="connsiteX2" fmla="*/ 2898742 w 2898742"/>
              <a:gd name="connsiteY2" fmla="*/ 0 h 1529355"/>
              <a:gd name="connsiteX3" fmla="*/ 2898742 w 2898742"/>
              <a:gd name="connsiteY3" fmla="*/ 0 h 1529355"/>
            </a:gdLst>
            <a:ahLst/>
            <a:cxnLst>
              <a:cxn ang="0">
                <a:pos x="connsiteX0" y="connsiteY0"/>
              </a:cxn>
              <a:cxn ang="0">
                <a:pos x="connsiteX1" y="connsiteY1"/>
              </a:cxn>
              <a:cxn ang="0">
                <a:pos x="connsiteX2" y="connsiteY2"/>
              </a:cxn>
              <a:cxn ang="0">
                <a:pos x="connsiteX3" y="connsiteY3"/>
              </a:cxn>
            </a:cxnLst>
            <a:rect l="l" t="t" r="r" b="b"/>
            <a:pathLst>
              <a:path w="2898742" h="1529355">
                <a:moveTo>
                  <a:pt x="0" y="862553"/>
                </a:moveTo>
                <a:cubicBezTo>
                  <a:pt x="163790" y="1252587"/>
                  <a:pt x="327581" y="1642621"/>
                  <a:pt x="810705" y="1498862"/>
                </a:cubicBezTo>
                <a:cubicBezTo>
                  <a:pt x="1293829" y="1355103"/>
                  <a:pt x="2898742" y="0"/>
                  <a:pt x="2898742" y="0"/>
                </a:cubicBezTo>
                <a:lnTo>
                  <a:pt x="2898742"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539552" y="2823600"/>
            <a:ext cx="1080120" cy="419221"/>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rPr>
              <a:t>SAC</a:t>
            </a:r>
            <a:endParaRPr lang="en-US" dirty="0">
              <a:solidFill>
                <a:srgbClr val="C00000"/>
              </a:solidFill>
            </a:endParaRPr>
          </a:p>
          <a:p>
            <a:pPr algn="ctr"/>
            <a:r>
              <a:rPr lang="en-US" dirty="0">
                <a:ln w="0"/>
                <a:solidFill>
                  <a:schemeClr val="tx1"/>
                </a:solidFill>
                <a:effectLst>
                  <a:outerShdw blurRad="38100" dist="19050" dir="2700000" algn="tl" rotWithShape="0">
                    <a:schemeClr val="dk1">
                      <a:alpha val="40000"/>
                    </a:schemeClr>
                  </a:outerShdw>
                </a:effectLst>
              </a:rPr>
              <a:t>LAC</a:t>
            </a:r>
            <a:endParaRPr lang="en-US" dirty="0">
              <a:solidFill>
                <a:srgbClr val="C00000"/>
              </a:solidFill>
            </a:endParaRPr>
          </a:p>
        </p:txBody>
      </p:sp>
      <p:sp>
        <p:nvSpPr>
          <p:cNvPr id="17" name="Rounded Rectangle 16"/>
          <p:cNvSpPr/>
          <p:nvPr/>
        </p:nvSpPr>
        <p:spPr>
          <a:xfrm>
            <a:off x="4896036" y="3498126"/>
            <a:ext cx="684076" cy="293795"/>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SAC</a:t>
            </a:r>
            <a:r>
              <a:rPr lang="en-US" sz="1400" dirty="0"/>
              <a:t>2</a:t>
            </a:r>
          </a:p>
        </p:txBody>
      </p:sp>
      <p:sp>
        <p:nvSpPr>
          <p:cNvPr id="18" name="Rounded Rectangle 17"/>
          <p:cNvSpPr/>
          <p:nvPr/>
        </p:nvSpPr>
        <p:spPr>
          <a:xfrm>
            <a:off x="3699384" y="3554878"/>
            <a:ext cx="800608" cy="293795"/>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SAC</a:t>
            </a:r>
            <a:r>
              <a:rPr lang="en-US" sz="1400" dirty="0"/>
              <a:t>1</a:t>
            </a:r>
          </a:p>
        </p:txBody>
      </p:sp>
      <p:sp>
        <p:nvSpPr>
          <p:cNvPr id="19" name="Rounded Rectangle 18"/>
          <p:cNvSpPr/>
          <p:nvPr/>
        </p:nvSpPr>
        <p:spPr>
          <a:xfrm>
            <a:off x="7375688" y="5799501"/>
            <a:ext cx="648072" cy="293795"/>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Q</a:t>
            </a:r>
          </a:p>
        </p:txBody>
      </p:sp>
      <p:sp>
        <p:nvSpPr>
          <p:cNvPr id="20" name="Rounded Rectangle 19"/>
          <p:cNvSpPr/>
          <p:nvPr/>
        </p:nvSpPr>
        <p:spPr>
          <a:xfrm>
            <a:off x="6431010" y="3460423"/>
            <a:ext cx="733277" cy="293795"/>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SAC</a:t>
            </a:r>
            <a:r>
              <a:rPr lang="en-US" sz="1400" dirty="0"/>
              <a:t>3</a:t>
            </a:r>
          </a:p>
        </p:txBody>
      </p:sp>
      <p:cxnSp>
        <p:nvCxnSpPr>
          <p:cNvPr id="8" name="Straight Connector 7"/>
          <p:cNvCxnSpPr/>
          <p:nvPr/>
        </p:nvCxnSpPr>
        <p:spPr>
          <a:xfrm>
            <a:off x="2483768" y="5346204"/>
            <a:ext cx="0" cy="675084"/>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2699792" y="5306707"/>
            <a:ext cx="0" cy="714581"/>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491880" y="5299900"/>
            <a:ext cx="0" cy="721388"/>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a:off x="4917958" y="4689140"/>
            <a:ext cx="14082" cy="1404156"/>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25" name="Rounded Rectangle 24"/>
          <p:cNvSpPr/>
          <p:nvPr/>
        </p:nvSpPr>
        <p:spPr>
          <a:xfrm>
            <a:off x="2199433" y="6001108"/>
            <a:ext cx="438738" cy="327872"/>
          </a:xfrm>
          <a:prstGeom prst="roundRect">
            <a:avLst>
              <a:gd name="adj" fmla="val 32757"/>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50" dirty="0" smtClean="0"/>
              <a:t>Q</a:t>
            </a:r>
            <a:r>
              <a:rPr lang="ar-SA" sz="1050" dirty="0" smtClean="0"/>
              <a:t>0</a:t>
            </a:r>
            <a:endParaRPr lang="en-US" sz="1050" dirty="0"/>
          </a:p>
        </p:txBody>
      </p:sp>
      <p:sp>
        <p:nvSpPr>
          <p:cNvPr id="26" name="Rounded Rectangle 25"/>
          <p:cNvSpPr/>
          <p:nvPr/>
        </p:nvSpPr>
        <p:spPr>
          <a:xfrm>
            <a:off x="2480423" y="5995395"/>
            <a:ext cx="438738" cy="327872"/>
          </a:xfrm>
          <a:prstGeom prst="roundRect">
            <a:avLst>
              <a:gd name="adj" fmla="val 32757"/>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50" dirty="0" smtClean="0"/>
              <a:t>Q</a:t>
            </a:r>
            <a:r>
              <a:rPr lang="ar-SA" sz="1050" dirty="0" smtClean="0"/>
              <a:t>1</a:t>
            </a:r>
            <a:endParaRPr lang="en-US" sz="1050" dirty="0"/>
          </a:p>
        </p:txBody>
      </p:sp>
      <p:sp>
        <p:nvSpPr>
          <p:cNvPr id="27" name="Rounded Rectangle 26"/>
          <p:cNvSpPr/>
          <p:nvPr/>
        </p:nvSpPr>
        <p:spPr>
          <a:xfrm>
            <a:off x="3257396" y="6024694"/>
            <a:ext cx="438738" cy="327872"/>
          </a:xfrm>
          <a:prstGeom prst="roundRect">
            <a:avLst>
              <a:gd name="adj" fmla="val 32757"/>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50" dirty="0" smtClean="0"/>
              <a:t>Q</a:t>
            </a:r>
            <a:r>
              <a:rPr lang="ar-SA" sz="1050" dirty="0" smtClean="0"/>
              <a:t>2</a:t>
            </a:r>
            <a:endParaRPr lang="en-US" sz="1050" dirty="0"/>
          </a:p>
        </p:txBody>
      </p:sp>
      <p:sp>
        <p:nvSpPr>
          <p:cNvPr id="28" name="Rounded Rectangle 27"/>
          <p:cNvSpPr/>
          <p:nvPr/>
        </p:nvSpPr>
        <p:spPr>
          <a:xfrm>
            <a:off x="4754417" y="6001851"/>
            <a:ext cx="438738" cy="327872"/>
          </a:xfrm>
          <a:prstGeom prst="roundRect">
            <a:avLst>
              <a:gd name="adj" fmla="val 32757"/>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50" dirty="0" smtClean="0"/>
              <a:t>Q</a:t>
            </a:r>
            <a:r>
              <a:rPr lang="ar-SA" sz="1050" dirty="0" smtClean="0"/>
              <a:t>3</a:t>
            </a:r>
            <a:endParaRPr lang="en-US" sz="1050" dirty="0"/>
          </a:p>
        </p:txBody>
      </p:sp>
    </p:spTree>
    <p:extLst>
      <p:ext uri="{BB962C8B-B14F-4D97-AF65-F5344CB8AC3E}">
        <p14:creationId xmlns:p14="http://schemas.microsoft.com/office/powerpoint/2010/main" val="1265750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12</a:t>
            </a:fld>
            <a:endParaRPr lang="en-GB"/>
          </a:p>
        </p:txBody>
      </p:sp>
      <p:sp>
        <p:nvSpPr>
          <p:cNvPr id="6" name="Rectangle 3"/>
          <p:cNvSpPr>
            <a:spLocks noGrp="1" noChangeArrowheads="1"/>
          </p:cNvSpPr>
          <p:nvPr>
            <p:ph idx="1"/>
          </p:nvPr>
        </p:nvSpPr>
        <p:spPr/>
        <p:txBody>
          <a:bodyPr/>
          <a:lstStyle/>
          <a:p>
            <a:pPr algn="just" rtl="1" eaLnBrk="1" hangingPunct="1">
              <a:buFontTx/>
              <a:buNone/>
            </a:pPr>
            <a:r>
              <a:rPr lang="ar-SA" sz="2800" b="1" dirty="0"/>
              <a:t>       </a:t>
            </a:r>
            <a:r>
              <a:rPr lang="ar-SA" sz="2800" dirty="0"/>
              <a:t>ويلاحظ أنه في الأجل الطويل تستطيع المنشأة اختيار أي حجم تريده للمشروع وذلك لأنه ليس هناك تكاليف متوسطة ثابتة، وحيث إننا ننظر للأجل الطويل كما ذكرنا على أنه مجموعة أو سلسلة من حالات الأجل القصير المتاحة للمنشأة، لذلك فإن كل حالة أو فترة أجل قصيرة سيكون لها منحنى تكاليف متوسطة (</a:t>
            </a:r>
            <a:r>
              <a:rPr lang="en-US" sz="2800" dirty="0"/>
              <a:t>SAC</a:t>
            </a:r>
            <a:r>
              <a:rPr lang="ar-SA" sz="2800" dirty="0"/>
              <a:t>) يمثل المنحنى حجماً معيناً للمشروع خلال تلك الفترة.  </a:t>
            </a:r>
            <a:endParaRPr lang="en-US" sz="2800" dirty="0"/>
          </a:p>
          <a:p>
            <a:pPr algn="r" rtl="1" eaLnBrk="1" hangingPunct="1">
              <a:buFontTx/>
              <a:buNone/>
            </a:pPr>
            <a:endParaRPr lang="en-US" dirty="0"/>
          </a:p>
        </p:txBody>
      </p:sp>
      <p:sp>
        <p:nvSpPr>
          <p:cNvPr id="7" name="Title 1"/>
          <p:cNvSpPr>
            <a:spLocks noGrp="1"/>
          </p:cNvSpPr>
          <p:nvPr>
            <p:ph type="title"/>
          </p:nvPr>
        </p:nvSpPr>
        <p:spPr>
          <a:xfrm>
            <a:off x="822960" y="286604"/>
            <a:ext cx="7543800" cy="1450757"/>
          </a:xfrm>
        </p:spPr>
        <p:txBody>
          <a:bodyPr>
            <a:normAutofit/>
          </a:bodyPr>
          <a:lstStyle/>
          <a:p>
            <a:pPr algn="ctr" rtl="1"/>
            <a:r>
              <a:rPr lang="ar-SA" sz="3600" b="1" dirty="0">
                <a:solidFill>
                  <a:srgbClr val="C00000"/>
                </a:solidFill>
              </a:rPr>
              <a:t>تابع التكاليف المتوسطة في الأجل الطويل</a:t>
            </a:r>
            <a:r>
              <a:rPr lang="ar-SA" sz="3600" b="1" dirty="0"/>
              <a:t> </a:t>
            </a:r>
            <a:r>
              <a:rPr lang="ar-SA" sz="3600" b="1" dirty="0">
                <a:solidFill>
                  <a:srgbClr val="C00000"/>
                </a:solidFill>
              </a:rPr>
              <a:t>(</a:t>
            </a:r>
            <a:r>
              <a:rPr lang="en-US" sz="3600" b="1" dirty="0">
                <a:solidFill>
                  <a:srgbClr val="C00000"/>
                </a:solidFill>
              </a:rPr>
              <a:t>LAC</a:t>
            </a:r>
            <a:r>
              <a:rPr lang="ar-SA" sz="3600" b="1" dirty="0">
                <a:solidFill>
                  <a:srgbClr val="C00000"/>
                </a:solidFill>
              </a:rPr>
              <a:t>)</a:t>
            </a:r>
            <a:endParaRPr lang="en-US" sz="3600" b="1" dirty="0">
              <a:solidFill>
                <a:srgbClr val="C00000"/>
              </a:solidFill>
            </a:endParaRPr>
          </a:p>
        </p:txBody>
      </p:sp>
    </p:spTree>
    <p:extLst>
      <p:ext uri="{BB962C8B-B14F-4D97-AF65-F5344CB8AC3E}">
        <p14:creationId xmlns:p14="http://schemas.microsoft.com/office/powerpoint/2010/main" val="275099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2000" fill="hold"/>
                                        <p:tgtEl>
                                          <p:spTgt spid="6">
                                            <p:txEl>
                                              <p:pRg st="0" end="0"/>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13</a:t>
            </a:fld>
            <a:endParaRPr lang="en-GB"/>
          </a:p>
        </p:txBody>
      </p:sp>
      <p:sp>
        <p:nvSpPr>
          <p:cNvPr id="6" name="Rectangle 3"/>
          <p:cNvSpPr>
            <a:spLocks noGrp="1" noChangeArrowheads="1"/>
          </p:cNvSpPr>
          <p:nvPr>
            <p:ph idx="1"/>
          </p:nvPr>
        </p:nvSpPr>
        <p:spPr/>
        <p:txBody>
          <a:bodyPr>
            <a:normAutofit/>
          </a:bodyPr>
          <a:lstStyle/>
          <a:p>
            <a:pPr algn="r" rtl="1" eaLnBrk="1" hangingPunct="1">
              <a:buFontTx/>
              <a:buNone/>
            </a:pPr>
            <a:r>
              <a:rPr lang="ar-SA" sz="2800" b="1" dirty="0"/>
              <a:t>	       </a:t>
            </a:r>
            <a:r>
              <a:rPr lang="ar-SA" sz="2800" dirty="0"/>
              <a:t>وبافتراض أن المنشأة لديها ثلاث أحجام مختلفة للمشروع يمكنها الاختيار من بينها في الأجل الطويل، لذلك فإن هناك ثلاثة منحنيات متوسطة لكل منها: </a:t>
            </a:r>
            <a:r>
              <a:rPr lang="en-US" sz="2800" dirty="0"/>
              <a:t>SAC</a:t>
            </a:r>
            <a:r>
              <a:rPr lang="en-US" sz="2800" baseline="-25000" dirty="0"/>
              <a:t>3</a:t>
            </a:r>
            <a:r>
              <a:rPr lang="ar-SA" sz="2800" dirty="0"/>
              <a:t> </a:t>
            </a:r>
            <a:r>
              <a:rPr lang="en-US" sz="2800" dirty="0"/>
              <a:t>SAC</a:t>
            </a:r>
            <a:r>
              <a:rPr lang="en-US" sz="2800" baseline="-25000" dirty="0"/>
              <a:t>2</a:t>
            </a:r>
            <a:r>
              <a:rPr lang="ar-SA" sz="2800" dirty="0"/>
              <a:t> </a:t>
            </a:r>
            <a:r>
              <a:rPr lang="en-US" sz="2800" dirty="0"/>
              <a:t>SAC</a:t>
            </a:r>
            <a:r>
              <a:rPr lang="en-US" sz="2800" baseline="-25000" dirty="0"/>
              <a:t>1 </a:t>
            </a:r>
            <a:r>
              <a:rPr lang="ar-SA" sz="2800" dirty="0"/>
              <a:t>. إن كلاً من هذه المنحنيات الثلاثة يبين منحنى التكاليف المتوسطة في الأجل القصير المصاحبة لكل حجم مشروع، وبالطبع فإنه لأي مستوى إنتاجي قد تختاره المنشأة فإنها ستحاول تحقيقه عند تكاليف متوسطة تكون في أدنى قيمة لها، فلو أن المنشأة قررت الإنتاج عند أي مستوى إنتاجي أقل من </a:t>
            </a:r>
            <a:r>
              <a:rPr lang="en-US" sz="2800" dirty="0"/>
              <a:t>Q</a:t>
            </a:r>
            <a:r>
              <a:rPr lang="en-US" sz="2800" baseline="-25000" dirty="0"/>
              <a:t>1</a:t>
            </a:r>
            <a:r>
              <a:rPr lang="en-US" sz="2800" baseline="30000" dirty="0"/>
              <a:t> </a:t>
            </a:r>
            <a:r>
              <a:rPr lang="ar-SA" sz="2800" baseline="30000" dirty="0"/>
              <a:t> </a:t>
            </a:r>
            <a:r>
              <a:rPr lang="ar-SA" sz="2800" dirty="0"/>
              <a:t>(مثلاً </a:t>
            </a:r>
            <a:r>
              <a:rPr lang="en-US" sz="2800" dirty="0"/>
              <a:t>Q</a:t>
            </a:r>
            <a:r>
              <a:rPr lang="en-US" sz="2800" baseline="-25000" dirty="0"/>
              <a:t>0</a:t>
            </a:r>
            <a:r>
              <a:rPr lang="en-US" sz="2800" baseline="30000" dirty="0"/>
              <a:t> </a:t>
            </a:r>
            <a:r>
              <a:rPr lang="ar-SA" sz="2800" dirty="0"/>
              <a:t>)</a:t>
            </a:r>
            <a:r>
              <a:rPr lang="ar-SA" sz="2800" baseline="30000" dirty="0"/>
              <a:t> </a:t>
            </a:r>
            <a:r>
              <a:rPr lang="ar-SA" sz="2800" dirty="0"/>
              <a:t>فإنها سوف تختار أو تتبنى حجم المشروع </a:t>
            </a:r>
            <a:r>
              <a:rPr lang="ar-SA" sz="2800" dirty="0" smtClean="0"/>
              <a:t>المعطى </a:t>
            </a:r>
            <a:r>
              <a:rPr lang="ar-SA" sz="2800" dirty="0"/>
              <a:t>بالمنحنى </a:t>
            </a:r>
            <a:r>
              <a:rPr lang="en-US" sz="2800" dirty="0"/>
              <a:t>SAC</a:t>
            </a:r>
            <a:r>
              <a:rPr lang="en-US" sz="2800" baseline="-25000" dirty="0"/>
              <a:t>1</a:t>
            </a:r>
            <a:r>
              <a:rPr lang="ar-SA" sz="2800" baseline="-25000" dirty="0"/>
              <a:t> .</a:t>
            </a:r>
            <a:endParaRPr lang="en-US" sz="2800" baseline="-25000" dirty="0"/>
          </a:p>
        </p:txBody>
      </p:sp>
      <p:sp>
        <p:nvSpPr>
          <p:cNvPr id="7" name="Title 1"/>
          <p:cNvSpPr>
            <a:spLocks noGrp="1"/>
          </p:cNvSpPr>
          <p:nvPr>
            <p:ph type="title"/>
          </p:nvPr>
        </p:nvSpPr>
        <p:spPr>
          <a:xfrm>
            <a:off x="822960" y="286604"/>
            <a:ext cx="7543800" cy="1450757"/>
          </a:xfrm>
        </p:spPr>
        <p:txBody>
          <a:bodyPr>
            <a:normAutofit/>
          </a:bodyPr>
          <a:lstStyle/>
          <a:p>
            <a:pPr algn="ctr" rtl="1"/>
            <a:r>
              <a:rPr lang="ar-SA" sz="3600" b="1" dirty="0">
                <a:solidFill>
                  <a:srgbClr val="C00000"/>
                </a:solidFill>
              </a:rPr>
              <a:t>تابع : التكاليف المتوسطة في الأجل الطويل</a:t>
            </a:r>
            <a:r>
              <a:rPr lang="ar-SA" sz="3600" b="1" dirty="0"/>
              <a:t> </a:t>
            </a:r>
            <a:r>
              <a:rPr lang="ar-SA" sz="3600" b="1" dirty="0">
                <a:solidFill>
                  <a:srgbClr val="C00000"/>
                </a:solidFill>
              </a:rPr>
              <a:t>(</a:t>
            </a:r>
            <a:r>
              <a:rPr lang="en-US" sz="3600" b="1" dirty="0">
                <a:solidFill>
                  <a:srgbClr val="C00000"/>
                </a:solidFill>
              </a:rPr>
              <a:t>LAC</a:t>
            </a:r>
            <a:r>
              <a:rPr lang="ar-SA" sz="3600" b="1" dirty="0">
                <a:solidFill>
                  <a:srgbClr val="C00000"/>
                </a:solidFill>
              </a:rPr>
              <a:t>)</a:t>
            </a:r>
            <a:endParaRPr lang="en-US" sz="3600" b="1" dirty="0">
              <a:solidFill>
                <a:srgbClr val="C00000"/>
              </a:solidFill>
            </a:endParaRPr>
          </a:p>
        </p:txBody>
      </p:sp>
    </p:spTree>
    <p:extLst>
      <p:ext uri="{BB962C8B-B14F-4D97-AF65-F5344CB8AC3E}">
        <p14:creationId xmlns:p14="http://schemas.microsoft.com/office/powerpoint/2010/main" val="1562829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2000" fill="hold"/>
                                        <p:tgtEl>
                                          <p:spTgt spid="6">
                                            <p:txEl>
                                              <p:pRg st="0" end="0"/>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6">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14</a:t>
            </a:fld>
            <a:endParaRPr lang="en-GB"/>
          </a:p>
        </p:txBody>
      </p:sp>
      <p:sp>
        <p:nvSpPr>
          <p:cNvPr id="6" name="Rectangle 3"/>
          <p:cNvSpPr txBox="1">
            <a:spLocks noChangeArrowheads="1"/>
          </p:cNvSpPr>
          <p:nvPr/>
        </p:nvSpPr>
        <p:spPr>
          <a:xfrm>
            <a:off x="457200" y="1844824"/>
            <a:ext cx="8507288" cy="4281339"/>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rtl="1">
              <a:buFontTx/>
              <a:buNone/>
            </a:pPr>
            <a:r>
              <a:rPr lang="ar-SA" sz="2800" b="1" dirty="0"/>
              <a:t>         </a:t>
            </a:r>
            <a:r>
              <a:rPr lang="ar-SA" sz="2800" dirty="0"/>
              <a:t>أما عند حجم الإنتاج </a:t>
            </a:r>
            <a:r>
              <a:rPr lang="en-US" sz="2800" dirty="0"/>
              <a:t>Q</a:t>
            </a:r>
            <a:r>
              <a:rPr lang="en-US" sz="2800" baseline="-25000" dirty="0"/>
              <a:t>1</a:t>
            </a:r>
            <a:r>
              <a:rPr lang="ar-SA" sz="2800" dirty="0"/>
              <a:t> فإن الأمر سيان لدى المنشأة بين حجمي المشروع </a:t>
            </a:r>
            <a:r>
              <a:rPr lang="en-US" sz="2800" dirty="0"/>
              <a:t>SAC</a:t>
            </a:r>
            <a:r>
              <a:rPr lang="en-US" sz="2800" baseline="-25000" dirty="0"/>
              <a:t>1</a:t>
            </a:r>
            <a:r>
              <a:rPr lang="ar-SA" sz="2800" baseline="-25000" dirty="0"/>
              <a:t> </a:t>
            </a:r>
            <a:r>
              <a:rPr lang="ar-SA" sz="2800" dirty="0"/>
              <a:t>أو </a:t>
            </a:r>
            <a:r>
              <a:rPr lang="en-US" sz="2800" dirty="0"/>
              <a:t>SAC</a:t>
            </a:r>
            <a:r>
              <a:rPr lang="en-US" sz="2800" baseline="-25000" dirty="0"/>
              <a:t>2</a:t>
            </a:r>
            <a:r>
              <a:rPr lang="ar-SA" sz="2800" baseline="-25000" dirty="0"/>
              <a:t> </a:t>
            </a:r>
            <a:r>
              <a:rPr lang="ar-SA" sz="2800" dirty="0"/>
              <a:t>وفي حالة افتراض أن المنشأة قررت الحصول على مستوى إنتاج بين </a:t>
            </a:r>
            <a:r>
              <a:rPr lang="en-US" sz="2800" dirty="0"/>
              <a:t>Q</a:t>
            </a:r>
            <a:r>
              <a:rPr lang="en-US" sz="2800" baseline="-25000" dirty="0"/>
              <a:t>1</a:t>
            </a:r>
            <a:r>
              <a:rPr lang="ar-SA" sz="2800" baseline="-25000" dirty="0"/>
              <a:t> </a:t>
            </a:r>
            <a:r>
              <a:rPr lang="ar-SA" sz="2800" dirty="0"/>
              <a:t>أو </a:t>
            </a:r>
            <a:r>
              <a:rPr lang="en-US" sz="2800" dirty="0"/>
              <a:t>Q</a:t>
            </a:r>
            <a:r>
              <a:rPr lang="en-US" sz="2800" baseline="-25000" dirty="0"/>
              <a:t>3</a:t>
            </a:r>
            <a:r>
              <a:rPr lang="ar-SA" sz="2800" baseline="-25000" dirty="0"/>
              <a:t> </a:t>
            </a:r>
            <a:r>
              <a:rPr lang="ar-SA" sz="2800" dirty="0"/>
              <a:t>(مثلاً </a:t>
            </a:r>
            <a:r>
              <a:rPr lang="en-US" sz="2800" dirty="0"/>
              <a:t>Q</a:t>
            </a:r>
            <a:r>
              <a:rPr lang="en-US" sz="2800" baseline="-25000" dirty="0"/>
              <a:t>2</a:t>
            </a:r>
            <a:r>
              <a:rPr lang="ar-SA" sz="2800" dirty="0"/>
              <a:t>) فإنها ستختار حجم المشروع المعطى بـ </a:t>
            </a:r>
            <a:r>
              <a:rPr lang="en-US" sz="2800" dirty="0"/>
              <a:t>SAC</a:t>
            </a:r>
            <a:r>
              <a:rPr lang="en-US" sz="2800" baseline="-25000" dirty="0"/>
              <a:t>2</a:t>
            </a:r>
            <a:r>
              <a:rPr lang="ar-SA" sz="2800" baseline="-25000" dirty="0"/>
              <a:t>  </a:t>
            </a:r>
            <a:r>
              <a:rPr lang="ar-SA" sz="2800" dirty="0"/>
              <a:t>لأن هذا الحجم للمشروع يحقق لها أقل تكلفة متوسطة للوحدة، فإنها ستحقق مستوى الإنتاج </a:t>
            </a:r>
            <a:r>
              <a:rPr lang="en-US" sz="2800" dirty="0"/>
              <a:t>Q</a:t>
            </a:r>
            <a:r>
              <a:rPr lang="en-US" sz="2800" baseline="-25000" dirty="0"/>
              <a:t>2</a:t>
            </a:r>
            <a:r>
              <a:rPr lang="ar-SA" sz="2800" baseline="-25000" dirty="0"/>
              <a:t> </a:t>
            </a:r>
            <a:r>
              <a:rPr lang="ar-SA" sz="2800" dirty="0"/>
              <a:t>عند تكلفة متوسطة مرتفعة، اخيراً لو كان مستوى الإنتاج المرغوب أكبر من </a:t>
            </a:r>
            <a:r>
              <a:rPr lang="en-US" sz="2800" dirty="0"/>
              <a:t>Q</a:t>
            </a:r>
            <a:r>
              <a:rPr lang="en-US" sz="2800" baseline="-25000" dirty="0"/>
              <a:t>3</a:t>
            </a:r>
            <a:r>
              <a:rPr lang="ar-SA" sz="2800" baseline="-25000" dirty="0"/>
              <a:t> </a:t>
            </a:r>
            <a:r>
              <a:rPr lang="ar-SA" sz="2800" dirty="0"/>
              <a:t>فإن </a:t>
            </a:r>
            <a:r>
              <a:rPr lang="en-US" sz="2800" dirty="0"/>
              <a:t>SAC</a:t>
            </a:r>
            <a:r>
              <a:rPr lang="en-US" sz="2800" baseline="-25000" dirty="0"/>
              <a:t>3</a:t>
            </a:r>
            <a:r>
              <a:rPr lang="ar-SA" sz="2800" baseline="-25000" dirty="0"/>
              <a:t> </a:t>
            </a:r>
            <a:r>
              <a:rPr lang="ar-SA" sz="2800" dirty="0"/>
              <a:t> سيمثل حجم المشروع الذي يحقق للمنشأة أقل تكلفة في اختيار حجم المشروع الذي ترغبه فإن </a:t>
            </a:r>
            <a:r>
              <a:rPr lang="ar-SA" sz="2800" b="1" dirty="0">
                <a:solidFill>
                  <a:srgbClr val="00B050"/>
                </a:solidFill>
              </a:rPr>
              <a:t>المنحنى  الذي يحقق لها أقل التكاليف المتوسطة (</a:t>
            </a:r>
            <a:r>
              <a:rPr lang="en-US" sz="2800" b="1" dirty="0">
                <a:solidFill>
                  <a:srgbClr val="00B050"/>
                </a:solidFill>
              </a:rPr>
              <a:t>LAC</a:t>
            </a:r>
            <a:r>
              <a:rPr lang="ar-SA" sz="2800" b="1" dirty="0">
                <a:solidFill>
                  <a:srgbClr val="00B050"/>
                </a:solidFill>
              </a:rPr>
              <a:t>) عند أي مستوى إنتاجي سيكون عبارة عن جميع الأجزاء السفلى من منحنيات </a:t>
            </a:r>
            <a:r>
              <a:rPr lang="en-US" sz="2800" b="1" dirty="0">
                <a:solidFill>
                  <a:srgbClr val="00B050"/>
                </a:solidFill>
              </a:rPr>
              <a:t>SAC</a:t>
            </a:r>
            <a:r>
              <a:rPr lang="ar-SA" sz="2800" b="1" dirty="0">
                <a:solidFill>
                  <a:srgbClr val="00B050"/>
                </a:solidFill>
              </a:rPr>
              <a:t> الثلاثة السابقة.</a:t>
            </a:r>
            <a:endParaRPr lang="en-US" sz="2800" b="1" baseline="-25000" dirty="0">
              <a:solidFill>
                <a:srgbClr val="00B050"/>
              </a:solidFill>
            </a:endParaRPr>
          </a:p>
        </p:txBody>
      </p:sp>
      <p:sp>
        <p:nvSpPr>
          <p:cNvPr id="7" name="Title 1"/>
          <p:cNvSpPr>
            <a:spLocks noGrp="1"/>
          </p:cNvSpPr>
          <p:nvPr>
            <p:ph type="title"/>
          </p:nvPr>
        </p:nvSpPr>
        <p:spPr>
          <a:xfrm>
            <a:off x="822960" y="286604"/>
            <a:ext cx="7543800" cy="1450757"/>
          </a:xfrm>
        </p:spPr>
        <p:txBody>
          <a:bodyPr>
            <a:normAutofit/>
          </a:bodyPr>
          <a:lstStyle/>
          <a:p>
            <a:pPr algn="ctr" rtl="1"/>
            <a:r>
              <a:rPr lang="ar-SA" sz="3600" b="1" dirty="0">
                <a:solidFill>
                  <a:srgbClr val="C00000"/>
                </a:solidFill>
              </a:rPr>
              <a:t>تابع : التكاليف المتوسطة في الأجل الطويل</a:t>
            </a:r>
            <a:r>
              <a:rPr lang="ar-SA" sz="3600" b="1" dirty="0"/>
              <a:t> </a:t>
            </a:r>
            <a:r>
              <a:rPr lang="ar-SA" sz="3600" b="1" dirty="0">
                <a:solidFill>
                  <a:srgbClr val="C00000"/>
                </a:solidFill>
              </a:rPr>
              <a:t>(</a:t>
            </a:r>
            <a:r>
              <a:rPr lang="en-US" sz="3600" b="1" dirty="0">
                <a:solidFill>
                  <a:srgbClr val="C00000"/>
                </a:solidFill>
              </a:rPr>
              <a:t>LAC</a:t>
            </a:r>
            <a:r>
              <a:rPr lang="ar-SA" sz="3600" b="1" dirty="0">
                <a:solidFill>
                  <a:srgbClr val="C00000"/>
                </a:solidFill>
              </a:rPr>
              <a:t>)</a:t>
            </a:r>
            <a:endParaRPr lang="en-US" sz="3600" b="1" dirty="0">
              <a:solidFill>
                <a:srgbClr val="C00000"/>
              </a:solidFill>
            </a:endParaRPr>
          </a:p>
        </p:txBody>
      </p:sp>
    </p:spTree>
    <p:extLst>
      <p:ext uri="{BB962C8B-B14F-4D97-AF65-F5344CB8AC3E}">
        <p14:creationId xmlns:p14="http://schemas.microsoft.com/office/powerpoint/2010/main" val="1977582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20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457200" y="2348880"/>
            <a:ext cx="8229600" cy="3600400"/>
          </a:xfrm>
        </p:spPr>
        <p:txBody>
          <a:bodyPr>
            <a:normAutofit/>
          </a:bodyPr>
          <a:lstStyle/>
          <a:p>
            <a:pPr algn="just" rtl="1" eaLnBrk="1" hangingPunct="1">
              <a:buFontTx/>
              <a:buNone/>
            </a:pPr>
            <a:r>
              <a:rPr lang="ar-SA" sz="2800" b="1" dirty="0"/>
              <a:t>         </a:t>
            </a:r>
            <a:r>
              <a:rPr lang="ar-SA" sz="2800" dirty="0"/>
              <a:t>وبافتراض أن عدد احجام المشروع المتاحة للمنشأة كبير جداً ويمكنها أن تغير باستمرار بين هذه الأحجام المختلفة لذلك فإن منحنى التكاليف المتوسطة للمنشأة في </a:t>
            </a:r>
            <a:r>
              <a:rPr lang="ar-SA" sz="2800" dirty="0" smtClean="0"/>
              <a:t>الأجل الطويل </a:t>
            </a:r>
            <a:r>
              <a:rPr lang="ar-SA" sz="2800" dirty="0"/>
              <a:t>(</a:t>
            </a:r>
            <a:r>
              <a:rPr lang="en-US" sz="2800" dirty="0"/>
              <a:t>LAC</a:t>
            </a:r>
            <a:r>
              <a:rPr lang="ar-SA" sz="2800" dirty="0"/>
              <a:t>) سيكون كما في الشكل التالي، </a:t>
            </a:r>
            <a:r>
              <a:rPr lang="ar-SA" sz="2800" b="1" dirty="0">
                <a:solidFill>
                  <a:srgbClr val="00B050"/>
                </a:solidFill>
              </a:rPr>
              <a:t>حيث يوضح هذا المنحنى أقل تكلفة ممكنة لكل وحدة عند جميع مستويات الإنتاج عندما يتوفر لدى المنشأة الوقت لبناء أو اختيار أي حجم للمشروع ترغب فيه</a:t>
            </a:r>
            <a:r>
              <a:rPr lang="ar-SA" sz="2800" dirty="0"/>
              <a:t>، ويلاحظ أن </a:t>
            </a:r>
            <a:r>
              <a:rPr lang="ar-SA" sz="2800" b="1" dirty="0">
                <a:solidFill>
                  <a:srgbClr val="00B050"/>
                </a:solidFill>
              </a:rPr>
              <a:t>هذا المنحنى يشكل مظلة من الأسفل لجميع منحنيات التكاليف المتوسطة المختلفة في الأجل القصير </a:t>
            </a:r>
            <a:r>
              <a:rPr lang="ar-SA" sz="2800" dirty="0"/>
              <a:t>ويحيط بها ولهذا السبب فإنه </a:t>
            </a:r>
            <a:r>
              <a:rPr lang="ar-SA" sz="2800" b="1" dirty="0">
                <a:solidFill>
                  <a:srgbClr val="C00000"/>
                </a:solidFill>
              </a:rPr>
              <a:t>يطلق عليه أحياناً اسم (</a:t>
            </a:r>
            <a:r>
              <a:rPr lang="en-US" sz="2800" b="1" dirty="0">
                <a:solidFill>
                  <a:srgbClr val="C00000"/>
                </a:solidFill>
              </a:rPr>
              <a:t>Envelope Curve</a:t>
            </a:r>
            <a:r>
              <a:rPr lang="ar-SA" sz="2800" b="1" dirty="0">
                <a:solidFill>
                  <a:srgbClr val="C00000"/>
                </a:solidFill>
              </a:rPr>
              <a:t>).</a:t>
            </a:r>
            <a:endParaRPr lang="en-US" sz="2800" b="1" dirty="0">
              <a:solidFill>
                <a:srgbClr val="C00000"/>
              </a:solidFill>
            </a:endParaRPr>
          </a:p>
        </p:txBody>
      </p:sp>
      <p:sp>
        <p:nvSpPr>
          <p:cNvPr id="3" name="Title 1"/>
          <p:cNvSpPr>
            <a:spLocks noGrp="1"/>
          </p:cNvSpPr>
          <p:nvPr>
            <p:ph type="title"/>
          </p:nvPr>
        </p:nvSpPr>
        <p:spPr>
          <a:xfrm>
            <a:off x="822960" y="286604"/>
            <a:ext cx="7543800" cy="1450757"/>
          </a:xfrm>
        </p:spPr>
        <p:txBody>
          <a:bodyPr>
            <a:normAutofit/>
          </a:bodyPr>
          <a:lstStyle/>
          <a:p>
            <a:pPr algn="ctr" rtl="1"/>
            <a:r>
              <a:rPr lang="ar-SA" sz="3600" b="1" dirty="0">
                <a:solidFill>
                  <a:srgbClr val="C00000"/>
                </a:solidFill>
              </a:rPr>
              <a:t>تابع : التكاليف المتوسطة في الأجل الطويل</a:t>
            </a:r>
            <a:r>
              <a:rPr lang="ar-SA" sz="3600" b="1" dirty="0"/>
              <a:t> </a:t>
            </a:r>
            <a:r>
              <a:rPr lang="ar-SA" sz="3600" b="1" dirty="0">
                <a:solidFill>
                  <a:srgbClr val="C00000"/>
                </a:solidFill>
              </a:rPr>
              <a:t>(</a:t>
            </a:r>
            <a:r>
              <a:rPr lang="en-US" sz="3600" b="1" dirty="0">
                <a:solidFill>
                  <a:srgbClr val="C00000"/>
                </a:solidFill>
              </a:rPr>
              <a:t>LAC</a:t>
            </a:r>
            <a:r>
              <a:rPr lang="ar-SA" sz="3600" b="1" dirty="0">
                <a:solidFill>
                  <a:srgbClr val="C00000"/>
                </a:solidFill>
              </a:rPr>
              <a:t>)</a:t>
            </a:r>
            <a:endParaRPr lang="en-US" sz="3600" b="1" dirty="0">
              <a:solidFill>
                <a:srgbClr val="C00000"/>
              </a:solidFill>
            </a:endParaRPr>
          </a:p>
        </p:txBody>
      </p:sp>
    </p:spTree>
    <p:extLst>
      <p:ext uri="{BB962C8B-B14F-4D97-AF65-F5344CB8AC3E}">
        <p14:creationId xmlns:p14="http://schemas.microsoft.com/office/powerpoint/2010/main" val="2623373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2000" fill="hold"/>
                                        <p:tgtEl>
                                          <p:spTgt spid="16387">
                                            <p:txEl>
                                              <p:pRg st="0" end="0"/>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1638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86605"/>
            <a:ext cx="8043232" cy="910148"/>
          </a:xfrm>
        </p:spPr>
        <p:txBody>
          <a:bodyPr/>
          <a:lstStyle/>
          <a:p>
            <a:r>
              <a:rPr lang="ar-SA" b="1" dirty="0">
                <a:solidFill>
                  <a:srgbClr val="C00000"/>
                </a:solidFill>
                <a:effectLst>
                  <a:outerShdw blurRad="38100" dist="38100" dir="2700000" algn="tl">
                    <a:srgbClr val="000000">
                      <a:alpha val="43137"/>
                    </a:srgbClr>
                  </a:outerShdw>
                </a:effectLst>
              </a:rPr>
              <a:t>منحنى التكاليف المتوسطة بالاجل الطويل </a:t>
            </a:r>
            <a:endParaRPr lang="en-US" b="1" dirty="0">
              <a:solidFill>
                <a:srgbClr val="C00000"/>
              </a:solidFill>
              <a:effectLst>
                <a:outerShdw blurRad="38100" dist="38100" dir="2700000" algn="tl">
                  <a:srgbClr val="000000">
                    <a:alpha val="43137"/>
                  </a:srgbClr>
                </a:outerShdw>
              </a:effectLst>
            </a:endParaRPr>
          </a:p>
        </p:txBody>
      </p:sp>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16</a:t>
            </a:fld>
            <a:endParaRPr lang="en-GB"/>
          </a:p>
        </p:txBody>
      </p:sp>
      <p:pic>
        <p:nvPicPr>
          <p:cNvPr id="6" name="Picture 4" descr="page-0001"/>
          <p:cNvPicPr>
            <a:picLocks noGrp="1" noChangeAspect="1" noChangeArrowheads="1"/>
          </p:cNvPicPr>
          <p:nvPr>
            <p:ph idx="1"/>
          </p:nvPr>
        </p:nvPicPr>
        <p:blipFill>
          <a:blip r:embed="rId2"/>
          <a:srcRect l="11882" t="47296" r="56071" b="28363"/>
          <a:stretch>
            <a:fillRect/>
          </a:stretch>
        </p:blipFill>
        <p:spPr bwMode="auto">
          <a:xfrm rot="21464182">
            <a:off x="1606415" y="2264107"/>
            <a:ext cx="5526534" cy="2968236"/>
          </a:xfrm>
          <a:prstGeom prst="rect">
            <a:avLst/>
          </a:prstGeom>
          <a:noFill/>
          <a:ln w="9525">
            <a:noFill/>
            <a:miter lim="800000"/>
            <a:headEnd/>
            <a:tailEnd/>
          </a:ln>
        </p:spPr>
      </p:pic>
    </p:spTree>
    <p:extLst>
      <p:ext uri="{BB962C8B-B14F-4D97-AF65-F5344CB8AC3E}">
        <p14:creationId xmlns:p14="http://schemas.microsoft.com/office/powerpoint/2010/main" val="3275200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600" decel="100000"/>
                                        <p:tgtEl>
                                          <p:spTgt spid="6"/>
                                        </p:tgtEl>
                                      </p:cBhvr>
                                    </p:animEffect>
                                    <p:anim calcmode="lin" valueType="num">
                                      <p:cBhvr>
                                        <p:cTn id="8" dur="1600" decel="100000" fill="hold"/>
                                        <p:tgtEl>
                                          <p:spTgt spid="6"/>
                                        </p:tgtEl>
                                        <p:attrNameLst>
                                          <p:attrName>style.rotation</p:attrName>
                                        </p:attrNameLst>
                                      </p:cBhvr>
                                      <p:tavLst>
                                        <p:tav tm="0">
                                          <p:val>
                                            <p:fltVal val="-90"/>
                                          </p:val>
                                        </p:tav>
                                        <p:tav tm="100000">
                                          <p:val>
                                            <p:fltVal val="0"/>
                                          </p:val>
                                        </p:tav>
                                      </p:tavLst>
                                    </p:anim>
                                    <p:anim calcmode="lin" valueType="num">
                                      <p:cBhvr>
                                        <p:cTn id="9" dur="1600" decel="100000" fill="hold"/>
                                        <p:tgtEl>
                                          <p:spTgt spid="6"/>
                                        </p:tgtEl>
                                        <p:attrNameLst>
                                          <p:attrName>ppt_x</p:attrName>
                                        </p:attrNameLst>
                                      </p:cBhvr>
                                      <p:tavLst>
                                        <p:tav tm="0">
                                          <p:val>
                                            <p:strVal val="#ppt_x+0.4"/>
                                          </p:val>
                                        </p:tav>
                                        <p:tav tm="100000">
                                          <p:val>
                                            <p:strVal val="#ppt_x-0.05"/>
                                          </p:val>
                                        </p:tav>
                                      </p:tavLst>
                                    </p:anim>
                                    <p:anim calcmode="lin" valueType="num">
                                      <p:cBhvr>
                                        <p:cTn id="10" dur="1600" decel="100000" fill="hold"/>
                                        <p:tgtEl>
                                          <p:spTgt spid="6"/>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6"/>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86604"/>
            <a:ext cx="8208912" cy="1450757"/>
          </a:xfrm>
        </p:spPr>
        <p:txBody>
          <a:bodyPr>
            <a:normAutofit/>
          </a:bodyPr>
          <a:lstStyle/>
          <a:p>
            <a:pPr algn="ctr" rtl="1"/>
            <a:r>
              <a:rPr lang="ar-SA" sz="4400" b="1" dirty="0">
                <a:solidFill>
                  <a:srgbClr val="C00000"/>
                </a:solidFill>
                <a:effectLst>
                  <a:outerShdw blurRad="38100" dist="38100" dir="2700000" algn="tl">
                    <a:srgbClr val="000000">
                      <a:alpha val="43137"/>
                    </a:srgbClr>
                  </a:outerShdw>
                </a:effectLst>
              </a:rPr>
              <a:t>التكاليف الحدية في الاجل الطويل (</a:t>
            </a:r>
            <a:r>
              <a:rPr lang="en-US" sz="4400" b="1" dirty="0">
                <a:solidFill>
                  <a:srgbClr val="C00000"/>
                </a:solidFill>
                <a:effectLst>
                  <a:outerShdw blurRad="38100" dist="38100" dir="2700000" algn="tl">
                    <a:srgbClr val="000000">
                      <a:alpha val="43137"/>
                    </a:srgbClr>
                  </a:outerShdw>
                </a:effectLst>
              </a:rPr>
              <a:t>LMC</a:t>
            </a:r>
            <a:r>
              <a:rPr lang="ar-SA" sz="4400" b="1" dirty="0">
                <a:solidFill>
                  <a:srgbClr val="C00000"/>
                </a:solidFill>
                <a:effectLst>
                  <a:outerShdw blurRad="38100" dist="38100" dir="2700000" algn="tl">
                    <a:srgbClr val="000000">
                      <a:alpha val="43137"/>
                    </a:srgbClr>
                  </a:outerShdw>
                </a:effectLst>
              </a:rPr>
              <a:t>)</a:t>
            </a:r>
            <a:endParaRPr lang="en-US" sz="4400" b="1" dirty="0">
              <a:solidFill>
                <a:srgbClr val="C00000"/>
              </a:solidFill>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22959" y="1845734"/>
                <a:ext cx="7543801" cy="4614052"/>
              </a:xfrm>
            </p:spPr>
            <p:txBody>
              <a:bodyPr/>
              <a:lstStyle/>
              <a:p>
                <a:pPr algn="r" rtl="1"/>
                <a:endParaRPr lang="ar-SA" sz="2400" b="1" dirty="0">
                  <a:solidFill>
                    <a:srgbClr val="00B050"/>
                  </a:solidFill>
                  <a:effectLst>
                    <a:outerShdw blurRad="38100" dist="38100" dir="2700000" algn="tl">
                      <a:srgbClr val="000000">
                        <a:alpha val="43137"/>
                      </a:srgbClr>
                    </a:outerShdw>
                  </a:effectLst>
                </a:endParaRPr>
              </a:p>
              <a:p>
                <a:pPr algn="r" rtl="1"/>
                <a:r>
                  <a:rPr lang="ar-SA" sz="2400" b="1" dirty="0">
                    <a:solidFill>
                      <a:srgbClr val="00B050"/>
                    </a:solidFill>
                    <a:effectLst>
                      <a:outerShdw blurRad="38100" dist="38100" dir="2700000" algn="tl">
                        <a:srgbClr val="000000">
                          <a:alpha val="43137"/>
                        </a:srgbClr>
                      </a:outerShdw>
                    </a:effectLst>
                  </a:rPr>
                  <a:t>التكلفة الاضافية التي تتحملها المنشأة في مقابل انتاج وحدة واحدة وذلك عندما تكون جميع العناصر متغيرة</a:t>
                </a:r>
              </a:p>
              <a:p>
                <a:pPr algn="r" rtl="1"/>
                <a:r>
                  <a:rPr lang="ar-SA" dirty="0"/>
                  <a:t>                                 </a:t>
                </a:r>
                <a14:m>
                  <m:oMath xmlns:m="http://schemas.openxmlformats.org/officeDocument/2006/math">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𝑳𝑴𝑪</m:t>
                    </m:r>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 </m:t>
                    </m:r>
                    <m:f>
                      <m:fPr>
                        <m:ctrlP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ctrlPr>
                      </m:fPr>
                      <m:num>
                        <m:r>
                          <a:rPr lang="el-GR" sz="2400" b="1" i="0" smtClean="0">
                            <a:solidFill>
                              <a:srgbClr val="C00000"/>
                            </a:solidFill>
                            <a:effectLst>
                              <a:outerShdw blurRad="38100" dist="38100" dir="2700000" algn="tl">
                                <a:srgbClr val="000000">
                                  <a:alpha val="43137"/>
                                </a:srgbClr>
                              </a:outerShdw>
                            </a:effectLst>
                            <a:latin typeface="Cambria Math" panose="02040503050406030204" pitchFamily="18" charset="0"/>
                          </a:rPr>
                          <m:t>𝚫</m:t>
                        </m:r>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𝑳𝑻𝑪</m:t>
                        </m:r>
                      </m:num>
                      <m:den>
                        <m:r>
                          <a:rPr lang="el-GR" sz="2400" b="1" i="0" smtClean="0">
                            <a:solidFill>
                              <a:srgbClr val="C00000"/>
                            </a:solidFill>
                            <a:effectLst>
                              <a:outerShdw blurRad="38100" dist="38100" dir="2700000" algn="tl">
                                <a:srgbClr val="000000">
                                  <a:alpha val="43137"/>
                                </a:srgbClr>
                              </a:outerShdw>
                            </a:effectLst>
                            <a:latin typeface="Cambria Math" panose="02040503050406030204" pitchFamily="18" charset="0"/>
                          </a:rPr>
                          <m:t>𝚫</m:t>
                        </m:r>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𝑸</m:t>
                        </m:r>
                      </m:den>
                    </m:f>
                  </m:oMath>
                </a14:m>
                <a:r>
                  <a:rPr lang="ar-SA" sz="2400" b="1" dirty="0">
                    <a:solidFill>
                      <a:srgbClr val="C00000"/>
                    </a:solidFill>
                    <a:effectLst>
                      <a:outerShdw blurRad="38100" dist="38100" dir="2700000" algn="tl">
                        <a:srgbClr val="000000">
                          <a:alpha val="43137"/>
                        </a:srgbClr>
                      </a:outerShdw>
                    </a:effectLst>
                  </a:rPr>
                  <a:t> </a:t>
                </a:r>
                <a:endParaRPr lang="en-US" sz="2400" b="1" dirty="0">
                  <a:solidFill>
                    <a:srgbClr val="C00000"/>
                  </a:solidFill>
                  <a:effectLst>
                    <a:outerShdw blurRad="38100" dist="38100" dir="2700000" algn="tl">
                      <a:srgbClr val="000000">
                        <a:alpha val="43137"/>
                      </a:srgbClr>
                    </a:outerShdw>
                  </a:effectLst>
                </a:endParaRPr>
              </a:p>
              <a:p>
                <a:pPr algn="r" rtl="1"/>
                <a:r>
                  <a:rPr lang="ar-SA" sz="2400" b="1" dirty="0">
                    <a:solidFill>
                      <a:srgbClr val="0070C0"/>
                    </a:solidFill>
                    <a:effectLst>
                      <a:outerShdw blurRad="38100" dist="38100" dir="2700000" algn="tl">
                        <a:srgbClr val="000000">
                          <a:alpha val="43137"/>
                        </a:srgbClr>
                      </a:outerShdw>
                    </a:effectLst>
                  </a:rPr>
                  <a:t>تشتق من منحنى التكاليف الكلية في الاجل الطويل باخذ ميل المماس عند كل نقطة</a:t>
                </a:r>
                <a:r>
                  <a:rPr lang="en-US" sz="2400" b="1" dirty="0">
                    <a:solidFill>
                      <a:srgbClr val="0070C0"/>
                    </a:solidFill>
                    <a:effectLst>
                      <a:outerShdw blurRad="38100" dist="38100" dir="2700000" algn="tl">
                        <a:srgbClr val="000000">
                          <a:alpha val="43137"/>
                        </a:srgbClr>
                      </a:outerShdw>
                    </a:effectLst>
                  </a:rPr>
                  <a:t>  </a:t>
                </a:r>
                <a:endParaRPr lang="ar-SA" sz="2400" b="1" dirty="0">
                  <a:solidFill>
                    <a:srgbClr val="0070C0"/>
                  </a:solidFill>
                  <a:effectLst>
                    <a:outerShdw blurRad="38100" dist="38100" dir="2700000" algn="tl">
                      <a:srgbClr val="000000">
                        <a:alpha val="43137"/>
                      </a:srgbClr>
                    </a:outerShdw>
                  </a:effectLst>
                </a:endParaRPr>
              </a:p>
              <a:p>
                <a:pPr algn="r" rtl="1"/>
                <a:r>
                  <a:rPr lang="ar-SA" sz="2400" b="1" dirty="0">
                    <a:solidFill>
                      <a:srgbClr val="0070C0"/>
                    </a:solidFill>
                    <a:effectLst>
                      <a:outerShdw blurRad="38100" dist="38100" dir="2700000" algn="tl">
                        <a:srgbClr val="000000">
                          <a:alpha val="43137"/>
                        </a:srgbClr>
                      </a:outerShdw>
                    </a:effectLst>
                  </a:rPr>
                  <a:t>تتناقص التكاليف الحدية حتى تصل لادنى نقطة لها </a:t>
                </a:r>
              </a:p>
              <a:p>
                <a:pPr algn="r" rtl="1"/>
                <a:r>
                  <a:rPr lang="ar-SA" sz="2400" b="1" dirty="0">
                    <a:solidFill>
                      <a:srgbClr val="0070C0"/>
                    </a:solidFill>
                    <a:effectLst>
                      <a:outerShdw blurRad="38100" dist="38100" dir="2700000" algn="tl">
                        <a:srgbClr val="000000">
                          <a:alpha val="43137"/>
                        </a:srgbClr>
                      </a:outerShdw>
                    </a:effectLst>
                  </a:rPr>
                  <a:t>عند نقطة الانقلاب لمنحنى (</a:t>
                </a:r>
                <a:r>
                  <a:rPr lang="en-US" sz="2400" b="1" dirty="0">
                    <a:solidFill>
                      <a:srgbClr val="0070C0"/>
                    </a:solidFill>
                    <a:effectLst>
                      <a:outerShdw blurRad="38100" dist="38100" dir="2700000" algn="tl">
                        <a:srgbClr val="000000">
                          <a:alpha val="43137"/>
                        </a:srgbClr>
                      </a:outerShdw>
                    </a:effectLst>
                  </a:rPr>
                  <a:t>LTC</a:t>
                </a:r>
                <a:r>
                  <a:rPr lang="ar-SA" sz="2400" b="1" dirty="0">
                    <a:solidFill>
                      <a:srgbClr val="0070C0"/>
                    </a:solidFill>
                    <a:effectLst>
                      <a:outerShdw blurRad="38100" dist="38100" dir="2700000" algn="tl">
                        <a:srgbClr val="000000">
                          <a:alpha val="43137"/>
                        </a:srgbClr>
                      </a:outerShdw>
                    </a:effectLst>
                  </a:rPr>
                  <a:t>) ثم بعد ذلك تتزايد</a:t>
                </a:r>
                <a:r>
                  <a:rPr lang="en-US" sz="2400" b="1" dirty="0">
                    <a:solidFill>
                      <a:srgbClr val="0070C0"/>
                    </a:solidFill>
                    <a:effectLst>
                      <a:outerShdw blurRad="38100" dist="38100" dir="2700000" algn="tl">
                        <a:srgbClr val="000000">
                          <a:alpha val="43137"/>
                        </a:srgbClr>
                      </a:outerShdw>
                    </a:effectLst>
                  </a:rPr>
                  <a:t> </a:t>
                </a:r>
                <a:r>
                  <a:rPr lang="ar-SA" sz="2400" b="1" dirty="0">
                    <a:solidFill>
                      <a:srgbClr val="0070C0"/>
                    </a:solidFill>
                    <a:effectLst>
                      <a:outerShdw blurRad="38100" dist="38100" dir="2700000" algn="tl">
                        <a:srgbClr val="000000">
                          <a:alpha val="43137"/>
                        </a:srgbClr>
                      </a:outerShdw>
                    </a:effectLst>
                  </a:rPr>
                  <a:t> </a:t>
                </a:r>
              </a:p>
              <a:p>
                <a:pPr algn="r" rtl="1"/>
                <a:endParaRPr lang="en-US" sz="2400" b="1" dirty="0">
                  <a:solidFill>
                    <a:srgbClr val="0070C0"/>
                  </a:solidFill>
                  <a:effectLst>
                    <a:outerShdw blurRad="38100" dist="38100" dir="2700000" algn="tl">
                      <a:srgbClr val="000000">
                        <a:alpha val="43137"/>
                      </a:srgbClr>
                    </a:outerShdw>
                  </a:effectLst>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22959" y="1845734"/>
                <a:ext cx="7543801" cy="4614052"/>
              </a:xfrm>
              <a:blipFill>
                <a:blip r:embed="rId2"/>
                <a:stretch>
                  <a:fillRect l="-1939" r="-2908"/>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17</a:t>
            </a:fld>
            <a:endParaRPr lang="en-GB"/>
          </a:p>
        </p:txBody>
      </p:sp>
      <p:cxnSp>
        <p:nvCxnSpPr>
          <p:cNvPr id="7" name="Straight Arrow Connector 6"/>
          <p:cNvCxnSpPr/>
          <p:nvPr/>
        </p:nvCxnSpPr>
        <p:spPr>
          <a:xfrm flipV="1">
            <a:off x="971600" y="4581128"/>
            <a:ext cx="0" cy="1512168"/>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10" name="Straight Arrow Connector 9"/>
          <p:cNvCxnSpPr/>
          <p:nvPr/>
        </p:nvCxnSpPr>
        <p:spPr>
          <a:xfrm>
            <a:off x="971600" y="6093296"/>
            <a:ext cx="2592288" cy="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11" name="Freeform 10"/>
          <p:cNvSpPr/>
          <p:nvPr/>
        </p:nvSpPr>
        <p:spPr>
          <a:xfrm>
            <a:off x="1245760" y="4869160"/>
            <a:ext cx="1670056" cy="864930"/>
          </a:xfrm>
          <a:custGeom>
            <a:avLst/>
            <a:gdLst>
              <a:gd name="connsiteX0" fmla="*/ 3292 w 1582281"/>
              <a:gd name="connsiteY0" fmla="*/ 353505 h 916993"/>
              <a:gd name="connsiteX1" fmla="*/ 248388 w 1582281"/>
              <a:gd name="connsiteY1" fmla="*/ 909687 h 916993"/>
              <a:gd name="connsiteX2" fmla="*/ 1582281 w 1582281"/>
              <a:gd name="connsiteY2" fmla="*/ 0 h 916993"/>
              <a:gd name="connsiteX3" fmla="*/ 1582281 w 1582281"/>
              <a:gd name="connsiteY3" fmla="*/ 0 h 916993"/>
              <a:gd name="connsiteX4" fmla="*/ 1582281 w 1582281"/>
              <a:gd name="connsiteY4" fmla="*/ 4713 h 9169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82281" h="916993">
                <a:moveTo>
                  <a:pt x="3292" y="353505"/>
                </a:moveTo>
                <a:cubicBezTo>
                  <a:pt x="-5743" y="661054"/>
                  <a:pt x="-14777" y="968604"/>
                  <a:pt x="248388" y="909687"/>
                </a:cubicBezTo>
                <a:cubicBezTo>
                  <a:pt x="511553" y="850770"/>
                  <a:pt x="1582281" y="0"/>
                  <a:pt x="1582281" y="0"/>
                </a:cubicBezTo>
                <a:lnTo>
                  <a:pt x="1582281" y="0"/>
                </a:lnTo>
                <a:lnTo>
                  <a:pt x="1582281" y="4713"/>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323528" y="4472754"/>
            <a:ext cx="720080" cy="180381"/>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LMC</a:t>
            </a:r>
          </a:p>
        </p:txBody>
      </p:sp>
      <p:sp>
        <p:nvSpPr>
          <p:cNvPr id="14" name="Rounded Rectangle 13"/>
          <p:cNvSpPr/>
          <p:nvPr/>
        </p:nvSpPr>
        <p:spPr>
          <a:xfrm>
            <a:off x="2627784" y="4509120"/>
            <a:ext cx="648072" cy="288032"/>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LMC</a:t>
            </a:r>
          </a:p>
        </p:txBody>
      </p:sp>
      <p:sp>
        <p:nvSpPr>
          <p:cNvPr id="15" name="Rounded Rectangle 14"/>
          <p:cNvSpPr/>
          <p:nvPr/>
        </p:nvSpPr>
        <p:spPr>
          <a:xfrm>
            <a:off x="3555532" y="5985284"/>
            <a:ext cx="576064" cy="21602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Q</a:t>
            </a:r>
          </a:p>
        </p:txBody>
      </p:sp>
    </p:spTree>
    <p:extLst>
      <p:ext uri="{BB962C8B-B14F-4D97-AF65-F5344CB8AC3E}">
        <p14:creationId xmlns:p14="http://schemas.microsoft.com/office/powerpoint/2010/main" val="26337976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SA" sz="3600" b="1" dirty="0">
                <a:solidFill>
                  <a:srgbClr val="C00000"/>
                </a:solidFill>
                <a:effectLst>
                  <a:outerShdw blurRad="38100" dist="38100" dir="2700000" algn="tl">
                    <a:srgbClr val="000000">
                      <a:alpha val="43137"/>
                    </a:srgbClr>
                  </a:outerShdw>
                </a:effectLst>
              </a:rPr>
              <a:t>منحنى (</a:t>
            </a:r>
            <a:r>
              <a:rPr lang="en-US" sz="3600" b="1" dirty="0">
                <a:solidFill>
                  <a:srgbClr val="C00000"/>
                </a:solidFill>
                <a:effectLst>
                  <a:outerShdw blurRad="38100" dist="38100" dir="2700000" algn="tl">
                    <a:srgbClr val="000000">
                      <a:alpha val="43137"/>
                    </a:srgbClr>
                  </a:outerShdw>
                </a:effectLst>
              </a:rPr>
              <a:t>LMC</a:t>
            </a:r>
            <a:r>
              <a:rPr lang="ar-SA" sz="3600" b="1" dirty="0">
                <a:solidFill>
                  <a:srgbClr val="C00000"/>
                </a:solidFill>
                <a:effectLst>
                  <a:outerShdw blurRad="38100" dist="38100" dir="2700000" algn="tl">
                    <a:srgbClr val="000000">
                      <a:alpha val="43137"/>
                    </a:srgbClr>
                  </a:outerShdw>
                </a:effectLst>
              </a:rPr>
              <a:t>) ومنحنى (</a:t>
            </a:r>
            <a:r>
              <a:rPr lang="en-US" sz="3600" b="1" dirty="0">
                <a:solidFill>
                  <a:srgbClr val="C00000"/>
                </a:solidFill>
                <a:effectLst>
                  <a:outerShdw blurRad="38100" dist="38100" dir="2700000" algn="tl">
                    <a:srgbClr val="000000">
                      <a:alpha val="43137"/>
                    </a:srgbClr>
                  </a:outerShdw>
                </a:effectLst>
              </a:rPr>
              <a:t>LAC</a:t>
            </a:r>
            <a:r>
              <a:rPr lang="ar-SA" sz="3600" b="1" dirty="0">
                <a:solidFill>
                  <a:srgbClr val="C00000"/>
                </a:solidFill>
                <a:effectLst>
                  <a:outerShdw blurRad="38100" dist="38100" dir="2700000" algn="tl">
                    <a:srgbClr val="000000">
                      <a:alpha val="43137"/>
                    </a:srgbClr>
                  </a:outerShdw>
                </a:effectLst>
              </a:rPr>
              <a:t>)</a:t>
            </a:r>
            <a:endParaRPr lang="en-US" sz="3600" b="1" dirty="0">
              <a:solidFill>
                <a:srgbClr val="C00000"/>
              </a:solidFill>
            </a:endParaRPr>
          </a:p>
        </p:txBody>
      </p:sp>
      <p:sp>
        <p:nvSpPr>
          <p:cNvPr id="3" name="Content Placeholder 2"/>
          <p:cNvSpPr>
            <a:spLocks noGrp="1"/>
          </p:cNvSpPr>
          <p:nvPr>
            <p:ph idx="1"/>
          </p:nvPr>
        </p:nvSpPr>
        <p:spPr>
          <a:xfrm>
            <a:off x="822959" y="1853912"/>
            <a:ext cx="7543801" cy="4023360"/>
          </a:xfrm>
        </p:spPr>
        <p:txBody>
          <a:bodyPr/>
          <a:lstStyle/>
          <a:p>
            <a:pPr algn="r" rtl="1"/>
            <a:r>
              <a:rPr lang="ar-SA" sz="2400" dirty="0">
                <a:solidFill>
                  <a:srgbClr val="0070C0"/>
                </a:solidFill>
                <a:effectLst>
                  <a:outerShdw blurRad="38100" dist="38100" dir="2700000" algn="tl">
                    <a:srgbClr val="000000">
                      <a:alpha val="43137"/>
                    </a:srgbClr>
                  </a:outerShdw>
                </a:effectLst>
              </a:rPr>
              <a:t>يقطع منحنى (</a:t>
            </a:r>
            <a:r>
              <a:rPr lang="en-US" sz="2400" dirty="0">
                <a:solidFill>
                  <a:srgbClr val="0070C0"/>
                </a:solidFill>
                <a:effectLst>
                  <a:outerShdw blurRad="38100" dist="38100" dir="2700000" algn="tl">
                    <a:srgbClr val="000000">
                      <a:alpha val="43137"/>
                    </a:srgbClr>
                  </a:outerShdw>
                </a:effectLst>
              </a:rPr>
              <a:t>LMC</a:t>
            </a:r>
            <a:r>
              <a:rPr lang="ar-SA" sz="2400" dirty="0">
                <a:solidFill>
                  <a:srgbClr val="0070C0"/>
                </a:solidFill>
                <a:effectLst>
                  <a:outerShdw blurRad="38100" dist="38100" dir="2700000" algn="tl">
                    <a:srgbClr val="000000">
                      <a:alpha val="43137"/>
                    </a:srgbClr>
                  </a:outerShdw>
                </a:effectLst>
              </a:rPr>
              <a:t>) منحنى (</a:t>
            </a:r>
            <a:r>
              <a:rPr lang="en-US" sz="2400" dirty="0">
                <a:solidFill>
                  <a:srgbClr val="0070C0"/>
                </a:solidFill>
                <a:effectLst>
                  <a:outerShdw blurRad="38100" dist="38100" dir="2700000" algn="tl">
                    <a:srgbClr val="000000">
                      <a:alpha val="43137"/>
                    </a:srgbClr>
                  </a:outerShdw>
                </a:effectLst>
              </a:rPr>
              <a:t>LAC</a:t>
            </a:r>
            <a:r>
              <a:rPr lang="ar-SA" sz="2400" dirty="0">
                <a:solidFill>
                  <a:srgbClr val="0070C0"/>
                </a:solidFill>
                <a:effectLst>
                  <a:outerShdw blurRad="38100" dist="38100" dir="2700000" algn="tl">
                    <a:srgbClr val="000000">
                      <a:alpha val="43137"/>
                    </a:srgbClr>
                  </a:outerShdw>
                </a:effectLst>
              </a:rPr>
              <a:t>)</a:t>
            </a:r>
            <a:r>
              <a:rPr lang="en-US" sz="2400" dirty="0">
                <a:solidFill>
                  <a:srgbClr val="0070C0"/>
                </a:solidFill>
                <a:effectLst>
                  <a:outerShdw blurRad="38100" dist="38100" dir="2700000" algn="tl">
                    <a:srgbClr val="000000">
                      <a:alpha val="43137"/>
                    </a:srgbClr>
                  </a:outerShdw>
                </a:effectLst>
              </a:rPr>
              <a:t> </a:t>
            </a:r>
            <a:r>
              <a:rPr lang="ar-SA" sz="2400" dirty="0">
                <a:solidFill>
                  <a:srgbClr val="0070C0"/>
                </a:solidFill>
                <a:effectLst>
                  <a:outerShdw blurRad="38100" dist="38100" dir="2700000" algn="tl">
                    <a:srgbClr val="000000">
                      <a:alpha val="43137"/>
                    </a:srgbClr>
                  </a:outerShdw>
                </a:effectLst>
              </a:rPr>
              <a:t>عند ادنى نقطة لمنحنى(</a:t>
            </a:r>
            <a:r>
              <a:rPr lang="en-US" sz="2400" dirty="0">
                <a:solidFill>
                  <a:srgbClr val="0070C0"/>
                </a:solidFill>
                <a:effectLst>
                  <a:outerShdw blurRad="38100" dist="38100" dir="2700000" algn="tl">
                    <a:srgbClr val="000000">
                      <a:alpha val="43137"/>
                    </a:srgbClr>
                  </a:outerShdw>
                </a:effectLst>
              </a:rPr>
              <a:t>LAC</a:t>
            </a:r>
            <a:r>
              <a:rPr lang="ar-SA" sz="2400" dirty="0">
                <a:solidFill>
                  <a:srgbClr val="0070C0"/>
                </a:solidFill>
                <a:effectLst>
                  <a:outerShdw blurRad="38100" dist="38100" dir="2700000" algn="tl">
                    <a:srgbClr val="000000">
                      <a:alpha val="43137"/>
                    </a:srgbClr>
                  </a:outerShdw>
                </a:effectLst>
              </a:rPr>
              <a:t>)</a:t>
            </a:r>
            <a:endParaRPr lang="en-US" sz="2400" dirty="0">
              <a:solidFill>
                <a:srgbClr val="0070C0"/>
              </a:solidFill>
              <a:effectLst>
                <a:outerShdw blurRad="38100" dist="38100" dir="2700000" algn="tl">
                  <a:srgbClr val="000000">
                    <a:alpha val="43137"/>
                  </a:srgbClr>
                </a:outerShdw>
              </a:effectLst>
            </a:endParaRPr>
          </a:p>
          <a:p>
            <a:pPr algn="r" rtl="1"/>
            <a:endParaRPr lang="en-US" dirty="0"/>
          </a:p>
        </p:txBody>
      </p:sp>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18</a:t>
            </a:fld>
            <a:endParaRPr lang="en-GB"/>
          </a:p>
        </p:txBody>
      </p:sp>
      <p:cxnSp>
        <p:nvCxnSpPr>
          <p:cNvPr id="7" name="Straight Arrow Connector 6"/>
          <p:cNvCxnSpPr/>
          <p:nvPr/>
        </p:nvCxnSpPr>
        <p:spPr>
          <a:xfrm flipV="1">
            <a:off x="1619672" y="2564904"/>
            <a:ext cx="0" cy="216024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10" name="Straight Arrow Connector 9"/>
          <p:cNvCxnSpPr/>
          <p:nvPr/>
        </p:nvCxnSpPr>
        <p:spPr>
          <a:xfrm>
            <a:off x="1619672" y="4725144"/>
            <a:ext cx="3168352" cy="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11" name="Freeform 10"/>
          <p:cNvSpPr/>
          <p:nvPr/>
        </p:nvSpPr>
        <p:spPr>
          <a:xfrm>
            <a:off x="2038008" y="3197542"/>
            <a:ext cx="2213189" cy="839136"/>
          </a:xfrm>
          <a:custGeom>
            <a:avLst/>
            <a:gdLst>
              <a:gd name="connsiteX0" fmla="*/ 0 w 2097464"/>
              <a:gd name="connsiteY0" fmla="*/ 37707 h 1013441"/>
              <a:gd name="connsiteX1" fmla="*/ 923827 w 2097464"/>
              <a:gd name="connsiteY1" fmla="*/ 1013382 h 1013441"/>
              <a:gd name="connsiteX2" fmla="*/ 2097464 w 2097464"/>
              <a:gd name="connsiteY2" fmla="*/ 0 h 1013441"/>
              <a:gd name="connsiteX3" fmla="*/ 2097464 w 2097464"/>
              <a:gd name="connsiteY3" fmla="*/ 0 h 1013441"/>
              <a:gd name="connsiteX4" fmla="*/ 2097464 w 2097464"/>
              <a:gd name="connsiteY4" fmla="*/ 9427 h 1013441"/>
              <a:gd name="connsiteX5" fmla="*/ 2088037 w 2097464"/>
              <a:gd name="connsiteY5" fmla="*/ 9427 h 1013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97464" h="1013441">
                <a:moveTo>
                  <a:pt x="0" y="37707"/>
                </a:moveTo>
                <a:cubicBezTo>
                  <a:pt x="287125" y="528686"/>
                  <a:pt x="574250" y="1019666"/>
                  <a:pt x="923827" y="1013382"/>
                </a:cubicBezTo>
                <a:cubicBezTo>
                  <a:pt x="1273404" y="1007098"/>
                  <a:pt x="2097464" y="0"/>
                  <a:pt x="2097464" y="0"/>
                </a:cubicBezTo>
                <a:lnTo>
                  <a:pt x="2097464" y="0"/>
                </a:lnTo>
                <a:lnTo>
                  <a:pt x="2097464" y="9427"/>
                </a:lnTo>
                <a:cubicBezTo>
                  <a:pt x="2095893" y="10998"/>
                  <a:pt x="2091965" y="10212"/>
                  <a:pt x="2088037" y="9427"/>
                </a:cubicBezTo>
              </a:path>
            </a:pathLst>
          </a:custGeom>
          <a:ln/>
        </p:spPr>
        <p:style>
          <a:lnRef idx="2">
            <a:schemeClr val="accent2"/>
          </a:lnRef>
          <a:fillRef idx="0">
            <a:schemeClr val="accent2"/>
          </a:fillRef>
          <a:effectRef idx="1">
            <a:schemeClr val="accent2"/>
          </a:effectRef>
          <a:fontRef idx="minor">
            <a:schemeClr val="tx1"/>
          </a:fontRef>
        </p:style>
        <p:txBody>
          <a:bodyPr rtlCol="0" anchor="ctr"/>
          <a:lstStyle/>
          <a:p>
            <a:pPr algn="ctr"/>
            <a:endParaRPr lang="en-US"/>
          </a:p>
        </p:txBody>
      </p:sp>
      <p:sp>
        <p:nvSpPr>
          <p:cNvPr id="12" name="Freeform 11"/>
          <p:cNvSpPr/>
          <p:nvPr/>
        </p:nvSpPr>
        <p:spPr>
          <a:xfrm rot="21349434">
            <a:off x="2355410" y="2555790"/>
            <a:ext cx="2002895" cy="1918302"/>
          </a:xfrm>
          <a:custGeom>
            <a:avLst/>
            <a:gdLst>
              <a:gd name="connsiteX0" fmla="*/ 50512 w 2205385"/>
              <a:gd name="connsiteY0" fmla="*/ 1822632 h 2290663"/>
              <a:gd name="connsiteX1" fmla="*/ 239048 w 2205385"/>
              <a:gd name="connsiteY1" fmla="*/ 2199704 h 2290663"/>
              <a:gd name="connsiteX2" fmla="*/ 1926446 w 2205385"/>
              <a:gd name="connsiteY2" fmla="*/ 319056 h 2290663"/>
              <a:gd name="connsiteX3" fmla="*/ 2185683 w 2205385"/>
              <a:gd name="connsiteY3" fmla="*/ 17399 h 2290663"/>
            </a:gdLst>
            <a:ahLst/>
            <a:cxnLst>
              <a:cxn ang="0">
                <a:pos x="connsiteX0" y="connsiteY0"/>
              </a:cxn>
              <a:cxn ang="0">
                <a:pos x="connsiteX1" y="connsiteY1"/>
              </a:cxn>
              <a:cxn ang="0">
                <a:pos x="connsiteX2" y="connsiteY2"/>
              </a:cxn>
              <a:cxn ang="0">
                <a:pos x="connsiteX3" y="connsiteY3"/>
              </a:cxn>
            </a:cxnLst>
            <a:rect l="l" t="t" r="r" b="b"/>
            <a:pathLst>
              <a:path w="2205385" h="2290663">
                <a:moveTo>
                  <a:pt x="50512" y="1822632"/>
                </a:moveTo>
                <a:cubicBezTo>
                  <a:pt x="-11548" y="2136466"/>
                  <a:pt x="-73608" y="2450300"/>
                  <a:pt x="239048" y="2199704"/>
                </a:cubicBezTo>
                <a:cubicBezTo>
                  <a:pt x="551704" y="1949108"/>
                  <a:pt x="1602007" y="682773"/>
                  <a:pt x="1926446" y="319056"/>
                </a:cubicBezTo>
                <a:cubicBezTo>
                  <a:pt x="2250885" y="-44661"/>
                  <a:pt x="2218284" y="-13631"/>
                  <a:pt x="2185683" y="17399"/>
                </a:cubicBezTo>
              </a:path>
            </a:pathLst>
          </a:custGeom>
          <a:ln>
            <a:solidFill>
              <a:srgbClr val="C00000"/>
            </a:solidFill>
          </a:ln>
        </p:spPr>
        <p:style>
          <a:lnRef idx="2">
            <a:schemeClr val="accent2"/>
          </a:lnRef>
          <a:fillRef idx="0">
            <a:schemeClr val="accent2"/>
          </a:fillRef>
          <a:effectRef idx="1">
            <a:schemeClr val="accent2"/>
          </a:effectRef>
          <a:fontRef idx="minor">
            <a:schemeClr val="tx1"/>
          </a:fontRef>
        </p:style>
        <p:txBody>
          <a:bodyPr rtlCol="0" anchor="ctr"/>
          <a:lstStyle/>
          <a:p>
            <a:pPr algn="ctr"/>
            <a:endParaRPr lang="en-US"/>
          </a:p>
        </p:txBody>
      </p:sp>
      <p:sp>
        <p:nvSpPr>
          <p:cNvPr id="14" name="Rounded Rectangle 13"/>
          <p:cNvSpPr/>
          <p:nvPr/>
        </p:nvSpPr>
        <p:spPr>
          <a:xfrm>
            <a:off x="1043608" y="2348880"/>
            <a:ext cx="648072" cy="432048"/>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LAC</a:t>
            </a:r>
          </a:p>
          <a:p>
            <a:pPr algn="ctr"/>
            <a:r>
              <a:rPr lang="en-US" dirty="0"/>
              <a:t>LMC</a:t>
            </a:r>
          </a:p>
        </p:txBody>
      </p:sp>
      <p:sp>
        <p:nvSpPr>
          <p:cNvPr id="15" name="Rounded Rectangle 14"/>
          <p:cNvSpPr/>
          <p:nvPr/>
        </p:nvSpPr>
        <p:spPr>
          <a:xfrm>
            <a:off x="4309802" y="2269385"/>
            <a:ext cx="694246" cy="432048"/>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LMC</a:t>
            </a:r>
          </a:p>
        </p:txBody>
      </p:sp>
      <p:sp>
        <p:nvSpPr>
          <p:cNvPr id="16" name="Rounded Rectangle 15"/>
          <p:cNvSpPr/>
          <p:nvPr/>
        </p:nvSpPr>
        <p:spPr>
          <a:xfrm>
            <a:off x="4378834" y="3020540"/>
            <a:ext cx="697221" cy="432048"/>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LAC</a:t>
            </a:r>
          </a:p>
        </p:txBody>
      </p:sp>
      <p:sp>
        <p:nvSpPr>
          <p:cNvPr id="17" name="Rounded Rectangle 16"/>
          <p:cNvSpPr/>
          <p:nvPr/>
        </p:nvSpPr>
        <p:spPr>
          <a:xfrm>
            <a:off x="4934936" y="4509120"/>
            <a:ext cx="432048" cy="432048"/>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Q</a:t>
            </a:r>
          </a:p>
        </p:txBody>
      </p:sp>
      <p:sp>
        <p:nvSpPr>
          <p:cNvPr id="18" name="Oval 17"/>
          <p:cNvSpPr/>
          <p:nvPr/>
        </p:nvSpPr>
        <p:spPr>
          <a:xfrm>
            <a:off x="2987824" y="3990959"/>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29470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96" y="286604"/>
            <a:ext cx="9084937" cy="1450757"/>
          </a:xfrm>
        </p:spPr>
        <p:txBody>
          <a:bodyPr>
            <a:normAutofit/>
          </a:bodyPr>
          <a:lstStyle/>
          <a:p>
            <a:pPr algn="ctr" rtl="1"/>
            <a:r>
              <a:rPr lang="ar-SA" sz="3600" b="1" dirty="0">
                <a:solidFill>
                  <a:srgbClr val="C00000"/>
                </a:solidFill>
                <a:effectLst>
                  <a:outerShdw blurRad="38100" dist="38100" dir="2700000" algn="tl">
                    <a:srgbClr val="000000">
                      <a:alpha val="43137"/>
                    </a:srgbClr>
                  </a:outerShdw>
                </a:effectLst>
              </a:rPr>
              <a:t>العلاقة بين منحنيات التكاليف الحدية في الاجلين القصير والطويل </a:t>
            </a:r>
            <a:endParaRPr lang="en-US" sz="3600" b="1" dirty="0">
              <a:solidFill>
                <a:srgbClr val="C00000"/>
              </a:solidFill>
              <a:effectLst>
                <a:outerShdw blurRad="38100" dist="38100" dir="2700000" algn="tl">
                  <a:srgbClr val="000000">
                    <a:alpha val="43137"/>
                  </a:srgbClr>
                </a:outerShdw>
              </a:effectLst>
            </a:endParaRPr>
          </a:p>
        </p:txBody>
      </p:sp>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19</a:t>
            </a:fld>
            <a:endParaRPr lang="en-GB"/>
          </a:p>
        </p:txBody>
      </p:sp>
      <p:sp>
        <p:nvSpPr>
          <p:cNvPr id="6" name="Rounded Rectangle 5"/>
          <p:cNvSpPr/>
          <p:nvPr/>
        </p:nvSpPr>
        <p:spPr>
          <a:xfrm>
            <a:off x="4859601" y="1749617"/>
            <a:ext cx="4248472" cy="4355935"/>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r" rtl="1"/>
            <a:r>
              <a:rPr lang="ar-SA" sz="2800" dirty="0">
                <a:solidFill>
                  <a:schemeClr val="tx1"/>
                </a:solidFill>
              </a:rPr>
              <a:t>عند نقطة التماس بين منحنى (</a:t>
            </a:r>
            <a:r>
              <a:rPr lang="en-US" sz="2800" dirty="0">
                <a:solidFill>
                  <a:schemeClr val="tx1"/>
                </a:solidFill>
              </a:rPr>
              <a:t>LAC</a:t>
            </a:r>
            <a:r>
              <a:rPr lang="ar-SA" sz="2800" dirty="0">
                <a:solidFill>
                  <a:schemeClr val="tx1"/>
                </a:solidFill>
              </a:rPr>
              <a:t>) ومنحنى(</a:t>
            </a:r>
            <a:r>
              <a:rPr lang="en-US" sz="2800" dirty="0">
                <a:solidFill>
                  <a:schemeClr val="tx1"/>
                </a:solidFill>
              </a:rPr>
              <a:t>SAC</a:t>
            </a:r>
            <a:r>
              <a:rPr lang="ar-SA" sz="2800" dirty="0">
                <a:solidFill>
                  <a:schemeClr val="tx1"/>
                </a:solidFill>
              </a:rPr>
              <a:t>) النقطة (</a:t>
            </a:r>
            <a:r>
              <a:rPr lang="en-US" sz="2800" dirty="0">
                <a:solidFill>
                  <a:schemeClr val="tx1"/>
                </a:solidFill>
              </a:rPr>
              <a:t>A</a:t>
            </a:r>
            <a:r>
              <a:rPr lang="ar-SA" sz="2800" dirty="0">
                <a:solidFill>
                  <a:schemeClr val="tx1"/>
                </a:solidFill>
              </a:rPr>
              <a:t>) حيث يتساوى  (</a:t>
            </a:r>
            <a:r>
              <a:rPr lang="en-US" sz="2800" dirty="0">
                <a:solidFill>
                  <a:schemeClr val="tx1"/>
                </a:solidFill>
              </a:rPr>
              <a:t> LAC</a:t>
            </a:r>
            <a:r>
              <a:rPr lang="ar-SA" sz="2800" dirty="0">
                <a:solidFill>
                  <a:schemeClr val="tx1"/>
                </a:solidFill>
              </a:rPr>
              <a:t>) مع (</a:t>
            </a:r>
            <a:r>
              <a:rPr lang="en-US" sz="2800" dirty="0">
                <a:solidFill>
                  <a:schemeClr val="tx1"/>
                </a:solidFill>
              </a:rPr>
              <a:t>SAC</a:t>
            </a:r>
            <a:r>
              <a:rPr lang="ar-SA" sz="2800" dirty="0">
                <a:solidFill>
                  <a:schemeClr val="tx1"/>
                </a:solidFill>
              </a:rPr>
              <a:t>) فان منحنى (</a:t>
            </a:r>
            <a:r>
              <a:rPr lang="en-US" sz="2800" dirty="0">
                <a:solidFill>
                  <a:schemeClr val="tx1"/>
                </a:solidFill>
              </a:rPr>
              <a:t>LMC</a:t>
            </a:r>
            <a:r>
              <a:rPr lang="ar-SA" sz="2800" dirty="0">
                <a:solidFill>
                  <a:schemeClr val="tx1"/>
                </a:solidFill>
              </a:rPr>
              <a:t>) يقطع منحنى(</a:t>
            </a:r>
            <a:r>
              <a:rPr lang="en-US" sz="2800" dirty="0">
                <a:solidFill>
                  <a:schemeClr val="tx1"/>
                </a:solidFill>
              </a:rPr>
              <a:t>SMC</a:t>
            </a:r>
            <a:r>
              <a:rPr lang="ar-SA" sz="2800" dirty="0">
                <a:solidFill>
                  <a:schemeClr val="tx1"/>
                </a:solidFill>
              </a:rPr>
              <a:t>) النقطة (</a:t>
            </a:r>
            <a:r>
              <a:rPr lang="en-US" sz="2800" dirty="0">
                <a:solidFill>
                  <a:schemeClr val="tx1"/>
                </a:solidFill>
              </a:rPr>
              <a:t>B</a:t>
            </a:r>
            <a:r>
              <a:rPr lang="ar-SA" sz="2800" dirty="0">
                <a:solidFill>
                  <a:schemeClr val="tx1"/>
                </a:solidFill>
              </a:rPr>
              <a:t>)</a:t>
            </a:r>
            <a:endParaRPr lang="en-US" sz="2800" dirty="0">
              <a:solidFill>
                <a:schemeClr val="tx1"/>
              </a:solidFill>
            </a:endParaRPr>
          </a:p>
        </p:txBody>
      </p:sp>
      <p:sp>
        <p:nvSpPr>
          <p:cNvPr id="3" name="Freeform 2"/>
          <p:cNvSpPr/>
          <p:nvPr/>
        </p:nvSpPr>
        <p:spPr>
          <a:xfrm>
            <a:off x="1527252" y="2647955"/>
            <a:ext cx="2322058" cy="1138296"/>
          </a:xfrm>
          <a:custGeom>
            <a:avLst/>
            <a:gdLst>
              <a:gd name="connsiteX0" fmla="*/ 0 w 2457450"/>
              <a:gd name="connsiteY0" fmla="*/ 0 h 1042182"/>
              <a:gd name="connsiteX1" fmla="*/ 241788 w 2457450"/>
              <a:gd name="connsiteY1" fmla="*/ 461597 h 1042182"/>
              <a:gd name="connsiteX2" fmla="*/ 848457 w 2457450"/>
              <a:gd name="connsiteY2" fmla="*/ 918797 h 1042182"/>
              <a:gd name="connsiteX3" fmla="*/ 1380392 w 2457450"/>
              <a:gd name="connsiteY3" fmla="*/ 1041889 h 1042182"/>
              <a:gd name="connsiteX4" fmla="*/ 1868365 w 2457450"/>
              <a:gd name="connsiteY4" fmla="*/ 896816 h 1042182"/>
              <a:gd name="connsiteX5" fmla="*/ 2457450 w 2457450"/>
              <a:gd name="connsiteY5" fmla="*/ 316524 h 1042182"/>
              <a:gd name="connsiteX6" fmla="*/ 2457450 w 2457450"/>
              <a:gd name="connsiteY6" fmla="*/ 316524 h 1042182"/>
              <a:gd name="connsiteX7" fmla="*/ 2457450 w 2457450"/>
              <a:gd name="connsiteY7" fmla="*/ 316524 h 1042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57450" h="1042182">
                <a:moveTo>
                  <a:pt x="0" y="0"/>
                </a:moveTo>
                <a:cubicBezTo>
                  <a:pt x="50189" y="154232"/>
                  <a:pt x="100379" y="308464"/>
                  <a:pt x="241788" y="461597"/>
                </a:cubicBezTo>
                <a:cubicBezTo>
                  <a:pt x="383197" y="614730"/>
                  <a:pt x="658690" y="822082"/>
                  <a:pt x="848457" y="918797"/>
                </a:cubicBezTo>
                <a:cubicBezTo>
                  <a:pt x="1038224" y="1015512"/>
                  <a:pt x="1210407" y="1045553"/>
                  <a:pt x="1380392" y="1041889"/>
                </a:cubicBezTo>
                <a:cubicBezTo>
                  <a:pt x="1550377" y="1038226"/>
                  <a:pt x="1688855" y="1017710"/>
                  <a:pt x="1868365" y="896816"/>
                </a:cubicBezTo>
                <a:cubicBezTo>
                  <a:pt x="2047875" y="775922"/>
                  <a:pt x="2457450" y="316524"/>
                  <a:pt x="2457450" y="316524"/>
                </a:cubicBezTo>
                <a:lnTo>
                  <a:pt x="2457450" y="316524"/>
                </a:lnTo>
                <a:lnTo>
                  <a:pt x="2457450" y="316524"/>
                </a:lnTo>
              </a:path>
            </a:pathLst>
          </a:cu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rot="21306732">
            <a:off x="1704360" y="2697409"/>
            <a:ext cx="1336822" cy="833998"/>
          </a:xfrm>
          <a:custGeom>
            <a:avLst/>
            <a:gdLst>
              <a:gd name="connsiteX0" fmla="*/ 0 w 1314450"/>
              <a:gd name="connsiteY0" fmla="*/ 0 h 844132"/>
              <a:gd name="connsiteX1" fmla="*/ 101112 w 1314450"/>
              <a:gd name="connsiteY1" fmla="*/ 386861 h 844132"/>
              <a:gd name="connsiteX2" fmla="*/ 232997 w 1314450"/>
              <a:gd name="connsiteY2" fmla="*/ 641838 h 844132"/>
              <a:gd name="connsiteX3" fmla="*/ 457200 w 1314450"/>
              <a:gd name="connsiteY3" fmla="*/ 826476 h 844132"/>
              <a:gd name="connsiteX4" fmla="*/ 707781 w 1314450"/>
              <a:gd name="connsiteY4" fmla="*/ 813288 h 844132"/>
              <a:gd name="connsiteX5" fmla="*/ 993531 w 1314450"/>
              <a:gd name="connsiteY5" fmla="*/ 619857 h 844132"/>
              <a:gd name="connsiteX6" fmla="*/ 1314450 w 1314450"/>
              <a:gd name="connsiteY6" fmla="*/ 145073 h 844132"/>
              <a:gd name="connsiteX7" fmla="*/ 1314450 w 1314450"/>
              <a:gd name="connsiteY7" fmla="*/ 145073 h 844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14450" h="844132">
                <a:moveTo>
                  <a:pt x="0" y="0"/>
                </a:moveTo>
                <a:cubicBezTo>
                  <a:pt x="31139" y="139944"/>
                  <a:pt x="62279" y="279888"/>
                  <a:pt x="101112" y="386861"/>
                </a:cubicBezTo>
                <a:cubicBezTo>
                  <a:pt x="139945" y="493834"/>
                  <a:pt x="173649" y="568569"/>
                  <a:pt x="232997" y="641838"/>
                </a:cubicBezTo>
                <a:cubicBezTo>
                  <a:pt x="292345" y="715107"/>
                  <a:pt x="378069" y="797901"/>
                  <a:pt x="457200" y="826476"/>
                </a:cubicBezTo>
                <a:cubicBezTo>
                  <a:pt x="536331" y="855051"/>
                  <a:pt x="618393" y="847724"/>
                  <a:pt x="707781" y="813288"/>
                </a:cubicBezTo>
                <a:cubicBezTo>
                  <a:pt x="797169" y="778852"/>
                  <a:pt x="892419" y="731226"/>
                  <a:pt x="993531" y="619857"/>
                </a:cubicBezTo>
                <a:cubicBezTo>
                  <a:pt x="1094643" y="508488"/>
                  <a:pt x="1314450" y="145073"/>
                  <a:pt x="1314450" y="145073"/>
                </a:cubicBezTo>
                <a:lnTo>
                  <a:pt x="1314450" y="145073"/>
                </a:lnTo>
              </a:path>
            </a:pathLst>
          </a:cu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666142" y="2620108"/>
            <a:ext cx="2035420" cy="1436494"/>
          </a:xfrm>
          <a:custGeom>
            <a:avLst/>
            <a:gdLst>
              <a:gd name="connsiteX0" fmla="*/ 0 w 2035420"/>
              <a:gd name="connsiteY0" fmla="*/ 1244111 h 1436494"/>
              <a:gd name="connsiteX1" fmla="*/ 246185 w 2035420"/>
              <a:gd name="connsiteY1" fmla="*/ 1389184 h 1436494"/>
              <a:gd name="connsiteX2" fmla="*/ 562708 w 2035420"/>
              <a:gd name="connsiteY2" fmla="*/ 1428750 h 1436494"/>
              <a:gd name="connsiteX3" fmla="*/ 1028700 w 2035420"/>
              <a:gd name="connsiteY3" fmla="*/ 1252904 h 1436494"/>
              <a:gd name="connsiteX4" fmla="*/ 1481504 w 2035420"/>
              <a:gd name="connsiteY4" fmla="*/ 835269 h 1436494"/>
              <a:gd name="connsiteX5" fmla="*/ 2035420 w 2035420"/>
              <a:gd name="connsiteY5" fmla="*/ 0 h 1436494"/>
              <a:gd name="connsiteX6" fmla="*/ 2035420 w 2035420"/>
              <a:gd name="connsiteY6" fmla="*/ 0 h 1436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35420" h="1436494">
                <a:moveTo>
                  <a:pt x="0" y="1244111"/>
                </a:moveTo>
                <a:cubicBezTo>
                  <a:pt x="76200" y="1301261"/>
                  <a:pt x="152400" y="1358411"/>
                  <a:pt x="246185" y="1389184"/>
                </a:cubicBezTo>
                <a:cubicBezTo>
                  <a:pt x="339970" y="1419957"/>
                  <a:pt x="432289" y="1451463"/>
                  <a:pt x="562708" y="1428750"/>
                </a:cubicBezTo>
                <a:cubicBezTo>
                  <a:pt x="693127" y="1406037"/>
                  <a:pt x="875567" y="1351818"/>
                  <a:pt x="1028700" y="1252904"/>
                </a:cubicBezTo>
                <a:cubicBezTo>
                  <a:pt x="1181833" y="1153990"/>
                  <a:pt x="1313717" y="1044086"/>
                  <a:pt x="1481504" y="835269"/>
                </a:cubicBezTo>
                <a:cubicBezTo>
                  <a:pt x="1649291" y="626452"/>
                  <a:pt x="2035420" y="0"/>
                  <a:pt x="2035420" y="0"/>
                </a:cubicBezTo>
                <a:lnTo>
                  <a:pt x="2035420" y="0"/>
                </a:lnTo>
              </a:path>
            </a:pathLst>
          </a:cu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22334" y="2924395"/>
            <a:ext cx="780982" cy="1208598"/>
          </a:xfrm>
          <a:custGeom>
            <a:avLst/>
            <a:gdLst>
              <a:gd name="connsiteX0" fmla="*/ 0 w 874835"/>
              <a:gd name="connsiteY0" fmla="*/ 1143000 h 1143000"/>
              <a:gd name="connsiteX1" fmla="*/ 276958 w 874835"/>
              <a:gd name="connsiteY1" fmla="*/ 1019908 h 1143000"/>
              <a:gd name="connsiteX2" fmla="*/ 567104 w 874835"/>
              <a:gd name="connsiteY2" fmla="*/ 751742 h 1143000"/>
              <a:gd name="connsiteX3" fmla="*/ 729762 w 874835"/>
              <a:gd name="connsiteY3" fmla="*/ 430823 h 1143000"/>
              <a:gd name="connsiteX4" fmla="*/ 874835 w 874835"/>
              <a:gd name="connsiteY4" fmla="*/ 0 h 1143000"/>
              <a:gd name="connsiteX5" fmla="*/ 874835 w 874835"/>
              <a:gd name="connsiteY5" fmla="*/ 0 h 114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74835" h="1143000">
                <a:moveTo>
                  <a:pt x="0" y="1143000"/>
                </a:moveTo>
                <a:cubicBezTo>
                  <a:pt x="91220" y="1114059"/>
                  <a:pt x="182441" y="1085118"/>
                  <a:pt x="276958" y="1019908"/>
                </a:cubicBezTo>
                <a:cubicBezTo>
                  <a:pt x="371475" y="954698"/>
                  <a:pt x="491637" y="849923"/>
                  <a:pt x="567104" y="751742"/>
                </a:cubicBezTo>
                <a:cubicBezTo>
                  <a:pt x="642571" y="653561"/>
                  <a:pt x="678474" y="556113"/>
                  <a:pt x="729762" y="430823"/>
                </a:cubicBezTo>
                <a:cubicBezTo>
                  <a:pt x="781050" y="305533"/>
                  <a:pt x="874835" y="0"/>
                  <a:pt x="874835" y="0"/>
                </a:cubicBezTo>
                <a:lnTo>
                  <a:pt x="874835" y="0"/>
                </a:lnTo>
              </a:path>
            </a:pathLst>
          </a:custGeom>
          <a:noFill/>
          <a:ln w="28575">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p:nvPr/>
        </p:nvCxnSpPr>
        <p:spPr>
          <a:xfrm flipV="1">
            <a:off x="1714642" y="2867799"/>
            <a:ext cx="0" cy="2160240"/>
          </a:xfrm>
          <a:prstGeom prst="line">
            <a:avLst/>
          </a:prstGeom>
          <a:ln w="19050">
            <a:solidFill>
              <a:srgbClr val="00B050"/>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1907704" y="3303226"/>
            <a:ext cx="0" cy="1781958"/>
          </a:xfrm>
          <a:prstGeom prst="line">
            <a:avLst/>
          </a:prstGeom>
          <a:ln w="19050">
            <a:solidFill>
              <a:srgbClr val="00B050"/>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2195736" y="3573016"/>
            <a:ext cx="0" cy="1512168"/>
          </a:xfrm>
          <a:prstGeom prst="line">
            <a:avLst/>
          </a:prstGeom>
          <a:ln w="19050">
            <a:solidFill>
              <a:srgbClr val="00B050"/>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331640" y="2852936"/>
            <a:ext cx="369560" cy="0"/>
          </a:xfrm>
          <a:prstGeom prst="line">
            <a:avLst/>
          </a:prstGeom>
          <a:ln w="12700">
            <a:solidFill>
              <a:srgbClr val="00B050"/>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1326405" y="3068960"/>
            <a:ext cx="369560" cy="0"/>
          </a:xfrm>
          <a:prstGeom prst="line">
            <a:avLst/>
          </a:prstGeom>
          <a:ln w="12700">
            <a:solidFill>
              <a:srgbClr val="00B050"/>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endCxn id="8" idx="2"/>
          </p:cNvCxnSpPr>
          <p:nvPr/>
        </p:nvCxnSpPr>
        <p:spPr>
          <a:xfrm>
            <a:off x="1357762" y="3329972"/>
            <a:ext cx="603631" cy="37542"/>
          </a:xfrm>
          <a:prstGeom prst="line">
            <a:avLst/>
          </a:prstGeom>
          <a:ln w="12700">
            <a:solidFill>
              <a:srgbClr val="00B050"/>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1326405" y="2060849"/>
            <a:ext cx="8793" cy="3024335"/>
          </a:xfrm>
          <a:prstGeom prst="straightConnector1">
            <a:avLst/>
          </a:prstGeom>
          <a:ln w="28575">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1324207" y="5052136"/>
            <a:ext cx="3854989" cy="8385"/>
          </a:xfrm>
          <a:prstGeom prst="straightConnector1">
            <a:avLst/>
          </a:prstGeom>
          <a:ln w="28575">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28" name="Rounded Rectangle 27"/>
          <p:cNvSpPr/>
          <p:nvPr/>
        </p:nvSpPr>
        <p:spPr>
          <a:xfrm>
            <a:off x="1528631" y="5029412"/>
            <a:ext cx="360040" cy="214842"/>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smtClean="0"/>
              <a:t>Q0</a:t>
            </a:r>
            <a:endParaRPr lang="en-US" sz="1000" dirty="0"/>
          </a:p>
        </p:txBody>
      </p:sp>
      <p:sp>
        <p:nvSpPr>
          <p:cNvPr id="29" name="Rounded Rectangle 28"/>
          <p:cNvSpPr/>
          <p:nvPr/>
        </p:nvSpPr>
        <p:spPr>
          <a:xfrm>
            <a:off x="5023699" y="4944124"/>
            <a:ext cx="504056" cy="21602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smtClean="0"/>
              <a:t>Q</a:t>
            </a:r>
            <a:endParaRPr lang="en-US" sz="1000" dirty="0"/>
          </a:p>
        </p:txBody>
      </p:sp>
      <p:sp>
        <p:nvSpPr>
          <p:cNvPr id="31" name="Rounded Rectangle 30"/>
          <p:cNvSpPr/>
          <p:nvPr/>
        </p:nvSpPr>
        <p:spPr>
          <a:xfrm>
            <a:off x="2751075" y="2419207"/>
            <a:ext cx="504056" cy="21602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smtClean="0"/>
              <a:t>SAC</a:t>
            </a:r>
            <a:endParaRPr lang="en-US" sz="1000" dirty="0"/>
          </a:p>
        </p:txBody>
      </p:sp>
      <p:sp>
        <p:nvSpPr>
          <p:cNvPr id="32" name="Rounded Rectangle 31"/>
          <p:cNvSpPr/>
          <p:nvPr/>
        </p:nvSpPr>
        <p:spPr>
          <a:xfrm>
            <a:off x="3797507" y="2863030"/>
            <a:ext cx="504056" cy="21602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smtClean="0"/>
              <a:t>LAC</a:t>
            </a:r>
            <a:endParaRPr lang="en-US" sz="1000" dirty="0"/>
          </a:p>
        </p:txBody>
      </p:sp>
      <p:sp>
        <p:nvSpPr>
          <p:cNvPr id="33" name="Rounded Rectangle 32"/>
          <p:cNvSpPr/>
          <p:nvPr/>
        </p:nvSpPr>
        <p:spPr>
          <a:xfrm>
            <a:off x="2265828" y="2609292"/>
            <a:ext cx="504056" cy="21602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smtClean="0"/>
              <a:t>SMC</a:t>
            </a:r>
            <a:endParaRPr lang="en-US" sz="1000" dirty="0"/>
          </a:p>
        </p:txBody>
      </p:sp>
      <p:sp>
        <p:nvSpPr>
          <p:cNvPr id="34" name="Rounded Rectangle 33"/>
          <p:cNvSpPr/>
          <p:nvPr/>
        </p:nvSpPr>
        <p:spPr>
          <a:xfrm>
            <a:off x="1854021" y="3134146"/>
            <a:ext cx="232624" cy="198238"/>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smtClean="0"/>
              <a:t>A</a:t>
            </a:r>
            <a:endParaRPr lang="en-US" sz="1000" dirty="0"/>
          </a:p>
        </p:txBody>
      </p:sp>
      <p:sp>
        <p:nvSpPr>
          <p:cNvPr id="35" name="Rounded Rectangle 34"/>
          <p:cNvSpPr/>
          <p:nvPr/>
        </p:nvSpPr>
        <p:spPr>
          <a:xfrm>
            <a:off x="842665" y="2203183"/>
            <a:ext cx="504056" cy="21602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smtClean="0"/>
              <a:t>MC</a:t>
            </a:r>
          </a:p>
          <a:p>
            <a:pPr algn="ctr"/>
            <a:r>
              <a:rPr lang="en-US" sz="1000" dirty="0" smtClean="0"/>
              <a:t>AC</a:t>
            </a:r>
            <a:endParaRPr lang="en-US" sz="1000" dirty="0"/>
          </a:p>
        </p:txBody>
      </p:sp>
      <p:sp>
        <p:nvSpPr>
          <p:cNvPr id="36" name="Rounded Rectangle 35"/>
          <p:cNvSpPr/>
          <p:nvPr/>
        </p:nvSpPr>
        <p:spPr>
          <a:xfrm>
            <a:off x="840941" y="3814872"/>
            <a:ext cx="504056" cy="21602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smtClean="0"/>
              <a:t>LMC</a:t>
            </a:r>
            <a:r>
              <a:rPr lang="en-US" sz="800" dirty="0" smtClean="0"/>
              <a:t>0</a:t>
            </a:r>
            <a:endParaRPr lang="en-US" sz="800" dirty="0"/>
          </a:p>
        </p:txBody>
      </p:sp>
      <p:sp>
        <p:nvSpPr>
          <p:cNvPr id="37" name="Rounded Rectangle 36"/>
          <p:cNvSpPr/>
          <p:nvPr/>
        </p:nvSpPr>
        <p:spPr>
          <a:xfrm>
            <a:off x="1885468" y="3760815"/>
            <a:ext cx="215856" cy="183643"/>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smtClean="0"/>
              <a:t>B</a:t>
            </a:r>
            <a:endParaRPr lang="en-US" sz="1000" dirty="0"/>
          </a:p>
        </p:txBody>
      </p:sp>
      <p:sp>
        <p:nvSpPr>
          <p:cNvPr id="38" name="Rounded Rectangle 37"/>
          <p:cNvSpPr/>
          <p:nvPr/>
        </p:nvSpPr>
        <p:spPr>
          <a:xfrm>
            <a:off x="840941" y="4030896"/>
            <a:ext cx="504056" cy="21602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smtClean="0"/>
              <a:t>SMC</a:t>
            </a:r>
            <a:r>
              <a:rPr lang="en-US" sz="800" dirty="0" smtClean="0"/>
              <a:t>0</a:t>
            </a:r>
            <a:endParaRPr lang="en-US" sz="800" dirty="0"/>
          </a:p>
        </p:txBody>
      </p:sp>
      <p:sp>
        <p:nvSpPr>
          <p:cNvPr id="39" name="Rounded Rectangle 38"/>
          <p:cNvSpPr/>
          <p:nvPr/>
        </p:nvSpPr>
        <p:spPr>
          <a:xfrm>
            <a:off x="1722064" y="5026622"/>
            <a:ext cx="360040" cy="214842"/>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smtClean="0"/>
              <a:t>Q1</a:t>
            </a:r>
            <a:endParaRPr lang="en-US" sz="1000" dirty="0"/>
          </a:p>
        </p:txBody>
      </p:sp>
      <p:sp>
        <p:nvSpPr>
          <p:cNvPr id="40" name="Rounded Rectangle 39"/>
          <p:cNvSpPr/>
          <p:nvPr/>
        </p:nvSpPr>
        <p:spPr>
          <a:xfrm>
            <a:off x="2008479" y="5033835"/>
            <a:ext cx="360040" cy="214842"/>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smtClean="0"/>
              <a:t>Q2</a:t>
            </a:r>
            <a:endParaRPr lang="en-US" sz="1000" dirty="0"/>
          </a:p>
        </p:txBody>
      </p:sp>
      <p:sp>
        <p:nvSpPr>
          <p:cNvPr id="41" name="Rounded Rectangle 40"/>
          <p:cNvSpPr/>
          <p:nvPr/>
        </p:nvSpPr>
        <p:spPr>
          <a:xfrm>
            <a:off x="3660880" y="2521029"/>
            <a:ext cx="504056" cy="21602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a:t>LMC</a:t>
            </a:r>
          </a:p>
        </p:txBody>
      </p:sp>
      <p:sp>
        <p:nvSpPr>
          <p:cNvPr id="42" name="Rounded Rectangle 41"/>
          <p:cNvSpPr/>
          <p:nvPr/>
        </p:nvSpPr>
        <p:spPr>
          <a:xfrm>
            <a:off x="841690" y="2718645"/>
            <a:ext cx="504056" cy="21602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smtClean="0"/>
              <a:t>SAC</a:t>
            </a:r>
            <a:r>
              <a:rPr lang="en-US" sz="800" dirty="0" smtClean="0"/>
              <a:t>0</a:t>
            </a:r>
            <a:endParaRPr lang="en-US" sz="800" dirty="0"/>
          </a:p>
        </p:txBody>
      </p:sp>
      <p:sp>
        <p:nvSpPr>
          <p:cNvPr id="43" name="Rounded Rectangle 42"/>
          <p:cNvSpPr/>
          <p:nvPr/>
        </p:nvSpPr>
        <p:spPr>
          <a:xfrm>
            <a:off x="825548" y="2891959"/>
            <a:ext cx="504056" cy="21602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smtClean="0"/>
              <a:t>LAC</a:t>
            </a:r>
            <a:r>
              <a:rPr lang="en-US" sz="800" dirty="0" smtClean="0"/>
              <a:t>0</a:t>
            </a:r>
            <a:endParaRPr lang="en-US" sz="800" dirty="0"/>
          </a:p>
        </p:txBody>
      </p:sp>
      <p:cxnSp>
        <p:nvCxnSpPr>
          <p:cNvPr id="44" name="Straight Connector 43"/>
          <p:cNvCxnSpPr>
            <a:stCxn id="36" idx="3"/>
          </p:cNvCxnSpPr>
          <p:nvPr/>
        </p:nvCxnSpPr>
        <p:spPr>
          <a:xfrm>
            <a:off x="1344997" y="3922884"/>
            <a:ext cx="363654" cy="0"/>
          </a:xfrm>
          <a:prstGeom prst="line">
            <a:avLst/>
          </a:prstGeom>
          <a:ln w="12700">
            <a:solidFill>
              <a:srgbClr val="00B050"/>
            </a:solidFill>
            <a:prstDash val="solid"/>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V="1">
            <a:off x="1332311" y="4092888"/>
            <a:ext cx="363654" cy="8743"/>
          </a:xfrm>
          <a:prstGeom prst="line">
            <a:avLst/>
          </a:prstGeom>
          <a:ln w="12700">
            <a:solidFill>
              <a:srgbClr val="00B050"/>
            </a:solidFill>
            <a:prstDash val="solid"/>
          </a:ln>
        </p:spPr>
        <p:style>
          <a:lnRef idx="1">
            <a:schemeClr val="accent1"/>
          </a:lnRef>
          <a:fillRef idx="0">
            <a:schemeClr val="accent1"/>
          </a:fillRef>
          <a:effectRef idx="0">
            <a:schemeClr val="accent1"/>
          </a:effectRef>
          <a:fontRef idx="minor">
            <a:schemeClr val="tx1"/>
          </a:fontRef>
        </p:style>
      </p:cxnSp>
      <p:sp>
        <p:nvSpPr>
          <p:cNvPr id="51" name="Oval 50"/>
          <p:cNvSpPr/>
          <p:nvPr/>
        </p:nvSpPr>
        <p:spPr>
          <a:xfrm>
            <a:off x="1915244" y="3319877"/>
            <a:ext cx="4985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1870124" y="3985658"/>
            <a:ext cx="4985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35065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ar-SA" smtClean="0"/>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2</a:t>
            </a:fld>
            <a:endParaRPr lang="en-GB"/>
          </a:p>
        </p:txBody>
      </p:sp>
    </p:spTree>
    <p:extLst>
      <p:ext uri="{BB962C8B-B14F-4D97-AF65-F5344CB8AC3E}">
        <p14:creationId xmlns:p14="http://schemas.microsoft.com/office/powerpoint/2010/main" val="2680465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60648"/>
            <a:ext cx="7543800" cy="1450757"/>
          </a:xfrm>
        </p:spPr>
        <p:txBody>
          <a:bodyPr>
            <a:normAutofit/>
          </a:bodyPr>
          <a:lstStyle/>
          <a:p>
            <a:pPr algn="ctr" rtl="1"/>
            <a:r>
              <a:rPr lang="ar-SA" sz="3600" b="1" dirty="0">
                <a:solidFill>
                  <a:srgbClr val="C00000"/>
                </a:solidFill>
                <a:effectLst>
                  <a:outerShdw blurRad="38100" dist="38100" dir="2700000" algn="tl">
                    <a:srgbClr val="000000">
                      <a:alpha val="43137"/>
                    </a:srgbClr>
                  </a:outerShdw>
                </a:effectLst>
              </a:rPr>
              <a:t>الحجم الامثل للمشروع</a:t>
            </a:r>
            <a:br>
              <a:rPr lang="ar-SA" sz="3600" b="1" dirty="0">
                <a:solidFill>
                  <a:srgbClr val="C00000"/>
                </a:solidFill>
                <a:effectLst>
                  <a:outerShdw blurRad="38100" dist="38100" dir="2700000" algn="tl">
                    <a:srgbClr val="000000">
                      <a:alpha val="43137"/>
                    </a:srgbClr>
                  </a:outerShdw>
                </a:effectLst>
              </a:rPr>
            </a:br>
            <a:r>
              <a:rPr lang="en-US" sz="3600" b="1" dirty="0">
                <a:solidFill>
                  <a:srgbClr val="C00000"/>
                </a:solidFill>
                <a:effectLst>
                  <a:outerShdw blurRad="38100" dist="38100" dir="2700000" algn="tl">
                    <a:srgbClr val="000000">
                      <a:alpha val="43137"/>
                    </a:srgbClr>
                  </a:outerShdw>
                </a:effectLst>
              </a:rPr>
              <a:t>The Optimum Scale of Plant </a:t>
            </a:r>
          </a:p>
        </p:txBody>
      </p:sp>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20</a:t>
            </a:fld>
            <a:endParaRPr lang="en-GB"/>
          </a:p>
        </p:txBody>
      </p:sp>
      <p:sp>
        <p:nvSpPr>
          <p:cNvPr id="7" name="Rounded Rectangle 6"/>
          <p:cNvSpPr/>
          <p:nvPr/>
        </p:nvSpPr>
        <p:spPr>
          <a:xfrm>
            <a:off x="3853161" y="1988840"/>
            <a:ext cx="5183335" cy="432048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marL="285750" indent="-285750" algn="r" rtl="1">
              <a:buFont typeface="Wingdings" panose="05000000000000000000" pitchFamily="2" charset="2"/>
              <a:buChar char="q"/>
            </a:pPr>
            <a:r>
              <a:rPr lang="ar-SA" sz="2400" b="1" dirty="0">
                <a:solidFill>
                  <a:srgbClr val="0070C0"/>
                </a:solidFill>
              </a:rPr>
              <a:t>هو الحجم الاكثر كفاءة من بين الاحجام المصنعية الاخرى التي تستطيع المنشأة اختيارها </a:t>
            </a:r>
          </a:p>
          <a:p>
            <a:pPr marL="342900" indent="-342900" algn="r" rtl="1">
              <a:buFont typeface="Wingdings" panose="05000000000000000000" pitchFamily="2" charset="2"/>
              <a:buChar char="q"/>
            </a:pPr>
            <a:r>
              <a:rPr lang="ar-SA" sz="2400" b="1" dirty="0">
                <a:solidFill>
                  <a:srgbClr val="0070C0"/>
                </a:solidFill>
              </a:rPr>
              <a:t>هو الحجم الذي تستغل(تتحقق)  فيه الطاقة الاقتصادية القصوى للمشروع وعندها تنتج المنشأة بأقصى كفاءة</a:t>
            </a:r>
          </a:p>
          <a:p>
            <a:pPr marL="342900" indent="-342900" algn="r" rtl="1">
              <a:buFont typeface="Wingdings" panose="05000000000000000000" pitchFamily="2" charset="2"/>
              <a:buChar char="q"/>
            </a:pPr>
            <a:r>
              <a:rPr lang="ar-SA" sz="2400" dirty="0">
                <a:solidFill>
                  <a:schemeClr val="tx1"/>
                </a:solidFill>
              </a:rPr>
              <a:t>من الرسم اقصى كفاءة للمشروع تتحقق </a:t>
            </a:r>
            <a:endParaRPr lang="ar-SA" sz="2400" dirty="0" smtClean="0">
              <a:solidFill>
                <a:schemeClr val="tx1"/>
              </a:solidFill>
            </a:endParaRPr>
          </a:p>
          <a:p>
            <a:pPr algn="r" rtl="1"/>
            <a:r>
              <a:rPr lang="ar-SA" sz="2400" dirty="0" smtClean="0">
                <a:solidFill>
                  <a:schemeClr val="tx1"/>
                </a:solidFill>
              </a:rPr>
              <a:t>عند</a:t>
            </a:r>
            <a:r>
              <a:rPr lang="en-US" sz="2400" dirty="0" smtClean="0">
                <a:solidFill>
                  <a:schemeClr val="tx1"/>
                </a:solidFill>
              </a:rPr>
              <a:t> </a:t>
            </a:r>
            <a:r>
              <a:rPr lang="ar-SA" sz="2400" dirty="0">
                <a:solidFill>
                  <a:schemeClr val="tx1"/>
                </a:solidFill>
              </a:rPr>
              <a:t>النقطة (</a:t>
            </a:r>
            <a:r>
              <a:rPr lang="en-US" sz="2400" dirty="0">
                <a:solidFill>
                  <a:schemeClr val="tx1"/>
                </a:solidFill>
              </a:rPr>
              <a:t>A</a:t>
            </a:r>
            <a:r>
              <a:rPr lang="ar-SA" sz="2400" dirty="0">
                <a:solidFill>
                  <a:schemeClr val="tx1"/>
                </a:solidFill>
              </a:rPr>
              <a:t>)حيث يتماس منحنى (</a:t>
            </a:r>
            <a:r>
              <a:rPr lang="en-US" sz="2400" dirty="0">
                <a:solidFill>
                  <a:schemeClr val="tx1"/>
                </a:solidFill>
              </a:rPr>
              <a:t>LAC</a:t>
            </a:r>
            <a:r>
              <a:rPr lang="ar-SA" sz="2400" dirty="0">
                <a:solidFill>
                  <a:schemeClr val="tx1"/>
                </a:solidFill>
              </a:rPr>
              <a:t>)مع منحنى(</a:t>
            </a:r>
            <a:r>
              <a:rPr lang="en-US" sz="2400" dirty="0">
                <a:solidFill>
                  <a:schemeClr val="tx1"/>
                </a:solidFill>
              </a:rPr>
              <a:t>SAC</a:t>
            </a:r>
            <a:r>
              <a:rPr lang="ar-SA" sz="2400" dirty="0">
                <a:solidFill>
                  <a:schemeClr val="tx1"/>
                </a:solidFill>
              </a:rPr>
              <a:t>) عند ادنى نقطة لكل منهما </a:t>
            </a:r>
            <a:endParaRPr lang="en-US" sz="2400" dirty="0">
              <a:solidFill>
                <a:schemeClr val="tx1"/>
              </a:solidFill>
            </a:endParaRPr>
          </a:p>
          <a:p>
            <a:pPr algn="r" rtl="1"/>
            <a:r>
              <a:rPr lang="en-US" sz="2400" b="1" dirty="0" err="1">
                <a:solidFill>
                  <a:srgbClr val="C00000"/>
                </a:solidFill>
                <a:effectLst>
                  <a:outerShdw blurRad="38100" dist="38100" dir="2700000" algn="tl">
                    <a:srgbClr val="000000">
                      <a:alpha val="43137"/>
                    </a:srgbClr>
                  </a:outerShdw>
                </a:effectLst>
              </a:rPr>
              <a:t>SAC</a:t>
            </a:r>
            <a:r>
              <a:rPr lang="en-US" sz="1400" b="1" dirty="0" err="1">
                <a:solidFill>
                  <a:srgbClr val="C00000"/>
                </a:solidFill>
                <a:effectLst>
                  <a:outerShdw blurRad="38100" dist="38100" dir="2700000" algn="tl">
                    <a:srgbClr val="000000">
                      <a:alpha val="43137"/>
                    </a:srgbClr>
                  </a:outerShdw>
                </a:effectLst>
              </a:rPr>
              <a:t>min</a:t>
            </a:r>
            <a:r>
              <a:rPr lang="en-US" sz="2400" b="1" dirty="0">
                <a:solidFill>
                  <a:srgbClr val="C00000"/>
                </a:solidFill>
                <a:effectLst>
                  <a:outerShdw blurRad="38100" dist="38100" dir="2700000" algn="tl">
                    <a:srgbClr val="000000">
                      <a:alpha val="43137"/>
                    </a:srgbClr>
                  </a:outerShdw>
                </a:effectLst>
              </a:rPr>
              <a:t> =</a:t>
            </a:r>
            <a:r>
              <a:rPr lang="en-US" sz="2400" b="1" dirty="0" err="1">
                <a:solidFill>
                  <a:srgbClr val="C00000"/>
                </a:solidFill>
                <a:effectLst>
                  <a:outerShdw blurRad="38100" dist="38100" dir="2700000" algn="tl">
                    <a:srgbClr val="000000">
                      <a:alpha val="43137"/>
                    </a:srgbClr>
                  </a:outerShdw>
                </a:effectLst>
              </a:rPr>
              <a:t>LAC</a:t>
            </a:r>
            <a:r>
              <a:rPr lang="en-US" sz="1400" b="1" dirty="0" err="1">
                <a:solidFill>
                  <a:srgbClr val="C00000"/>
                </a:solidFill>
                <a:effectLst>
                  <a:outerShdw blurRad="38100" dist="38100" dir="2700000" algn="tl">
                    <a:srgbClr val="000000">
                      <a:alpha val="43137"/>
                    </a:srgbClr>
                  </a:outerShdw>
                </a:effectLst>
              </a:rPr>
              <a:t>min</a:t>
            </a:r>
            <a:r>
              <a:rPr lang="en-US" sz="2400" b="1" dirty="0">
                <a:solidFill>
                  <a:srgbClr val="C00000"/>
                </a:solidFill>
                <a:effectLst>
                  <a:outerShdw blurRad="38100" dist="38100" dir="2700000" algn="tl">
                    <a:srgbClr val="000000">
                      <a:alpha val="43137"/>
                    </a:srgbClr>
                  </a:outerShdw>
                </a:effectLst>
              </a:rPr>
              <a:t>        </a:t>
            </a:r>
          </a:p>
        </p:txBody>
      </p:sp>
      <p:sp>
        <p:nvSpPr>
          <p:cNvPr id="8" name="Freeform 7"/>
          <p:cNvSpPr/>
          <p:nvPr/>
        </p:nvSpPr>
        <p:spPr>
          <a:xfrm rot="500330">
            <a:off x="1148752" y="3137165"/>
            <a:ext cx="571415" cy="352281"/>
          </a:xfrm>
          <a:custGeom>
            <a:avLst/>
            <a:gdLst>
              <a:gd name="connsiteX0" fmla="*/ 0 w 795135"/>
              <a:gd name="connsiteY0" fmla="*/ 36031 h 414120"/>
              <a:gd name="connsiteX1" fmla="*/ 105508 w 795135"/>
              <a:gd name="connsiteY1" fmla="*/ 291008 h 414120"/>
              <a:gd name="connsiteX2" fmla="*/ 325315 w 795135"/>
              <a:gd name="connsiteY2" fmla="*/ 400912 h 414120"/>
              <a:gd name="connsiteX3" fmla="*/ 527538 w 795135"/>
              <a:gd name="connsiteY3" fmla="*/ 396516 h 414120"/>
              <a:gd name="connsiteX4" fmla="*/ 738554 w 795135"/>
              <a:gd name="connsiteY4" fmla="*/ 260235 h 414120"/>
              <a:gd name="connsiteX5" fmla="*/ 791308 w 795135"/>
              <a:gd name="connsiteY5" fmla="*/ 22843 h 414120"/>
              <a:gd name="connsiteX6" fmla="*/ 786912 w 795135"/>
              <a:gd name="connsiteY6" fmla="*/ 22843 h 41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5135" h="414120">
                <a:moveTo>
                  <a:pt x="0" y="36031"/>
                </a:moveTo>
                <a:cubicBezTo>
                  <a:pt x="25644" y="133113"/>
                  <a:pt x="51289" y="230195"/>
                  <a:pt x="105508" y="291008"/>
                </a:cubicBezTo>
                <a:cubicBezTo>
                  <a:pt x="159727" y="351821"/>
                  <a:pt x="254977" y="383327"/>
                  <a:pt x="325315" y="400912"/>
                </a:cubicBezTo>
                <a:cubicBezTo>
                  <a:pt x="395653" y="418497"/>
                  <a:pt x="458665" y="419962"/>
                  <a:pt x="527538" y="396516"/>
                </a:cubicBezTo>
                <a:cubicBezTo>
                  <a:pt x="596411" y="373070"/>
                  <a:pt x="694592" y="322514"/>
                  <a:pt x="738554" y="260235"/>
                </a:cubicBezTo>
                <a:cubicBezTo>
                  <a:pt x="782516" y="197956"/>
                  <a:pt x="783248" y="62408"/>
                  <a:pt x="791308" y="22843"/>
                </a:cubicBezTo>
                <a:cubicBezTo>
                  <a:pt x="799368" y="-16722"/>
                  <a:pt x="793140" y="3060"/>
                  <a:pt x="786912" y="22843"/>
                </a:cubicBezTo>
              </a:path>
            </a:pathLst>
          </a:cu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009052" y="3641441"/>
            <a:ext cx="795135" cy="414120"/>
          </a:xfrm>
          <a:custGeom>
            <a:avLst/>
            <a:gdLst>
              <a:gd name="connsiteX0" fmla="*/ 0 w 795135"/>
              <a:gd name="connsiteY0" fmla="*/ 36031 h 414120"/>
              <a:gd name="connsiteX1" fmla="*/ 105508 w 795135"/>
              <a:gd name="connsiteY1" fmla="*/ 291008 h 414120"/>
              <a:gd name="connsiteX2" fmla="*/ 325315 w 795135"/>
              <a:gd name="connsiteY2" fmla="*/ 400912 h 414120"/>
              <a:gd name="connsiteX3" fmla="*/ 527538 w 795135"/>
              <a:gd name="connsiteY3" fmla="*/ 396516 h 414120"/>
              <a:gd name="connsiteX4" fmla="*/ 738554 w 795135"/>
              <a:gd name="connsiteY4" fmla="*/ 260235 h 414120"/>
              <a:gd name="connsiteX5" fmla="*/ 791308 w 795135"/>
              <a:gd name="connsiteY5" fmla="*/ 22843 h 414120"/>
              <a:gd name="connsiteX6" fmla="*/ 786912 w 795135"/>
              <a:gd name="connsiteY6" fmla="*/ 22843 h 41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5135" h="414120">
                <a:moveTo>
                  <a:pt x="0" y="36031"/>
                </a:moveTo>
                <a:cubicBezTo>
                  <a:pt x="25644" y="133113"/>
                  <a:pt x="51289" y="230195"/>
                  <a:pt x="105508" y="291008"/>
                </a:cubicBezTo>
                <a:cubicBezTo>
                  <a:pt x="159727" y="351821"/>
                  <a:pt x="254977" y="383327"/>
                  <a:pt x="325315" y="400912"/>
                </a:cubicBezTo>
                <a:cubicBezTo>
                  <a:pt x="395653" y="418497"/>
                  <a:pt x="458665" y="419962"/>
                  <a:pt x="527538" y="396516"/>
                </a:cubicBezTo>
                <a:cubicBezTo>
                  <a:pt x="596411" y="373070"/>
                  <a:pt x="694592" y="322514"/>
                  <a:pt x="738554" y="260235"/>
                </a:cubicBezTo>
                <a:cubicBezTo>
                  <a:pt x="782516" y="197956"/>
                  <a:pt x="783248" y="62408"/>
                  <a:pt x="791308" y="22843"/>
                </a:cubicBezTo>
                <a:cubicBezTo>
                  <a:pt x="799368" y="-16722"/>
                  <a:pt x="793140" y="3060"/>
                  <a:pt x="786912" y="22843"/>
                </a:cubicBezTo>
              </a:path>
            </a:pathLst>
          </a:cu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rot="19420241">
            <a:off x="3004020" y="3018214"/>
            <a:ext cx="795135" cy="414120"/>
          </a:xfrm>
          <a:custGeom>
            <a:avLst/>
            <a:gdLst>
              <a:gd name="connsiteX0" fmla="*/ 0 w 795135"/>
              <a:gd name="connsiteY0" fmla="*/ 36031 h 414120"/>
              <a:gd name="connsiteX1" fmla="*/ 105508 w 795135"/>
              <a:gd name="connsiteY1" fmla="*/ 291008 h 414120"/>
              <a:gd name="connsiteX2" fmla="*/ 325315 w 795135"/>
              <a:gd name="connsiteY2" fmla="*/ 400912 h 414120"/>
              <a:gd name="connsiteX3" fmla="*/ 527538 w 795135"/>
              <a:gd name="connsiteY3" fmla="*/ 396516 h 414120"/>
              <a:gd name="connsiteX4" fmla="*/ 738554 w 795135"/>
              <a:gd name="connsiteY4" fmla="*/ 260235 h 414120"/>
              <a:gd name="connsiteX5" fmla="*/ 791308 w 795135"/>
              <a:gd name="connsiteY5" fmla="*/ 22843 h 414120"/>
              <a:gd name="connsiteX6" fmla="*/ 786912 w 795135"/>
              <a:gd name="connsiteY6" fmla="*/ 22843 h 41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5135" h="414120">
                <a:moveTo>
                  <a:pt x="0" y="36031"/>
                </a:moveTo>
                <a:cubicBezTo>
                  <a:pt x="25644" y="133113"/>
                  <a:pt x="51289" y="230195"/>
                  <a:pt x="105508" y="291008"/>
                </a:cubicBezTo>
                <a:cubicBezTo>
                  <a:pt x="159727" y="351821"/>
                  <a:pt x="254977" y="383327"/>
                  <a:pt x="325315" y="400912"/>
                </a:cubicBezTo>
                <a:cubicBezTo>
                  <a:pt x="395653" y="418497"/>
                  <a:pt x="458665" y="419962"/>
                  <a:pt x="527538" y="396516"/>
                </a:cubicBezTo>
                <a:cubicBezTo>
                  <a:pt x="596411" y="373070"/>
                  <a:pt x="694592" y="322514"/>
                  <a:pt x="738554" y="260235"/>
                </a:cubicBezTo>
                <a:cubicBezTo>
                  <a:pt x="782516" y="197956"/>
                  <a:pt x="783248" y="62408"/>
                  <a:pt x="791308" y="22843"/>
                </a:cubicBezTo>
                <a:cubicBezTo>
                  <a:pt x="799368" y="-16722"/>
                  <a:pt x="793140" y="3060"/>
                  <a:pt x="786912" y="22843"/>
                </a:cubicBezTo>
              </a:path>
            </a:pathLst>
          </a:cu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flipV="1">
            <a:off x="661168" y="2060848"/>
            <a:ext cx="13190" cy="2584744"/>
          </a:xfrm>
          <a:prstGeom prst="straightConnector1">
            <a:avLst/>
          </a:prstGeom>
          <a:ln w="28575">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667763" y="4645593"/>
            <a:ext cx="3544197" cy="9820"/>
          </a:xfrm>
          <a:prstGeom prst="straightConnector1">
            <a:avLst/>
          </a:prstGeom>
          <a:ln w="28575">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16" name="Freeform 15"/>
          <p:cNvSpPr/>
          <p:nvPr/>
        </p:nvSpPr>
        <p:spPr>
          <a:xfrm>
            <a:off x="1016225" y="2760752"/>
            <a:ext cx="2768250" cy="1304630"/>
          </a:xfrm>
          <a:custGeom>
            <a:avLst/>
            <a:gdLst>
              <a:gd name="connsiteX0" fmla="*/ 0 w 2747596"/>
              <a:gd name="connsiteY0" fmla="*/ 87923 h 1138946"/>
              <a:gd name="connsiteX1" fmla="*/ 136281 w 2747596"/>
              <a:gd name="connsiteY1" fmla="*/ 404446 h 1138946"/>
              <a:gd name="connsiteX2" fmla="*/ 272562 w 2747596"/>
              <a:gd name="connsiteY2" fmla="*/ 633046 h 1138946"/>
              <a:gd name="connsiteX3" fmla="*/ 514350 w 2747596"/>
              <a:gd name="connsiteY3" fmla="*/ 866042 h 1138946"/>
              <a:gd name="connsiteX4" fmla="*/ 936381 w 2747596"/>
              <a:gd name="connsiteY4" fmla="*/ 1072662 h 1138946"/>
              <a:gd name="connsiteX5" fmla="*/ 1327639 w 2747596"/>
              <a:gd name="connsiteY5" fmla="*/ 1134208 h 1138946"/>
              <a:gd name="connsiteX6" fmla="*/ 1499089 w 2747596"/>
              <a:gd name="connsiteY6" fmla="*/ 1129812 h 1138946"/>
              <a:gd name="connsiteX7" fmla="*/ 1780443 w 2747596"/>
              <a:gd name="connsiteY7" fmla="*/ 1090246 h 1138946"/>
              <a:gd name="connsiteX8" fmla="*/ 2074985 w 2747596"/>
              <a:gd name="connsiteY8" fmla="*/ 997927 h 1138946"/>
              <a:gd name="connsiteX9" fmla="*/ 2351943 w 2747596"/>
              <a:gd name="connsiteY9" fmla="*/ 830873 h 1138946"/>
              <a:gd name="connsiteX10" fmla="*/ 2602523 w 2747596"/>
              <a:gd name="connsiteY10" fmla="*/ 501162 h 1138946"/>
              <a:gd name="connsiteX11" fmla="*/ 2747596 w 2747596"/>
              <a:gd name="connsiteY11" fmla="*/ 0 h 1138946"/>
              <a:gd name="connsiteX12" fmla="*/ 2747596 w 2747596"/>
              <a:gd name="connsiteY12" fmla="*/ 0 h 1138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47596" h="1138946">
                <a:moveTo>
                  <a:pt x="0" y="87923"/>
                </a:moveTo>
                <a:cubicBezTo>
                  <a:pt x="45427" y="200757"/>
                  <a:pt x="90854" y="313592"/>
                  <a:pt x="136281" y="404446"/>
                </a:cubicBezTo>
                <a:cubicBezTo>
                  <a:pt x="181708" y="495300"/>
                  <a:pt x="209550" y="556113"/>
                  <a:pt x="272562" y="633046"/>
                </a:cubicBezTo>
                <a:cubicBezTo>
                  <a:pt x="335574" y="709979"/>
                  <a:pt x="403714" y="792773"/>
                  <a:pt x="514350" y="866042"/>
                </a:cubicBezTo>
                <a:cubicBezTo>
                  <a:pt x="624987" y="939311"/>
                  <a:pt x="800833" y="1027968"/>
                  <a:pt x="936381" y="1072662"/>
                </a:cubicBezTo>
                <a:cubicBezTo>
                  <a:pt x="1071929" y="1117356"/>
                  <a:pt x="1233854" y="1124683"/>
                  <a:pt x="1327639" y="1134208"/>
                </a:cubicBezTo>
                <a:cubicBezTo>
                  <a:pt x="1421424" y="1143733"/>
                  <a:pt x="1423622" y="1137139"/>
                  <a:pt x="1499089" y="1129812"/>
                </a:cubicBezTo>
                <a:cubicBezTo>
                  <a:pt x="1574556" y="1122485"/>
                  <a:pt x="1684460" y="1112227"/>
                  <a:pt x="1780443" y="1090246"/>
                </a:cubicBezTo>
                <a:cubicBezTo>
                  <a:pt x="1876426" y="1068265"/>
                  <a:pt x="1979735" y="1041156"/>
                  <a:pt x="2074985" y="997927"/>
                </a:cubicBezTo>
                <a:cubicBezTo>
                  <a:pt x="2170235" y="954698"/>
                  <a:pt x="2264020" y="913667"/>
                  <a:pt x="2351943" y="830873"/>
                </a:cubicBezTo>
                <a:cubicBezTo>
                  <a:pt x="2439866" y="748079"/>
                  <a:pt x="2536581" y="639641"/>
                  <a:pt x="2602523" y="501162"/>
                </a:cubicBezTo>
                <a:cubicBezTo>
                  <a:pt x="2668465" y="362683"/>
                  <a:pt x="2747596" y="0"/>
                  <a:pt x="2747596" y="0"/>
                </a:cubicBezTo>
                <a:lnTo>
                  <a:pt x="2747596" y="0"/>
                </a:lnTo>
              </a:path>
            </a:pathLst>
          </a:cu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2406619" y="4065382"/>
            <a:ext cx="8420" cy="592492"/>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sp>
        <p:nvSpPr>
          <p:cNvPr id="19" name="Rounded Rectangle 18"/>
          <p:cNvSpPr/>
          <p:nvPr/>
        </p:nvSpPr>
        <p:spPr>
          <a:xfrm>
            <a:off x="251520" y="1988840"/>
            <a:ext cx="504056" cy="21602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smtClean="0"/>
              <a:t>AC</a:t>
            </a:r>
            <a:endParaRPr lang="en-US" sz="1000" dirty="0"/>
          </a:p>
        </p:txBody>
      </p:sp>
      <p:sp>
        <p:nvSpPr>
          <p:cNvPr id="20" name="Rounded Rectangle 19"/>
          <p:cNvSpPr/>
          <p:nvPr/>
        </p:nvSpPr>
        <p:spPr>
          <a:xfrm>
            <a:off x="1492133" y="2954856"/>
            <a:ext cx="504056" cy="21602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smtClean="0"/>
              <a:t>SAC1</a:t>
            </a:r>
            <a:endParaRPr lang="en-US" sz="1000" dirty="0"/>
          </a:p>
        </p:txBody>
      </p:sp>
      <p:sp>
        <p:nvSpPr>
          <p:cNvPr id="21" name="Rounded Rectangle 20"/>
          <p:cNvSpPr/>
          <p:nvPr/>
        </p:nvSpPr>
        <p:spPr>
          <a:xfrm>
            <a:off x="2551685" y="3428757"/>
            <a:ext cx="504056" cy="21602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smtClean="0"/>
              <a:t>SAC2</a:t>
            </a:r>
            <a:endParaRPr lang="en-US" sz="1000" dirty="0"/>
          </a:p>
        </p:txBody>
      </p:sp>
      <p:sp>
        <p:nvSpPr>
          <p:cNvPr id="22" name="Rounded Rectangle 21"/>
          <p:cNvSpPr/>
          <p:nvPr/>
        </p:nvSpPr>
        <p:spPr>
          <a:xfrm>
            <a:off x="3661884" y="2760752"/>
            <a:ext cx="504056" cy="21602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smtClean="0"/>
              <a:t>LAC</a:t>
            </a:r>
            <a:endParaRPr lang="en-US" sz="1000" dirty="0"/>
          </a:p>
        </p:txBody>
      </p:sp>
      <p:sp>
        <p:nvSpPr>
          <p:cNvPr id="23" name="Rounded Rectangle 22"/>
          <p:cNvSpPr/>
          <p:nvPr/>
        </p:nvSpPr>
        <p:spPr>
          <a:xfrm>
            <a:off x="3190354" y="2664883"/>
            <a:ext cx="504056" cy="21602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smtClean="0"/>
              <a:t>SAC3</a:t>
            </a:r>
            <a:endParaRPr lang="en-US" sz="1000" dirty="0"/>
          </a:p>
        </p:txBody>
      </p:sp>
      <p:sp>
        <p:nvSpPr>
          <p:cNvPr id="25" name="Rounded Rectangle 24"/>
          <p:cNvSpPr/>
          <p:nvPr/>
        </p:nvSpPr>
        <p:spPr>
          <a:xfrm>
            <a:off x="4083211" y="4464294"/>
            <a:ext cx="315753" cy="209038"/>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smtClean="0"/>
              <a:t>Q</a:t>
            </a:r>
            <a:endParaRPr lang="en-US" sz="1000" dirty="0"/>
          </a:p>
        </p:txBody>
      </p:sp>
      <p:sp>
        <p:nvSpPr>
          <p:cNvPr id="26" name="Rounded Rectangle 25"/>
          <p:cNvSpPr/>
          <p:nvPr/>
        </p:nvSpPr>
        <p:spPr>
          <a:xfrm>
            <a:off x="2257447" y="4655412"/>
            <a:ext cx="370337" cy="203483"/>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smtClean="0"/>
              <a:t>Q</a:t>
            </a:r>
            <a:r>
              <a:rPr lang="en-US" sz="800" dirty="0" smtClean="0"/>
              <a:t>0</a:t>
            </a:r>
            <a:endParaRPr lang="en-US" sz="800" dirty="0"/>
          </a:p>
        </p:txBody>
      </p:sp>
      <p:sp>
        <p:nvSpPr>
          <p:cNvPr id="27" name="Oval 26"/>
          <p:cNvSpPr/>
          <p:nvPr/>
        </p:nvSpPr>
        <p:spPr>
          <a:xfrm flipV="1">
            <a:off x="1187624" y="3334501"/>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2377491" y="4029516"/>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3671550" y="3100140"/>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ounded Rectangle 30"/>
          <p:cNvSpPr/>
          <p:nvPr/>
        </p:nvSpPr>
        <p:spPr>
          <a:xfrm>
            <a:off x="2516911" y="4169819"/>
            <a:ext cx="1437678" cy="27137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ar-SA" sz="1000" b="1" dirty="0" smtClean="0">
                <a:solidFill>
                  <a:srgbClr val="C00000"/>
                </a:solidFill>
              </a:rPr>
              <a:t>الحجم الامثل  للمشروع</a:t>
            </a:r>
            <a:endParaRPr lang="en-US" sz="1000" b="1" dirty="0">
              <a:solidFill>
                <a:srgbClr val="C00000"/>
              </a:solidFill>
            </a:endParaRPr>
          </a:p>
        </p:txBody>
      </p:sp>
      <p:cxnSp>
        <p:nvCxnSpPr>
          <p:cNvPr id="33" name="Straight Arrow Connector 32"/>
          <p:cNvCxnSpPr/>
          <p:nvPr/>
        </p:nvCxnSpPr>
        <p:spPr>
          <a:xfrm flipH="1" flipV="1">
            <a:off x="2483768" y="4149080"/>
            <a:ext cx="216024" cy="2125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Rounded Rectangle 29"/>
          <p:cNvSpPr/>
          <p:nvPr/>
        </p:nvSpPr>
        <p:spPr>
          <a:xfrm>
            <a:off x="2287742" y="3876139"/>
            <a:ext cx="229169" cy="109678"/>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smtClean="0"/>
              <a:t>A</a:t>
            </a:r>
            <a:endParaRPr lang="en-US" sz="1000" dirty="0"/>
          </a:p>
        </p:txBody>
      </p:sp>
    </p:spTree>
    <p:extLst>
      <p:ext uri="{BB962C8B-B14F-4D97-AF65-F5344CB8AC3E}">
        <p14:creationId xmlns:p14="http://schemas.microsoft.com/office/powerpoint/2010/main" val="767776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270188"/>
          </a:xfrm>
        </p:spPr>
        <p:txBody>
          <a:bodyPr>
            <a:normAutofit/>
          </a:bodyPr>
          <a:lstStyle/>
          <a:p>
            <a:pPr algn="ctr"/>
            <a:r>
              <a:rPr lang="ar-SA" sz="4400" b="1" dirty="0">
                <a:solidFill>
                  <a:srgbClr val="C00000"/>
                </a:solidFill>
                <a:effectLst>
                  <a:outerShdw blurRad="38100" dist="38100" dir="2700000" algn="tl">
                    <a:srgbClr val="000000">
                      <a:alpha val="43137"/>
                    </a:srgbClr>
                  </a:outerShdw>
                </a:effectLst>
              </a:rPr>
              <a:t>اقتصاديات الحجم</a:t>
            </a:r>
            <a:br>
              <a:rPr lang="ar-SA" sz="4400" b="1" dirty="0">
                <a:solidFill>
                  <a:srgbClr val="C00000"/>
                </a:solidFill>
                <a:effectLst>
                  <a:outerShdw blurRad="38100" dist="38100" dir="2700000" algn="tl">
                    <a:srgbClr val="000000">
                      <a:alpha val="43137"/>
                    </a:srgbClr>
                  </a:outerShdw>
                </a:effectLst>
              </a:rPr>
            </a:br>
            <a:r>
              <a:rPr lang="en-US" sz="3600" b="1" dirty="0">
                <a:solidFill>
                  <a:srgbClr val="C00000"/>
                </a:solidFill>
                <a:effectLst>
                  <a:outerShdw blurRad="38100" dist="38100" dir="2700000" algn="tl">
                    <a:srgbClr val="000000">
                      <a:alpha val="43137"/>
                    </a:srgbClr>
                  </a:outerShdw>
                </a:effectLst>
              </a:rPr>
              <a:t>Economies of Size</a:t>
            </a:r>
            <a:r>
              <a:rPr lang="ar-SA" sz="3600" b="1" dirty="0">
                <a:solidFill>
                  <a:srgbClr val="C00000"/>
                </a:solidFill>
                <a:effectLst>
                  <a:outerShdw blurRad="38100" dist="38100" dir="2700000" algn="tl">
                    <a:srgbClr val="000000">
                      <a:alpha val="43137"/>
                    </a:srgbClr>
                  </a:outerShdw>
                </a:effectLst>
              </a:rPr>
              <a:t> </a:t>
            </a:r>
            <a:endParaRPr lang="en-US" sz="3600" b="1" dirty="0">
              <a:solidFill>
                <a:srgbClr val="C00000"/>
              </a:solidFill>
              <a:effectLst>
                <a:outerShdw blurRad="38100" dist="38100" dir="2700000" algn="tl">
                  <a:srgbClr val="000000">
                    <a:alpha val="43137"/>
                  </a:srgbClr>
                </a:outerShdw>
              </a:effectLst>
            </a:endParaRPr>
          </a:p>
        </p:txBody>
      </p:sp>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21</a:t>
            </a:fld>
            <a:endParaRPr lang="en-GB"/>
          </a:p>
        </p:txBody>
      </p:sp>
      <p:sp>
        <p:nvSpPr>
          <p:cNvPr id="7" name="Rounded Rectangle 6"/>
          <p:cNvSpPr/>
          <p:nvPr/>
        </p:nvSpPr>
        <p:spPr>
          <a:xfrm>
            <a:off x="3729100" y="1682779"/>
            <a:ext cx="5616624" cy="4608512"/>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r" rtl="1"/>
            <a:r>
              <a:rPr lang="ar-SA" sz="2400" b="1" dirty="0">
                <a:solidFill>
                  <a:schemeClr val="bg2">
                    <a:lumMod val="50000"/>
                  </a:schemeClr>
                </a:solidFill>
                <a:effectLst>
                  <a:outerShdw blurRad="38100" dist="38100" dir="2700000" algn="tl">
                    <a:srgbClr val="000000">
                      <a:alpha val="43137"/>
                    </a:srgbClr>
                  </a:outerShdw>
                </a:effectLst>
              </a:rPr>
              <a:t>تكون اقتصاديات الحجم  في الجزء المتناقص من منحنى التكاليف المتوسطة الكلية </a:t>
            </a:r>
          </a:p>
          <a:p>
            <a:pPr algn="r" rtl="1"/>
            <a:r>
              <a:rPr lang="ar-SA" sz="2400" dirty="0"/>
              <a:t>حيث انه في الجزء المتناقص (سالب الميل ) من منحنى (</a:t>
            </a:r>
            <a:r>
              <a:rPr lang="en-US" sz="2400" dirty="0"/>
              <a:t>LAC</a:t>
            </a:r>
            <a:r>
              <a:rPr lang="ar-SA" sz="2400" dirty="0"/>
              <a:t>) زيادة حجم المشروع تؤدي الى تخفيض التكاليف المتوسطة .</a:t>
            </a:r>
          </a:p>
          <a:p>
            <a:pPr algn="r" rtl="1"/>
            <a:r>
              <a:rPr lang="ar-SA" sz="2400" dirty="0"/>
              <a:t>وهذا يعني ان الحجم الاكبر للمشروع افضل من الحجم الاصغر</a:t>
            </a:r>
          </a:p>
          <a:p>
            <a:pPr algn="r" rtl="1"/>
            <a:r>
              <a:rPr lang="ar-SA" sz="2400" b="1" dirty="0">
                <a:solidFill>
                  <a:srgbClr val="C00000"/>
                </a:solidFill>
                <a:effectLst>
                  <a:outerShdw blurRad="38100" dist="38100" dir="2700000" algn="tl">
                    <a:srgbClr val="000000">
                      <a:alpha val="43137"/>
                    </a:srgbClr>
                  </a:outerShdw>
                </a:effectLst>
              </a:rPr>
              <a:t>ملاحظة</a:t>
            </a:r>
            <a:r>
              <a:rPr lang="ar-SA" sz="2400" dirty="0"/>
              <a:t> من البداية وحتى يصل منحنى (</a:t>
            </a:r>
            <a:r>
              <a:rPr lang="en-US" sz="2400" dirty="0"/>
              <a:t>LAC</a:t>
            </a:r>
            <a:r>
              <a:rPr lang="ar-SA" sz="2400" dirty="0"/>
              <a:t>) لادنى قيمة له تكون مرحلة اقتصاديات الحجم بينما بعد ادنى نقطة لمنحنى (</a:t>
            </a:r>
            <a:r>
              <a:rPr lang="en-US" sz="2400" dirty="0"/>
              <a:t>LAC</a:t>
            </a:r>
            <a:r>
              <a:rPr lang="ar-SA" sz="2400" dirty="0"/>
              <a:t>)زيادة حجم المشروع تؤدي الى تزايد التكاليف المتوسطة</a:t>
            </a:r>
            <a:r>
              <a:rPr lang="en-US" sz="2400" dirty="0"/>
              <a:t> ,</a:t>
            </a:r>
            <a:r>
              <a:rPr lang="ar-SA" sz="2400" dirty="0"/>
              <a:t>وبالتالي تسمى لا اقتصاديات الحجم (</a:t>
            </a:r>
            <a:r>
              <a:rPr lang="en-US" sz="2400" dirty="0"/>
              <a:t>Diseconomies of Size</a:t>
            </a:r>
            <a:r>
              <a:rPr lang="ar-SA" sz="2400" dirty="0"/>
              <a:t>)</a:t>
            </a:r>
            <a:endParaRPr lang="en-US" sz="2400" dirty="0"/>
          </a:p>
        </p:txBody>
      </p:sp>
      <p:sp>
        <p:nvSpPr>
          <p:cNvPr id="8" name="Rectangle 7"/>
          <p:cNvSpPr/>
          <p:nvPr/>
        </p:nvSpPr>
        <p:spPr>
          <a:xfrm>
            <a:off x="611560" y="4653136"/>
            <a:ext cx="1080120"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400" dirty="0"/>
              <a:t>اقتصاديات الحجم</a:t>
            </a:r>
            <a:endParaRPr lang="en-US" sz="1400" dirty="0"/>
          </a:p>
        </p:txBody>
      </p:sp>
      <p:sp>
        <p:nvSpPr>
          <p:cNvPr id="9" name="Rectangle 8"/>
          <p:cNvSpPr/>
          <p:nvPr/>
        </p:nvSpPr>
        <p:spPr>
          <a:xfrm>
            <a:off x="2195736" y="4587577"/>
            <a:ext cx="936104"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400" dirty="0"/>
              <a:t>لا اقتصاديات الحجم</a:t>
            </a:r>
            <a:endParaRPr lang="en-US" sz="1400" dirty="0"/>
          </a:p>
        </p:txBody>
      </p:sp>
      <p:cxnSp>
        <p:nvCxnSpPr>
          <p:cNvPr id="13" name="Elbow Connector 12"/>
          <p:cNvCxnSpPr/>
          <p:nvPr/>
        </p:nvCxnSpPr>
        <p:spPr>
          <a:xfrm>
            <a:off x="1891714" y="4000163"/>
            <a:ext cx="864096" cy="330077"/>
          </a:xfrm>
          <a:prstGeom prst="bentConnector3">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825806" y="3833943"/>
            <a:ext cx="972108" cy="5857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400" dirty="0"/>
              <a:t>الحجم الامثل للمشروع </a:t>
            </a:r>
            <a:endParaRPr lang="en-US" sz="1400" dirty="0"/>
          </a:p>
        </p:txBody>
      </p:sp>
      <p:sp>
        <p:nvSpPr>
          <p:cNvPr id="10" name="Freeform 9"/>
          <p:cNvSpPr/>
          <p:nvPr/>
        </p:nvSpPr>
        <p:spPr>
          <a:xfrm rot="12507137" flipV="1">
            <a:off x="1596201" y="3269745"/>
            <a:ext cx="734700" cy="731409"/>
          </a:xfrm>
          <a:custGeom>
            <a:avLst/>
            <a:gdLst>
              <a:gd name="connsiteX0" fmla="*/ 0 w 782516"/>
              <a:gd name="connsiteY0" fmla="*/ 0 h 576083"/>
              <a:gd name="connsiteX1" fmla="*/ 145073 w 782516"/>
              <a:gd name="connsiteY1" fmla="*/ 448408 h 576083"/>
              <a:gd name="connsiteX2" fmla="*/ 391258 w 782516"/>
              <a:gd name="connsiteY2" fmla="*/ 575896 h 576083"/>
              <a:gd name="connsiteX3" fmla="*/ 782516 w 782516"/>
              <a:gd name="connsiteY3" fmla="*/ 479181 h 576083"/>
              <a:gd name="connsiteX4" fmla="*/ 782516 w 782516"/>
              <a:gd name="connsiteY4" fmla="*/ 479181 h 5760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2516" h="576083">
                <a:moveTo>
                  <a:pt x="0" y="0"/>
                </a:moveTo>
                <a:cubicBezTo>
                  <a:pt x="39931" y="176212"/>
                  <a:pt x="79863" y="352425"/>
                  <a:pt x="145073" y="448408"/>
                </a:cubicBezTo>
                <a:cubicBezTo>
                  <a:pt x="210283" y="544391"/>
                  <a:pt x="285018" y="570767"/>
                  <a:pt x="391258" y="575896"/>
                </a:cubicBezTo>
                <a:cubicBezTo>
                  <a:pt x="497499" y="581025"/>
                  <a:pt x="782516" y="479181"/>
                  <a:pt x="782516" y="479181"/>
                </a:cubicBezTo>
                <a:lnTo>
                  <a:pt x="782516" y="479181"/>
                </a:lnTo>
              </a:path>
            </a:pathLst>
          </a:cu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1075082" y="3267168"/>
            <a:ext cx="782516" cy="576083"/>
          </a:xfrm>
          <a:custGeom>
            <a:avLst/>
            <a:gdLst>
              <a:gd name="connsiteX0" fmla="*/ 0 w 782516"/>
              <a:gd name="connsiteY0" fmla="*/ 0 h 576083"/>
              <a:gd name="connsiteX1" fmla="*/ 145073 w 782516"/>
              <a:gd name="connsiteY1" fmla="*/ 448408 h 576083"/>
              <a:gd name="connsiteX2" fmla="*/ 391258 w 782516"/>
              <a:gd name="connsiteY2" fmla="*/ 575896 h 576083"/>
              <a:gd name="connsiteX3" fmla="*/ 782516 w 782516"/>
              <a:gd name="connsiteY3" fmla="*/ 479181 h 576083"/>
              <a:gd name="connsiteX4" fmla="*/ 782516 w 782516"/>
              <a:gd name="connsiteY4" fmla="*/ 479181 h 5760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2516" h="576083">
                <a:moveTo>
                  <a:pt x="0" y="0"/>
                </a:moveTo>
                <a:cubicBezTo>
                  <a:pt x="39931" y="176212"/>
                  <a:pt x="79863" y="352425"/>
                  <a:pt x="145073" y="448408"/>
                </a:cubicBezTo>
                <a:cubicBezTo>
                  <a:pt x="210283" y="544391"/>
                  <a:pt x="285018" y="570767"/>
                  <a:pt x="391258" y="575896"/>
                </a:cubicBezTo>
                <a:cubicBezTo>
                  <a:pt x="497499" y="581025"/>
                  <a:pt x="782516" y="479181"/>
                  <a:pt x="782516" y="479181"/>
                </a:cubicBezTo>
                <a:lnTo>
                  <a:pt x="782516" y="479181"/>
                </a:ln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768222" y="3010421"/>
            <a:ext cx="782516" cy="576083"/>
          </a:xfrm>
          <a:custGeom>
            <a:avLst/>
            <a:gdLst>
              <a:gd name="connsiteX0" fmla="*/ 0 w 782516"/>
              <a:gd name="connsiteY0" fmla="*/ 0 h 576083"/>
              <a:gd name="connsiteX1" fmla="*/ 145073 w 782516"/>
              <a:gd name="connsiteY1" fmla="*/ 448408 h 576083"/>
              <a:gd name="connsiteX2" fmla="*/ 391258 w 782516"/>
              <a:gd name="connsiteY2" fmla="*/ 575896 h 576083"/>
              <a:gd name="connsiteX3" fmla="*/ 782516 w 782516"/>
              <a:gd name="connsiteY3" fmla="*/ 479181 h 576083"/>
              <a:gd name="connsiteX4" fmla="*/ 782516 w 782516"/>
              <a:gd name="connsiteY4" fmla="*/ 479181 h 5760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2516" h="576083">
                <a:moveTo>
                  <a:pt x="0" y="0"/>
                </a:moveTo>
                <a:cubicBezTo>
                  <a:pt x="39931" y="176212"/>
                  <a:pt x="79863" y="352425"/>
                  <a:pt x="145073" y="448408"/>
                </a:cubicBezTo>
                <a:cubicBezTo>
                  <a:pt x="210283" y="544391"/>
                  <a:pt x="285018" y="570767"/>
                  <a:pt x="391258" y="575896"/>
                </a:cubicBezTo>
                <a:cubicBezTo>
                  <a:pt x="497499" y="581025"/>
                  <a:pt x="782516" y="479181"/>
                  <a:pt x="782516" y="479181"/>
                </a:cubicBezTo>
                <a:lnTo>
                  <a:pt x="782516" y="479181"/>
                </a:lnTo>
              </a:path>
            </a:pathLst>
          </a:cu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p:cNvCxnSpPr/>
          <p:nvPr/>
        </p:nvCxnSpPr>
        <p:spPr>
          <a:xfrm flipH="1" flipV="1">
            <a:off x="467544" y="2060848"/>
            <a:ext cx="72008" cy="352839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539706" y="5589240"/>
            <a:ext cx="3387207"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2" name="Freeform 21"/>
          <p:cNvSpPr/>
          <p:nvPr/>
        </p:nvSpPr>
        <p:spPr>
          <a:xfrm>
            <a:off x="557199" y="2762639"/>
            <a:ext cx="2747596" cy="1232411"/>
          </a:xfrm>
          <a:custGeom>
            <a:avLst/>
            <a:gdLst>
              <a:gd name="connsiteX0" fmla="*/ 0 w 2747596"/>
              <a:gd name="connsiteY0" fmla="*/ 92319 h 1232411"/>
              <a:gd name="connsiteX1" fmla="*/ 118696 w 2747596"/>
              <a:gd name="connsiteY1" fmla="*/ 373673 h 1232411"/>
              <a:gd name="connsiteX2" fmla="*/ 435220 w 2747596"/>
              <a:gd name="connsiteY2" fmla="*/ 800100 h 1232411"/>
              <a:gd name="connsiteX3" fmla="*/ 830873 w 2747596"/>
              <a:gd name="connsiteY3" fmla="*/ 1094642 h 1232411"/>
              <a:gd name="connsiteX4" fmla="*/ 1323243 w 2747596"/>
              <a:gd name="connsiteY4" fmla="*/ 1230923 h 1232411"/>
              <a:gd name="connsiteX5" fmla="*/ 1626577 w 2747596"/>
              <a:gd name="connsiteY5" fmla="*/ 1156189 h 1232411"/>
              <a:gd name="connsiteX6" fmla="*/ 1947496 w 2747596"/>
              <a:gd name="connsiteY6" fmla="*/ 989135 h 1232411"/>
              <a:gd name="connsiteX7" fmla="*/ 2277208 w 2747596"/>
              <a:gd name="connsiteY7" fmla="*/ 677008 h 1232411"/>
              <a:gd name="connsiteX8" fmla="*/ 2576146 w 2747596"/>
              <a:gd name="connsiteY8" fmla="*/ 250581 h 1232411"/>
              <a:gd name="connsiteX9" fmla="*/ 2747596 w 2747596"/>
              <a:gd name="connsiteY9" fmla="*/ 0 h 1232411"/>
              <a:gd name="connsiteX10" fmla="*/ 2747596 w 2747596"/>
              <a:gd name="connsiteY10" fmla="*/ 0 h 12324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7596" h="1232411">
                <a:moveTo>
                  <a:pt x="0" y="92319"/>
                </a:moveTo>
                <a:cubicBezTo>
                  <a:pt x="23079" y="174014"/>
                  <a:pt x="46159" y="255710"/>
                  <a:pt x="118696" y="373673"/>
                </a:cubicBezTo>
                <a:cubicBezTo>
                  <a:pt x="191233" y="491637"/>
                  <a:pt x="316524" y="679938"/>
                  <a:pt x="435220" y="800100"/>
                </a:cubicBezTo>
                <a:cubicBezTo>
                  <a:pt x="553916" y="920262"/>
                  <a:pt x="682869" y="1022838"/>
                  <a:pt x="830873" y="1094642"/>
                </a:cubicBezTo>
                <a:cubicBezTo>
                  <a:pt x="978877" y="1166446"/>
                  <a:pt x="1190626" y="1220665"/>
                  <a:pt x="1323243" y="1230923"/>
                </a:cubicBezTo>
                <a:cubicBezTo>
                  <a:pt x="1455860" y="1241181"/>
                  <a:pt x="1522535" y="1196487"/>
                  <a:pt x="1626577" y="1156189"/>
                </a:cubicBezTo>
                <a:cubicBezTo>
                  <a:pt x="1730619" y="1115891"/>
                  <a:pt x="1839058" y="1068998"/>
                  <a:pt x="1947496" y="989135"/>
                </a:cubicBezTo>
                <a:cubicBezTo>
                  <a:pt x="2055934" y="909272"/>
                  <a:pt x="2172433" y="800100"/>
                  <a:pt x="2277208" y="677008"/>
                </a:cubicBezTo>
                <a:cubicBezTo>
                  <a:pt x="2381983" y="553916"/>
                  <a:pt x="2497748" y="363416"/>
                  <a:pt x="2576146" y="250581"/>
                </a:cubicBezTo>
                <a:cubicBezTo>
                  <a:pt x="2654544" y="137746"/>
                  <a:pt x="2747596" y="0"/>
                  <a:pt x="2747596" y="0"/>
                </a:cubicBezTo>
                <a:lnTo>
                  <a:pt x="2747596" y="0"/>
                </a:lnTo>
              </a:path>
            </a:pathLst>
          </a:cu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p:cNvCxnSpPr>
            <a:stCxn id="22" idx="4"/>
          </p:cNvCxnSpPr>
          <p:nvPr/>
        </p:nvCxnSpPr>
        <p:spPr>
          <a:xfrm flipH="1">
            <a:off x="1857598" y="3993562"/>
            <a:ext cx="22844" cy="1595678"/>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sp>
        <p:nvSpPr>
          <p:cNvPr id="25" name="Rounded Rectangle 24"/>
          <p:cNvSpPr/>
          <p:nvPr/>
        </p:nvSpPr>
        <p:spPr>
          <a:xfrm>
            <a:off x="1292356" y="3262055"/>
            <a:ext cx="504056" cy="21602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smtClean="0"/>
              <a:t>SAC1</a:t>
            </a:r>
            <a:endParaRPr lang="en-US" sz="1000" dirty="0"/>
          </a:p>
        </p:txBody>
      </p:sp>
      <p:sp>
        <p:nvSpPr>
          <p:cNvPr id="26" name="Rounded Rectangle 25"/>
          <p:cNvSpPr/>
          <p:nvPr/>
        </p:nvSpPr>
        <p:spPr>
          <a:xfrm>
            <a:off x="1643942" y="3539612"/>
            <a:ext cx="504056" cy="21602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smtClean="0"/>
              <a:t>SAC2</a:t>
            </a:r>
            <a:endParaRPr lang="en-US" sz="1000" dirty="0"/>
          </a:p>
        </p:txBody>
      </p:sp>
      <p:sp>
        <p:nvSpPr>
          <p:cNvPr id="27" name="Rounded Rectangle 26"/>
          <p:cNvSpPr/>
          <p:nvPr/>
        </p:nvSpPr>
        <p:spPr>
          <a:xfrm>
            <a:off x="2260583" y="3324229"/>
            <a:ext cx="504056" cy="21602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smtClean="0"/>
              <a:t>SAC3</a:t>
            </a:r>
            <a:endParaRPr lang="en-US" sz="1000" dirty="0"/>
          </a:p>
        </p:txBody>
      </p:sp>
      <p:sp>
        <p:nvSpPr>
          <p:cNvPr id="28" name="Rounded Rectangle 27"/>
          <p:cNvSpPr/>
          <p:nvPr/>
        </p:nvSpPr>
        <p:spPr>
          <a:xfrm>
            <a:off x="3134468" y="2517679"/>
            <a:ext cx="504056" cy="21602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smtClean="0"/>
              <a:t>LAC</a:t>
            </a:r>
            <a:endParaRPr lang="en-US" sz="1000" dirty="0"/>
          </a:p>
        </p:txBody>
      </p:sp>
      <p:sp>
        <p:nvSpPr>
          <p:cNvPr id="29" name="Rounded Rectangle 28"/>
          <p:cNvSpPr/>
          <p:nvPr/>
        </p:nvSpPr>
        <p:spPr>
          <a:xfrm>
            <a:off x="38719" y="1952835"/>
            <a:ext cx="504056" cy="21602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smtClean="0"/>
              <a:t>AC</a:t>
            </a:r>
            <a:endParaRPr lang="en-US" sz="1000" dirty="0"/>
          </a:p>
        </p:txBody>
      </p:sp>
      <p:sp>
        <p:nvSpPr>
          <p:cNvPr id="30" name="Rounded Rectangle 29"/>
          <p:cNvSpPr/>
          <p:nvPr/>
        </p:nvSpPr>
        <p:spPr>
          <a:xfrm>
            <a:off x="3727623" y="5481228"/>
            <a:ext cx="504056" cy="21602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smtClean="0"/>
              <a:t>Q</a:t>
            </a:r>
            <a:endParaRPr lang="en-US" sz="1000" dirty="0"/>
          </a:p>
        </p:txBody>
      </p:sp>
      <p:sp>
        <p:nvSpPr>
          <p:cNvPr id="31" name="Rounded Rectangle 30"/>
          <p:cNvSpPr/>
          <p:nvPr/>
        </p:nvSpPr>
        <p:spPr>
          <a:xfrm>
            <a:off x="1605570" y="5631539"/>
            <a:ext cx="504056" cy="21602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smtClean="0"/>
              <a:t>Q*</a:t>
            </a:r>
            <a:endParaRPr lang="en-US" sz="1000" dirty="0"/>
          </a:p>
        </p:txBody>
      </p:sp>
    </p:spTree>
    <p:extLst>
      <p:ext uri="{BB962C8B-B14F-4D97-AF65-F5344CB8AC3E}">
        <p14:creationId xmlns:p14="http://schemas.microsoft.com/office/powerpoint/2010/main" val="24558521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b="1" dirty="0">
                <a:solidFill>
                  <a:srgbClr val="C00000"/>
                </a:solidFill>
                <a:effectLst>
                  <a:outerShdw blurRad="38100" dist="38100" dir="2700000" algn="tl">
                    <a:srgbClr val="000000">
                      <a:alpha val="43137"/>
                    </a:srgbClr>
                  </a:outerShdw>
                </a:effectLst>
              </a:rPr>
              <a:t>العوامل التي تجعل المنشأة تخضع لاقتصاديات الحجم او لا اقتصاديات الحجم </a:t>
            </a:r>
            <a:endParaRPr lang="en-US"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22959" y="1845734"/>
            <a:ext cx="7543801" cy="4535594"/>
          </a:xfrm>
        </p:spPr>
        <p:txBody>
          <a:bodyPr>
            <a:normAutofit fontScale="92500" lnSpcReduction="20000"/>
          </a:bodyPr>
          <a:lstStyle/>
          <a:p>
            <a:pPr algn="r" rtl="1">
              <a:buFont typeface="Wingdings" panose="05000000000000000000" pitchFamily="2" charset="2"/>
              <a:buChar char="q"/>
            </a:pPr>
            <a:r>
              <a:rPr lang="ar-SA" dirty="0"/>
              <a:t> </a:t>
            </a:r>
            <a:r>
              <a:rPr lang="ar-SA" dirty="0">
                <a:solidFill>
                  <a:schemeClr val="bg2">
                    <a:lumMod val="50000"/>
                  </a:schemeClr>
                </a:solidFill>
                <a:effectLst>
                  <a:outerShdw blurRad="38100" dist="38100" dir="2700000" algn="tl">
                    <a:srgbClr val="000000">
                      <a:alpha val="43137"/>
                    </a:srgbClr>
                  </a:outerShdw>
                </a:effectLst>
              </a:rPr>
              <a:t>مزايا التخصص وتقسيم عناصر الانتاج (خاصة عنصر العمل ) </a:t>
            </a:r>
            <a:r>
              <a:rPr lang="ar-SA" dirty="0"/>
              <a:t>:</a:t>
            </a:r>
          </a:p>
          <a:p>
            <a:pPr marL="0" indent="0" algn="r" rtl="1">
              <a:buNone/>
            </a:pPr>
            <a:r>
              <a:rPr lang="ar-SA" dirty="0"/>
              <a:t>كلما كبر حجم المشروع كلما زاد عدد العمال وكان هناك مجال للتخصص وتقسيم العمل ويركز كل عامل على العمل الذي يتقنه مما يوفر الوقت ويرفع الكفاءة الانتاجية .</a:t>
            </a:r>
          </a:p>
          <a:p>
            <a:pPr algn="r" rtl="1">
              <a:buFont typeface="Wingdings" panose="05000000000000000000" pitchFamily="2" charset="2"/>
              <a:buChar char="q"/>
            </a:pPr>
            <a:r>
              <a:rPr lang="ar-SA" dirty="0">
                <a:solidFill>
                  <a:schemeClr val="bg2">
                    <a:lumMod val="50000"/>
                  </a:schemeClr>
                </a:solidFill>
                <a:effectLst>
                  <a:outerShdw blurRad="38100" dist="38100" dir="2700000" algn="tl">
                    <a:srgbClr val="000000">
                      <a:alpha val="43137"/>
                    </a:srgbClr>
                  </a:outerShdw>
                </a:effectLst>
              </a:rPr>
              <a:t>عوامل فنية أوتفنية ( تكنولوجية):</a:t>
            </a:r>
          </a:p>
          <a:p>
            <a:pPr marL="0" indent="0" algn="r" rtl="1">
              <a:buNone/>
            </a:pPr>
            <a:r>
              <a:rPr lang="ar-SA" dirty="0"/>
              <a:t>زيادة حجم المشروع تجعل المنشأة قادرة على استخدام اساليب فنية جديدة ومتقدمة وكذلك فان زيادة حجم المشروع يعني انخفاض التكاليف المتوسطة </a:t>
            </a:r>
          </a:p>
          <a:p>
            <a:pPr algn="r" rtl="1">
              <a:buFont typeface="Wingdings" panose="05000000000000000000" pitchFamily="2" charset="2"/>
              <a:buChar char="q"/>
            </a:pPr>
            <a:r>
              <a:rPr lang="ar-SA" dirty="0">
                <a:solidFill>
                  <a:schemeClr val="bg2">
                    <a:lumMod val="50000"/>
                  </a:schemeClr>
                </a:solidFill>
                <a:effectLst>
                  <a:outerShdw blurRad="38100" dist="38100" dir="2700000" algn="tl">
                    <a:srgbClr val="000000">
                      <a:alpha val="43137"/>
                    </a:srgbClr>
                  </a:outerShdw>
                </a:effectLst>
              </a:rPr>
              <a:t>انخفاض تكلفة عناصر الانتاج مع زيادة حجم المشروع </a:t>
            </a:r>
            <a:r>
              <a:rPr lang="ar-SA" dirty="0"/>
              <a:t>( شراء حجم كبير من عناصر الانتاج باسعار منخفض) </a:t>
            </a:r>
          </a:p>
          <a:p>
            <a:pPr algn="r" rtl="1">
              <a:buFont typeface="Wingdings" panose="05000000000000000000" pitchFamily="2" charset="2"/>
              <a:buChar char="q"/>
            </a:pPr>
            <a:r>
              <a:rPr lang="ar-SA" dirty="0">
                <a:solidFill>
                  <a:schemeClr val="bg2">
                    <a:lumMod val="50000"/>
                  </a:schemeClr>
                </a:solidFill>
                <a:effectLst>
                  <a:outerShdw blurRad="38100" dist="38100" dir="2700000" algn="tl">
                    <a:srgbClr val="000000">
                      <a:alpha val="43137"/>
                    </a:srgbClr>
                  </a:outerShdw>
                </a:effectLst>
              </a:rPr>
              <a:t>انخفاض تكلفة التسويق لمنتجات المنشأة عندما تكون باحجام كبيرة </a:t>
            </a:r>
          </a:p>
          <a:p>
            <a:pPr algn="r" rtl="1">
              <a:buFont typeface="Wingdings" panose="05000000000000000000" pitchFamily="2" charset="2"/>
              <a:buChar char="q"/>
            </a:pPr>
            <a:r>
              <a:rPr lang="ar-SA" dirty="0">
                <a:solidFill>
                  <a:schemeClr val="bg2">
                    <a:lumMod val="50000"/>
                  </a:schemeClr>
                </a:solidFill>
                <a:effectLst>
                  <a:outerShdw blurRad="38100" dist="38100" dir="2700000" algn="tl">
                    <a:srgbClr val="000000">
                      <a:alpha val="43137"/>
                    </a:srgbClr>
                  </a:outerShdw>
                </a:effectLst>
              </a:rPr>
              <a:t>الحصول على تسهيلات بنكية ومالية كبيرة </a:t>
            </a:r>
            <a:r>
              <a:rPr lang="ar-SA" dirty="0"/>
              <a:t>كلما كان حجم المشروع كبير </a:t>
            </a:r>
          </a:p>
          <a:p>
            <a:pPr marL="0" indent="0" algn="r" rtl="1">
              <a:buNone/>
            </a:pPr>
            <a:r>
              <a:rPr lang="ar-SA" dirty="0">
                <a:solidFill>
                  <a:srgbClr val="C00000"/>
                </a:solidFill>
                <a:effectLst>
                  <a:outerShdw blurRad="38100" dist="38100" dir="2700000" algn="tl">
                    <a:srgbClr val="000000">
                      <a:alpha val="43137"/>
                    </a:srgbClr>
                  </a:outerShdw>
                </a:effectLst>
              </a:rPr>
              <a:t>لهذه العوامل وغيرها تسمى اقتصاديات الحجم احيانا </a:t>
            </a:r>
            <a:r>
              <a:rPr lang="ar-SA" dirty="0">
                <a:solidFill>
                  <a:srgbClr val="00B050"/>
                </a:solidFill>
                <a:effectLst>
                  <a:outerShdw blurRad="38100" dist="38100" dir="2700000" algn="tl">
                    <a:srgbClr val="000000">
                      <a:alpha val="43137"/>
                    </a:srgbClr>
                  </a:outerShdw>
                </a:effectLst>
              </a:rPr>
              <a:t>مزايا الانتاج الكبير </a:t>
            </a:r>
          </a:p>
          <a:p>
            <a:pPr marL="0" indent="0" algn="r" rtl="1">
              <a:buNone/>
            </a:pPr>
            <a:r>
              <a:rPr lang="ar-SA" b="1" dirty="0">
                <a:solidFill>
                  <a:srgbClr val="00B050"/>
                </a:solidFill>
                <a:effectLst>
                  <a:outerShdw blurRad="38100" dist="38100" dir="2700000" algn="tl">
                    <a:srgbClr val="000000">
                      <a:alpha val="43137"/>
                    </a:srgbClr>
                  </a:outerShdw>
                </a:effectLst>
              </a:rPr>
              <a:t>ملاحظة : </a:t>
            </a:r>
            <a:r>
              <a:rPr lang="ar-SA" dirty="0"/>
              <a:t>لا يخفى علينا ما سيترتب على التبني  المستمر لاحجام أكبر من المشروع ظهور العديد من المشاكل الادارية مثل صعوبة التحكم بالعمال والتنسيق بين الاقسام وتوزيع السلطات والمسؤولياتوتضارب الصلاحيات ....الخ.</a:t>
            </a:r>
          </a:p>
          <a:p>
            <a:pPr algn="r" rtl="1">
              <a:buFont typeface="Wingdings" panose="05000000000000000000" pitchFamily="2" charset="2"/>
              <a:buChar char="q"/>
            </a:pPr>
            <a:endParaRPr lang="en-US" dirty="0"/>
          </a:p>
        </p:txBody>
      </p:sp>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22</a:t>
            </a:fld>
            <a:endParaRPr lang="en-GB"/>
          </a:p>
        </p:txBody>
      </p:sp>
    </p:spTree>
    <p:extLst>
      <p:ext uri="{BB962C8B-B14F-4D97-AF65-F5344CB8AC3E}">
        <p14:creationId xmlns:p14="http://schemas.microsoft.com/office/powerpoint/2010/main" val="7271227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SA" sz="4400" b="1" dirty="0">
                <a:solidFill>
                  <a:srgbClr val="C00000"/>
                </a:solidFill>
                <a:effectLst>
                  <a:outerShdw blurRad="38100" dist="38100" dir="2700000" algn="tl">
                    <a:srgbClr val="000000">
                      <a:alpha val="43137"/>
                    </a:srgbClr>
                  </a:outerShdw>
                </a:effectLst>
              </a:rPr>
              <a:t>مقارنة بين اقتصاديات الحجم وحجم الغلة </a:t>
            </a:r>
            <a:endParaRPr lang="en-US" sz="44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22959" y="1845734"/>
            <a:ext cx="7543801" cy="4535594"/>
          </a:xfrm>
        </p:spPr>
        <p:txBody>
          <a:bodyPr>
            <a:normAutofit fontScale="92500" lnSpcReduction="10000"/>
          </a:bodyPr>
          <a:lstStyle/>
          <a:p>
            <a:pPr algn="r" rtl="1">
              <a:buFont typeface="Wingdings" panose="05000000000000000000" pitchFamily="2" charset="2"/>
              <a:buChar char="q"/>
            </a:pPr>
            <a:r>
              <a:rPr lang="ar-SA" sz="2400" b="1" dirty="0">
                <a:solidFill>
                  <a:schemeClr val="bg2">
                    <a:lumMod val="50000"/>
                  </a:schemeClr>
                </a:solidFill>
                <a:effectLst>
                  <a:outerShdw blurRad="38100" dist="38100" dir="2700000" algn="tl">
                    <a:srgbClr val="000000">
                      <a:alpha val="43137"/>
                    </a:srgbClr>
                  </a:outerShdw>
                </a:effectLst>
              </a:rPr>
              <a:t>يرتبط</a:t>
            </a:r>
            <a:r>
              <a:rPr lang="ar-SA" sz="2400" dirty="0"/>
              <a:t> </a:t>
            </a:r>
            <a:r>
              <a:rPr lang="ar-SA" sz="2400" b="1" dirty="0">
                <a:solidFill>
                  <a:schemeClr val="bg2">
                    <a:lumMod val="50000"/>
                  </a:schemeClr>
                </a:solidFill>
                <a:effectLst>
                  <a:outerShdw blurRad="38100" dist="38100" dir="2700000" algn="tl">
                    <a:srgbClr val="000000">
                      <a:alpha val="43137"/>
                    </a:srgbClr>
                  </a:outerShdw>
                </a:effectLst>
              </a:rPr>
              <a:t>مفهوم اقتصاديات الحجم مباشرة </a:t>
            </a:r>
            <a:r>
              <a:rPr lang="ar-SA" sz="2400" b="1" dirty="0">
                <a:solidFill>
                  <a:srgbClr val="00B050"/>
                </a:solidFill>
                <a:effectLst>
                  <a:outerShdw blurRad="38100" dist="38100" dir="2700000" algn="tl">
                    <a:srgbClr val="000000">
                      <a:alpha val="43137"/>
                    </a:srgbClr>
                  </a:outerShdw>
                </a:effectLst>
              </a:rPr>
              <a:t>بالتكاليف المتوسطة </a:t>
            </a:r>
            <a:r>
              <a:rPr lang="ar-SA" sz="2400" b="1" dirty="0">
                <a:solidFill>
                  <a:schemeClr val="bg2">
                    <a:lumMod val="50000"/>
                  </a:schemeClr>
                </a:solidFill>
                <a:effectLst>
                  <a:outerShdw blurRad="38100" dist="38100" dir="2700000" algn="tl">
                    <a:srgbClr val="000000">
                      <a:alpha val="43137"/>
                    </a:srgbClr>
                  </a:outerShdw>
                </a:effectLst>
              </a:rPr>
              <a:t>وبالتحديد بتناقص التكاليف المتوسطة في الاجل الطويل </a:t>
            </a:r>
            <a:r>
              <a:rPr lang="ar-SA" sz="2400" dirty="0"/>
              <a:t>.</a:t>
            </a:r>
          </a:p>
          <a:p>
            <a:pPr algn="r" rtl="1">
              <a:buFont typeface="Wingdings" panose="05000000000000000000" pitchFamily="2" charset="2"/>
              <a:buChar char="q"/>
            </a:pPr>
            <a:r>
              <a:rPr lang="ar-SA" sz="2400" b="1" dirty="0">
                <a:solidFill>
                  <a:schemeClr val="bg2">
                    <a:lumMod val="50000"/>
                  </a:schemeClr>
                </a:solidFill>
                <a:effectLst>
                  <a:outerShdw blurRad="38100" dist="38100" dir="2700000" algn="tl">
                    <a:srgbClr val="000000">
                      <a:alpha val="43137"/>
                    </a:srgbClr>
                  </a:outerShdw>
                </a:effectLst>
              </a:rPr>
              <a:t>يرتبط حجم الغلة </a:t>
            </a:r>
            <a:r>
              <a:rPr lang="ar-SA" sz="2400" b="1" dirty="0">
                <a:solidFill>
                  <a:srgbClr val="00B050"/>
                </a:solidFill>
                <a:effectLst>
                  <a:outerShdw blurRad="38100" dist="38100" dir="2700000" algn="tl">
                    <a:srgbClr val="000000">
                      <a:alpha val="43137"/>
                    </a:srgbClr>
                  </a:outerShdw>
                </a:effectLst>
              </a:rPr>
              <a:t>بالانتاج</a:t>
            </a:r>
            <a:r>
              <a:rPr lang="ar-SA" sz="2400" b="1" dirty="0">
                <a:solidFill>
                  <a:schemeClr val="bg2">
                    <a:lumMod val="50000"/>
                  </a:schemeClr>
                </a:solidFill>
                <a:effectLst>
                  <a:outerShdw blurRad="38100" dist="38100" dir="2700000" algn="tl">
                    <a:srgbClr val="000000">
                      <a:alpha val="43137"/>
                    </a:srgbClr>
                  </a:outerShdw>
                </a:effectLst>
              </a:rPr>
              <a:t> وكيفية تجاوبه مع التغيرات النسبية في جميع عناصر الانتاج </a:t>
            </a:r>
          </a:p>
          <a:p>
            <a:pPr algn="r" rtl="1"/>
            <a:r>
              <a:rPr lang="ar-SA" sz="2400" dirty="0"/>
              <a:t>وهناك ثلاث حالات للغلة  ( تزايد الغلة (</a:t>
            </a:r>
            <a:r>
              <a:rPr lang="en-US" sz="2400" dirty="0"/>
              <a:t>IRS</a:t>
            </a:r>
            <a:r>
              <a:rPr lang="ar-SA" sz="2400" dirty="0"/>
              <a:t>) ، تناقص الغلة (</a:t>
            </a:r>
            <a:r>
              <a:rPr lang="en-US" sz="2400" dirty="0"/>
              <a:t>DRS</a:t>
            </a:r>
            <a:r>
              <a:rPr lang="ar-SA" sz="2400" dirty="0"/>
              <a:t>) ، ثبات الغلة (</a:t>
            </a:r>
            <a:r>
              <a:rPr lang="en-US" sz="2400" dirty="0"/>
              <a:t>CRS</a:t>
            </a:r>
            <a:r>
              <a:rPr lang="ar-SA" sz="2400" dirty="0"/>
              <a:t>) ).</a:t>
            </a:r>
          </a:p>
          <a:p>
            <a:pPr algn="r" rtl="1"/>
            <a:r>
              <a:rPr lang="ar-SA" sz="2400" b="1" dirty="0">
                <a:solidFill>
                  <a:srgbClr val="C00000"/>
                </a:solidFill>
                <a:effectLst>
                  <a:outerShdw blurRad="38100" dist="38100" dir="2700000" algn="tl">
                    <a:srgbClr val="000000">
                      <a:alpha val="43137"/>
                    </a:srgbClr>
                  </a:outerShdw>
                </a:effectLst>
              </a:rPr>
              <a:t>ملاحظة : </a:t>
            </a:r>
            <a:r>
              <a:rPr lang="ar-SA" sz="2400" dirty="0"/>
              <a:t>اقتصاديات الحجم تكون فقط في الجزء المتناقص من منحنى (</a:t>
            </a:r>
            <a:r>
              <a:rPr lang="en-US" sz="2400" dirty="0"/>
              <a:t>LAC</a:t>
            </a:r>
            <a:r>
              <a:rPr lang="ar-SA" sz="2400" dirty="0"/>
              <a:t>) بينما حالة تزايد الغلة قد تكون في الجزء المتناقص او المتزايد من منحنى (</a:t>
            </a:r>
            <a:r>
              <a:rPr lang="en-US" sz="2400" dirty="0"/>
              <a:t>LAC</a:t>
            </a:r>
            <a:r>
              <a:rPr lang="ar-SA" sz="2400" dirty="0"/>
              <a:t>)  </a:t>
            </a:r>
          </a:p>
          <a:p>
            <a:pPr algn="r" rtl="1"/>
            <a:r>
              <a:rPr lang="ar-SA" sz="2400" dirty="0"/>
              <a:t>ومن الطبيعي ان يصاحب تزايد الغلة انخفاض في التكاليف ،ولكن من الممكن ان يصاحبها زيادة في التكاليف . </a:t>
            </a:r>
          </a:p>
          <a:p>
            <a:pPr algn="r" rtl="1"/>
            <a:r>
              <a:rPr lang="ar-SA" sz="2400" dirty="0">
                <a:solidFill>
                  <a:srgbClr val="C00000"/>
                </a:solidFill>
                <a:effectLst>
                  <a:outerShdw blurRad="38100" dist="38100" dir="2700000" algn="tl">
                    <a:srgbClr val="000000">
                      <a:alpha val="43137"/>
                    </a:srgbClr>
                  </a:outerShdw>
                </a:effectLst>
              </a:rPr>
              <a:t>مثال :</a:t>
            </a:r>
            <a:r>
              <a:rPr lang="ar-SA" sz="2400" dirty="0"/>
              <a:t> عندما تكون الزيادة في اسعار عنصر الانتاج اكبر من الانخفاض الناتج عن تزايد الغلة مما يؤدي الى وجود لا اقتصاديات الحجم</a:t>
            </a:r>
            <a:endParaRPr lang="en-US" sz="2400" dirty="0"/>
          </a:p>
          <a:p>
            <a:pPr algn="r" rtl="1"/>
            <a:endParaRPr lang="en-US" dirty="0"/>
          </a:p>
          <a:p>
            <a:pPr algn="r" rtl="1"/>
            <a:endParaRPr lang="en-US" dirty="0"/>
          </a:p>
        </p:txBody>
      </p:sp>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23</a:t>
            </a:fld>
            <a:endParaRPr lang="en-GB"/>
          </a:p>
        </p:txBody>
      </p:sp>
    </p:spTree>
    <p:extLst>
      <p:ext uri="{BB962C8B-B14F-4D97-AF65-F5344CB8AC3E}">
        <p14:creationId xmlns:p14="http://schemas.microsoft.com/office/powerpoint/2010/main" val="15607008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126172"/>
          </a:xfrm>
        </p:spPr>
        <p:txBody>
          <a:bodyPr>
            <a:normAutofit/>
          </a:bodyPr>
          <a:lstStyle/>
          <a:p>
            <a:pPr algn="ctr" rtl="1"/>
            <a:r>
              <a:rPr lang="ar-SA" sz="3600" b="1" dirty="0">
                <a:solidFill>
                  <a:srgbClr val="C00000"/>
                </a:solidFill>
                <a:effectLst>
                  <a:outerShdw blurRad="38100" dist="38100" dir="2700000" algn="tl">
                    <a:srgbClr val="000000">
                      <a:alpha val="43137"/>
                    </a:srgbClr>
                  </a:outerShdw>
                </a:effectLst>
              </a:rPr>
              <a:t> تكاليف الإنتاج في الأجل الطويل</a:t>
            </a:r>
            <a:endParaRPr lang="en-US" sz="3600" b="1" dirty="0">
              <a:solidFill>
                <a:srgbClr val="C00000"/>
              </a:solidFill>
              <a:effectLst>
                <a:outerShdw blurRad="38100" dist="38100" dir="2700000" algn="tl">
                  <a:srgbClr val="000000">
                    <a:alpha val="43137"/>
                  </a:srgbClr>
                </a:outerShdw>
              </a:effectLst>
            </a:endParaRPr>
          </a:p>
        </p:txBody>
      </p:sp>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3</a:t>
            </a:fld>
            <a:endParaRPr lang="en-GB"/>
          </a:p>
        </p:txBody>
      </p:sp>
      <p:sp>
        <p:nvSpPr>
          <p:cNvPr id="7" name="Rectangle 3"/>
          <p:cNvSpPr>
            <a:spLocks noGrp="1" noChangeArrowheads="1"/>
          </p:cNvSpPr>
          <p:nvPr>
            <p:ph idx="1"/>
          </p:nvPr>
        </p:nvSpPr>
        <p:spPr>
          <a:xfrm>
            <a:off x="822959" y="1845734"/>
            <a:ext cx="7543801" cy="4607602"/>
          </a:xfrm>
        </p:spPr>
        <p:txBody>
          <a:bodyPr>
            <a:normAutofit/>
          </a:bodyPr>
          <a:lstStyle/>
          <a:p>
            <a:pPr algn="just" rtl="1" eaLnBrk="1" hangingPunct="1">
              <a:buFontTx/>
              <a:buNone/>
            </a:pPr>
            <a:r>
              <a:rPr lang="ar-SA" sz="2800" b="1" dirty="0">
                <a:solidFill>
                  <a:srgbClr val="0070C0"/>
                </a:solidFill>
              </a:rPr>
              <a:t>في الأجل القصير كان الافتراض الأساسي هو ثبات أحد عناصر الإنتاج (رأس المال)، وقد ترتب على ذلك تقييد المنشأة بحجم معين للمشروع لا يمكنها تغييره بسبب وجود التكاليف الثابتة</a:t>
            </a:r>
            <a:r>
              <a:rPr lang="ar-SA" sz="2800" b="1" dirty="0"/>
              <a:t>، وبالتالي فإن اهتمام المنشأة تركز على تخفيض التكاليف لذلك الحجم من المشروع، أي أنها تحاول تحقيق أفضل استغلال لحجم المشروع المحدد سلفاً بتكاليف الإنتاج الثابتة، وعند دراسة التكاليف في الأجل الطويل سنفترض أن جميع عناصر الإنتاج المستخدمة (عمل ورأس مال) متغيرة وليس هناك تكاليف ثابتة.</a:t>
            </a:r>
            <a:endParaRPr lang="en-US" sz="2800" b="1" dirty="0"/>
          </a:p>
          <a:p>
            <a:pPr algn="just" rtl="1" eaLnBrk="1" hangingPunct="1"/>
            <a:endParaRPr lang="en-US" sz="2800" dirty="0"/>
          </a:p>
        </p:txBody>
      </p:sp>
    </p:spTree>
    <p:extLst>
      <p:ext uri="{BB962C8B-B14F-4D97-AF65-F5344CB8AC3E}">
        <p14:creationId xmlns:p14="http://schemas.microsoft.com/office/powerpoint/2010/main" val="3546148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4400" b="1" dirty="0">
                <a:solidFill>
                  <a:srgbClr val="C00000"/>
                </a:solidFill>
                <a:effectLst>
                  <a:outerShdw blurRad="38100" dist="38100" dir="2700000" algn="tl">
                    <a:srgbClr val="000000">
                      <a:alpha val="43137"/>
                    </a:srgbClr>
                  </a:outerShdw>
                </a:effectLst>
              </a:rPr>
              <a:t> تكاليف الإنتاج في الأجل الطويل</a:t>
            </a:r>
            <a:endParaRPr lang="en-US" sz="4400" dirty="0">
              <a:solidFill>
                <a:srgbClr val="C00000"/>
              </a:solidFill>
              <a:effectLst>
                <a:outerShdw blurRad="38100" dist="38100" dir="2700000" algn="tl">
                  <a:srgbClr val="000000">
                    <a:alpha val="43137"/>
                  </a:srgbClr>
                </a:outerShdw>
              </a:effectLst>
            </a:endParaRPr>
          </a:p>
        </p:txBody>
      </p:sp>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4</a:t>
            </a:fld>
            <a:endParaRPr lang="en-GB"/>
          </a:p>
        </p:txBody>
      </p:sp>
      <p:sp>
        <p:nvSpPr>
          <p:cNvPr id="6" name="Rectangle 3"/>
          <p:cNvSpPr>
            <a:spLocks noGrp="1" noChangeArrowheads="1"/>
          </p:cNvSpPr>
          <p:nvPr>
            <p:ph idx="1"/>
          </p:nvPr>
        </p:nvSpPr>
        <p:spPr/>
        <p:txBody>
          <a:bodyPr/>
          <a:lstStyle/>
          <a:p>
            <a:pPr algn="just" rtl="1" eaLnBrk="1" hangingPunct="1">
              <a:buFontTx/>
              <a:buNone/>
            </a:pPr>
            <a:r>
              <a:rPr lang="ar-SA" b="1" dirty="0"/>
              <a:t>	</a:t>
            </a:r>
            <a:r>
              <a:rPr lang="ar-SA" sz="3200" b="1" dirty="0"/>
              <a:t>في الاجل الطويل سيكون لدى المنشأة العديد من احجام المشروع المختلفة التي تستطيع أن تختار من بينها، وبالتالي فإن </a:t>
            </a:r>
            <a:r>
              <a:rPr lang="ar-SA" sz="3200" b="1" dirty="0">
                <a:solidFill>
                  <a:schemeClr val="bg2">
                    <a:lumMod val="50000"/>
                  </a:schemeClr>
                </a:solidFill>
                <a:effectLst>
                  <a:outerShdw blurRad="38100" dist="38100" dir="2700000" algn="tl">
                    <a:srgbClr val="000000">
                      <a:alpha val="43137"/>
                    </a:srgbClr>
                  </a:outerShdw>
                </a:effectLst>
              </a:rPr>
              <a:t>اهتمام المنشأة سيتضمن تحقيق أقل التكاليف لحجم المشروع الذي تختاره</a:t>
            </a:r>
            <a:r>
              <a:rPr lang="ar-SA" sz="3200" b="1" dirty="0"/>
              <a:t>، أو بمعنى آخر فإنها ستختار حجم المشروع الذي يعطيها مقداراً معيناً من الإنتاج بأقل التكاليف.</a:t>
            </a:r>
            <a:endParaRPr lang="en-US" sz="3200" b="1" dirty="0"/>
          </a:p>
        </p:txBody>
      </p:sp>
    </p:spTree>
    <p:extLst>
      <p:ext uri="{BB962C8B-B14F-4D97-AF65-F5344CB8AC3E}">
        <p14:creationId xmlns:p14="http://schemas.microsoft.com/office/powerpoint/2010/main" val="3565336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20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3600" b="1" dirty="0">
                <a:solidFill>
                  <a:srgbClr val="C00000"/>
                </a:solidFill>
                <a:effectLst>
                  <a:outerShdw blurRad="38100" dist="38100" dir="2700000" algn="tl">
                    <a:srgbClr val="000000">
                      <a:alpha val="43137"/>
                    </a:srgbClr>
                  </a:outerShdw>
                </a:effectLst>
              </a:rPr>
              <a:t> تكاليف الإنتاج في الأجل الطويل</a:t>
            </a:r>
            <a:endParaRPr lang="en-US" sz="3600" dirty="0">
              <a:solidFill>
                <a:srgbClr val="C00000"/>
              </a:solidFill>
              <a:effectLst>
                <a:outerShdw blurRad="38100" dist="38100" dir="2700000" algn="tl">
                  <a:srgbClr val="000000">
                    <a:alpha val="43137"/>
                  </a:srgbClr>
                </a:outerShdw>
              </a:effectLst>
            </a:endParaRPr>
          </a:p>
        </p:txBody>
      </p:sp>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5</a:t>
            </a:fld>
            <a:endParaRPr lang="en-GB"/>
          </a:p>
        </p:txBody>
      </p:sp>
      <p:sp>
        <p:nvSpPr>
          <p:cNvPr id="6" name="Rectangle 3"/>
          <p:cNvSpPr>
            <a:spLocks noGrp="1" noChangeArrowheads="1"/>
          </p:cNvSpPr>
          <p:nvPr>
            <p:ph idx="1"/>
          </p:nvPr>
        </p:nvSpPr>
        <p:spPr>
          <a:xfrm>
            <a:off x="822959" y="1845734"/>
            <a:ext cx="7543801" cy="4463586"/>
          </a:xfrm>
        </p:spPr>
        <p:txBody>
          <a:bodyPr>
            <a:normAutofit fontScale="92500" lnSpcReduction="20000"/>
          </a:bodyPr>
          <a:lstStyle/>
          <a:p>
            <a:pPr algn="just" rtl="1" eaLnBrk="1" hangingPunct="1">
              <a:buFontTx/>
              <a:buNone/>
            </a:pPr>
            <a:r>
              <a:rPr lang="ar-SA" sz="2800" b="1" dirty="0"/>
              <a:t>لدراسة وتحليل التكاليف في الاجل الطويل هناك اسلوبين </a:t>
            </a:r>
          </a:p>
          <a:p>
            <a:pPr algn="just" rtl="1" eaLnBrk="1" hangingPunct="1">
              <a:buFont typeface="Wingdings" panose="05000000000000000000" pitchFamily="2" charset="2"/>
              <a:buChar char="q"/>
            </a:pPr>
            <a:r>
              <a:rPr lang="ar-SA" sz="2800" b="1" dirty="0">
                <a:solidFill>
                  <a:schemeClr val="bg2">
                    <a:lumMod val="50000"/>
                  </a:schemeClr>
                </a:solidFill>
                <a:effectLst>
                  <a:outerShdw blurRad="38100" dist="38100" dir="2700000" algn="tl">
                    <a:srgbClr val="000000">
                      <a:alpha val="43137"/>
                    </a:srgbClr>
                  </a:outerShdw>
                </a:effectLst>
              </a:rPr>
              <a:t>اعتبار الأجل الطويل مجموعة أو سلسلة من حالات الأجل القصير </a:t>
            </a:r>
            <a:r>
              <a:rPr lang="ar-SA" sz="2800" b="1" dirty="0"/>
              <a:t>المتاحة للمنشأة </a:t>
            </a:r>
            <a:r>
              <a:rPr lang="ar-SA" sz="2800" b="1" dirty="0" smtClean="0"/>
              <a:t>وتكون </a:t>
            </a:r>
            <a:r>
              <a:rPr lang="ar-SA" sz="2800" b="1" dirty="0"/>
              <a:t>خلال كل منها حرة في اختيار كميات مختلفة من العنصر الثابت، </a:t>
            </a:r>
          </a:p>
          <a:p>
            <a:pPr algn="just" rtl="1" eaLnBrk="1" hangingPunct="1">
              <a:lnSpc>
                <a:spcPct val="120000"/>
              </a:lnSpc>
              <a:buFont typeface="Wingdings" panose="05000000000000000000" pitchFamily="2" charset="2"/>
              <a:buChar char="q"/>
            </a:pPr>
            <a:r>
              <a:rPr lang="ar-SA" sz="2800" b="1" dirty="0">
                <a:solidFill>
                  <a:schemeClr val="bg2">
                    <a:lumMod val="50000"/>
                  </a:schemeClr>
                </a:solidFill>
                <a:effectLst>
                  <a:outerShdw blurRad="38100" dist="38100" dir="2700000" algn="tl">
                    <a:srgbClr val="000000">
                      <a:alpha val="43137"/>
                    </a:srgbClr>
                  </a:outerShdw>
                </a:effectLst>
              </a:rPr>
              <a:t>استخدام منحنيات الناتج المتساوي وخطوط تكاليف الإنتاج </a:t>
            </a:r>
            <a:r>
              <a:rPr lang="ar-SA" sz="2800" b="1" dirty="0"/>
              <a:t>التي سبق دراستها في فصل الإنتاج في الأجل ويتحقق فيها توازن المنشأة عندما معدل الاحلال الحدي الفني بين عناصر الإنتاج يساوي النسبة بين أسعار العناصر.</a:t>
            </a:r>
          </a:p>
          <a:p>
            <a:pPr algn="just" rtl="1">
              <a:buFont typeface="Wingdings" panose="05000000000000000000" pitchFamily="2" charset="2"/>
              <a:buChar char="q"/>
            </a:pPr>
            <a:r>
              <a:rPr lang="ar-SA" sz="2800" b="1" dirty="0">
                <a:solidFill>
                  <a:schemeClr val="bg2">
                    <a:lumMod val="50000"/>
                  </a:schemeClr>
                </a:solidFill>
                <a:effectLst>
                  <a:outerShdw blurRad="38100" dist="38100" dir="2700000" algn="tl">
                    <a:srgbClr val="000000">
                      <a:alpha val="43137"/>
                    </a:srgbClr>
                  </a:outerShdw>
                </a:effectLst>
              </a:rPr>
              <a:t>كلا الاسلوبين يعطي نفس النتيجة </a:t>
            </a:r>
            <a:r>
              <a:rPr lang="ar-SA" sz="2800" b="1" dirty="0"/>
              <a:t>وسنركز في هذا الفصل على </a:t>
            </a:r>
          </a:p>
          <a:p>
            <a:pPr marL="0" indent="0" algn="just" rtl="1">
              <a:buNone/>
            </a:pPr>
            <a:r>
              <a:rPr lang="ar-SA" sz="2800" b="1" dirty="0"/>
              <a:t>الاسلوب الاول الذي يعتبر الاجل الطويل مجموعة او سلسلة من الاجال القصيرة</a:t>
            </a:r>
            <a:endParaRPr lang="en-US" sz="2800" b="1" dirty="0"/>
          </a:p>
        </p:txBody>
      </p:sp>
    </p:spTree>
    <p:extLst>
      <p:ext uri="{BB962C8B-B14F-4D97-AF65-F5344CB8AC3E}">
        <p14:creationId xmlns:p14="http://schemas.microsoft.com/office/powerpoint/2010/main" val="2861100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20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20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2000" fill="hold"/>
                                        <p:tgtEl>
                                          <p:spTgt spid="6">
                                            <p:txEl>
                                              <p:pRg st="2" end="2"/>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2000" fill="hold"/>
                                        <p:tgtEl>
                                          <p:spTgt spid="6">
                                            <p:txEl>
                                              <p:pRg st="3" end="3"/>
                                            </p:txEl>
                                          </p:spTgt>
                                        </p:tgtEl>
                                        <p:attrNameLst>
                                          <p:attrName>ppt_x</p:attrName>
                                        </p:attrNameLst>
                                      </p:cBhvr>
                                      <p:tavLst>
                                        <p:tav tm="0">
                                          <p:val>
                                            <p:strVal val="0-#ppt_w/2"/>
                                          </p:val>
                                        </p:tav>
                                        <p:tav tm="100000">
                                          <p:val>
                                            <p:strVal val="#ppt_x"/>
                                          </p:val>
                                        </p:tav>
                                      </p:tavLst>
                                    </p:anim>
                                    <p:anim calcmode="lin" valueType="num">
                                      <p:cBhvr additive="base">
                                        <p:cTn id="26" dur="2000" fill="hold"/>
                                        <p:tgtEl>
                                          <p:spTgt spid="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2000" fill="hold"/>
                                        <p:tgtEl>
                                          <p:spTgt spid="6">
                                            <p:txEl>
                                              <p:pRg st="4" end="4"/>
                                            </p:txEl>
                                          </p:spTgt>
                                        </p:tgtEl>
                                        <p:attrNameLst>
                                          <p:attrName>ppt_x</p:attrName>
                                        </p:attrNameLst>
                                      </p:cBhvr>
                                      <p:tavLst>
                                        <p:tav tm="0">
                                          <p:val>
                                            <p:strVal val="0-#ppt_w/2"/>
                                          </p:val>
                                        </p:tav>
                                        <p:tav tm="100000">
                                          <p:val>
                                            <p:strVal val="#ppt_x"/>
                                          </p:val>
                                        </p:tav>
                                      </p:tavLst>
                                    </p:anim>
                                    <p:anim calcmode="lin" valueType="num">
                                      <p:cBhvr additive="base">
                                        <p:cTn id="32" dur="2000" fill="hold"/>
                                        <p:tgtEl>
                                          <p:spTgt spid="6">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SA" sz="3600" b="1" dirty="0">
                <a:solidFill>
                  <a:srgbClr val="C00000"/>
                </a:solidFill>
                <a:effectLst>
                  <a:outerShdw blurRad="38100" dist="38100" dir="2700000" algn="tl">
                    <a:srgbClr val="000000">
                      <a:alpha val="43137"/>
                    </a:srgbClr>
                  </a:outerShdw>
                </a:effectLst>
              </a:rPr>
              <a:t>تكاليف الإنتاج في الأجل الطويل</a:t>
            </a:r>
            <a:endParaRPr lang="en-US" sz="3600" dirty="0"/>
          </a:p>
        </p:txBody>
      </p:sp>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6</a:t>
            </a:fld>
            <a:endParaRPr lang="en-GB"/>
          </a:p>
        </p:txBody>
      </p:sp>
      <p:sp>
        <p:nvSpPr>
          <p:cNvPr id="6" name="Rectangle 3"/>
          <p:cNvSpPr>
            <a:spLocks noGrp="1" noChangeArrowheads="1"/>
          </p:cNvSpPr>
          <p:nvPr>
            <p:ph idx="1"/>
          </p:nvPr>
        </p:nvSpPr>
        <p:spPr>
          <a:xfrm>
            <a:off x="323529" y="1844824"/>
            <a:ext cx="8496944" cy="4536504"/>
          </a:xfrm>
        </p:spPr>
        <p:txBody>
          <a:bodyPr>
            <a:normAutofit/>
          </a:bodyPr>
          <a:lstStyle/>
          <a:p>
            <a:pPr algn="just" rtl="1" eaLnBrk="1" hangingPunct="1">
              <a:buFontTx/>
              <a:buNone/>
            </a:pPr>
            <a:r>
              <a:rPr lang="ar-SA" b="1" dirty="0"/>
              <a:t>	</a:t>
            </a:r>
            <a:r>
              <a:rPr lang="ar-SA" sz="2400" b="1" dirty="0"/>
              <a:t>عند دراستنا لتكاليف الانتاج والانتاج في الاجل القصير لاحظنا ان المنشأة تواجه عناصر انتاج ثابتة  وبالتالي تتقييد المنشاة بحجم معين للمشروع لا يمكنها تغييره في الاجل القصير  ومن ثم فإن المنشأة تهتم بتخفيض تكاليف الإنتاج بالنسبة لذلك الحجم من المشروع ، بينما في الأجل الطويل فإنه ليس هناك أي نوع من هذه القيود، فالمنشأة تستطيع زيادة أو تخفيض حجم المشروع ولديها الحرية للاختيار بين الحجوم المختلفة للمشروع التي تخفض تكاليفها </a:t>
            </a:r>
          </a:p>
          <a:p>
            <a:pPr algn="just" rtl="1" eaLnBrk="1" hangingPunct="1">
              <a:buFontTx/>
              <a:buNone/>
            </a:pPr>
            <a:r>
              <a:rPr lang="ar-SA" sz="2400" b="1" dirty="0">
                <a:solidFill>
                  <a:srgbClr val="0070C0"/>
                </a:solidFill>
                <a:effectLst>
                  <a:outerShdw blurRad="38100" dist="38100" dir="2700000" algn="tl">
                    <a:srgbClr val="000000">
                      <a:alpha val="43137"/>
                    </a:srgbClr>
                  </a:outerShdw>
                </a:effectLst>
              </a:rPr>
              <a:t>التكاليف في الأجل الطويل تتركز على ثلاثة أنواع من التكاليف</a:t>
            </a:r>
            <a:r>
              <a:rPr lang="ar-SA" sz="2400" b="1" dirty="0"/>
              <a:t>:</a:t>
            </a:r>
          </a:p>
          <a:p>
            <a:pPr algn="r" rtl="1">
              <a:buFont typeface="Wingdings" panose="05000000000000000000" pitchFamily="2" charset="2"/>
              <a:buChar char="q"/>
            </a:pPr>
            <a:r>
              <a:rPr lang="ar-SA" sz="2400" b="1" dirty="0"/>
              <a:t>التكاليف الكلية ويرمز لها بالرمز </a:t>
            </a:r>
            <a:r>
              <a:rPr lang="en-US" sz="2400" b="1" dirty="0"/>
              <a:t>LTC</a:t>
            </a:r>
            <a:r>
              <a:rPr lang="ar-SA" sz="2400" b="1" dirty="0"/>
              <a:t>.</a:t>
            </a:r>
          </a:p>
          <a:p>
            <a:pPr algn="r" rtl="1">
              <a:buFont typeface="Wingdings" panose="05000000000000000000" pitchFamily="2" charset="2"/>
              <a:buChar char="q"/>
            </a:pPr>
            <a:r>
              <a:rPr lang="ar-SA" sz="2400" b="1" dirty="0"/>
              <a:t>التكاليف المتوسطة ويرمز لها بالرمز </a:t>
            </a:r>
            <a:r>
              <a:rPr lang="en-US" sz="2400" b="1" dirty="0"/>
              <a:t>LAC</a:t>
            </a:r>
            <a:r>
              <a:rPr lang="ar-SA" sz="2400" b="1" dirty="0"/>
              <a:t>.</a:t>
            </a:r>
          </a:p>
          <a:p>
            <a:pPr algn="r" rtl="1">
              <a:buFont typeface="Wingdings" panose="05000000000000000000" pitchFamily="2" charset="2"/>
              <a:buChar char="q"/>
            </a:pPr>
            <a:r>
              <a:rPr lang="ar-SA" sz="2400" b="1" dirty="0"/>
              <a:t>التكاليف الحدية ويرمز لها بالرمز </a:t>
            </a:r>
            <a:r>
              <a:rPr lang="en-US" sz="2400" b="1" dirty="0"/>
              <a:t>LMC</a:t>
            </a:r>
            <a:r>
              <a:rPr lang="ar-SA" sz="2400" b="1" dirty="0"/>
              <a:t>.</a:t>
            </a:r>
            <a:endParaRPr lang="en-US" sz="2400" b="1" dirty="0"/>
          </a:p>
          <a:p>
            <a:pPr algn="just" rtl="1" eaLnBrk="1" hangingPunct="1">
              <a:buFont typeface="Wingdings" panose="05000000000000000000" pitchFamily="2" charset="2"/>
              <a:buChar char="q"/>
            </a:pPr>
            <a:endParaRPr lang="ar-SA" sz="2400" b="1" dirty="0"/>
          </a:p>
          <a:p>
            <a:pPr algn="just" eaLnBrk="1" hangingPunct="1">
              <a:buFontTx/>
              <a:buNone/>
            </a:pPr>
            <a:endParaRPr lang="ar-SA" sz="2400" b="1" dirty="0"/>
          </a:p>
          <a:p>
            <a:pPr algn="just" eaLnBrk="1" hangingPunct="1">
              <a:buFontTx/>
              <a:buNone/>
            </a:pPr>
            <a:endParaRPr lang="en-US" b="1" dirty="0"/>
          </a:p>
        </p:txBody>
      </p:sp>
    </p:spTree>
    <p:extLst>
      <p:ext uri="{BB962C8B-B14F-4D97-AF65-F5344CB8AC3E}">
        <p14:creationId xmlns:p14="http://schemas.microsoft.com/office/powerpoint/2010/main" val="1644594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2000" fill="hold"/>
                                        <p:tgtEl>
                                          <p:spTgt spid="6">
                                            <p:txEl>
                                              <p:pRg st="0" end="0"/>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2000" fill="hold"/>
                                        <p:tgtEl>
                                          <p:spTgt spid="6">
                                            <p:txEl>
                                              <p:pRg st="1" end="1"/>
                                            </p:txEl>
                                          </p:spTgt>
                                        </p:tgtEl>
                                        <p:attrNameLst>
                                          <p:attrName>ppt_x</p:attrName>
                                        </p:attrNameLst>
                                      </p:cBhvr>
                                      <p:tavLst>
                                        <p:tav tm="0">
                                          <p:val>
                                            <p:strVal val="1+#ppt_w/2"/>
                                          </p:val>
                                        </p:tav>
                                        <p:tav tm="100000">
                                          <p:val>
                                            <p:strVal val="#ppt_x"/>
                                          </p:val>
                                        </p:tav>
                                      </p:tavLst>
                                    </p:anim>
                                    <p:anim calcmode="lin" valueType="num">
                                      <p:cBhvr additive="base">
                                        <p:cTn id="14"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2000" fill="hold"/>
                                        <p:tgtEl>
                                          <p:spTgt spid="6">
                                            <p:txEl>
                                              <p:pRg st="2" end="2"/>
                                            </p:txEl>
                                          </p:spTgt>
                                        </p:tgtEl>
                                        <p:attrNameLst>
                                          <p:attrName>ppt_x</p:attrName>
                                        </p:attrNameLst>
                                      </p:cBhvr>
                                      <p:tavLst>
                                        <p:tav tm="0">
                                          <p:val>
                                            <p:strVal val="1+#ppt_w/2"/>
                                          </p:val>
                                        </p:tav>
                                        <p:tav tm="100000">
                                          <p:val>
                                            <p:strVal val="#ppt_x"/>
                                          </p:val>
                                        </p:tav>
                                      </p:tavLst>
                                    </p:anim>
                                    <p:anim calcmode="lin" valueType="num">
                                      <p:cBhvr additive="base">
                                        <p:cTn id="20" dur="2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2000" fill="hold"/>
                                        <p:tgtEl>
                                          <p:spTgt spid="6">
                                            <p:txEl>
                                              <p:pRg st="3" end="3"/>
                                            </p:txEl>
                                          </p:spTgt>
                                        </p:tgtEl>
                                        <p:attrNameLst>
                                          <p:attrName>ppt_x</p:attrName>
                                        </p:attrNameLst>
                                      </p:cBhvr>
                                      <p:tavLst>
                                        <p:tav tm="0">
                                          <p:val>
                                            <p:strVal val="1+#ppt_w/2"/>
                                          </p:val>
                                        </p:tav>
                                        <p:tav tm="100000">
                                          <p:val>
                                            <p:strVal val="#ppt_x"/>
                                          </p:val>
                                        </p:tav>
                                      </p:tavLst>
                                    </p:anim>
                                    <p:anim calcmode="lin" valueType="num">
                                      <p:cBhvr additive="base">
                                        <p:cTn id="26" dur="20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2000" fill="hold"/>
                                        <p:tgtEl>
                                          <p:spTgt spid="6">
                                            <p:txEl>
                                              <p:pRg st="4" end="4"/>
                                            </p:txEl>
                                          </p:spTgt>
                                        </p:tgtEl>
                                        <p:attrNameLst>
                                          <p:attrName>ppt_x</p:attrName>
                                        </p:attrNameLst>
                                      </p:cBhvr>
                                      <p:tavLst>
                                        <p:tav tm="0">
                                          <p:val>
                                            <p:strVal val="1+#ppt_w/2"/>
                                          </p:val>
                                        </p:tav>
                                        <p:tav tm="100000">
                                          <p:val>
                                            <p:strVal val="#ppt_x"/>
                                          </p:val>
                                        </p:tav>
                                      </p:tavLst>
                                    </p:anim>
                                    <p:anim calcmode="lin" valueType="num">
                                      <p:cBhvr additive="base">
                                        <p:cTn id="32" dur="20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23160"/>
            <a:ext cx="7543800" cy="838140"/>
          </a:xfrm>
        </p:spPr>
        <p:txBody>
          <a:bodyPr>
            <a:normAutofit/>
          </a:bodyPr>
          <a:lstStyle/>
          <a:p>
            <a:pPr algn="ctr" rtl="1">
              <a:lnSpc>
                <a:spcPct val="90000"/>
              </a:lnSpc>
            </a:pPr>
            <a:r>
              <a:rPr lang="ar-SA" sz="3600" b="1" dirty="0">
                <a:solidFill>
                  <a:srgbClr val="C00000"/>
                </a:solidFill>
                <a:effectLst>
                  <a:outerShdw blurRad="38100" dist="38100" dir="2700000" algn="tl">
                    <a:srgbClr val="000000">
                      <a:alpha val="43137"/>
                    </a:srgbClr>
                  </a:outerShdw>
                </a:effectLst>
              </a:rPr>
              <a:t>التكاليف الكلية في الأجل الطويل</a:t>
            </a:r>
            <a:r>
              <a:rPr lang="ar-SA" sz="3600" b="1" dirty="0"/>
              <a:t> </a:t>
            </a:r>
            <a:r>
              <a:rPr lang="ar-SA" sz="3600" b="1" dirty="0">
                <a:solidFill>
                  <a:srgbClr val="C00000"/>
                </a:solidFill>
                <a:effectLst>
                  <a:outerShdw blurRad="38100" dist="38100" dir="2700000" algn="tl">
                    <a:srgbClr val="000000">
                      <a:alpha val="43137"/>
                    </a:srgbClr>
                  </a:outerShdw>
                </a:effectLst>
              </a:rPr>
              <a:t>(</a:t>
            </a:r>
            <a:r>
              <a:rPr lang="en-US" sz="3600" b="1" dirty="0">
                <a:solidFill>
                  <a:srgbClr val="C00000"/>
                </a:solidFill>
                <a:effectLst>
                  <a:outerShdw blurRad="38100" dist="38100" dir="2700000" algn="tl">
                    <a:srgbClr val="000000">
                      <a:alpha val="43137"/>
                    </a:srgbClr>
                  </a:outerShdw>
                </a:effectLst>
              </a:rPr>
              <a:t>LTC</a:t>
            </a:r>
            <a:r>
              <a:rPr lang="ar-SA" sz="3600" b="1" dirty="0">
                <a:solidFill>
                  <a:srgbClr val="C00000"/>
                </a:solidFill>
                <a:effectLst>
                  <a:outerShdw blurRad="38100" dist="38100" dir="2700000" algn="tl">
                    <a:srgbClr val="000000">
                      <a:alpha val="43137"/>
                    </a:srgbClr>
                  </a:outerShdw>
                </a:effectLst>
              </a:rPr>
              <a:t>) :</a:t>
            </a:r>
          </a:p>
        </p:txBody>
      </p:sp>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7</a:t>
            </a:fld>
            <a:endParaRPr lang="en-GB"/>
          </a:p>
        </p:txBody>
      </p:sp>
      <p:sp>
        <p:nvSpPr>
          <p:cNvPr id="6" name="Rectangle 3"/>
          <p:cNvSpPr>
            <a:spLocks noGrp="1" noChangeArrowheads="1"/>
          </p:cNvSpPr>
          <p:nvPr>
            <p:ph idx="1"/>
          </p:nvPr>
        </p:nvSpPr>
        <p:spPr>
          <a:xfrm>
            <a:off x="180702" y="764704"/>
            <a:ext cx="8784976" cy="5040560"/>
          </a:xfrm>
        </p:spPr>
        <p:txBody>
          <a:bodyPr>
            <a:noAutofit/>
          </a:bodyPr>
          <a:lstStyle/>
          <a:p>
            <a:pPr algn="just" rtl="1" eaLnBrk="1" hangingPunct="1">
              <a:lnSpc>
                <a:spcPct val="120000"/>
              </a:lnSpc>
              <a:buFontTx/>
              <a:buNone/>
            </a:pPr>
            <a:r>
              <a:rPr lang="ar-SA" sz="2400" b="1" dirty="0" smtClean="0">
                <a:solidFill>
                  <a:srgbClr val="7030A0"/>
                </a:solidFill>
                <a:effectLst>
                  <a:outerShdw blurRad="38100" dist="38100" dir="2700000" algn="tl">
                    <a:srgbClr val="000000">
                      <a:alpha val="43137"/>
                    </a:srgbClr>
                  </a:outerShdw>
                </a:effectLst>
              </a:rPr>
              <a:t>تعرف بانها : </a:t>
            </a:r>
            <a:r>
              <a:rPr lang="ar-SA" sz="2400" b="1" dirty="0" smtClean="0">
                <a:solidFill>
                  <a:srgbClr val="0070C0"/>
                </a:solidFill>
                <a:effectLst>
                  <a:outerShdw blurRad="38100" dist="38100" dir="2700000" algn="tl">
                    <a:srgbClr val="000000">
                      <a:alpha val="43137"/>
                    </a:srgbClr>
                  </a:outerShdw>
                </a:effectLst>
              </a:rPr>
              <a:t>اقل تكاليف </a:t>
            </a:r>
            <a:r>
              <a:rPr lang="ar-SA" sz="2400" b="1" dirty="0">
                <a:solidFill>
                  <a:srgbClr val="0070C0"/>
                </a:solidFill>
                <a:effectLst>
                  <a:outerShdw blurRad="38100" dist="38100" dir="2700000" algn="tl">
                    <a:srgbClr val="000000">
                      <a:alpha val="43137"/>
                    </a:srgbClr>
                  </a:outerShdw>
                </a:effectLst>
              </a:rPr>
              <a:t>يمكن أن تتحملها المنشأة للحصول على مستوى معين من الإنتاج عندما تكون هناك حرية في اختيار حجم المشروع.</a:t>
            </a:r>
          </a:p>
          <a:p>
            <a:pPr algn="just" rtl="1" eaLnBrk="1" hangingPunct="1">
              <a:lnSpc>
                <a:spcPct val="120000"/>
              </a:lnSpc>
              <a:buFontTx/>
              <a:buNone/>
            </a:pPr>
            <a:r>
              <a:rPr lang="ar-SA" sz="2400" b="1" dirty="0"/>
              <a:t> </a:t>
            </a:r>
            <a:r>
              <a:rPr lang="ar-SA" sz="2400" dirty="0"/>
              <a:t>وسيتم التعامل مع الأجل الطويل على أنه سلسلة من حالات الأجل القصير التي تكون المنشأة خلال كل منها حرة في اختيار الكمية التي ترغبها من عناصر الإنتاج ومن ضمنها العنصر الثابت (رأس المال) بأقل تكاليف ممكنة ، لذلك لا بد من التعرف على الكيفية التي ستختار بها المنشأة عنصر رأس المال (</a:t>
            </a:r>
            <a:r>
              <a:rPr lang="en-US" sz="2400" dirty="0"/>
              <a:t>K</a:t>
            </a:r>
            <a:r>
              <a:rPr lang="ar-SA" sz="2400" dirty="0"/>
              <a:t>) في الأجل الطويل وتحقق به أقل التكاليف، إن ذلك يتم بدراسة منحنى التكاليف الكلية (</a:t>
            </a:r>
            <a:r>
              <a:rPr lang="en-US" sz="2400" dirty="0"/>
              <a:t>TC</a:t>
            </a:r>
            <a:r>
              <a:rPr lang="ar-SA" sz="2400" dirty="0"/>
              <a:t>) لكل مستوى من رأس المال يمكن اختياره.</a:t>
            </a:r>
          </a:p>
          <a:p>
            <a:pPr algn="just" rtl="1">
              <a:lnSpc>
                <a:spcPct val="120000"/>
              </a:lnSpc>
              <a:buNone/>
            </a:pPr>
            <a:r>
              <a:rPr lang="ar-SA" sz="2400" b="1" dirty="0">
                <a:solidFill>
                  <a:srgbClr val="00B050"/>
                </a:solidFill>
                <a:effectLst>
                  <a:outerShdw blurRad="38100" dist="38100" dir="2700000" algn="tl">
                    <a:srgbClr val="000000">
                      <a:alpha val="43137"/>
                    </a:srgbClr>
                  </a:outerShdw>
                </a:effectLst>
              </a:rPr>
              <a:t>ويوضح الشكل التالي ثلاثة احجام للمشروع يمكن للمنشأة الاختيار من بينهما</a:t>
            </a:r>
            <a:r>
              <a:rPr lang="ar-SA" sz="2400" b="1" dirty="0"/>
              <a:t>، </a:t>
            </a:r>
            <a:r>
              <a:rPr lang="ar-SA" sz="2400" dirty="0"/>
              <a:t>ويصورها ثلاثة منحنيات تكاليف كلية في الأجل القصير ويوضح كل منها مقدار التكاليف الكلية في الأجل القصير التي تتحملها المنشأة عند كل مستوى من رأس المال الثابت أو عند كل حجم من احجام المشروع، وذلك لكون حجم المشروع يتحدد بالكمية المستخدمة من هذا العنصر الثابت (رأس المال). </a:t>
            </a:r>
            <a:endParaRPr lang="en-US" sz="2400" b="1" dirty="0"/>
          </a:p>
        </p:txBody>
      </p:sp>
    </p:spTree>
    <p:extLst>
      <p:ext uri="{BB962C8B-B14F-4D97-AF65-F5344CB8AC3E}">
        <p14:creationId xmlns:p14="http://schemas.microsoft.com/office/powerpoint/2010/main" val="1708947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86604"/>
            <a:ext cx="8352928" cy="1450757"/>
          </a:xfrm>
        </p:spPr>
        <p:txBody>
          <a:bodyPr>
            <a:normAutofit/>
          </a:bodyPr>
          <a:lstStyle/>
          <a:p>
            <a:pPr algn="ctr" rtl="1"/>
            <a:r>
              <a:rPr lang="ar-SA" sz="3600" b="1" dirty="0">
                <a:solidFill>
                  <a:srgbClr val="C00000"/>
                </a:solidFill>
                <a:effectLst>
                  <a:outerShdw blurRad="38100" dist="38100" dir="2700000" algn="tl">
                    <a:srgbClr val="000000">
                      <a:alpha val="43137"/>
                    </a:srgbClr>
                  </a:outerShdw>
                </a:effectLst>
              </a:rPr>
              <a:t>اشتقاق منحنى التكاليف الكلية في الاجل الطويل (</a:t>
            </a:r>
            <a:r>
              <a:rPr lang="en-US" sz="3600" b="1" dirty="0">
                <a:solidFill>
                  <a:srgbClr val="C00000"/>
                </a:solidFill>
                <a:effectLst>
                  <a:outerShdw blurRad="38100" dist="38100" dir="2700000" algn="tl">
                    <a:srgbClr val="000000">
                      <a:alpha val="43137"/>
                    </a:srgbClr>
                  </a:outerShdw>
                </a:effectLst>
              </a:rPr>
              <a:t>LTC</a:t>
            </a:r>
            <a:r>
              <a:rPr lang="ar-SA" sz="3600" b="1" dirty="0">
                <a:solidFill>
                  <a:srgbClr val="C00000"/>
                </a:solidFill>
                <a:effectLst>
                  <a:outerShdw blurRad="38100" dist="38100" dir="2700000" algn="tl">
                    <a:srgbClr val="000000">
                      <a:alpha val="43137"/>
                    </a:srgbClr>
                  </a:outerShdw>
                </a:effectLst>
              </a:rPr>
              <a:t>)</a:t>
            </a:r>
            <a:endParaRPr lang="en-US" sz="3600" b="1" dirty="0">
              <a:solidFill>
                <a:srgbClr val="C00000"/>
              </a:solidFill>
              <a:effectLst>
                <a:outerShdw blurRad="38100" dist="38100" dir="2700000" algn="tl">
                  <a:srgbClr val="000000">
                    <a:alpha val="43137"/>
                  </a:srgbClr>
                </a:outerShdw>
              </a:effectLst>
            </a:endParaRPr>
          </a:p>
        </p:txBody>
      </p:sp>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8</a:t>
            </a:fld>
            <a:endParaRPr lang="en-GB"/>
          </a:p>
        </p:txBody>
      </p:sp>
      <p:cxnSp>
        <p:nvCxnSpPr>
          <p:cNvPr id="7" name="Straight Arrow Connector 6"/>
          <p:cNvCxnSpPr/>
          <p:nvPr/>
        </p:nvCxnSpPr>
        <p:spPr>
          <a:xfrm flipH="1" flipV="1">
            <a:off x="1403648" y="1916832"/>
            <a:ext cx="15086" cy="3044912"/>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11" name="Straight Arrow Connector 10"/>
          <p:cNvCxnSpPr/>
          <p:nvPr/>
        </p:nvCxnSpPr>
        <p:spPr>
          <a:xfrm>
            <a:off x="1418734" y="4922914"/>
            <a:ext cx="6192688" cy="62981"/>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13" name="Freeform 12"/>
          <p:cNvSpPr/>
          <p:nvPr/>
        </p:nvSpPr>
        <p:spPr>
          <a:xfrm>
            <a:off x="1418734" y="3193843"/>
            <a:ext cx="4661555" cy="1154783"/>
          </a:xfrm>
          <a:custGeom>
            <a:avLst/>
            <a:gdLst>
              <a:gd name="connsiteX0" fmla="*/ 0 w 4661555"/>
              <a:gd name="connsiteY0" fmla="*/ 1154783 h 1154783"/>
              <a:gd name="connsiteX1" fmla="*/ 947394 w 4661555"/>
              <a:gd name="connsiteY1" fmla="*/ 622169 h 1154783"/>
              <a:gd name="connsiteX2" fmla="*/ 2865748 w 4661555"/>
              <a:gd name="connsiteY2" fmla="*/ 985101 h 1154783"/>
              <a:gd name="connsiteX3" fmla="*/ 4661555 w 4661555"/>
              <a:gd name="connsiteY3" fmla="*/ 0 h 1154783"/>
              <a:gd name="connsiteX4" fmla="*/ 4661555 w 4661555"/>
              <a:gd name="connsiteY4" fmla="*/ 0 h 1154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61555" h="1154783">
                <a:moveTo>
                  <a:pt x="0" y="1154783"/>
                </a:moveTo>
                <a:cubicBezTo>
                  <a:pt x="234884" y="902616"/>
                  <a:pt x="469769" y="650449"/>
                  <a:pt x="947394" y="622169"/>
                </a:cubicBezTo>
                <a:cubicBezTo>
                  <a:pt x="1425019" y="593889"/>
                  <a:pt x="2246721" y="1088796"/>
                  <a:pt x="2865748" y="985101"/>
                </a:cubicBezTo>
                <a:cubicBezTo>
                  <a:pt x="3484775" y="881406"/>
                  <a:pt x="4661555" y="0"/>
                  <a:pt x="4661555" y="0"/>
                </a:cubicBezTo>
                <a:lnTo>
                  <a:pt x="4661555" y="0"/>
                </a:lnTo>
              </a:path>
            </a:pathLst>
          </a:cu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rot="21346146">
            <a:off x="1395886" y="2975844"/>
            <a:ext cx="5170602" cy="1252393"/>
          </a:xfrm>
          <a:custGeom>
            <a:avLst/>
            <a:gdLst>
              <a:gd name="connsiteX0" fmla="*/ 0 w 5170602"/>
              <a:gd name="connsiteY0" fmla="*/ 525849 h 1252393"/>
              <a:gd name="connsiteX1" fmla="*/ 1055802 w 5170602"/>
              <a:gd name="connsiteY1" fmla="*/ 26228 h 1252393"/>
              <a:gd name="connsiteX2" fmla="*/ 3294668 w 5170602"/>
              <a:gd name="connsiteY2" fmla="*/ 1242286 h 1252393"/>
              <a:gd name="connsiteX3" fmla="*/ 5170602 w 5170602"/>
              <a:gd name="connsiteY3" fmla="*/ 638971 h 1252393"/>
              <a:gd name="connsiteX4" fmla="*/ 5170602 w 5170602"/>
              <a:gd name="connsiteY4" fmla="*/ 638971 h 12523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70602" h="1252393">
                <a:moveTo>
                  <a:pt x="0" y="525849"/>
                </a:moveTo>
                <a:cubicBezTo>
                  <a:pt x="253345" y="216335"/>
                  <a:pt x="506691" y="-93178"/>
                  <a:pt x="1055802" y="26228"/>
                </a:cubicBezTo>
                <a:cubicBezTo>
                  <a:pt x="1604913" y="145634"/>
                  <a:pt x="2608868" y="1140162"/>
                  <a:pt x="3294668" y="1242286"/>
                </a:cubicBezTo>
                <a:cubicBezTo>
                  <a:pt x="3980468" y="1344410"/>
                  <a:pt x="5170602" y="638971"/>
                  <a:pt x="5170602" y="638971"/>
                </a:cubicBezTo>
                <a:lnTo>
                  <a:pt x="5170602" y="638971"/>
                </a:ln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rot="21361031">
            <a:off x="1452231" y="2272903"/>
            <a:ext cx="5429839" cy="1974084"/>
          </a:xfrm>
          <a:custGeom>
            <a:avLst/>
            <a:gdLst>
              <a:gd name="connsiteX0" fmla="*/ 0 w 5429839"/>
              <a:gd name="connsiteY0" fmla="*/ 446788 h 1974084"/>
              <a:gd name="connsiteX1" fmla="*/ 862552 w 5429839"/>
              <a:gd name="connsiteY1" fmla="*/ 74429 h 1974084"/>
              <a:gd name="connsiteX2" fmla="*/ 3652886 w 5429839"/>
              <a:gd name="connsiteY2" fmla="*/ 1742973 h 1974084"/>
              <a:gd name="connsiteX3" fmla="*/ 4355183 w 5429839"/>
              <a:gd name="connsiteY3" fmla="*/ 1940936 h 1974084"/>
              <a:gd name="connsiteX4" fmla="*/ 5316717 w 5429839"/>
              <a:gd name="connsiteY4" fmla="*/ 1559151 h 1974084"/>
              <a:gd name="connsiteX5" fmla="*/ 5373278 w 5429839"/>
              <a:gd name="connsiteY5" fmla="*/ 1502590 h 1974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29839" h="1974084">
                <a:moveTo>
                  <a:pt x="0" y="446788"/>
                </a:moveTo>
                <a:cubicBezTo>
                  <a:pt x="126869" y="152593"/>
                  <a:pt x="253738" y="-141602"/>
                  <a:pt x="862552" y="74429"/>
                </a:cubicBezTo>
                <a:cubicBezTo>
                  <a:pt x="1471366" y="290460"/>
                  <a:pt x="3070781" y="1431889"/>
                  <a:pt x="3652886" y="1742973"/>
                </a:cubicBezTo>
                <a:cubicBezTo>
                  <a:pt x="4234991" y="2054058"/>
                  <a:pt x="4077878" y="1971573"/>
                  <a:pt x="4355183" y="1940936"/>
                </a:cubicBezTo>
                <a:cubicBezTo>
                  <a:pt x="4632488" y="1910299"/>
                  <a:pt x="5147035" y="1632209"/>
                  <a:pt x="5316717" y="1559151"/>
                </a:cubicBezTo>
                <a:cubicBezTo>
                  <a:pt x="5486400" y="1486093"/>
                  <a:pt x="5429839" y="1494341"/>
                  <a:pt x="5373278" y="1502590"/>
                </a:cubicBez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20"/>
          <p:cNvSpPr/>
          <p:nvPr/>
        </p:nvSpPr>
        <p:spPr>
          <a:xfrm>
            <a:off x="5468236" y="2770906"/>
            <a:ext cx="1008112" cy="452002"/>
          </a:xfrm>
          <a:prstGeom prst="roundRect">
            <a:avLst>
              <a:gd name="adj" fmla="val 0"/>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200" dirty="0"/>
              <a:t>STC(K1)</a:t>
            </a:r>
          </a:p>
        </p:txBody>
      </p:sp>
      <p:sp>
        <p:nvSpPr>
          <p:cNvPr id="22" name="Rounded Rectangle 21"/>
          <p:cNvSpPr/>
          <p:nvPr/>
        </p:nvSpPr>
        <p:spPr>
          <a:xfrm>
            <a:off x="785675" y="4221088"/>
            <a:ext cx="587100" cy="196176"/>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rK</a:t>
            </a:r>
            <a:r>
              <a:rPr lang="en-US" sz="1400" dirty="0"/>
              <a:t>1</a:t>
            </a:r>
          </a:p>
        </p:txBody>
      </p:sp>
      <p:sp>
        <p:nvSpPr>
          <p:cNvPr id="24" name="Rounded Rectangle 23"/>
          <p:cNvSpPr/>
          <p:nvPr/>
        </p:nvSpPr>
        <p:spPr>
          <a:xfrm>
            <a:off x="777654" y="2818170"/>
            <a:ext cx="587100" cy="196176"/>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rK</a:t>
            </a:r>
            <a:r>
              <a:rPr lang="en-US" sz="1400" dirty="0"/>
              <a:t>3</a:t>
            </a:r>
          </a:p>
        </p:txBody>
      </p:sp>
      <p:sp>
        <p:nvSpPr>
          <p:cNvPr id="27" name="Rounded Rectangle 26"/>
          <p:cNvSpPr/>
          <p:nvPr/>
        </p:nvSpPr>
        <p:spPr>
          <a:xfrm>
            <a:off x="771668" y="3575059"/>
            <a:ext cx="587100" cy="196176"/>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rK</a:t>
            </a:r>
            <a:r>
              <a:rPr lang="en-US" sz="1400" dirty="0"/>
              <a:t>2</a:t>
            </a:r>
          </a:p>
        </p:txBody>
      </p:sp>
      <p:sp>
        <p:nvSpPr>
          <p:cNvPr id="33" name="Rounded Rectangle 32"/>
          <p:cNvSpPr/>
          <p:nvPr/>
        </p:nvSpPr>
        <p:spPr>
          <a:xfrm>
            <a:off x="6127061" y="3091793"/>
            <a:ext cx="1008112" cy="452002"/>
          </a:xfrm>
          <a:prstGeom prst="roundRect">
            <a:avLst>
              <a:gd name="adj" fmla="val 0"/>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200" dirty="0"/>
              <a:t>STC(K2)</a:t>
            </a:r>
          </a:p>
        </p:txBody>
      </p:sp>
      <p:sp>
        <p:nvSpPr>
          <p:cNvPr id="34" name="Rounded Rectangle 33"/>
          <p:cNvSpPr/>
          <p:nvPr/>
        </p:nvSpPr>
        <p:spPr>
          <a:xfrm>
            <a:off x="6735687" y="3376039"/>
            <a:ext cx="1008112" cy="452002"/>
          </a:xfrm>
          <a:prstGeom prst="roundRect">
            <a:avLst>
              <a:gd name="adj" fmla="val 0"/>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200" dirty="0"/>
              <a:t>STC(K3)</a:t>
            </a:r>
          </a:p>
        </p:txBody>
      </p:sp>
      <p:sp>
        <p:nvSpPr>
          <p:cNvPr id="36" name="Rounded Rectangle 35"/>
          <p:cNvSpPr/>
          <p:nvPr/>
        </p:nvSpPr>
        <p:spPr>
          <a:xfrm>
            <a:off x="7597685" y="4808701"/>
            <a:ext cx="284585" cy="432048"/>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Q</a:t>
            </a:r>
          </a:p>
        </p:txBody>
      </p:sp>
      <p:sp>
        <p:nvSpPr>
          <p:cNvPr id="37" name="Rounded Rectangle 36"/>
          <p:cNvSpPr/>
          <p:nvPr/>
        </p:nvSpPr>
        <p:spPr>
          <a:xfrm>
            <a:off x="827584" y="1916832"/>
            <a:ext cx="529149" cy="32630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TC</a:t>
            </a:r>
          </a:p>
        </p:txBody>
      </p:sp>
      <p:sp>
        <p:nvSpPr>
          <p:cNvPr id="38" name="Rectangle 37"/>
          <p:cNvSpPr/>
          <p:nvPr/>
        </p:nvSpPr>
        <p:spPr>
          <a:xfrm>
            <a:off x="-39174" y="5282344"/>
            <a:ext cx="9108504" cy="1041038"/>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just" rtl="1"/>
            <a:r>
              <a:rPr lang="ar-SA" sz="2400" dirty="0">
                <a:ln w="0"/>
                <a:solidFill>
                  <a:schemeClr val="tx1"/>
                </a:solidFill>
              </a:rPr>
              <a:t>إن قرار المنشأة في الحصول على أي مستوى إنتاجي أقل من </a:t>
            </a:r>
            <a:r>
              <a:rPr lang="en-US" sz="2400" dirty="0">
                <a:ln w="0"/>
                <a:solidFill>
                  <a:schemeClr val="tx1"/>
                </a:solidFill>
              </a:rPr>
              <a:t>Q</a:t>
            </a:r>
            <a:r>
              <a:rPr lang="en-US" sz="2400" baseline="-25000" dirty="0">
                <a:ln w="0"/>
                <a:solidFill>
                  <a:schemeClr val="tx1"/>
                </a:solidFill>
              </a:rPr>
              <a:t>I</a:t>
            </a:r>
            <a:r>
              <a:rPr lang="ar-SA" sz="2400" baseline="-25000" dirty="0">
                <a:ln w="0"/>
                <a:solidFill>
                  <a:schemeClr val="tx1"/>
                </a:solidFill>
              </a:rPr>
              <a:t> </a:t>
            </a:r>
            <a:r>
              <a:rPr lang="ar-SA" sz="2400" dirty="0">
                <a:ln w="0"/>
                <a:solidFill>
                  <a:schemeClr val="tx1"/>
                </a:solidFill>
              </a:rPr>
              <a:t>يتطلب منها اختيار أو تبني أصغر حجم للمشروع وهو الذي يعكسه المنحنى</a:t>
            </a:r>
            <a:r>
              <a:rPr lang="ar-SA" sz="2400" baseline="-25000" dirty="0">
                <a:ln w="0"/>
                <a:solidFill>
                  <a:schemeClr val="tx1"/>
                </a:solidFill>
              </a:rPr>
              <a:t> </a:t>
            </a:r>
            <a:r>
              <a:rPr lang="en-US" sz="2400" dirty="0">
                <a:ln w="0"/>
                <a:solidFill>
                  <a:schemeClr val="tx1"/>
                </a:solidFill>
              </a:rPr>
              <a:t>STC (K</a:t>
            </a:r>
            <a:r>
              <a:rPr lang="en-US" sz="2400" baseline="-25000" dirty="0">
                <a:ln w="0"/>
                <a:solidFill>
                  <a:schemeClr val="tx1"/>
                </a:solidFill>
              </a:rPr>
              <a:t>I</a:t>
            </a:r>
            <a:r>
              <a:rPr lang="en-US" sz="2400" dirty="0">
                <a:ln w="0"/>
                <a:solidFill>
                  <a:schemeClr val="tx1"/>
                </a:solidFill>
              </a:rPr>
              <a:t>)</a:t>
            </a:r>
            <a:r>
              <a:rPr lang="ar-SA" sz="2400" dirty="0">
                <a:ln w="0"/>
                <a:solidFill>
                  <a:schemeClr val="tx1"/>
                </a:solidFill>
              </a:rPr>
              <a:t> ، وذلك لأنه يحقق لها ذلك المستوى من الإنتاج بأقل تكاليف كلية ممكنة.</a:t>
            </a:r>
            <a:endParaRPr lang="en-US" sz="2400" dirty="0">
              <a:ln w="0"/>
              <a:solidFill>
                <a:schemeClr val="tx1"/>
              </a:solidFill>
            </a:endParaRPr>
          </a:p>
        </p:txBody>
      </p:sp>
      <p:cxnSp>
        <p:nvCxnSpPr>
          <p:cNvPr id="41" name="Straight Connector 40"/>
          <p:cNvCxnSpPr/>
          <p:nvPr/>
        </p:nvCxnSpPr>
        <p:spPr>
          <a:xfrm>
            <a:off x="4214217" y="4228619"/>
            <a:ext cx="22049" cy="844154"/>
          </a:xfrm>
          <a:prstGeom prst="line">
            <a:avLst/>
          </a:prstGeom>
          <a:ln w="9525" cap="flat" cmpd="sng" algn="ctr">
            <a:solidFill>
              <a:schemeClr val="accent4"/>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3" name="Straight Connector 42"/>
          <p:cNvCxnSpPr/>
          <p:nvPr/>
        </p:nvCxnSpPr>
        <p:spPr>
          <a:xfrm>
            <a:off x="5364088" y="4077072"/>
            <a:ext cx="0" cy="947653"/>
          </a:xfrm>
          <a:prstGeom prst="line">
            <a:avLst/>
          </a:prstGeom>
          <a:ln w="9525" cap="flat" cmpd="sng" algn="ctr">
            <a:solidFill>
              <a:schemeClr val="accent5"/>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4" name="Rounded Rectangle 43"/>
          <p:cNvSpPr/>
          <p:nvPr/>
        </p:nvSpPr>
        <p:spPr>
          <a:xfrm>
            <a:off x="3956552" y="4925332"/>
            <a:ext cx="593480" cy="293956"/>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Q</a:t>
            </a:r>
            <a:r>
              <a:rPr lang="en-US" sz="1400" dirty="0"/>
              <a:t>1</a:t>
            </a:r>
          </a:p>
        </p:txBody>
      </p:sp>
      <p:sp>
        <p:nvSpPr>
          <p:cNvPr id="45" name="Rounded Rectangle 44"/>
          <p:cNvSpPr/>
          <p:nvPr/>
        </p:nvSpPr>
        <p:spPr>
          <a:xfrm>
            <a:off x="5112060" y="4996493"/>
            <a:ext cx="504056" cy="233658"/>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Q</a:t>
            </a:r>
            <a:r>
              <a:rPr lang="en-US" sz="1400" dirty="0"/>
              <a:t>2</a:t>
            </a:r>
          </a:p>
        </p:txBody>
      </p:sp>
      <p:sp>
        <p:nvSpPr>
          <p:cNvPr id="23" name="Rounded Rectangle 22"/>
          <p:cNvSpPr/>
          <p:nvPr/>
        </p:nvSpPr>
        <p:spPr>
          <a:xfrm>
            <a:off x="5632895" y="4968256"/>
            <a:ext cx="504056" cy="233658"/>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smtClean="0"/>
              <a:t>Q</a:t>
            </a:r>
            <a:r>
              <a:rPr lang="ar-SA" sz="1400" dirty="0" smtClean="0"/>
              <a:t>3</a:t>
            </a:r>
            <a:endParaRPr lang="en-US" sz="1400" dirty="0"/>
          </a:p>
        </p:txBody>
      </p:sp>
      <p:cxnSp>
        <p:nvCxnSpPr>
          <p:cNvPr id="25" name="Straight Connector 24"/>
          <p:cNvCxnSpPr>
            <a:stCxn id="18" idx="3"/>
          </p:cNvCxnSpPr>
          <p:nvPr/>
        </p:nvCxnSpPr>
        <p:spPr>
          <a:xfrm flipH="1">
            <a:off x="5867561" y="4097607"/>
            <a:ext cx="2147" cy="863342"/>
          </a:xfrm>
          <a:prstGeom prst="line">
            <a:avLst/>
          </a:prstGeom>
          <a:ln w="9525" cap="flat" cmpd="sng" algn="ctr">
            <a:solidFill>
              <a:schemeClr val="accent4"/>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3974291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86604"/>
            <a:ext cx="8043232" cy="1450757"/>
          </a:xfrm>
        </p:spPr>
        <p:txBody>
          <a:bodyPr>
            <a:normAutofit/>
          </a:bodyPr>
          <a:lstStyle/>
          <a:p>
            <a:pPr algn="ctr"/>
            <a:r>
              <a:rPr lang="ar-SA" sz="3600" b="1" dirty="0">
                <a:solidFill>
                  <a:srgbClr val="C00000"/>
                </a:solidFill>
                <a:effectLst>
                  <a:outerShdw blurRad="38100" dist="38100" dir="2700000" algn="tl">
                    <a:srgbClr val="000000">
                      <a:alpha val="43137"/>
                    </a:srgbClr>
                  </a:outerShdw>
                </a:effectLst>
              </a:rPr>
              <a:t>تابع :اشتقاق التكاليف الكلية في الاجل الطويل</a:t>
            </a:r>
            <a:endParaRPr lang="en-US" sz="3600" dirty="0"/>
          </a:p>
        </p:txBody>
      </p:sp>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9</a:t>
            </a:fld>
            <a:endParaRPr lang="en-GB"/>
          </a:p>
        </p:txBody>
      </p:sp>
      <p:sp>
        <p:nvSpPr>
          <p:cNvPr id="6" name="Rectangle 3"/>
          <p:cNvSpPr>
            <a:spLocks noGrp="1" noChangeArrowheads="1"/>
          </p:cNvSpPr>
          <p:nvPr>
            <p:ph idx="1"/>
          </p:nvPr>
        </p:nvSpPr>
        <p:spPr>
          <a:xfrm>
            <a:off x="822959" y="1845734"/>
            <a:ext cx="7543801" cy="4463586"/>
          </a:xfrm>
        </p:spPr>
        <p:txBody>
          <a:bodyPr>
            <a:normAutofit/>
          </a:bodyPr>
          <a:lstStyle/>
          <a:p>
            <a:pPr algn="just" rtl="1" eaLnBrk="1" hangingPunct="1">
              <a:buFontTx/>
              <a:buNone/>
            </a:pPr>
            <a:r>
              <a:rPr lang="ar-SA" b="1" dirty="0"/>
              <a:t>	</a:t>
            </a:r>
            <a:r>
              <a:rPr lang="ar-SA" sz="2800" dirty="0"/>
              <a:t>وفي حالة رغبت المنشأة في الإنتاج عند أي مستوى بين </a:t>
            </a:r>
            <a:r>
              <a:rPr lang="en-US" sz="2800" dirty="0"/>
              <a:t>Q</a:t>
            </a:r>
            <a:r>
              <a:rPr lang="en-US" sz="2800" baseline="-25000" dirty="0"/>
              <a:t>I</a:t>
            </a:r>
            <a:r>
              <a:rPr lang="ar-SA" sz="2800" baseline="-25000" dirty="0"/>
              <a:t> </a:t>
            </a:r>
            <a:r>
              <a:rPr lang="ar-SA" sz="2800" dirty="0"/>
              <a:t>و</a:t>
            </a:r>
            <a:r>
              <a:rPr lang="ar-SA" sz="2800" baseline="-25000" dirty="0"/>
              <a:t> </a:t>
            </a:r>
            <a:r>
              <a:rPr lang="en-US" sz="2800" dirty="0"/>
              <a:t>Q</a:t>
            </a:r>
            <a:r>
              <a:rPr lang="en-US" sz="2800" baseline="-25000" dirty="0"/>
              <a:t>2</a:t>
            </a:r>
            <a:r>
              <a:rPr lang="ar-SA" sz="2800" baseline="-25000" dirty="0"/>
              <a:t> </a:t>
            </a:r>
            <a:r>
              <a:rPr lang="ar-SA" sz="2800" dirty="0"/>
              <a:t>فإن ذلك يستدعي تبنيها لحجم المشروع المتوسط والذي يصوره المنحنى </a:t>
            </a:r>
            <a:r>
              <a:rPr lang="en-US" sz="2800" dirty="0"/>
              <a:t>STC (</a:t>
            </a:r>
            <a:r>
              <a:rPr lang="en-US" sz="2800" dirty="0" smtClean="0"/>
              <a:t>K</a:t>
            </a:r>
            <a:r>
              <a:rPr lang="en-US" sz="2800" baseline="-25000" dirty="0" smtClean="0"/>
              <a:t>2</a:t>
            </a:r>
            <a:r>
              <a:rPr lang="en-US" sz="2800" dirty="0" smtClean="0"/>
              <a:t>)</a:t>
            </a:r>
            <a:r>
              <a:rPr lang="ar-SA" sz="2800" dirty="0" smtClean="0"/>
              <a:t> </a:t>
            </a:r>
            <a:r>
              <a:rPr lang="ar-SA" sz="2800" dirty="0"/>
              <a:t>لكونه يحقق لها مستوى الإنتاج المرغوب بأقل تكلفة ممكنة، ويلاحظ هنا أن تبنيها لحجم المشروع المتوسط تطلب زيادتها لعنصر رأس المال الثابت من </a:t>
            </a:r>
            <a:r>
              <a:rPr lang="en-US" sz="2800" dirty="0"/>
              <a:t>K</a:t>
            </a:r>
            <a:r>
              <a:rPr lang="en-US" sz="2800" baseline="-25000" dirty="0"/>
              <a:t>I</a:t>
            </a:r>
            <a:r>
              <a:rPr lang="ar-SA" sz="2800" baseline="-25000" dirty="0"/>
              <a:t> </a:t>
            </a:r>
            <a:r>
              <a:rPr lang="ar-SA" sz="2800" dirty="0"/>
              <a:t>إلى</a:t>
            </a:r>
            <a:r>
              <a:rPr lang="ar-SA" sz="2800" baseline="-25000" dirty="0"/>
              <a:t> </a:t>
            </a:r>
            <a:r>
              <a:rPr lang="en-US" sz="2800" dirty="0"/>
              <a:t>K</a:t>
            </a:r>
            <a:r>
              <a:rPr lang="en-US" sz="2800" baseline="-25000" dirty="0"/>
              <a:t>2</a:t>
            </a:r>
            <a:r>
              <a:rPr lang="ar-SA" sz="2800" baseline="-25000" dirty="0"/>
              <a:t> </a:t>
            </a:r>
            <a:r>
              <a:rPr lang="ar-SA" sz="2800" dirty="0"/>
              <a:t>، أما إذا كان الإنتاج الذي تريده المنشأة أكبر من المستوى </a:t>
            </a:r>
            <a:r>
              <a:rPr lang="en-US" sz="2800" dirty="0"/>
              <a:t>Q</a:t>
            </a:r>
            <a:r>
              <a:rPr lang="en-US" sz="2800" baseline="-25000" dirty="0"/>
              <a:t>2</a:t>
            </a:r>
            <a:r>
              <a:rPr lang="ar-SA" sz="2800" baseline="-25000" dirty="0"/>
              <a:t> </a:t>
            </a:r>
            <a:r>
              <a:rPr lang="ar-SA" sz="2800" dirty="0"/>
              <a:t>فإن حجم المشروع الأمثل الذي يخفض لها التكاليف سيكون </a:t>
            </a:r>
            <a:r>
              <a:rPr lang="en-US" sz="2800" dirty="0"/>
              <a:t>STC </a:t>
            </a:r>
            <a:r>
              <a:rPr lang="en-US" sz="2800"/>
              <a:t>(</a:t>
            </a:r>
            <a:r>
              <a:rPr lang="en-US" sz="2800" smtClean="0"/>
              <a:t>K</a:t>
            </a:r>
            <a:r>
              <a:rPr lang="en-US" sz="2800" baseline="-25000" smtClean="0"/>
              <a:t>3</a:t>
            </a:r>
            <a:r>
              <a:rPr lang="en-US" sz="2800" smtClean="0"/>
              <a:t>)</a:t>
            </a:r>
            <a:r>
              <a:rPr lang="ar-SA" sz="2800" dirty="0"/>
              <a:t>، وحيث إن المنشأة تعمل في الأجل الطويل ولديها حرية في اختيار حجم المشروع الذي ترغبه، لذا فإن</a:t>
            </a:r>
            <a:r>
              <a:rPr lang="ar-SA" sz="2800" b="1" dirty="0"/>
              <a:t> </a:t>
            </a:r>
            <a:r>
              <a:rPr lang="ar-SA" sz="2800" b="1" dirty="0">
                <a:solidFill>
                  <a:srgbClr val="00B050"/>
                </a:solidFill>
              </a:rPr>
              <a:t>منحنى التكاليف الكلية (</a:t>
            </a:r>
            <a:r>
              <a:rPr lang="en-US" sz="2800" b="1" dirty="0">
                <a:solidFill>
                  <a:srgbClr val="00B050"/>
                </a:solidFill>
              </a:rPr>
              <a:t>LTC</a:t>
            </a:r>
            <a:r>
              <a:rPr lang="ar-SA" sz="2800" b="1" dirty="0">
                <a:solidFill>
                  <a:srgbClr val="00B050"/>
                </a:solidFill>
              </a:rPr>
              <a:t>) الذي يحقق لها أقل التكاليف عند أي من </a:t>
            </a:r>
            <a:r>
              <a:rPr lang="ar-SA" sz="2800" b="1" dirty="0" smtClean="0">
                <a:solidFill>
                  <a:srgbClr val="00B050"/>
                </a:solidFill>
              </a:rPr>
              <a:t>مستويات سيمثل </a:t>
            </a:r>
            <a:r>
              <a:rPr lang="ar-SA" sz="2800" b="1" dirty="0">
                <a:solidFill>
                  <a:srgbClr val="00B050"/>
                </a:solidFill>
              </a:rPr>
              <a:t>في جميع الأجزاء السفلى من المنحنيات الثلاثة السابقة.</a:t>
            </a:r>
            <a:endParaRPr lang="en-US" sz="2800" b="1" dirty="0">
              <a:solidFill>
                <a:srgbClr val="00B050"/>
              </a:solidFill>
            </a:endParaRPr>
          </a:p>
        </p:txBody>
      </p:sp>
    </p:spTree>
    <p:extLst>
      <p:ext uri="{BB962C8B-B14F-4D97-AF65-F5344CB8AC3E}">
        <p14:creationId xmlns:p14="http://schemas.microsoft.com/office/powerpoint/2010/main" val="2764493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2426</TotalTime>
  <Words>1478</Words>
  <Application>Microsoft Office PowerPoint</Application>
  <PresentationFormat>On-screen Show (4:3)</PresentationFormat>
  <Paragraphs>195</Paragraphs>
  <Slides>23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Calibri Light</vt:lpstr>
      <vt:lpstr>Cambria Math</vt:lpstr>
      <vt:lpstr>Times New Roman</vt:lpstr>
      <vt:lpstr>Wingdings</vt:lpstr>
      <vt:lpstr>Retrospect</vt:lpstr>
      <vt:lpstr>PowerPoint Presentation</vt:lpstr>
      <vt:lpstr>PowerPoint Presentation</vt:lpstr>
      <vt:lpstr> تكاليف الإنتاج في الأجل الطويل</vt:lpstr>
      <vt:lpstr> تكاليف الإنتاج في الأجل الطويل</vt:lpstr>
      <vt:lpstr> تكاليف الإنتاج في الأجل الطويل</vt:lpstr>
      <vt:lpstr>تكاليف الإنتاج في الأجل الطويل</vt:lpstr>
      <vt:lpstr>التكاليف الكلية في الأجل الطويل (LTC) :</vt:lpstr>
      <vt:lpstr>اشتقاق منحنى التكاليف الكلية في الاجل الطويل (LTC)</vt:lpstr>
      <vt:lpstr>تابع :اشتقاق التكاليف الكلية في الاجل الطويل</vt:lpstr>
      <vt:lpstr>التكاليف الكلية في الاجل الطويل </vt:lpstr>
      <vt:lpstr>التكاليف المتوسطة في الأجل الطويل (LAC)</vt:lpstr>
      <vt:lpstr>تابع التكاليف المتوسطة في الأجل الطويل (LAC)</vt:lpstr>
      <vt:lpstr>تابع : التكاليف المتوسطة في الأجل الطويل (LAC)</vt:lpstr>
      <vt:lpstr>تابع : التكاليف المتوسطة في الأجل الطويل (LAC)</vt:lpstr>
      <vt:lpstr>تابع : التكاليف المتوسطة في الأجل الطويل (LAC)</vt:lpstr>
      <vt:lpstr>منحنى التكاليف المتوسطة بالاجل الطويل </vt:lpstr>
      <vt:lpstr>التكاليف الحدية في الاجل الطويل (LMC)</vt:lpstr>
      <vt:lpstr>منحنى (LMC) ومنحنى (LAC)</vt:lpstr>
      <vt:lpstr>العلاقة بين منحنيات التكاليف الحدية في الاجلين القصير والطويل </vt:lpstr>
      <vt:lpstr>الحجم الامثل للمشروع The Optimum Scale of Plant </vt:lpstr>
      <vt:lpstr>اقتصاديات الحجم Economies of Size </vt:lpstr>
      <vt:lpstr>العوامل التي تجعل المنشأة تخضع لاقتصاديات الحجم او لا اقتصاديات الحجم </vt:lpstr>
      <vt:lpstr>مقارنة بين اقتصاديات الحجم وحجم الغلة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الثامن: تكاليف الإنتاج في الأجل القصير</dc:title>
  <dc:creator>Bodour</dc:creator>
  <cp:lastModifiedBy>Fawziah Alkelabi</cp:lastModifiedBy>
  <cp:revision>256</cp:revision>
  <dcterms:created xsi:type="dcterms:W3CDTF">2013-03-10T13:57:49Z</dcterms:created>
  <dcterms:modified xsi:type="dcterms:W3CDTF">2020-11-15T07:16:31Z</dcterms:modified>
</cp:coreProperties>
</file>