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B22A63-B38F-41B6-B71E-2D84CBC862C1}">
          <p14:sldIdLst>
            <p14:sldId id="256"/>
            <p14:sldId id="257"/>
            <p14:sldId id="258"/>
            <p14:sldId id="259"/>
            <p14:sldId id="260"/>
            <p14:sldId id="261"/>
            <p14:sldId id="262"/>
            <p14:sldId id="263"/>
            <p14:sldId id="26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خليل الهليل ID 443910404" initials="خليل" lastIdx="1" clrIdx="0">
    <p:extLst>
      <p:ext uri="{19B8F6BF-5375-455C-9EA6-DF929625EA0E}">
        <p15:presenceInfo xmlns:p15="http://schemas.microsoft.com/office/powerpoint/2012/main" userId="S::443910404@student.ksu.edu.sa::5fb3ad81-c042-48ba-982f-d947bd6ce5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70898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043AD-8FCC-4944-B93C-6F8626C6935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39946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216478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3984299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45192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40263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858590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30078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366537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417026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043AD-8FCC-4944-B93C-6F8626C6935B}" type="datetimeFigureOut">
              <a:rPr lang="en-US" smtClean="0"/>
              <a:t>5/30/2023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133396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D043AD-8FCC-4944-B93C-6F8626C6935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360676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D043AD-8FCC-4944-B93C-6F8626C6935B}" type="datetimeFigureOut">
              <a:rPr lang="en-US" smtClean="0"/>
              <a:t>5/30/2023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14554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3D043AD-8FCC-4944-B93C-6F8626C6935B}" type="datetimeFigureOut">
              <a:rPr lang="en-US" smtClean="0"/>
              <a:t>5/30/2023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5997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043AD-8FCC-4944-B93C-6F8626C6935B}" type="datetimeFigureOut">
              <a:rPr lang="en-US" smtClean="0"/>
              <a:t>5/30/2023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348223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043AD-8FCC-4944-B93C-6F8626C6935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2325326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D043AD-8FCC-4944-B93C-6F8626C6935B}" type="datetimeFigureOut">
              <a:rPr lang="en-US" smtClean="0"/>
              <a:t>5/30/2023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3AFC7E-5333-4626-B824-49AA4C029B14}" type="slidenum">
              <a:rPr lang="en-US" smtClean="0"/>
              <a:t>‹#›</a:t>
            </a:fld>
            <a:endParaRPr lang="en-US"/>
          </a:p>
        </p:txBody>
      </p:sp>
    </p:spTree>
    <p:extLst>
      <p:ext uri="{BB962C8B-B14F-4D97-AF65-F5344CB8AC3E}">
        <p14:creationId xmlns:p14="http://schemas.microsoft.com/office/powerpoint/2010/main" val="422806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D043AD-8FCC-4944-B93C-6F8626C6935B}" type="datetimeFigureOut">
              <a:rPr lang="en-US" smtClean="0"/>
              <a:t>5/30/2023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3AFC7E-5333-4626-B824-49AA4C029B14}" type="slidenum">
              <a:rPr lang="en-US" smtClean="0"/>
              <a:t>‹#›</a:t>
            </a:fld>
            <a:endParaRPr lang="en-US"/>
          </a:p>
        </p:txBody>
      </p:sp>
    </p:spTree>
    <p:extLst>
      <p:ext uri="{BB962C8B-B14F-4D97-AF65-F5344CB8AC3E}">
        <p14:creationId xmlns:p14="http://schemas.microsoft.com/office/powerpoint/2010/main" val="24471188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moh.gov.sa/Ministry/About/Health%20Policies/006.pdf" TargetMode="External"/><Relationship Id="rId4" Type="http://schemas.openxmlformats.org/officeDocument/2006/relationships/hyperlink" Target="https://blogs.worldbank.org/ar/arabvoices/saudi-arabia-how-combatting-obesity-through-system-based-approach-can-save-lives"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3114984" y="781234"/>
            <a:ext cx="6626974" cy="5717219"/>
          </a:xfrm>
          <a:noFill/>
          <a:scene3d>
            <a:camera prst="orthographicFront"/>
            <a:lightRig rig="threePt" dir="t"/>
          </a:scene3d>
          <a:sp3d>
            <a:bevelT/>
          </a:sp3d>
        </p:spPr>
        <p:txBody>
          <a:bodyPr>
            <a:normAutofit/>
          </a:bodyPr>
          <a:lstStyle/>
          <a:p>
            <a:pPr algn="ctr"/>
            <a:br>
              <a:rPr lang="ar-SA" sz="3100" b="1" dirty="0">
                <a:latin typeface="Sakkal Majalla" panose="02000000000000000000" pitchFamily="2" charset="-78"/>
                <a:cs typeface="Sakkal Majalla" panose="02000000000000000000" pitchFamily="2" charset="-78"/>
              </a:rPr>
            </a:br>
            <a:r>
              <a:rPr lang="ar-SA" sz="3100" b="1" dirty="0">
                <a:latin typeface="Sakkal Majalla" panose="02000000000000000000" pitchFamily="2" charset="-78"/>
                <a:cs typeface="Sakkal Majalla" panose="02000000000000000000" pitchFamily="2" charset="-78"/>
              </a:rPr>
              <a:t>مبادرة </a:t>
            </a: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معاً لدعم ممارسة الرياضة لطلاب المدارس</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تقديم </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خليل الهليل</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اشراف الدكتور </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نواف الجليفي</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مادة الاقتصاد السلوكي 507</a:t>
            </a:r>
            <a:b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3100" b="1"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02/06/2023</a:t>
            </a:r>
            <a:endParaRPr lang="en-US" sz="31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2551059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2592281" y="1219200"/>
            <a:ext cx="9599720" cy="5327650"/>
          </a:xfrm>
          <a:noFill/>
        </p:spPr>
        <p:txBody>
          <a:bodyPr>
            <a:normAutofit fontScale="90000"/>
          </a:bodyPr>
          <a:lstStyle/>
          <a:p>
            <a:pPr marL="0" marR="0" algn="r" rtl="1">
              <a:lnSpc>
                <a:spcPct val="107000"/>
              </a:lnSpc>
              <a:spcBef>
                <a:spcPts val="0"/>
              </a:spcBef>
              <a:spcAft>
                <a:spcPts val="800"/>
              </a:spcAft>
            </a:pP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المعلومات</a:t>
            </a:r>
            <a:r>
              <a:rPr lang="ar-SA"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 </a:t>
            </a: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الأساسية للتجربة(المبـادرة):</a:t>
            </a:r>
            <a:br>
              <a:rPr lang="en-US" sz="2700"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br>
            <a:r>
              <a:rPr lang="ar-SA"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الدولة</a:t>
            </a:r>
            <a:r>
              <a:rPr lang="ar-SA" sz="2700" dirty="0">
                <a:effectLst/>
                <a:latin typeface="Sakkal Majalla" panose="02000000000000000000" pitchFamily="2" charset="-78"/>
                <a:ea typeface="Calibri" panose="020F0502020204030204" pitchFamily="34" charset="0"/>
                <a:cs typeface="Sakkal Majalla" panose="02000000000000000000" pitchFamily="2" charset="-78"/>
              </a:rPr>
              <a:t> : السعودية - الرياض</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القطاع</a:t>
            </a:r>
            <a:r>
              <a:rPr lang="ar-AE" sz="27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700" dirty="0">
                <a:effectLst/>
                <a:latin typeface="Sakkal Majalla" panose="02000000000000000000" pitchFamily="2" charset="-78"/>
                <a:ea typeface="Calibri" panose="020F0502020204030204" pitchFamily="34" charset="0"/>
                <a:cs typeface="Sakkal Majalla" panose="02000000000000000000" pitchFamily="2" charset="-78"/>
              </a:rPr>
              <a:t>الصحة والتعليم</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المؤسسة</a:t>
            </a:r>
            <a:r>
              <a:rPr lang="ar-AE" sz="2700"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   </a:t>
            </a:r>
            <a:r>
              <a:rPr lang="ar-SA" sz="2700" dirty="0">
                <a:effectLst/>
                <a:latin typeface="Sakkal Majalla" panose="02000000000000000000" pitchFamily="2" charset="-78"/>
                <a:ea typeface="Calibri" panose="020F0502020204030204" pitchFamily="34" charset="0"/>
                <a:cs typeface="Sakkal Majalla" panose="02000000000000000000" pitchFamily="2" charset="-78"/>
              </a:rPr>
              <a:t>وزارة التعليم </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بداية التدخل</a:t>
            </a:r>
            <a:r>
              <a:rPr lang="ar-AE" sz="27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700" dirty="0">
                <a:effectLst/>
                <a:latin typeface="Sakkal Majalla" panose="02000000000000000000" pitchFamily="2" charset="-78"/>
                <a:ea typeface="Calibri" panose="020F0502020204030204" pitchFamily="34" charset="0"/>
                <a:cs typeface="Sakkal Majalla" panose="02000000000000000000" pitchFamily="2" charset="-78"/>
              </a:rPr>
              <a:t>نوفمبر 2023</a:t>
            </a:r>
            <a:r>
              <a:rPr lang="ar-AE" sz="2700" dirty="0">
                <a:effectLst/>
                <a:latin typeface="Sakkal Majalla" panose="02000000000000000000" pitchFamily="2" charset="-78"/>
                <a:ea typeface="Calibri" panose="020F0502020204030204" pitchFamily="34" charset="0"/>
                <a:cs typeface="Sakkal Majalla" panose="02000000000000000000" pitchFamily="2" charset="-78"/>
              </a:rPr>
              <a:t>     </a:t>
            </a:r>
            <a:br>
              <a:rPr lang="ar-SA"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dirty="0">
                <a:effectLst/>
                <a:latin typeface="Sakkal Majalla" panose="02000000000000000000" pitchFamily="2" charset="-78"/>
                <a:ea typeface="Calibri" panose="020F0502020204030204" pitchFamily="34" charset="0"/>
                <a:cs typeface="Sakkal Majalla" panose="02000000000000000000" pitchFamily="2" charset="-78"/>
              </a:rPr>
              <a:t> </a:t>
            </a: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نهاية التدخل</a:t>
            </a:r>
            <a:r>
              <a:rPr lang="ar-AE" sz="27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700" dirty="0">
                <a:effectLst/>
                <a:latin typeface="Sakkal Majalla" panose="02000000000000000000" pitchFamily="2" charset="-78"/>
                <a:ea typeface="Calibri" panose="020F0502020204030204" pitchFamily="34" charset="0"/>
                <a:cs typeface="Sakkal Majalla" panose="02000000000000000000" pitchFamily="2" charset="-78"/>
              </a:rPr>
              <a:t>مايو 2024</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الهدف أو العرض الأساسي من التجربة:</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SA" sz="2700" dirty="0">
                <a:effectLst/>
                <a:latin typeface="Sakkal Majalla" panose="02000000000000000000" pitchFamily="2" charset="-78"/>
                <a:ea typeface="Calibri" panose="020F0502020204030204" pitchFamily="34" charset="0"/>
                <a:cs typeface="Sakkal Majalla" panose="02000000000000000000" pitchFamily="2" charset="-78"/>
              </a:rPr>
              <a:t>التوعية و التشجيع لممارسة الرياضة وتحسين صحة الأطفال والشباب (للأولاد و البنات) بعد نهاية اليوم الدراسي</a:t>
            </a:r>
            <a:r>
              <a:rPr lang="en-US" sz="2700" dirty="0">
                <a:effectLst/>
                <a:latin typeface="Sakkal Majalla" panose="02000000000000000000" pitchFamily="2" charset="-78"/>
                <a:ea typeface="Calibri" panose="020F0502020204030204" pitchFamily="34" charset="0"/>
                <a:cs typeface="Sakkal Majalla" panose="02000000000000000000" pitchFamily="2" charset="-78"/>
              </a:rPr>
              <a:t>.</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AE"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المنهج المستخدم: </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SA" sz="2700" dirty="0">
                <a:effectLst/>
                <a:latin typeface="Sakkal Majalla" panose="02000000000000000000" pitchFamily="2" charset="-78"/>
                <a:ea typeface="Calibri" panose="020F0502020204030204" pitchFamily="34" charset="0"/>
                <a:cs typeface="Sakkal Majalla" panose="02000000000000000000" pitchFamily="2" charset="-78"/>
              </a:rPr>
              <a:t>فتح مراكز رياضة في المدارس الحكومية واستقطاب مدربين اكفاء.</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SA" sz="27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التطبيق</a:t>
            </a:r>
            <a:r>
              <a:rPr lang="ar-SA" sz="2700"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 </a:t>
            </a:r>
            <a:br>
              <a:rPr lang="en-US" sz="2700" dirty="0">
                <a:effectLst/>
                <a:latin typeface="Sakkal Majalla" panose="02000000000000000000" pitchFamily="2" charset="-78"/>
                <a:ea typeface="Calibri" panose="020F0502020204030204" pitchFamily="34" charset="0"/>
                <a:cs typeface="Sakkal Majalla" panose="02000000000000000000" pitchFamily="2" charset="-78"/>
              </a:rPr>
            </a:br>
            <a:r>
              <a:rPr lang="ar-SA" sz="2700" dirty="0">
                <a:effectLst/>
                <a:latin typeface="Sakkal Majalla" panose="02000000000000000000" pitchFamily="2" charset="-78"/>
                <a:ea typeface="Calibri" panose="020F0502020204030204" pitchFamily="34" charset="0"/>
                <a:cs typeface="Sakkal Majalla" panose="02000000000000000000" pitchFamily="2" charset="-78"/>
              </a:rPr>
              <a:t>غرس مفهوم  مماسة الرياضة  لصغار السن لتصبح جزء لا يتجزأ من حياتهم</a:t>
            </a:r>
            <a:r>
              <a:rPr lang="ar-SA" sz="1800" dirty="0">
                <a:effectLst/>
                <a:latin typeface="Sakkal Majalla" panose="02000000000000000000" pitchFamily="2" charset="-78"/>
                <a:ea typeface="Calibri" panose="020F0502020204030204" pitchFamily="34" charset="0"/>
                <a:cs typeface="Sakkal Majalla" panose="02000000000000000000" pitchFamily="2" charset="-78"/>
              </a:rPr>
              <a:t>.</a:t>
            </a:r>
            <a:br>
              <a:rPr lang="en-US" sz="1800" dirty="0">
                <a:effectLst/>
                <a:latin typeface="Sakkal Majalla" panose="02000000000000000000" pitchFamily="2" charset="-78"/>
                <a:ea typeface="Calibri" panose="020F0502020204030204" pitchFamily="34" charset="0"/>
                <a:cs typeface="Sakkal Majalla" panose="02000000000000000000" pitchFamily="2" charset="-78"/>
              </a:rPr>
            </a:br>
            <a:br>
              <a:rPr lang="en-US" sz="1800" dirty="0">
                <a:effectLst/>
                <a:latin typeface="Sakkal Majalla" panose="02000000000000000000" pitchFamily="2" charset="-78"/>
                <a:ea typeface="Calibri" panose="020F0502020204030204" pitchFamily="34" charset="0"/>
                <a:cs typeface="Sakkal Majalla" panose="02000000000000000000" pitchFamily="2" charset="-78"/>
              </a:rPr>
            </a:br>
            <a:endParaRPr lang="en-US" sz="18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150247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589088" y="1154113"/>
            <a:ext cx="10602912" cy="5192712"/>
          </a:xfrm>
          <a:noFill/>
        </p:spPr>
        <p:txBody>
          <a:bodyPr>
            <a:noAutofit/>
          </a:bodyPr>
          <a:lstStyle/>
          <a:p>
            <a:pPr marR="0" algn="r" rtl="1">
              <a:lnSpc>
                <a:spcPct val="107000"/>
              </a:lnSpc>
              <a:spcBef>
                <a:spcPts val="0"/>
              </a:spcBef>
              <a:spcAft>
                <a:spcPts val="800"/>
              </a:spcAft>
            </a:pPr>
            <a:br>
              <a:rPr lang="ar-SA" sz="2800" b="1" dirty="0">
                <a:latin typeface="Sakkal Majalla" panose="02000000000000000000" pitchFamily="2" charset="-78"/>
                <a:cs typeface="Sakkal Majalla" panose="02000000000000000000" pitchFamily="2" charset="-78"/>
              </a:rPr>
            </a:br>
            <a:r>
              <a:rPr lang="ar-AE"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المشكلة المراد التدخل فيها</a:t>
            </a:r>
            <a:br>
              <a:rPr lang="en-US"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 محاولة إيجاد حل لضعف ممارسة الرياضة في المجتمع عموماً  (للكبار والصغار) و محاربة السمنة ونشر الوعي ب خطورة الوضع اذا استمر. </a:t>
            </a:r>
            <a:b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t>حسب إحصاءات وزارة الصحة السعودية لعام 2020، بلغت معدلات السمنة بين السعوديين 59%، منهم 28.7% تخطو الوزن الطبيعي وأصبحوا بدناء فعلياً، و31% يعانون زيادة في الوزن وذلك في الفئة العمرية من 15 عاماً فما فوق. </a:t>
            </a:r>
            <a:br>
              <a:rPr lang="ar-SA" sz="2400"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br>
            <a:br>
              <a:rPr lang="ar-SA" sz="2400"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t>أما نسبة السمنة في الأطفال ما قبل الالتحاق بالمدرسة فبلغت 6%، بينما وصلت بين الأطفال في سن الدراسة إلى 9.3%، مؤكدا أن الأرقام تشير إلى أن 60% من السعوديين لا يمارسون أي نشاط رياضي</a:t>
            </a:r>
            <a:r>
              <a:rPr lang="en-US" sz="2400" dirty="0">
                <a:solidFill>
                  <a:srgbClr val="333333"/>
                </a:solidFill>
                <a:effectLst/>
                <a:latin typeface="Sakkal Majalla" panose="02000000000000000000" pitchFamily="2" charset="-78"/>
                <a:ea typeface="Calibri" panose="020F0502020204030204" pitchFamily="34" charset="0"/>
                <a:cs typeface="Sakkal Majalla" panose="02000000000000000000" pitchFamily="2" charset="-78"/>
              </a:rPr>
              <a:t>.</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b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كشف المركز الوطني للوقاية من الأمراض ومكافحتها (وقاية)، عن نسبة انتشار السمنة بين الأطفال بالسعودية، مشيراً إلى أنها بلغت 24 بالمائة بين البنين، و14 بالمائة بين البنات</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a:t>
            </a:r>
            <a:br>
              <a:rPr lang="en-US" sz="2800" dirty="0">
                <a:effectLst/>
                <a:latin typeface="Sakkal Majalla" panose="02000000000000000000" pitchFamily="2" charset="-78"/>
                <a:ea typeface="Calibri" panose="020F0502020204030204" pitchFamily="34" charset="0"/>
                <a:cs typeface="Sakkal Majalla" panose="02000000000000000000" pitchFamily="2" charset="-78"/>
              </a:rPr>
            </a:br>
            <a:br>
              <a:rPr lang="en-US" sz="2800" dirty="0">
                <a:effectLst/>
                <a:latin typeface="Sakkal Majalla" panose="02000000000000000000" pitchFamily="2" charset="-78"/>
                <a:ea typeface="Calibri" panose="020F0502020204030204" pitchFamily="34" charset="0"/>
                <a:cs typeface="Sakkal Majalla" panose="02000000000000000000" pitchFamily="2" charset="-78"/>
              </a:rPr>
            </a:br>
            <a:endParaRPr lang="en-US" sz="28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2930580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2432482" y="1208766"/>
            <a:ext cx="9555332" cy="1154386"/>
          </a:xfrm>
          <a:noFill/>
        </p:spPr>
        <p:txBody>
          <a:bodyPr>
            <a:noAutofit/>
          </a:bodyPr>
          <a:lstStyle/>
          <a:p>
            <a:pPr marL="0" marR="0" algn="just" rtl="1">
              <a:lnSpc>
                <a:spcPct val="107000"/>
              </a:lnSpc>
              <a:spcBef>
                <a:spcPts val="0"/>
              </a:spcBef>
              <a:spcAft>
                <a:spcPts val="800"/>
              </a:spcAft>
            </a:pPr>
            <a:r>
              <a:rPr lang="ar-SA" sz="2400" dirty="0">
                <a:solidFill>
                  <a:srgbClr val="333333"/>
                </a:solidFill>
                <a:effectLst/>
                <a:latin typeface="Calibri" panose="020F0502020204030204" pitchFamily="34" charset="0"/>
                <a:ea typeface="Calibri" panose="020F0502020204030204" pitchFamily="34" charset="0"/>
                <a:cs typeface="Sakkal Majalla" panose="02000000000000000000" pitchFamily="2" charset="-78"/>
              </a:rPr>
              <a:t>ما يثير القلق  هو أن ما يقارب 33% من الأطفال والمراهقين في السعودية (الذين تتراوح أعمارهم بين 5 و19 عاماً) عانوا من زيادة الوزن أو السمنة في عام 2016، أي بما يعادل ضعف المعدل العالمي الذي يبلغ 18% . </a:t>
            </a:r>
            <a:r>
              <a:rPr lang="ar-SA" sz="1000" dirty="0">
                <a:solidFill>
                  <a:srgbClr val="333333"/>
                </a:solidFill>
                <a:effectLst/>
                <a:latin typeface="Calibri" panose="020F0502020204030204" pitchFamily="34" charset="0"/>
                <a:ea typeface="Calibri" panose="020F0502020204030204" pitchFamily="34" charset="0"/>
                <a:cs typeface="Sakkal Majalla" panose="02000000000000000000" pitchFamily="2" charset="-78"/>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pic>
        <p:nvPicPr>
          <p:cNvPr id="3" name="Picture 2">
            <a:extLst>
              <a:ext uri="{FF2B5EF4-FFF2-40B4-BE49-F238E27FC236}">
                <a16:creationId xmlns:a16="http://schemas.microsoft.com/office/drawing/2014/main" id="{C3056CD1-009A-1608-6A22-A27E0507694B}"/>
              </a:ext>
            </a:extLst>
          </p:cNvPr>
          <p:cNvPicPr>
            <a:picLocks noChangeAspect="1"/>
          </p:cNvPicPr>
          <p:nvPr/>
        </p:nvPicPr>
        <p:blipFill>
          <a:blip r:embed="rId5"/>
          <a:stretch>
            <a:fillRect/>
          </a:stretch>
        </p:blipFill>
        <p:spPr>
          <a:xfrm>
            <a:off x="2503503" y="2363152"/>
            <a:ext cx="9336071" cy="4321733"/>
          </a:xfrm>
          <a:prstGeom prst="rect">
            <a:avLst/>
          </a:prstGeom>
        </p:spPr>
      </p:pic>
      <p:sp>
        <p:nvSpPr>
          <p:cNvPr id="5" name="TextBox 4">
            <a:extLst>
              <a:ext uri="{FF2B5EF4-FFF2-40B4-BE49-F238E27FC236}">
                <a16:creationId xmlns:a16="http://schemas.microsoft.com/office/drawing/2014/main" id="{07D063DE-EEE0-0C32-DC79-1C35850D916A}"/>
              </a:ext>
            </a:extLst>
          </p:cNvPr>
          <p:cNvSpPr txBox="1"/>
          <p:nvPr/>
        </p:nvSpPr>
        <p:spPr>
          <a:xfrm>
            <a:off x="5743574" y="6029325"/>
            <a:ext cx="6096000" cy="273473"/>
          </a:xfrm>
          <a:prstGeom prst="rect">
            <a:avLst/>
          </a:prstGeom>
          <a:noFill/>
        </p:spPr>
        <p:txBody>
          <a:bodyPr wrap="square">
            <a:spAutoFit/>
          </a:bodyPr>
          <a:lstStyle/>
          <a:p>
            <a:pPr marL="0" marR="0" algn="r" rtl="1">
              <a:lnSpc>
                <a:spcPct val="107000"/>
              </a:lnSpc>
              <a:spcBef>
                <a:spcPts val="0"/>
              </a:spcBef>
              <a:spcAft>
                <a:spcPts val="800"/>
              </a:spcAft>
            </a:pPr>
            <a:r>
              <a:rPr lang="ar-SA" sz="1100" b="1" dirty="0">
                <a:solidFill>
                  <a:srgbClr val="A6A6A6"/>
                </a:solidFill>
                <a:effectLst/>
                <a:latin typeface="Calibri" panose="020F0502020204030204" pitchFamily="34" charset="0"/>
                <a:ea typeface="Calibri" panose="020F0502020204030204" pitchFamily="34" charset="0"/>
                <a:cs typeface="Sakkal Majalla" panose="02000000000000000000" pitchFamily="2" charset="-78"/>
              </a:rPr>
              <a:t>المصدر  وزارة الصحة السعودية (2)</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2247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109708" y="1082134"/>
            <a:ext cx="10984637" cy="5311444"/>
          </a:xfrm>
          <a:noFill/>
        </p:spPr>
        <p:txBody>
          <a:bodyPr>
            <a:normAutofit/>
          </a:bodyPr>
          <a:lstStyle/>
          <a:p>
            <a:pPr marR="0" algn="r" rtl="1">
              <a:lnSpc>
                <a:spcPct val="107000"/>
              </a:lnSpc>
              <a:spcBef>
                <a:spcPts val="0"/>
              </a:spcBef>
              <a:spcAft>
                <a:spcPts val="800"/>
              </a:spcAft>
            </a:pPr>
            <a:br>
              <a:rPr lang="ar-SA" sz="2400" b="1" dirty="0">
                <a:latin typeface="Sakkal Majalla" panose="02000000000000000000" pitchFamily="2" charset="-78"/>
                <a:cs typeface="Sakkal Majalla" panose="02000000000000000000" pitchFamily="2" charset="-78"/>
              </a:rPr>
            </a:br>
            <a:r>
              <a:rPr lang="ar-SA"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الطرق أو الوسائل المستخدمة في التدخل </a:t>
            </a:r>
            <a:br>
              <a:rPr lang="en-US" sz="2400" b="1" u="sng"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err="1">
                <a:effectLst/>
                <a:latin typeface="Sakkal Majalla" panose="02000000000000000000" pitchFamily="2" charset="-78"/>
                <a:ea typeface="Calibri" panose="020F0502020204030204" pitchFamily="34" charset="0"/>
                <a:cs typeface="Sakkal Majalla" panose="02000000000000000000" pitchFamily="2" charset="-78"/>
              </a:rPr>
              <a:t>بأستخدام</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  البصائر السلوكية وتشجيع من هم في سن المراحل الدراسية على ممارسة الرياضة بعد اليوم الدراسي وذلك من خلال انشاء وتجهيز المقرات في المدارس الحكومية للأنشطة الرياضية والترفيهية من بعد اليوم الدراسي (من بعد العصر الى العشاء)</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وهنا بعض الأفكار لوحدات التنبيه او (وحدات الوكز </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Nudge Units</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  التي يمكن استخدامها لتشجيع الأطفال على المشاركة في الألعاب الرياضية بعد المدرسة:</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تجهيز المدارس لتكون بيئة صالحة وجاذبة لممارسة عدة أنواع من الرياضات .</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تكثيف استخدام وسائل التواصل الاجتماعي والمؤثرين لتحفيز الطلاب على التسجيل.</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تبسيط اجراءات التسجيل قد تكون عملية الاشتراك في الألعاب الرياضية بعد المدرسة شاقة للأطفال وأولياء الأمور لنجعل الأمر سهلاً قدر الإمكان من خلال توفير معلومات واضحة وموجزة حول الرياضات المختلفة المعروضة والتكلفة وعملية التسجيل و تقديم طرقًا متعددة للتسجيل من خلال الإنترنت أو عبر الهاتف أو  الحضور شخصيًا.</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endParaRPr lang="en-US" sz="24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4877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198485" y="1349405"/>
            <a:ext cx="10993515" cy="5228947"/>
          </a:xfrm>
          <a:noFill/>
        </p:spPr>
        <p:txBody>
          <a:bodyPr>
            <a:noAutofit/>
          </a:bodyPr>
          <a:lstStyle/>
          <a:p>
            <a:pPr marL="0" marR="0" algn="r" rtl="1">
              <a:lnSpc>
                <a:spcPct val="107000"/>
              </a:lnSpc>
              <a:spcBef>
                <a:spcPts val="0"/>
              </a:spcBef>
              <a:spcAft>
                <a:spcPts val="800"/>
              </a:spcAft>
            </a:pPr>
            <a:r>
              <a:rPr lang="ar-SA" sz="2400" dirty="0">
                <a:effectLst/>
                <a:latin typeface="Sakkal Majalla" panose="02000000000000000000" pitchFamily="2" charset="-78"/>
                <a:ea typeface="Calibri" panose="020F0502020204030204" pitchFamily="34" charset="0"/>
                <a:cs typeface="Sakkal Majalla" panose="02000000000000000000" pitchFamily="2" charset="-78"/>
              </a:rPr>
              <a:t>عرض المساعدة المالية لمن لا يستطيع من العائلات تحمل نفقات الرياضة بعد المدرسة و يمكن أن يكون ذلك على شكل منح أو رسوم مخفضة و ايضاً الاعفاء  من الرسوم لطلاب المتفوقين.</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en-US" sz="24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الشراكة مع الشركات المحلية والأندية  لتقديم خصومات أو معدات مجانية للأطفال الذين يشاركون في الألعاب الرياضية بعد المدرسة هذا يمكن أن يساعد في تخفيف التكاليف  على بعض الأسر من ذوي الدخل المحدود . </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يجب  التأكد من أن البرامج الرياضية التي تقدم ممتعة للأطفال وهذا يعني  تقديم مجموعة متنوعة من الرياضات المختلفة لتناسب مختلف الاذواق.</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توفير التعزيز الإيجابي  وخلق بيئة داعمة بأشراك الوالدين. حيث يمكن للوالدين لعب دور كبير في تشجيع أطفالهم على المشاركة في الألعاب الرياضية بعد المدرسة. </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التأكد من أن الآباء على دراية بفوائد الرياضة وأنهم يدعمون مشاركة أطفالهم من خلال تنفيذ وحدات الوكز على أطفالهم .</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en-US" sz="2400" dirty="0">
                <a:effectLst/>
                <a:latin typeface="Sakkal Majalla" panose="02000000000000000000" pitchFamily="2" charset="-78"/>
                <a:ea typeface="Calibri" panose="020F0502020204030204" pitchFamily="34" charset="0"/>
                <a:cs typeface="Sakkal Majalla" panose="02000000000000000000" pitchFamily="2" charset="-78"/>
              </a:rPr>
              <a:t> </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التوعية و تثقيف الأطفال على ان ممارسة الرياضة لها تأثير ايجابي على صحتهم الجسدية</a:t>
            </a:r>
            <a:r>
              <a:rPr lang="ar-SA" sz="2400" dirty="0">
                <a:latin typeface="Sakkal Majalla" panose="02000000000000000000" pitchFamily="2" charset="-78"/>
                <a:ea typeface="Calibri" panose="020F0502020204030204" pitchFamily="34" charset="0"/>
                <a:cs typeface="Sakkal Majalla" panose="02000000000000000000" pitchFamily="2" charset="-78"/>
              </a:rPr>
              <a:t> </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والعقلية ، وكذلك على أدائهم الأكاديمي </a:t>
            </a:r>
            <a:r>
              <a:rPr lang="en-US" sz="2400"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2800" b="1"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360539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180730" y="1483865"/>
            <a:ext cx="11011270" cy="4057650"/>
          </a:xfrm>
          <a:noFill/>
        </p:spPr>
        <p:txBody>
          <a:bodyPr>
            <a:noAutofit/>
          </a:bodyPr>
          <a:lstStyle/>
          <a:p>
            <a:pPr marL="0" marR="0" algn="r" rtl="1">
              <a:lnSpc>
                <a:spcPct val="107000"/>
              </a:lnSpc>
              <a:spcBef>
                <a:spcPts val="0"/>
              </a:spcBef>
              <a:spcAft>
                <a:spcPts val="800"/>
              </a:spcAft>
            </a:pPr>
            <a:r>
              <a:rPr lang="ar-SA" sz="2400" dirty="0">
                <a:latin typeface="Sakkal Majalla" panose="02000000000000000000" pitchFamily="2" charset="-78"/>
                <a:cs typeface="Sakkal Majalla" panose="02000000000000000000" pitchFamily="2" charset="-78"/>
              </a:rPr>
              <a:t>الحرص و</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التأكد من أن المدربين وغيرهم من البالغين المشاركين في البرنامج هم قدوة إيجابية وأنهم يخلقون بيئة آمنة وداعمة لجميع الأطفال وايضاً العمل على توفير متطوعين للمساعدة في البرامج الرياضية وكذلك توفير الفرص لأولياء الأمور للتطوع في البرنامج الرياضي.</a:t>
            </a:r>
            <a:br>
              <a:rPr lang="ar-SA" sz="2400"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تقديم الحوافز قد يكون الأطفال أكثر تحفيزًا للمشاركة في الألعاب الرياضية إذا تم تقديم الحوافز لهم. قد يكون هذا في شكل جوائز أو هدايا أو حتى مجرد شعور بالإنجاز.</a:t>
            </a:r>
            <a:br>
              <a:rPr lang="ar-SA" sz="2400"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توفير وسائل النقل من وإلى المراكز الرياضية بأسعار رمزية</a:t>
            </a: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endParaRPr lang="en-US" sz="2400" dirty="0">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301227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455938" y="1216241"/>
            <a:ext cx="10736062" cy="5211192"/>
          </a:xfrm>
          <a:noFill/>
        </p:spPr>
        <p:txBody>
          <a:bodyPr>
            <a:noAutofit/>
          </a:bodyPr>
          <a:lstStyle/>
          <a:p>
            <a:pPr marL="342900" marR="0" lvl="0" indent="-342900" algn="r" rtl="1">
              <a:lnSpc>
                <a:spcPct val="107000"/>
              </a:lnSpc>
              <a:spcBef>
                <a:spcPts val="0"/>
              </a:spcBef>
              <a:spcAft>
                <a:spcPts val="800"/>
              </a:spcAft>
              <a:buFont typeface="+mj-lt"/>
              <a:buAutoNum type="arabicPeriod"/>
            </a:pPr>
            <a:r>
              <a:rPr lang="ar-SA"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النتائج</a:t>
            </a:r>
            <a:r>
              <a:rPr lang="en-US"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 </a:t>
            </a:r>
            <a:r>
              <a:rPr lang="ar-SA" sz="2400" b="1" u="sng"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 "المتوقعة" وحجم التأثير:</a:t>
            </a:r>
            <a:br>
              <a:rPr lang="en-US" sz="2400" b="1" u="sng"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توقع ارتفاع عدد الممارسين لرياضة  في أوساط طلاب المدارس وايضاً التأثير على الوالدين بممارسة الرياضة </a:t>
            </a:r>
            <a:r>
              <a:rPr lang="en-US" sz="2400" dirty="0">
                <a:latin typeface="Sakkal Majalla" panose="02000000000000000000" pitchFamily="2" charset="-78"/>
                <a:ea typeface="Calibri" panose="020F0502020204030204" pitchFamily="34" charset="0"/>
                <a:cs typeface="Sakkal Majalla" panose="02000000000000000000" pitchFamily="2" charset="-78"/>
              </a:rPr>
              <a:t>.</a:t>
            </a:r>
            <a:br>
              <a:rPr lang="ar-SA" sz="2400" dirty="0">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توقع </a:t>
            </a:r>
            <a:r>
              <a:rPr lang="ar-SA" sz="2400" dirty="0" err="1">
                <a:effectLst/>
                <a:latin typeface="Sakkal Majalla" panose="02000000000000000000" pitchFamily="2" charset="-78"/>
                <a:ea typeface="Calibri" panose="020F0502020204030204" pitchFamily="34" charset="0"/>
                <a:cs typeface="Sakkal Majalla" panose="02000000000000000000" pitchFamily="2" charset="-78"/>
              </a:rPr>
              <a:t>بأنخفاض</a:t>
            </a:r>
            <a:r>
              <a:rPr lang="ar-SA" sz="2400" dirty="0">
                <a:effectLst/>
                <a:latin typeface="Sakkal Majalla" panose="02000000000000000000" pitchFamily="2" charset="-78"/>
                <a:ea typeface="Calibri" panose="020F0502020204030204" pitchFamily="34" charset="0"/>
                <a:cs typeface="Sakkal Majalla" panose="02000000000000000000" pitchFamily="2" charset="-78"/>
              </a:rPr>
              <a:t> نسبة معدلات السمنة لدى طلاب المدارس بشكل ملحوظ للمشاركين في البرامج الرياضية المدرسية.</a:t>
            </a:r>
            <a:br>
              <a:rPr lang="ar-SA" sz="2400"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توقع  زيادة الوعي بالنسبة لطلاب واولياء الأمور من اخطار السمنة والامراض المصاحبة لها.</a:t>
            </a:r>
            <a:br>
              <a:rPr lang="ar-SA" sz="2400" dirty="0">
                <a:effectLst/>
                <a:latin typeface="Sakkal Majalla" panose="02000000000000000000" pitchFamily="2" charset="-78"/>
                <a:ea typeface="Calibri" panose="020F0502020204030204" pitchFamily="34" charset="0"/>
                <a:cs typeface="Sakkal Majalla" panose="02000000000000000000" pitchFamily="2" charset="-78"/>
              </a:rPr>
            </a:br>
            <a:br>
              <a:rPr lang="en-US" sz="2400" dirty="0">
                <a:effectLst/>
                <a:latin typeface="Sakkal Majalla" panose="02000000000000000000" pitchFamily="2" charset="-78"/>
                <a:ea typeface="Calibri" panose="020F0502020204030204" pitchFamily="34" charset="0"/>
                <a:cs typeface="Sakkal Majalla" panose="02000000000000000000" pitchFamily="2" charset="-78"/>
              </a:rPr>
            </a:br>
            <a:r>
              <a:rPr lang="ar-SA" sz="2400" dirty="0">
                <a:effectLst/>
                <a:latin typeface="Sakkal Majalla" panose="02000000000000000000" pitchFamily="2" charset="-78"/>
                <a:ea typeface="Calibri" panose="020F0502020204030204" pitchFamily="34" charset="0"/>
                <a:cs typeface="Sakkal Majalla" panose="02000000000000000000" pitchFamily="2" charset="-78"/>
              </a:rPr>
              <a:t>توقع تنامي العلاقات الاجتماعية والتواصل بين أهالي المجتمع الصغير "المشاركين في البرامج الرياضة في المدارس". </a:t>
            </a:r>
            <a:br>
              <a:rPr lang="ar-SA" sz="2400" dirty="0">
                <a:effectLst/>
                <a:latin typeface="Sakkal Majalla" panose="02000000000000000000" pitchFamily="2" charset="-78"/>
                <a:ea typeface="Calibri" panose="020F0502020204030204" pitchFamily="34" charset="0"/>
                <a:cs typeface="Sakkal Majalla" panose="02000000000000000000" pitchFamily="2" charset="-78"/>
              </a:rPr>
            </a:br>
            <a:br>
              <a:rPr lang="ar-SA" sz="2400" dirty="0">
                <a:latin typeface="Sakkal Majalla" panose="02000000000000000000" pitchFamily="2" charset="-78"/>
                <a:ea typeface="Calibri" panose="020F0502020204030204" pitchFamily="34" charset="0"/>
                <a:cs typeface="Sakkal Majalla" panose="02000000000000000000" pitchFamily="2" charset="-78"/>
              </a:rPr>
            </a:br>
            <a:r>
              <a:rPr lang="ar-SA" sz="1000" dirty="0">
                <a:latin typeface="Sakkal Majalla" panose="02000000000000000000" pitchFamily="2" charset="-78"/>
                <a:ea typeface="Calibri" panose="020F0502020204030204" pitchFamily="34" charset="0"/>
                <a:cs typeface="Sakkal Majalla" panose="02000000000000000000" pitchFamily="2" charset="-78"/>
              </a:rPr>
              <a:t>المصادر:</a:t>
            </a:r>
            <a:br>
              <a:rPr lang="ar-SA" sz="1000" dirty="0">
                <a:latin typeface="Sakkal Majalla" panose="02000000000000000000" pitchFamily="2" charset="-78"/>
                <a:ea typeface="Calibri" panose="020F0502020204030204" pitchFamily="34" charset="0"/>
                <a:cs typeface="Sakkal Majalla" panose="02000000000000000000" pitchFamily="2" charset="-78"/>
              </a:rPr>
            </a:br>
            <a:r>
              <a:rPr lang="ar-SA" sz="1000" dirty="0">
                <a:latin typeface="Sakkal Majalla" panose="02000000000000000000" pitchFamily="2" charset="-78"/>
                <a:ea typeface="Calibri" panose="020F0502020204030204" pitchFamily="34" charset="0"/>
                <a:cs typeface="Sakkal Majalla" panose="02000000000000000000" pitchFamily="2" charset="-78"/>
              </a:rPr>
              <a:t>1. </a:t>
            </a:r>
            <a:r>
              <a:rPr lang="ar-SA" sz="1000" dirty="0">
                <a:effectLst/>
                <a:latin typeface="Sakkal Majalla" panose="02000000000000000000" pitchFamily="2" charset="-78"/>
                <a:ea typeface="Calibri" panose="020F0502020204030204" pitchFamily="34" charset="0"/>
                <a:cs typeface="Sakkal Majalla" panose="02000000000000000000" pitchFamily="2" charset="-78"/>
              </a:rPr>
              <a:t>مدونات البنك الدولي </a:t>
            </a:r>
            <a:r>
              <a:rPr lang="en-US" sz="1000" u="sng" dirty="0">
                <a:solidFill>
                  <a:srgbClr val="0563C1"/>
                </a:solidFill>
                <a:effectLst/>
                <a:latin typeface="Sakkal Majalla" panose="02000000000000000000" pitchFamily="2" charset="-78"/>
                <a:ea typeface="Calibri" panose="020F0502020204030204" pitchFamily="34" charset="0"/>
                <a:cs typeface="Sakkal Majalla" panose="02000000000000000000" pitchFamily="2" charset="-78"/>
                <a:hlinkClick r:id="rId4"/>
              </a:rPr>
              <a:t>https://blogs.worldbank.org/ar/arabvoices/saudi-arabia-how-combatting-obesity-through-system-based-approach-can-save-lives</a:t>
            </a:r>
            <a:br>
              <a:rPr lang="en-US" sz="1000" dirty="0">
                <a:effectLst/>
                <a:latin typeface="Sakkal Majalla" panose="02000000000000000000" pitchFamily="2" charset="-78"/>
                <a:ea typeface="Calibri" panose="020F0502020204030204" pitchFamily="34" charset="0"/>
                <a:cs typeface="Sakkal Majalla" panose="02000000000000000000" pitchFamily="2" charset="-78"/>
              </a:rPr>
            </a:br>
            <a:r>
              <a:rPr lang="ar-SA" sz="1000" dirty="0">
                <a:effectLst/>
                <a:latin typeface="Sakkal Majalla" panose="02000000000000000000" pitchFamily="2" charset="-78"/>
                <a:ea typeface="Calibri" panose="020F0502020204030204" pitchFamily="34" charset="0"/>
                <a:cs typeface="Sakkal Majalla" panose="02000000000000000000" pitchFamily="2" charset="-78"/>
              </a:rPr>
              <a:t>2. وزارة الصحة </a:t>
            </a:r>
            <a:r>
              <a:rPr lang="ar-SA" sz="1000" dirty="0">
                <a:effectLst/>
                <a:ea typeface="Calibri" panose="020F0502020204030204" pitchFamily="34" charset="0"/>
                <a:cs typeface="Sakkal Majalla" panose="02000000000000000000" pitchFamily="2" charset="-78"/>
              </a:rPr>
              <a:t>السعودية  </a:t>
            </a:r>
            <a:r>
              <a:rPr lang="en-US" sz="1000" u="sng" dirty="0">
                <a:solidFill>
                  <a:srgbClr val="0563C1"/>
                </a:solidFill>
                <a:effectLst/>
                <a:latin typeface="Sakkal Majalla" panose="02000000000000000000" pitchFamily="2" charset="-78"/>
                <a:ea typeface="Calibri" panose="020F0502020204030204" pitchFamily="34" charset="0"/>
                <a:hlinkClick r:id="rId5"/>
              </a:rPr>
              <a:t>https://www.moh.gov.sa/Ministry/About/Health%20Policies/006.pdf</a:t>
            </a:r>
            <a:br>
              <a:rPr lang="ar-SA" sz="2400" dirty="0">
                <a:latin typeface="Sakkal Majalla" panose="02000000000000000000" pitchFamily="2" charset="-78"/>
                <a:ea typeface="Calibri" panose="020F0502020204030204" pitchFamily="34" charset="0"/>
                <a:cs typeface="Sakkal Majalla" panose="02000000000000000000" pitchFamily="2" charset="-78"/>
              </a:rPr>
            </a:b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6"/>
          <a:stretch>
            <a:fillRect/>
          </a:stretch>
        </p:blipFill>
        <p:spPr>
          <a:xfrm>
            <a:off x="9741958" y="0"/>
            <a:ext cx="2450042" cy="1082134"/>
          </a:xfrm>
          <a:prstGeom prst="rect">
            <a:avLst/>
          </a:prstGeom>
        </p:spPr>
      </p:pic>
    </p:spTree>
    <p:extLst>
      <p:ext uri="{BB962C8B-B14F-4D97-AF65-F5344CB8AC3E}">
        <p14:creationId xmlns:p14="http://schemas.microsoft.com/office/powerpoint/2010/main" val="229173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PencilSketch/>
                    </a14:imgEffect>
                  </a14:imgLayer>
                </a14:imgProps>
              </a:ext>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DE355-3A2F-7E1D-F9D4-8C5C13082ABA}"/>
              </a:ext>
            </a:extLst>
          </p:cNvPr>
          <p:cNvSpPr>
            <a:spLocks noGrp="1"/>
          </p:cNvSpPr>
          <p:nvPr>
            <p:ph type="ctrTitle" idx="4294967295"/>
          </p:nvPr>
        </p:nvSpPr>
        <p:spPr>
          <a:xfrm>
            <a:off x="1614195" y="1082134"/>
            <a:ext cx="8731250" cy="4193419"/>
          </a:xfrm>
          <a:noFill/>
        </p:spPr>
        <p:txBody>
          <a:bodyPr>
            <a:noAutofit/>
          </a:bodyPr>
          <a:lstStyle/>
          <a:p>
            <a:pPr marL="0" marR="0" rtl="1">
              <a:lnSpc>
                <a:spcPct val="107000"/>
              </a:lnSpc>
              <a:spcBef>
                <a:spcPts val="0"/>
              </a:spcBef>
              <a:spcAft>
                <a:spcPts val="800"/>
              </a:spcAft>
            </a:pPr>
            <a:br>
              <a:rPr lang="ar-SA" sz="4000" b="1" dirty="0">
                <a:solidFill>
                  <a:schemeClr val="accent1">
                    <a:lumMod val="75000"/>
                  </a:schemeClr>
                </a:solidFill>
                <a:latin typeface="Sakkal Majalla" panose="02000000000000000000" pitchFamily="2" charset="-78"/>
                <a:cs typeface="Sakkal Majalla" panose="02000000000000000000" pitchFamily="2" charset="-78"/>
              </a:rPr>
            </a:br>
            <a:r>
              <a:rPr lang="ar-SA" sz="4000" b="1" dirty="0">
                <a:solidFill>
                  <a:schemeClr val="accent1">
                    <a:lumMod val="75000"/>
                  </a:schemeClr>
                </a:solidFill>
                <a:latin typeface="Sakkal Majalla" panose="02000000000000000000" pitchFamily="2" charset="-78"/>
                <a:cs typeface="Sakkal Majalla" panose="02000000000000000000" pitchFamily="2" charset="-78"/>
              </a:rPr>
              <a:t>وشكراً</a:t>
            </a:r>
            <a:br>
              <a:rPr lang="en-US" sz="4000"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br>
            <a:endParaRPr lang="en-US" sz="4000" b="1" dirty="0">
              <a:solidFill>
                <a:schemeClr val="accent1">
                  <a:lumMod val="75000"/>
                </a:schemeClr>
              </a:solidFill>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6917D5C9-A19A-3EAF-841D-E42B44D3BF4C}"/>
              </a:ext>
            </a:extLst>
          </p:cNvPr>
          <p:cNvPicPr>
            <a:picLocks noChangeAspect="1"/>
          </p:cNvPicPr>
          <p:nvPr/>
        </p:nvPicPr>
        <p:blipFill>
          <a:blip r:embed="rId4"/>
          <a:stretch>
            <a:fillRect/>
          </a:stretch>
        </p:blipFill>
        <p:spPr>
          <a:xfrm>
            <a:off x="9741958" y="0"/>
            <a:ext cx="2450042" cy="1082134"/>
          </a:xfrm>
          <a:prstGeom prst="rect">
            <a:avLst/>
          </a:prstGeom>
        </p:spPr>
      </p:pic>
    </p:spTree>
    <p:extLst>
      <p:ext uri="{BB962C8B-B14F-4D97-AF65-F5344CB8AC3E}">
        <p14:creationId xmlns:p14="http://schemas.microsoft.com/office/powerpoint/2010/main" val="2281255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0</TotalTime>
  <Words>858</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Corbel</vt:lpstr>
      <vt:lpstr>Sakkal Majalla</vt:lpstr>
      <vt:lpstr>Parallax</vt:lpstr>
      <vt:lpstr> مبادرة معاً لدعم ممارسة الرياضة لطلاب المدارس  تقديم  خليل الهليل  اشراف الدكتور  نواف الجليفي مادة الاقتصاد السلوكي 507 02/06/2023</vt:lpstr>
      <vt:lpstr>المعلومات الأساسية للتجربة(المبـادرة): الدولة : السعودية - الرياض القطاع:   الصحة والتعليم المؤسسة:   وزارة التعليم  بداية التدخل: نوفمبر 2023       نهاية التدخل: مايو 2024 الهدف أو العرض الأساسي من التجربة: التوعية و التشجيع لممارسة الرياضة وتحسين صحة الأطفال والشباب (للأولاد و البنات) بعد نهاية اليوم الدراسي. المنهج المستخدم:  فتح مراكز رياضة في المدارس الحكومية واستقطاب مدربين اكفاء. التطبيق:  غرس مفهوم  مماسة الرياضة  لصغار السن لتصبح جزء لا يتجزأ من حياتهم.  </vt:lpstr>
      <vt:lpstr> المشكلة المراد التدخل فيها   محاولة إيجاد حل لضعف ممارسة الرياضة في المجتمع عموماً  (للكبار والصغار) و محاربة السمنة ونشر الوعي ب خطورة الوضع اذا استمر.  حسب إحصاءات وزارة الصحة السعودية لعام 2020، بلغت معدلات السمنة بين السعوديين 59%، منهم 28.7% تخطو الوزن الطبيعي وأصبحوا بدناء فعلياً، و31% يعانون زيادة في الوزن وذلك في الفئة العمرية من 15 عاماً فما فوق.   أما نسبة السمنة في الأطفال ما قبل الالتحاق بالمدرسة فبلغت 6%، بينما وصلت بين الأطفال في سن الدراسة إلى 9.3%، مؤكدا أن الأرقام تشير إلى أن 60% من السعوديين لا يمارسون أي نشاط رياضي.  كشف المركز الوطني للوقاية من الأمراض ومكافحتها (وقاية)، عن نسبة انتشار السمنة بين الأطفال بالسعودية، مشيراً إلى أنها بلغت 24 بالمائة بين البنين، و14 بالمائة بين البنات.  </vt:lpstr>
      <vt:lpstr>ما يثير القلق  هو أن ما يقارب 33% من الأطفال والمراهقين في السعودية (الذين تتراوح أعمارهم بين 5 و19 عاماً) عانوا من زيادة الوزن أو السمنة في عام 2016، أي بما يعادل ضعف المعدل العالمي الذي يبلغ 18% . (1)</vt:lpstr>
      <vt:lpstr> الطرق أو الوسائل المستخدمة في التدخل   بأستخدام  البصائر السلوكية وتشجيع من هم في سن المراحل الدراسية على ممارسة الرياضة بعد اليوم الدراسي وذلك من خلال انشاء وتجهيز المقرات في المدارس الحكومية للأنشطة الرياضية والترفيهية من بعد اليوم الدراسي (من بعد العصر الى العشاء) وهنا بعض الأفكار لوحدات التنبيه او (وحدات الوكز Nudge Units)  التي يمكن استخدامها لتشجيع الأطفال على المشاركة في الألعاب الرياضية بعد المدرسة: تجهيز المدارس لتكون بيئة صالحة وجاذبة لممارسة عدة أنواع من الرياضات . تكثيف استخدام وسائل التواصل الاجتماعي والمؤثرين لتحفيز الطلاب على التسجيل. تبسيط اجراءات التسجيل قد تكون عملية الاشتراك في الألعاب الرياضية بعد المدرسة شاقة للأطفال وأولياء الأمور لنجعل الأمر سهلاً قدر الإمكان من خلال توفير معلومات واضحة وموجزة حول الرياضات المختلفة المعروضة والتكلفة وعملية التسجيل و تقديم طرقًا متعددة للتسجيل من خلال الإنترنت أو عبر الهاتف أو  الحضور شخصيًا. </vt:lpstr>
      <vt:lpstr>عرض المساعدة المالية لمن لا يستطيع من العائلات تحمل نفقات الرياضة بعد المدرسة و يمكن أن يكون ذلك على شكل منح أو رسوم مخفضة و ايضاً الاعفاء  من الرسوم لطلاب المتفوقين.  الشراكة مع الشركات المحلية والأندية  لتقديم خصومات أو معدات مجانية للأطفال الذين يشاركون في الألعاب الرياضية بعد المدرسة هذا يمكن أن يساعد في تخفيف التكاليف  على بعض الأسر من ذوي الدخل المحدود .  يجب  التأكد من أن البرامج الرياضية التي تقدم ممتعة للأطفال وهذا يعني  تقديم مجموعة متنوعة من الرياضات المختلفة لتناسب مختلف الاذواق. توفير التعزيز الإيجابي  وخلق بيئة داعمة بأشراك الوالدين. حيث يمكن للوالدين لعب دور كبير في تشجيع أطفالهم على المشاركة في الألعاب الرياضية بعد المدرسة.  التأكد من أن الآباء على دراية بفوائد الرياضة وأنهم يدعمون مشاركة أطفالهم من خلال تنفيذ وحدات الوكز على أطفالهم .  التوعية و تثقيف الأطفال على ان ممارسة الرياضة لها تأثير ايجابي على صحتهم الجسدية والعقلية ، وكذلك على أدائهم الأكاديمي .</vt:lpstr>
      <vt:lpstr>الحرص والتأكد من أن المدربين وغيرهم من البالغين المشاركين في البرنامج هم قدوة إيجابية وأنهم يخلقون بيئة آمنة وداعمة لجميع الأطفال وايضاً العمل على توفير متطوعين للمساعدة في البرامج الرياضية وكذلك توفير الفرص لأولياء الأمور للتطوع في البرنامج الرياضي.  تقديم الحوافز قد يكون الأطفال أكثر تحفيزًا للمشاركة في الألعاب الرياضية إذا تم تقديم الحوافز لهم. قد يكون هذا في شكل جوائز أو هدايا أو حتى مجرد شعور بالإنجاز.  توفير وسائل النقل من وإلى المراكز الرياضية بأسعار رمزية  </vt:lpstr>
      <vt:lpstr>النتائج  "المتوقعة" وحجم التأثير:  توقع ارتفاع عدد الممارسين لرياضة  في أوساط طلاب المدارس وايضاً التأثير على الوالدين بممارسة الرياضة .  توقع بأنخفاض نسبة معدلات السمنة لدى طلاب المدارس بشكل ملحوظ للمشاركين في البرامج الرياضية المدرسية.  توقع  زيادة الوعي بالنسبة لطلاب واولياء الأمور من اخطار السمنة والامراض المصاحبة لها.  توقع تنامي العلاقات الاجتماعية والتواصل بين أهالي المجتمع الصغير "المشاركين في البرامج الرياضة في المدارس".   المصادر: 1. مدونات البنك الدولي https://blogs.worldbank.org/ar/arabvoices/saudi-arabia-how-combatting-obesity-through-system-based-approach-can-save-lives 2. وزارة الصحة السعودية  https://www.moh.gov.sa/Ministry/About/Health%20Policies/006.pdf </vt:lpstr>
      <vt:lpstr> وشكراً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مبادرة معاً لدعم ممارسة الرياضة لطلاب المدارس  تقديم  خليل الهليل  اشراف الدكتور  نواف الجليفي</dc:title>
  <dc:creator>خليل الهليل ID 443910404</dc:creator>
  <cp:lastModifiedBy>خليل الهليل ID 443910404</cp:lastModifiedBy>
  <cp:revision>6</cp:revision>
  <dcterms:created xsi:type="dcterms:W3CDTF">2023-05-30T20:03:46Z</dcterms:created>
  <dcterms:modified xsi:type="dcterms:W3CDTF">2023-06-02T05:08:23Z</dcterms:modified>
</cp:coreProperties>
</file>