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0F1BE1-514B-4F23-92B2-EEFD432262B1}" type="datetimeFigureOut">
              <a:rPr lang="ar-SA" smtClean="0"/>
              <a:pPr/>
              <a:t>02/07/40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58B519-88A8-4C1A-A37C-AA3D3487DC2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6172200" cy="785818"/>
          </a:xfrm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تابع خطوات التثبيت المستديم</a:t>
            </a:r>
            <a:br>
              <a:rPr lang="ar-SA" sz="4800" dirty="0" smtClean="0">
                <a:solidFill>
                  <a:srgbClr val="FF0000"/>
                </a:solidFill>
              </a:rPr>
            </a:br>
            <a:r>
              <a:rPr lang="ar-SA" sz="4800" dirty="0" smtClean="0">
                <a:solidFill>
                  <a:srgbClr val="FF0000"/>
                </a:solidFill>
              </a:rPr>
              <a:t>الخطوات من 6-8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785794"/>
            <a:ext cx="7572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000" b="1" u="sng" dirty="0" smtClean="0">
                <a:solidFill>
                  <a:srgbClr val="FF0000"/>
                </a:solidFill>
              </a:rPr>
              <a:t>الخطوة السادســة : التشذيب </a:t>
            </a:r>
            <a:r>
              <a:rPr lang="en-US" sz="3000" b="1" u="sng" dirty="0" smtClean="0">
                <a:solidFill>
                  <a:srgbClr val="FF0000"/>
                </a:solidFill>
              </a:rPr>
              <a:t>             Trimming</a:t>
            </a:r>
            <a:endParaRPr lang="ar-SA" sz="3000" b="1" u="sng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27584" y="1412776"/>
            <a:ext cx="7358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 smtClean="0"/>
              <a:t>هي عملية </a:t>
            </a:r>
            <a:r>
              <a:rPr lang="ar-SA" sz="2000" b="1" dirty="0" smtClean="0"/>
              <a:t>إزالة </a:t>
            </a:r>
            <a:r>
              <a:rPr lang="ar-SA" sz="2000" b="1" dirty="0" smtClean="0"/>
              <a:t>الشمع الزائد حتى يتم الحصول على قالب مربع أ و مستطيل ويكون السطح العلوي والسفلي متساوي , لان العينة المطمورة بشمع البرافين ( القوالب الشمعية ) لا يمكن استخدامها بعد عملية الطمر وذلك لان الشمع لايحيط بالعينة بالتساوي من جميع الجوانب وحتى نعمل على تثبيتها في المربعات الخشبية المناسبة لجهاز التقطيع. </a:t>
            </a:r>
            <a:endParaRPr lang="ar-SA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2953"/>
            <a:ext cx="2026768" cy="152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52" y="3035281"/>
            <a:ext cx="2053917" cy="1509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76" y="3015350"/>
            <a:ext cx="2081861" cy="152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37" y="3012831"/>
            <a:ext cx="1844333" cy="1524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9" y="5013176"/>
            <a:ext cx="1966693" cy="144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24" y="4544858"/>
            <a:ext cx="4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31164" y="4544858"/>
            <a:ext cx="4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13361" y="4565742"/>
            <a:ext cx="4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4544858"/>
            <a:ext cx="4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2664" y="6451594"/>
            <a:ext cx="4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64" y="5013176"/>
            <a:ext cx="1877405" cy="14384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02969" y="6449852"/>
            <a:ext cx="4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643174" y="285728"/>
            <a:ext cx="578647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u="sng" dirty="0" smtClean="0">
                <a:solidFill>
                  <a:srgbClr val="FF0000"/>
                </a:solidFill>
              </a:rPr>
              <a:t>الخطوة السابعـة : التقطيع </a:t>
            </a:r>
            <a:r>
              <a:rPr lang="en-US" sz="3000" b="1" u="sng" dirty="0" smtClean="0">
                <a:solidFill>
                  <a:srgbClr val="FF0000"/>
                </a:solidFill>
              </a:rPr>
              <a:t>Sectioning</a:t>
            </a:r>
            <a:endParaRPr lang="ar-SA" sz="3000" b="1" u="sng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20" y="785794"/>
            <a:ext cx="800105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التقطيع</a:t>
            </a:r>
            <a:r>
              <a:rPr lang="ar-SA" dirty="0" smtClean="0"/>
              <a:t> </a:t>
            </a:r>
            <a:r>
              <a:rPr lang="ar-SA" sz="2000" b="1" dirty="0" smtClean="0"/>
              <a:t>: هو الحصول على قطاعات رقيقة للعينة لكي يتسنى فحصها تحت المجهر , لذلك يستخدم جهاز خاص </a:t>
            </a:r>
            <a:r>
              <a:rPr lang="ar-SA" sz="2800" b="1" dirty="0" smtClean="0">
                <a:solidFill>
                  <a:srgbClr val="00B050"/>
                </a:solidFill>
              </a:rPr>
              <a:t>يسمى (جهاز التقطيع  ) </a:t>
            </a:r>
            <a:r>
              <a:rPr lang="en-US" sz="2800" b="1" dirty="0" smtClean="0">
                <a:solidFill>
                  <a:srgbClr val="00B050"/>
                </a:solidFill>
              </a:rPr>
              <a:t>  . Microtome</a:t>
            </a:r>
            <a:r>
              <a:rPr lang="ar-SA" sz="2000" b="1" dirty="0" smtClean="0"/>
              <a:t>ويوجد عدة أنواع مختلفة ولكنها تشترك بتراكيب معينة مثل </a:t>
            </a:r>
            <a:r>
              <a:rPr lang="ar-SA" sz="2000" b="1" dirty="0" smtClean="0">
                <a:solidFill>
                  <a:schemeClr val="accent3">
                    <a:lumMod val="75000"/>
                  </a:schemeClr>
                </a:solidFill>
              </a:rPr>
              <a:t>السواعد المساندة للسكين </a:t>
            </a:r>
            <a:r>
              <a:rPr lang="ar-SA" sz="2000" b="1" dirty="0" smtClean="0"/>
              <a:t>, </a:t>
            </a:r>
            <a:r>
              <a:rPr lang="ar-SA" sz="2000" b="1" dirty="0" smtClean="0">
                <a:solidFill>
                  <a:schemeClr val="accent3">
                    <a:lumMod val="75000"/>
                  </a:schemeClr>
                </a:solidFill>
              </a:rPr>
              <a:t>قوالب العينات </a:t>
            </a:r>
            <a:r>
              <a:rPr lang="ar-SA" sz="2000" b="1" dirty="0" smtClean="0"/>
              <a:t>, </a:t>
            </a:r>
            <a:r>
              <a:rPr lang="ar-SA" sz="2000" b="1" dirty="0" smtClean="0">
                <a:solidFill>
                  <a:schemeClr val="accent3">
                    <a:lumMod val="75000"/>
                  </a:schemeClr>
                </a:solidFill>
              </a:rPr>
              <a:t>التدريج </a:t>
            </a:r>
            <a:r>
              <a:rPr lang="ar-SA" sz="2000" b="1" dirty="0" err="1" smtClean="0">
                <a:solidFill>
                  <a:schemeClr val="accent3">
                    <a:lumMod val="75000"/>
                  </a:schemeClr>
                </a:solidFill>
              </a:rPr>
              <a:t>الميكرومتري</a:t>
            </a:r>
            <a:endParaRPr lang="ar-SA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ar-SA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ar-SA" sz="2400" b="1" dirty="0" err="1" smtClean="0">
                <a:solidFill>
                  <a:srgbClr val="FF0000"/>
                </a:solidFill>
              </a:rPr>
              <a:t>ماهو</a:t>
            </a:r>
            <a:r>
              <a:rPr lang="ar-SA" sz="2400" b="1" dirty="0" smtClean="0">
                <a:solidFill>
                  <a:srgbClr val="FF0000"/>
                </a:solidFill>
              </a:rPr>
              <a:t> الهدف من جهاز التقطيع:</a:t>
            </a:r>
          </a:p>
          <a:p>
            <a:r>
              <a:rPr lang="ar-SA" sz="2800" b="1" dirty="0" smtClean="0">
                <a:solidFill>
                  <a:srgbClr val="0070C0"/>
                </a:solidFill>
              </a:rPr>
              <a:t>الهدف </a:t>
            </a:r>
            <a:r>
              <a:rPr lang="ar-SA" sz="2000" b="1" u="sng" dirty="0" smtClean="0"/>
              <a:t>الحصول على قطاعات رقيقة للعينة النباتية يمكن فحصها تحت المجهر.</a:t>
            </a:r>
          </a:p>
          <a:p>
            <a:r>
              <a:rPr lang="ar-SA" sz="2000" b="1" u="sng" dirty="0" smtClean="0"/>
              <a:t> </a:t>
            </a:r>
          </a:p>
          <a:p>
            <a:r>
              <a:rPr lang="ar-SA" sz="2000" b="1" dirty="0" smtClean="0"/>
              <a:t> تختلف عن بعضها البعض في </a:t>
            </a:r>
            <a:r>
              <a:rPr lang="ar-SA" sz="2400" b="1" dirty="0" smtClean="0">
                <a:solidFill>
                  <a:srgbClr val="7030A0"/>
                </a:solidFill>
              </a:rPr>
              <a:t>نوع الحركة </a:t>
            </a:r>
            <a:r>
              <a:rPr lang="ar-SA" sz="2000" b="1" dirty="0" smtClean="0"/>
              <a:t>, </a:t>
            </a:r>
          </a:p>
          <a:p>
            <a:r>
              <a:rPr lang="ar-SA" sz="2400" b="1" dirty="0" smtClean="0">
                <a:solidFill>
                  <a:schemeClr val="accent3">
                    <a:lumMod val="75000"/>
                  </a:schemeClr>
                </a:solidFill>
              </a:rPr>
              <a:t>وتثبيت السكين </a:t>
            </a:r>
            <a:r>
              <a:rPr lang="ar-SA" sz="2000" b="1" dirty="0" smtClean="0"/>
              <a:t>, </a:t>
            </a:r>
            <a:r>
              <a:rPr lang="ar-SA" sz="2400" b="1" dirty="0" smtClean="0">
                <a:solidFill>
                  <a:srgbClr val="00B050"/>
                </a:solidFill>
              </a:rPr>
              <a:t>المواد المستخدمة في عملية الطمر,</a:t>
            </a:r>
            <a:r>
              <a:rPr lang="ar-SA" sz="2400" b="1" dirty="0"/>
              <a:t> </a:t>
            </a:r>
            <a:r>
              <a:rPr lang="ar-SA" sz="2400" b="1" dirty="0" smtClean="0"/>
              <a:t>تثبيت العينة للتقطيع .</a:t>
            </a:r>
          </a:p>
          <a:p>
            <a:r>
              <a:rPr lang="ar-SA" sz="2400" b="1" dirty="0" smtClean="0"/>
              <a:t>ولجهاز التقطيع عده </a:t>
            </a:r>
            <a:r>
              <a:rPr lang="ar-SA" sz="2400" b="1" dirty="0" err="1" smtClean="0"/>
              <a:t>انواع</a:t>
            </a:r>
            <a:r>
              <a:rPr lang="ar-SA" sz="2400" b="1" dirty="0" smtClean="0"/>
              <a:t> : </a:t>
            </a:r>
          </a:p>
          <a:p>
            <a:r>
              <a:rPr lang="ar-SA" sz="2400" b="1" dirty="0" smtClean="0"/>
              <a:t>جهاز التقطيع اليدوي / جهاز التقطيع الدوار / جهاز التقطيع الدقيق 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and_Microt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6094" y="642937"/>
            <a:ext cx="2715843" cy="2285997"/>
          </a:xfrm>
          <a:prstGeom prst="rect">
            <a:avLst/>
          </a:prstGeom>
        </p:spPr>
      </p:pic>
      <p:pic>
        <p:nvPicPr>
          <p:cNvPr id="3" name="صورة 2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857232"/>
            <a:ext cx="2979344" cy="2000264"/>
          </a:xfrm>
          <a:prstGeom prst="rect">
            <a:avLst/>
          </a:prstGeom>
        </p:spPr>
      </p:pic>
      <p:pic>
        <p:nvPicPr>
          <p:cNvPr id="4" name="صورة 3" descr="يدوي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357562"/>
            <a:ext cx="3286148" cy="2066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28662" y="857232"/>
            <a:ext cx="7215238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SA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تثبيت القالب الشمعي على حامل العينة ويتم التقطيع عند سمك 10-15   </a:t>
            </a:r>
            <a:r>
              <a:rPr lang="ar-SA" sz="28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ميكرومتر</a:t>
            </a:r>
            <a:r>
              <a:rPr lang="ar-SA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للحصول على شريط شمعي يحتوي على عدد من قطاعات </a:t>
            </a:r>
          </a:p>
        </p:txBody>
      </p:sp>
      <p:pic>
        <p:nvPicPr>
          <p:cNvPr id="1026" name="Picture 2" descr="C:\Users\user\Desktop\صور خطوات العملي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00306"/>
            <a:ext cx="442915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D:\اماني\اماني\ملف خاص بام ريان\Pictures\2zs2vw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80025" y="2063851"/>
            <a:ext cx="27009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G7WL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857232"/>
            <a:ext cx="4643469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imagesCAGG6D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143116"/>
            <a:ext cx="292895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084" y="571480"/>
            <a:ext cx="358721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b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857496"/>
            <a:ext cx="364333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>
                <a:solidFill>
                  <a:srgbClr val="FF0000"/>
                </a:solidFill>
              </a:rPr>
              <a:t> الخطوة الثامنـة :تحميل القطاعات وتثبيتها على الشرائح وإزالة مادة </a:t>
            </a:r>
            <a:r>
              <a:rPr lang="ar-SA" b="1" u="sng" dirty="0" smtClean="0">
                <a:solidFill>
                  <a:srgbClr val="FF0000"/>
                </a:solidFill>
              </a:rPr>
              <a:t>الطمر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412776"/>
            <a:ext cx="7632848" cy="4493096"/>
          </a:xfrm>
        </p:spPr>
        <p:txBody>
          <a:bodyPr>
            <a:normAutofit fontScale="77500" lnSpcReduction="20000"/>
          </a:bodyPr>
          <a:lstStyle/>
          <a:p>
            <a:r>
              <a:rPr lang="ar-SA" b="1" dirty="0" smtClean="0"/>
              <a:t>بعد الحصول على أشرطة الشمع تحمل على شرائح زجاجية نظيفة لتهيئتها لعملية الصبغ</a:t>
            </a:r>
          </a:p>
          <a:p>
            <a:r>
              <a:rPr lang="ar-SA" b="1" dirty="0" smtClean="0"/>
              <a:t> ويتم ذلك بالخطوات </a:t>
            </a:r>
            <a:r>
              <a:rPr lang="ar-SA" b="1" dirty="0" err="1" smtClean="0"/>
              <a:t>التالية :</a:t>
            </a:r>
            <a:endParaRPr lang="ar-SA" b="1" dirty="0" smtClean="0"/>
          </a:p>
          <a:p>
            <a:pPr marL="457200" indent="-457200">
              <a:buFont typeface="+mj-lt"/>
              <a:buAutoNum type="arabicPeriod"/>
            </a:pPr>
            <a:r>
              <a:rPr lang="ar-SA" b="1" dirty="0" smtClean="0"/>
              <a:t>يجب </a:t>
            </a:r>
            <a:r>
              <a:rPr lang="ar-SA" b="1" dirty="0"/>
              <a:t>ان تكون الشرائح الزجاجية نظيفة .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 dirty="0" smtClean="0"/>
              <a:t>أن </a:t>
            </a:r>
            <a:r>
              <a:rPr lang="ar-SA" b="1" dirty="0"/>
              <a:t>يتوفر مادة الصاق مناسبة وتعمل هذه المادة على التصاق اشرطة الشمع بالشرائح الزجاجية </a:t>
            </a:r>
          </a:p>
          <a:p>
            <a:pPr marL="640080" lvl="2" indent="0">
              <a:buNone/>
            </a:pPr>
            <a:r>
              <a:rPr lang="ar-SA" b="1" dirty="0" smtClean="0"/>
              <a:t>نستخدم </a:t>
            </a:r>
            <a:r>
              <a:rPr lang="ar-SA" b="1" dirty="0"/>
              <a:t>في التحضير محلول ماير  </a:t>
            </a:r>
            <a:r>
              <a:rPr lang="en-US" b="1" dirty="0" err="1"/>
              <a:t>Mayers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ar-SA" b="1" dirty="0" smtClean="0"/>
              <a:t> ويتكون </a:t>
            </a:r>
            <a:r>
              <a:rPr lang="ar-SA" b="1" dirty="0"/>
              <a:t>من </a:t>
            </a:r>
            <a:r>
              <a:rPr lang="ar-SA" b="1" dirty="0" smtClean="0"/>
              <a:t>: </a:t>
            </a:r>
            <a:r>
              <a:rPr lang="ar-SA" b="1" dirty="0"/>
              <a:t>بياض بيضة </a:t>
            </a:r>
            <a:r>
              <a:rPr lang="ar-SA" b="1" dirty="0" smtClean="0"/>
              <a:t> </a:t>
            </a:r>
            <a:r>
              <a:rPr lang="ar-SA" b="1" dirty="0"/>
              <a:t>50 مل </a:t>
            </a:r>
          </a:p>
          <a:p>
            <a:pPr marL="640080" lvl="2" indent="0">
              <a:buNone/>
            </a:pPr>
            <a:r>
              <a:rPr lang="ar-SA" b="1" dirty="0" smtClean="0"/>
              <a:t>جليسرول </a:t>
            </a:r>
            <a:r>
              <a:rPr lang="ar-SA" b="1" dirty="0"/>
              <a:t>50 مل </a:t>
            </a:r>
          </a:p>
          <a:p>
            <a:pPr marL="640080" lvl="2" indent="0">
              <a:buNone/>
            </a:pPr>
            <a:r>
              <a:rPr lang="ar-SA" b="1" dirty="0"/>
              <a:t>ساليسلات الصوديوم أو </a:t>
            </a:r>
            <a:r>
              <a:rPr lang="ar-SA" b="1" dirty="0" smtClean="0"/>
              <a:t>ثايمول </a:t>
            </a:r>
            <a:r>
              <a:rPr lang="ar-SA" b="1" dirty="0"/>
              <a:t>1 جرام </a:t>
            </a:r>
          </a:p>
          <a:p>
            <a:pPr marL="640080" lvl="2" indent="0">
              <a:buNone/>
            </a:pPr>
            <a:r>
              <a:rPr lang="ar-SA" b="1" dirty="0"/>
              <a:t>( يرج بياض البيض + ثم تضاف المكونات الاخرى باضافة نقاط من حمض الخليك المخفف</a:t>
            </a:r>
            <a:r>
              <a:rPr lang="ar-SA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 dirty="0"/>
              <a:t>تمسح الشريحة الزجاجية بقطرة من محلول ماير باستخدام فرشاة ناعمة </a:t>
            </a:r>
            <a:r>
              <a:rPr lang="ar-SA" b="1" dirty="0" smtClean="0"/>
              <a:t> او بطرف </a:t>
            </a:r>
            <a:r>
              <a:rPr lang="ar-SA" b="1" dirty="0" err="1" smtClean="0"/>
              <a:t>السبابه </a:t>
            </a:r>
            <a:r>
              <a:rPr lang="ar-SA" b="1" dirty="0" smtClean="0"/>
              <a:t>, </a:t>
            </a:r>
            <a:r>
              <a:rPr lang="ar-SA" b="1" dirty="0"/>
              <a:t>ثم تحمل مقاطع الشمع التى بها القطاعات بحرص شديد حتى لاتتقطع </a:t>
            </a:r>
            <a:r>
              <a:rPr lang="ar-SA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 dirty="0" smtClean="0">
                <a:latin typeface="Calibri" pitchFamily="34" charset="0"/>
                <a:ea typeface="Calibri" pitchFamily="34" charset="0"/>
              </a:rPr>
              <a:t>تفرد </a:t>
            </a:r>
            <a:r>
              <a:rPr lang="ar-SA" b="1" dirty="0">
                <a:latin typeface="Calibri" pitchFamily="34" charset="0"/>
                <a:ea typeface="Calibri" pitchFamily="34" charset="0"/>
              </a:rPr>
              <a:t>القطاعات الشمعية المحتوية على العينات ويكتب على الشريحة ( ساق او ورقة – وأسم الطالبة ) </a:t>
            </a:r>
            <a:endParaRPr lang="ar-SA" b="1" dirty="0" smtClean="0">
              <a:latin typeface="Calibri" pitchFamily="34" charset="0"/>
              <a:ea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b="1" dirty="0" smtClean="0">
                <a:latin typeface="Calibri" pitchFamily="34" charset="0"/>
                <a:ea typeface="Calibri" pitchFamily="34" charset="0"/>
              </a:rPr>
              <a:t>بعد </a:t>
            </a:r>
            <a:r>
              <a:rPr lang="ar-SA" b="1" dirty="0">
                <a:latin typeface="Calibri" pitchFamily="34" charset="0"/>
                <a:ea typeface="Calibri" pitchFamily="34" charset="0"/>
              </a:rPr>
              <a:t>تحميل القطاعات  تنقل إلى الحمام المائي درجة حرارة 40مْ ثم تترك على السخان  </a:t>
            </a:r>
            <a:r>
              <a:rPr lang="en-US" b="1" dirty="0">
                <a:latin typeface="Calibri" pitchFamily="34" charset="0"/>
                <a:ea typeface="Calibri" pitchFamily="34" charset="0"/>
              </a:rPr>
              <a:t>hot plate</a:t>
            </a:r>
            <a:r>
              <a:rPr lang="ar-SA" b="1" dirty="0">
                <a:latin typeface="Calibri" pitchFamily="34" charset="0"/>
                <a:ea typeface="Calibri" pitchFamily="34" charset="0"/>
              </a:rPr>
              <a:t> عند درجة حرارة 40مْ بعد فردها على الشرائح الزجاجية وذلك لمدة 24ساعة. </a:t>
            </a:r>
            <a:endParaRPr lang="ar-SA" b="1" dirty="0" smtClean="0">
              <a:latin typeface="Calibri" pitchFamily="34" charset="0"/>
              <a:ea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b="1" dirty="0" smtClean="0">
                <a:latin typeface="Calibri" pitchFamily="34" charset="0"/>
              </a:rPr>
              <a:t>بعد </a:t>
            </a:r>
            <a:r>
              <a:rPr lang="ar-SA" b="1" dirty="0">
                <a:latin typeface="Calibri" pitchFamily="34" charset="0"/>
              </a:rPr>
              <a:t>تحميل القطاعات وتركها لمدة 24ساعة ثم نبدا بعملية </a:t>
            </a:r>
            <a:r>
              <a:rPr lang="ar-SA" b="1" dirty="0" smtClean="0">
                <a:latin typeface="Calibri" pitchFamily="34" charset="0"/>
              </a:rPr>
              <a:t>الصبغ.</a:t>
            </a:r>
            <a:endParaRPr lang="ar-S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3"/>
            <a:ext cx="216703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1988840"/>
            <a:ext cx="1415719" cy="15481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16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1229</TotalTime>
  <Words>369</Words>
  <Application>Microsoft Office PowerPoint</Application>
  <PresentationFormat>عرض على الشاشة (3:4)‏</PresentationFormat>
  <Paragraphs>33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مشربية</vt:lpstr>
      <vt:lpstr>تابع خطوات التثبيت المستديم الخطوات من 6-8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 الخطوة الثامنـة :تحميل القطاعات وتثبيتها على الشرائح وإزالة مادة الطمر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تابع خطوات التثبيت المستديم الخطوات من 6-8</dc:title>
  <dc:creator>a</dc:creator>
  <cp:lastModifiedBy>a</cp:lastModifiedBy>
  <cp:revision>6</cp:revision>
  <dcterms:created xsi:type="dcterms:W3CDTF">2019-03-07T04:18:34Z</dcterms:created>
  <dcterms:modified xsi:type="dcterms:W3CDTF">2019-03-09T06:27:42Z</dcterms:modified>
</cp:coreProperties>
</file>