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3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F714BB7-FA0B-437E-8CBC-30AAB7D74AEC}" type="datetimeFigureOut">
              <a:rPr lang="ar-SA" smtClean="0"/>
              <a:pPr/>
              <a:t>24/06/40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E2368C-31E7-47BE-9CD1-0AA58A7955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4BB7-FA0B-437E-8CBC-30AAB7D74AEC}" type="datetimeFigureOut">
              <a:rPr lang="ar-SA" smtClean="0"/>
              <a:pPr/>
              <a:t>24/06/40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368C-31E7-47BE-9CD1-0AA58A7955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4BB7-FA0B-437E-8CBC-30AAB7D74AEC}" type="datetimeFigureOut">
              <a:rPr lang="ar-SA" smtClean="0"/>
              <a:pPr/>
              <a:t>24/06/40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368C-31E7-47BE-9CD1-0AA58A7955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714BB7-FA0B-437E-8CBC-30AAB7D74AEC}" type="datetimeFigureOut">
              <a:rPr lang="ar-SA" smtClean="0"/>
              <a:pPr/>
              <a:t>24/06/40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E2368C-31E7-47BE-9CD1-0AA58A79558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F714BB7-FA0B-437E-8CBC-30AAB7D74AEC}" type="datetimeFigureOut">
              <a:rPr lang="ar-SA" smtClean="0"/>
              <a:pPr/>
              <a:t>24/06/40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E2368C-31E7-47BE-9CD1-0AA58A7955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4BB7-FA0B-437E-8CBC-30AAB7D74AEC}" type="datetimeFigureOut">
              <a:rPr lang="ar-SA" smtClean="0"/>
              <a:pPr/>
              <a:t>24/06/40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368C-31E7-47BE-9CD1-0AA58A79558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4BB7-FA0B-437E-8CBC-30AAB7D74AEC}" type="datetimeFigureOut">
              <a:rPr lang="ar-SA" smtClean="0"/>
              <a:pPr/>
              <a:t>24/06/40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368C-31E7-47BE-9CD1-0AA58A79558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714BB7-FA0B-437E-8CBC-30AAB7D74AEC}" type="datetimeFigureOut">
              <a:rPr lang="ar-SA" smtClean="0"/>
              <a:pPr/>
              <a:t>24/06/40</a:t>
            </a:fld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E2368C-31E7-47BE-9CD1-0AA58A79558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4BB7-FA0B-437E-8CBC-30AAB7D74AEC}" type="datetimeFigureOut">
              <a:rPr lang="ar-SA" smtClean="0"/>
              <a:pPr/>
              <a:t>24/06/40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2368C-31E7-47BE-9CD1-0AA58A7955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714BB7-FA0B-437E-8CBC-30AAB7D74AEC}" type="datetimeFigureOut">
              <a:rPr lang="ar-SA" smtClean="0"/>
              <a:pPr/>
              <a:t>24/06/40</a:t>
            </a:fld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E2368C-31E7-47BE-9CD1-0AA58A79558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714BB7-FA0B-437E-8CBC-30AAB7D74AEC}" type="datetimeFigureOut">
              <a:rPr lang="ar-SA" smtClean="0"/>
              <a:pPr/>
              <a:t>24/06/40</a:t>
            </a:fld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E2368C-31E7-47BE-9CD1-0AA58A79558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714BB7-FA0B-437E-8CBC-30AAB7D74AEC}" type="datetimeFigureOut">
              <a:rPr lang="ar-SA" smtClean="0"/>
              <a:pPr/>
              <a:t>24/06/40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E2368C-31E7-47BE-9CD1-0AA58A79558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4000" b="1" dirty="0" smtClean="0">
                <a:solidFill>
                  <a:srgbClr val="FF0000"/>
                </a:solidFill>
              </a:rPr>
              <a:t>تابع </a:t>
            </a:r>
          </a:p>
          <a:p>
            <a:pPr algn="ctr">
              <a:buNone/>
            </a:pPr>
            <a:r>
              <a:rPr lang="ar-SA" sz="32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تحضير النسيج النباتي للدراسات النسيجية</a:t>
            </a:r>
            <a:br>
              <a:rPr lang="ar-SA" sz="32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2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preparation of plant tissues for histological study</a:t>
            </a:r>
            <a:endParaRPr lang="ar-SA" sz="3200" b="1" cap="sm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>
                <a:solidFill>
                  <a:srgbClr val="FF0000"/>
                </a:solidFill>
                <a:ea typeface="Calibri"/>
              </a:rPr>
              <a:t>الخطوة </a:t>
            </a:r>
            <a:r>
              <a:rPr lang="ar-SA" b="1" dirty="0" smtClean="0">
                <a:solidFill>
                  <a:srgbClr val="FF0000"/>
                </a:solidFill>
                <a:ea typeface="Calibri"/>
              </a:rPr>
              <a:t>الخامسة  </a:t>
            </a:r>
            <a:r>
              <a:rPr lang="ar-SA" b="1" dirty="0">
                <a:solidFill>
                  <a:srgbClr val="FF0000"/>
                </a:solidFill>
                <a:ea typeface="Calibri"/>
              </a:rPr>
              <a:t>: الطمر  </a:t>
            </a:r>
            <a:r>
              <a:rPr lang="en-US" b="1" dirty="0" smtClean="0">
                <a:solidFill>
                  <a:srgbClr val="FF0000"/>
                </a:solidFill>
                <a:ea typeface="Calibri"/>
                <a:cs typeface="Arial"/>
              </a:rPr>
              <a:t>Embedding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b="1" dirty="0" smtClean="0">
                <a:ea typeface="Calibri"/>
              </a:rPr>
              <a:t>الطمر </a:t>
            </a:r>
            <a:r>
              <a:rPr lang="ar-SA" b="1" dirty="0">
                <a:ea typeface="Calibri"/>
              </a:rPr>
              <a:t>: </a:t>
            </a:r>
            <a:r>
              <a:rPr lang="ar-SA" dirty="0">
                <a:ea typeface="Calibri"/>
              </a:rPr>
              <a:t>هو دفن العينات النباتية المراد قطعها بجهاز التقطيع بكمية مناسبة من وسط الطمر , لتصبح على هيئة قالب صلب يجعلها صلبة ومتماسكة أثناء مرورها على سكين </a:t>
            </a:r>
            <a:r>
              <a:rPr lang="ar-SA" dirty="0" smtClean="0">
                <a:ea typeface="Calibri"/>
              </a:rPr>
              <a:t>القطع,كما </a:t>
            </a:r>
            <a:r>
              <a:rPr lang="ar-SA" dirty="0">
                <a:ea typeface="Calibri"/>
              </a:rPr>
              <a:t>أنها تساعد في تثبيت العينة على حاملها عند أستخدام  جهاز </a:t>
            </a:r>
            <a:r>
              <a:rPr lang="ar-SA" dirty="0" smtClean="0">
                <a:ea typeface="Calibri"/>
              </a:rPr>
              <a:t>التقطيع.</a:t>
            </a:r>
          </a:p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dirty="0">
                <a:solidFill>
                  <a:prstClr val="black"/>
                </a:solidFill>
                <a:ea typeface="Calibri"/>
              </a:rPr>
              <a:t>طرق الطمرعديدة وتختلف تبعاً لنوع مادة الطمرالمستخدمة وسوف نستخدم في التحضير شمع البرافين 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paraffin wax method</a:t>
            </a:r>
            <a:r>
              <a:rPr lang="ar-SA" dirty="0">
                <a:solidFill>
                  <a:prstClr val="black"/>
                </a:solidFill>
                <a:ea typeface="Calibri"/>
              </a:rPr>
              <a:t> 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dirty="0">
                <a:ea typeface="Calibri"/>
              </a:rPr>
              <a:t>يعتبرشمع البرافين احد مشتقات البترول الخام الذي يتألف من سلسلة طويلة مشبعة لهيدروكربون الميثان,أما الشمع التجاري فهو خليط من الهيدروكربونات العالية  </a:t>
            </a:r>
            <a:r>
              <a:rPr lang="en-US" dirty="0">
                <a:ea typeface="Calibri"/>
                <a:cs typeface="Arial"/>
              </a:rPr>
              <a:t>CH</a:t>
            </a:r>
            <a:r>
              <a:rPr lang="en-US" baseline="-25000" dirty="0">
                <a:ea typeface="Calibri"/>
                <a:cs typeface="Arial"/>
              </a:rPr>
              <a:t>3</a:t>
            </a:r>
            <a:r>
              <a:rPr lang="en-US" dirty="0">
                <a:ea typeface="Calibri"/>
                <a:cs typeface="Arial"/>
              </a:rPr>
              <a:t> (CH</a:t>
            </a:r>
            <a:r>
              <a:rPr lang="en-US" baseline="-25000" dirty="0">
                <a:ea typeface="Calibri"/>
                <a:cs typeface="Arial"/>
              </a:rPr>
              <a:t>2</a:t>
            </a:r>
            <a:r>
              <a:rPr lang="en-US" dirty="0">
                <a:ea typeface="Calibri"/>
                <a:cs typeface="Arial"/>
              </a:rPr>
              <a:t>)</a:t>
            </a:r>
            <a:r>
              <a:rPr lang="en-US" baseline="-25000" dirty="0">
                <a:ea typeface="Calibri"/>
                <a:cs typeface="Arial"/>
              </a:rPr>
              <a:t>N</a:t>
            </a:r>
            <a:r>
              <a:rPr lang="en-US" dirty="0">
                <a:ea typeface="Calibri"/>
                <a:cs typeface="Arial"/>
              </a:rPr>
              <a:t> CH</a:t>
            </a:r>
            <a:r>
              <a:rPr lang="en-US" baseline="-25000" dirty="0">
                <a:ea typeface="Calibri"/>
                <a:cs typeface="Arial"/>
              </a:rPr>
              <a:t>3</a:t>
            </a:r>
            <a:r>
              <a:rPr lang="ar-SA" dirty="0">
                <a:ea typeface="Calibri"/>
              </a:rPr>
              <a:t> ( </a:t>
            </a:r>
            <a:r>
              <a:rPr lang="en-US" dirty="0">
                <a:ea typeface="Calibri"/>
                <a:cs typeface="Arial"/>
              </a:rPr>
              <a:t>n </a:t>
            </a:r>
            <a:r>
              <a:rPr lang="ar-SA" dirty="0">
                <a:ea typeface="Calibri"/>
              </a:rPr>
              <a:t> تتراوح بين 21- 34 ذرة كربون ) , </a:t>
            </a:r>
            <a:r>
              <a:rPr lang="ar-SA" b="1" dirty="0">
                <a:ea typeface="Calibri"/>
              </a:rPr>
              <a:t>كما أنة لا يذوب في المـاء أو الكحولات أو الجلسرين.</a:t>
            </a:r>
            <a:endParaRPr lang="en-US" sz="1800" b="1" dirty="0">
              <a:ea typeface="Calibri"/>
              <a:cs typeface="Arial"/>
            </a:endParaRPr>
          </a:p>
          <a:p>
            <a:pPr marL="0"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689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b="1" dirty="0" smtClean="0">
                <a:solidFill>
                  <a:srgbClr val="FF0000"/>
                </a:solidFill>
                <a:ea typeface="Calibri"/>
              </a:rPr>
              <a:t>طريقة عمل الطمر في القوالب الورقية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3620135" algn="l"/>
              </a:tabLst>
            </a:pPr>
            <a:r>
              <a:rPr lang="ar-SA" dirty="0">
                <a:ea typeface="Calibri"/>
              </a:rPr>
              <a:t>بعد تتطاير الزيلول وتشرب العينة تماماً بالشمع يتم عمل قالب ورقي ليتم طمر العينات با لشمع , ويتم صنع القالب الورقي كالتالي</a:t>
            </a:r>
            <a:r>
              <a:rPr lang="ar-SA" dirty="0" smtClean="0">
                <a:ea typeface="Calibri"/>
              </a:rPr>
              <a:t>:</a:t>
            </a:r>
          </a:p>
          <a:p>
            <a:pPr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3620135" algn="l"/>
              </a:tabLst>
            </a:pPr>
            <a:r>
              <a:rPr lang="ar-SA" dirty="0" smtClean="0">
                <a:ea typeface="Calibri"/>
              </a:rPr>
              <a:t>نقص </a:t>
            </a:r>
            <a:r>
              <a:rPr lang="ar-SA" dirty="0">
                <a:ea typeface="Calibri"/>
              </a:rPr>
              <a:t>ورقة مستطيلة بطول </a:t>
            </a:r>
            <a:r>
              <a:rPr lang="ar-SA" dirty="0" smtClean="0">
                <a:ea typeface="Calibri"/>
              </a:rPr>
              <a:t>8 سم </a:t>
            </a:r>
            <a:r>
              <a:rPr lang="ar-SA" dirty="0">
                <a:ea typeface="Calibri"/>
              </a:rPr>
              <a:t>وعرضها </a:t>
            </a:r>
            <a:r>
              <a:rPr lang="ar-SA" dirty="0" smtClean="0">
                <a:ea typeface="Calibri"/>
              </a:rPr>
              <a:t>4سم </a:t>
            </a:r>
            <a:r>
              <a:rPr lang="ar-SA" dirty="0">
                <a:ea typeface="Calibri"/>
              </a:rPr>
              <a:t>, ثم يثنى الى الداخل 1سم من الحافة الموازية لطول الورقة من كلا الجانبين  , وحوالي 2,5 سم من الجهة الموازية لعرض الورقة من كلا الجانبين , ثم تنثنـى الأجزاء المرتفعة من </a:t>
            </a:r>
            <a:r>
              <a:rPr lang="ar-SA" dirty="0" smtClean="0">
                <a:ea typeface="Calibri"/>
              </a:rPr>
              <a:t>الخلف </a:t>
            </a:r>
            <a:r>
              <a:rPr lang="ar-SA" dirty="0">
                <a:ea typeface="Calibri"/>
              </a:rPr>
              <a:t>لتعمل على أحكام وتماسك الاركان وبذلك يصبح القالب جــاهز لصب الشمع .</a:t>
            </a:r>
            <a:endParaRPr lang="en-US" sz="2400" dirty="0">
              <a:ea typeface="Calibri"/>
              <a:cs typeface="Arial"/>
            </a:endParaRPr>
          </a:p>
          <a:p>
            <a:pPr marR="0" algn="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3620135" algn="l"/>
              </a:tabLst>
            </a:pPr>
            <a:r>
              <a:rPr lang="ar-SA" dirty="0" smtClean="0">
                <a:ea typeface="Calibri"/>
              </a:rPr>
              <a:t>يصب  </a:t>
            </a:r>
            <a:r>
              <a:rPr lang="ar-SA" dirty="0">
                <a:ea typeface="Calibri"/>
              </a:rPr>
              <a:t>محتويات أنبوبة العينات بما فيها من شمع البرافين وعينات في القالب المناسب مع تنسيق العينات بملقط يسخن على لهب بنزن ووضعها في نظام خاص بأسرع مايمكن .</a:t>
            </a:r>
            <a:endParaRPr lang="en-US" sz="2400" dirty="0">
              <a:ea typeface="Calibri"/>
              <a:cs typeface="Arial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8398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3620135" algn="l"/>
              </a:tabLst>
            </a:pPr>
            <a:r>
              <a:rPr lang="ar-SA" dirty="0" err="1" smtClean="0">
                <a:ea typeface="Calibri"/>
              </a:rPr>
              <a:t>الأسراع</a:t>
            </a:r>
            <a:r>
              <a:rPr lang="ar-SA" dirty="0" smtClean="0">
                <a:ea typeface="Calibri"/>
              </a:rPr>
              <a:t> في تجميد السطح العلوي للقالب </a:t>
            </a:r>
            <a:r>
              <a:rPr lang="ar-SA" dirty="0" err="1" smtClean="0">
                <a:ea typeface="Calibri"/>
              </a:rPr>
              <a:t>بأمرار</a:t>
            </a:r>
            <a:r>
              <a:rPr lang="ar-SA" dirty="0" smtClean="0">
                <a:ea typeface="Calibri"/>
              </a:rPr>
              <a:t> تيار هواء خفيف وذلك بالنفخ البسيط على السطح </a:t>
            </a:r>
            <a:r>
              <a:rPr lang="ar-SA" dirty="0" err="1" smtClean="0">
                <a:ea typeface="Calibri"/>
              </a:rPr>
              <a:t>وأذا</a:t>
            </a:r>
            <a:r>
              <a:rPr lang="ar-SA" dirty="0" smtClean="0">
                <a:ea typeface="Calibri"/>
              </a:rPr>
              <a:t> لزم الأمر يوضع القالب بحمام ثلجي </a:t>
            </a:r>
            <a:r>
              <a:rPr lang="ar-SA" dirty="0" err="1" smtClean="0">
                <a:ea typeface="Calibri"/>
              </a:rPr>
              <a:t>للأسراع</a:t>
            </a:r>
            <a:r>
              <a:rPr lang="ar-SA" dirty="0" smtClean="0">
                <a:ea typeface="Calibri"/>
              </a:rPr>
              <a:t> لعملية التجميد.</a:t>
            </a:r>
            <a:endParaRPr lang="en-US" dirty="0" smtClean="0">
              <a:ea typeface="Calibri"/>
              <a:cs typeface="Arial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3620135" algn="l"/>
              </a:tabLst>
            </a:pPr>
            <a:r>
              <a:rPr lang="ar-SA" dirty="0" smtClean="0">
                <a:ea typeface="Calibri"/>
              </a:rPr>
              <a:t>تكتب البيانات اللازمـــة على </a:t>
            </a:r>
            <a:r>
              <a:rPr lang="ar-SA" dirty="0" err="1" smtClean="0">
                <a:ea typeface="Calibri"/>
              </a:rPr>
              <a:t>القالب </a:t>
            </a:r>
            <a:r>
              <a:rPr lang="ar-SA" dirty="0" smtClean="0">
                <a:ea typeface="Calibri"/>
              </a:rPr>
              <a:t>( نوع </a:t>
            </a:r>
            <a:r>
              <a:rPr lang="ar-SA" dirty="0" err="1" smtClean="0">
                <a:ea typeface="Calibri"/>
              </a:rPr>
              <a:t>العينة </a:t>
            </a:r>
            <a:r>
              <a:rPr lang="ar-SA" dirty="0" smtClean="0">
                <a:ea typeface="Calibri"/>
              </a:rPr>
              <a:t>– أسم </a:t>
            </a:r>
            <a:r>
              <a:rPr lang="ar-SA" dirty="0" err="1" smtClean="0">
                <a:ea typeface="Calibri"/>
              </a:rPr>
              <a:t>المجموعة </a:t>
            </a:r>
            <a:r>
              <a:rPr lang="ar-SA" dirty="0" smtClean="0">
                <a:ea typeface="Calibri"/>
              </a:rPr>
              <a:t>– </a:t>
            </a:r>
            <a:r>
              <a:rPr lang="ar-SA" dirty="0" err="1" smtClean="0">
                <a:ea typeface="Calibri"/>
              </a:rPr>
              <a:t>أتجاه</a:t>
            </a:r>
            <a:r>
              <a:rPr lang="ar-SA" dirty="0" smtClean="0">
                <a:ea typeface="Calibri"/>
              </a:rPr>
              <a:t> العينة </a:t>
            </a:r>
            <a:r>
              <a:rPr lang="ar-SA" dirty="0" err="1" smtClean="0">
                <a:ea typeface="Calibri"/>
              </a:rPr>
              <a:t>أذا</a:t>
            </a:r>
            <a:r>
              <a:rPr lang="ar-SA" dirty="0" smtClean="0">
                <a:ea typeface="Calibri"/>
              </a:rPr>
              <a:t> كانت العينه </a:t>
            </a:r>
            <a:r>
              <a:rPr lang="ar-SA" dirty="0" err="1" smtClean="0">
                <a:ea typeface="Calibri"/>
              </a:rPr>
              <a:t>ورقة </a:t>
            </a:r>
            <a:r>
              <a:rPr lang="ar-SA" dirty="0" smtClean="0">
                <a:ea typeface="Calibri"/>
              </a:rPr>
              <a:t>(سطح علوي او سفلي</a:t>
            </a:r>
            <a:r>
              <a:rPr lang="ar-SA" dirty="0" err="1" smtClean="0">
                <a:ea typeface="Calibri"/>
              </a:rPr>
              <a:t>) )</a:t>
            </a:r>
            <a:endParaRPr lang="ar-SA" dirty="0" smtClean="0">
              <a:ea typeface="Calibri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3620135" algn="l"/>
              </a:tabLst>
            </a:pPr>
            <a:r>
              <a:rPr lang="ar-SA" dirty="0" smtClean="0">
                <a:ea typeface="Calibri"/>
              </a:rPr>
              <a:t>تخزن القوالب الشمعية في مكان بارد لحين تقطيعهــا بجهاز التقطيع </a:t>
            </a:r>
            <a:r>
              <a:rPr lang="ar-SA" dirty="0" err="1" smtClean="0">
                <a:ea typeface="Calibri"/>
              </a:rPr>
              <a:t>وهو </a:t>
            </a:r>
            <a:r>
              <a:rPr lang="ar-SA" dirty="0" smtClean="0">
                <a:ea typeface="Calibri"/>
              </a:rPr>
              <a:t>(</a:t>
            </a:r>
            <a:r>
              <a:rPr lang="ar-SA" dirty="0" err="1" smtClean="0">
                <a:ea typeface="Calibri"/>
              </a:rPr>
              <a:t>الميكروتوم</a:t>
            </a:r>
            <a:r>
              <a:rPr lang="ar-SA" dirty="0" smtClean="0">
                <a:ea typeface="Calibri"/>
              </a:rPr>
              <a:t> </a:t>
            </a:r>
            <a:r>
              <a:rPr lang="ar-SA" dirty="0" err="1" smtClean="0">
                <a:ea typeface="Calibri"/>
              </a:rPr>
              <a:t>).</a:t>
            </a:r>
            <a:endParaRPr lang="en-US" dirty="0" smtClean="0">
              <a:ea typeface="Calibri"/>
              <a:cs typeface="Arial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250" t="36889" r="31935" b="14445"/>
          <a:stretch/>
        </p:blipFill>
        <p:spPr bwMode="auto">
          <a:xfrm>
            <a:off x="179512" y="872624"/>
            <a:ext cx="7848872" cy="5731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364088" y="620688"/>
            <a:ext cx="3168352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5580112" cy="52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9255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8305800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320040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1200" y="327660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63888" y="4293096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8800" y="6093296"/>
            <a:ext cx="1525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860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293</Words>
  <Application>Microsoft Office PowerPoint</Application>
  <PresentationFormat>عرض على الشاشة (3:4)‏</PresentationFormat>
  <Paragraphs>17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مشربية</vt:lpstr>
      <vt:lpstr>الشريحة 1</vt:lpstr>
      <vt:lpstr>الخطوة الخامسة  : الطمر  Embedding</vt:lpstr>
      <vt:lpstr>طريقة عمل الطمر في القوالب الورقية 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الخطوة الخامسة  : الطمر  Embedding</dc:title>
  <dc:creator>a</dc:creator>
  <cp:lastModifiedBy>a</cp:lastModifiedBy>
  <cp:revision>2</cp:revision>
  <dcterms:created xsi:type="dcterms:W3CDTF">2019-03-01T06:36:53Z</dcterms:created>
  <dcterms:modified xsi:type="dcterms:W3CDTF">2019-03-01T07:17:13Z</dcterms:modified>
</cp:coreProperties>
</file>