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ECE738-012C-4F81-AE8C-4968F19B0F81}" type="datetimeFigureOut">
              <a:rPr lang="ar-SA" smtClean="0"/>
              <a:pPr/>
              <a:t>10/07/40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697E3A7-ED97-4710-A04F-39549CC117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E738-012C-4F81-AE8C-4968F19B0F81}" type="datetimeFigureOut">
              <a:rPr lang="ar-SA" smtClean="0"/>
              <a:pPr/>
              <a:t>10/07/40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E3A7-ED97-4710-A04F-39549CC117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E738-012C-4F81-AE8C-4968F19B0F81}" type="datetimeFigureOut">
              <a:rPr lang="ar-SA" smtClean="0"/>
              <a:pPr/>
              <a:t>10/07/40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E3A7-ED97-4710-A04F-39549CC117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ECE738-012C-4F81-AE8C-4968F19B0F81}" type="datetimeFigureOut">
              <a:rPr lang="ar-SA" smtClean="0"/>
              <a:pPr/>
              <a:t>10/07/40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97E3A7-ED97-4710-A04F-39549CC1178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ECE738-012C-4F81-AE8C-4968F19B0F81}" type="datetimeFigureOut">
              <a:rPr lang="ar-SA" smtClean="0"/>
              <a:pPr/>
              <a:t>10/07/40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697E3A7-ED97-4710-A04F-39549CC117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E738-012C-4F81-AE8C-4968F19B0F81}" type="datetimeFigureOut">
              <a:rPr lang="ar-SA" smtClean="0"/>
              <a:pPr/>
              <a:t>10/07/40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E3A7-ED97-4710-A04F-39549CC1178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E738-012C-4F81-AE8C-4968F19B0F81}" type="datetimeFigureOut">
              <a:rPr lang="ar-SA" smtClean="0"/>
              <a:pPr/>
              <a:t>10/07/40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E3A7-ED97-4710-A04F-39549CC1178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ECE738-012C-4F81-AE8C-4968F19B0F81}" type="datetimeFigureOut">
              <a:rPr lang="ar-SA" smtClean="0"/>
              <a:pPr/>
              <a:t>10/07/40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97E3A7-ED97-4710-A04F-39549CC1178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E738-012C-4F81-AE8C-4968F19B0F81}" type="datetimeFigureOut">
              <a:rPr lang="ar-SA" smtClean="0"/>
              <a:pPr/>
              <a:t>10/07/40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E3A7-ED97-4710-A04F-39549CC117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ECE738-012C-4F81-AE8C-4968F19B0F81}" type="datetimeFigureOut">
              <a:rPr lang="ar-SA" smtClean="0"/>
              <a:pPr/>
              <a:t>10/07/40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97E3A7-ED97-4710-A04F-39549CC1178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ECE738-012C-4F81-AE8C-4968F19B0F81}" type="datetimeFigureOut">
              <a:rPr lang="ar-SA" smtClean="0"/>
              <a:pPr/>
              <a:t>10/07/40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97E3A7-ED97-4710-A04F-39549CC1178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ECE738-012C-4F81-AE8C-4968F19B0F81}" type="datetimeFigureOut">
              <a:rPr lang="ar-SA" smtClean="0"/>
              <a:pPr/>
              <a:t>10/07/40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97E3A7-ED97-4710-A04F-39549CC1178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123728" y="1772816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ar-SA" sz="4400" dirty="0" smtClean="0">
                <a:solidFill>
                  <a:srgbClr val="FF0000"/>
                </a:solidFill>
              </a:rPr>
              <a:t>تابع خطوات التثبيت المستديم</a:t>
            </a:r>
            <a:br>
              <a:rPr lang="ar-SA" sz="4400" dirty="0" smtClean="0">
                <a:solidFill>
                  <a:srgbClr val="FF0000"/>
                </a:solidFill>
              </a:rPr>
            </a:br>
            <a:r>
              <a:rPr lang="ar-SA" sz="4400" dirty="0" smtClean="0">
                <a:solidFill>
                  <a:srgbClr val="FF0000"/>
                </a:solidFill>
              </a:rPr>
              <a:t>الصبغ</a:t>
            </a:r>
            <a:endParaRPr lang="ar-SA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785918" y="500042"/>
            <a:ext cx="635798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u="sng" dirty="0" smtClean="0">
                <a:solidFill>
                  <a:srgbClr val="FF0000"/>
                </a:solidFill>
              </a:rPr>
              <a:t>الخطوة التاسعة: الصبغ </a:t>
            </a:r>
            <a:r>
              <a:rPr lang="en-US" sz="3000" b="1" u="sng" dirty="0" smtClean="0">
                <a:solidFill>
                  <a:srgbClr val="FF0000"/>
                </a:solidFill>
              </a:rPr>
              <a:t>Staining</a:t>
            </a:r>
            <a:endParaRPr lang="ar-SA" sz="3000" b="1" u="sng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283968" y="1142984"/>
            <a:ext cx="4217122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تعتبر عملية الصبغ عملية مهمة جداً في التحضير </a:t>
            </a:r>
            <a:r>
              <a:rPr lang="ar-SA" sz="2400" dirty="0" err="1" smtClean="0"/>
              <a:t>المجهري</a:t>
            </a:r>
            <a:r>
              <a:rPr lang="ar-SA" sz="2400" dirty="0" smtClean="0"/>
              <a:t> , وذلك </a:t>
            </a:r>
            <a:r>
              <a:rPr lang="ar-SA" sz="2400" dirty="0" err="1" smtClean="0"/>
              <a:t>انة</a:t>
            </a:r>
            <a:r>
              <a:rPr lang="ar-SA" sz="2400" dirty="0" smtClean="0"/>
              <a:t> بدون الصبغ المناسب يصعب تمييز مكوناتها وبالتالي تفقد عملية التحضير أهميتها .</a:t>
            </a:r>
          </a:p>
          <a:p>
            <a:endParaRPr lang="ar-SA" sz="2400" dirty="0"/>
          </a:p>
          <a:p>
            <a:r>
              <a:rPr lang="ar-SA" sz="2400" dirty="0" smtClean="0"/>
              <a:t>تعتمد عملية الصبغ على عوامل </a:t>
            </a:r>
            <a:r>
              <a:rPr lang="ar-SA" sz="2400" dirty="0" err="1" smtClean="0"/>
              <a:t>فزيائية</a:t>
            </a:r>
            <a:r>
              <a:rPr lang="ar-SA" sz="2400" dirty="0" smtClean="0"/>
              <a:t> وكيميائية </a:t>
            </a:r>
          </a:p>
          <a:p>
            <a:r>
              <a:rPr lang="ar-SA" sz="2400" dirty="0" smtClean="0"/>
              <a:t>الناحية </a:t>
            </a:r>
            <a:r>
              <a:rPr lang="ar-SA" sz="2400" dirty="0" err="1" smtClean="0"/>
              <a:t>الفزيائية</a:t>
            </a:r>
            <a:r>
              <a:rPr lang="ar-SA" sz="2400" dirty="0" smtClean="0"/>
              <a:t> : تعتمد على عوامل طبيعية مثل الامتصاص – </a:t>
            </a:r>
            <a:r>
              <a:rPr lang="ar-SA" sz="2400" dirty="0" err="1" smtClean="0"/>
              <a:t>الادمصاص</a:t>
            </a:r>
            <a:r>
              <a:rPr lang="ar-SA" sz="2400" dirty="0" smtClean="0"/>
              <a:t> – الخاصية الشعرية – الانتشار – </a:t>
            </a:r>
            <a:r>
              <a:rPr lang="ar-SA" sz="2400" dirty="0" err="1" smtClean="0"/>
              <a:t>التناضح</a:t>
            </a:r>
            <a:r>
              <a:rPr lang="ar-SA" sz="2400" dirty="0" smtClean="0"/>
              <a:t> .</a:t>
            </a:r>
          </a:p>
          <a:p>
            <a:r>
              <a:rPr lang="ar-SA" sz="2400" dirty="0" smtClean="0"/>
              <a:t>الناحية الكيميائية : تعتمد على </a:t>
            </a:r>
            <a:r>
              <a:rPr lang="ar-SA" sz="2400" smtClean="0"/>
              <a:t>التفاعل </a:t>
            </a:r>
            <a:r>
              <a:rPr lang="ar-SA" sz="2400" smtClean="0"/>
              <a:t>الكيميائي بين </a:t>
            </a:r>
            <a:r>
              <a:rPr lang="ar-SA" sz="2400" dirty="0" smtClean="0"/>
              <a:t>الشق الموجب والسالب في الصبغ وبين مجموعات كيمائية معينة في النسيج .</a:t>
            </a:r>
          </a:p>
          <a:p>
            <a:endParaRPr lang="ar-S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902559" cy="460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o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668" y="3068960"/>
            <a:ext cx="3643338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 descr="C:\Users\user\Desktop\صور نهائي تثبيت\4\A\a10(40x).jpg"/>
          <p:cNvPicPr/>
          <p:nvPr/>
        </p:nvPicPr>
        <p:blipFill>
          <a:blip r:embed="rId3" cstate="print">
            <a:lum bright="5000"/>
          </a:blip>
          <a:srcRect/>
          <a:stretch>
            <a:fillRect/>
          </a:stretch>
        </p:blipFill>
        <p:spPr bwMode="auto">
          <a:xfrm rot="5400000">
            <a:off x="962764" y="-162564"/>
            <a:ext cx="2510022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4067944" y="10527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ar-SA" sz="2000" b="1" dirty="0">
                <a:solidFill>
                  <a:prstClr val="black"/>
                </a:solidFill>
              </a:rPr>
              <a:t>نستخدم صبغتين هما :1- الأخضر الضوئي (الخفيف) </a:t>
            </a:r>
            <a:r>
              <a:rPr lang="en-US" sz="2000" b="1" dirty="0">
                <a:solidFill>
                  <a:prstClr val="black"/>
                </a:solidFill>
              </a:rPr>
              <a:t>Green light (light)</a:t>
            </a:r>
            <a:r>
              <a:rPr lang="ar-SA" sz="2000" b="1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ar-SA" sz="2000" b="1" dirty="0">
                <a:solidFill>
                  <a:prstClr val="black"/>
                </a:solidFill>
              </a:rPr>
              <a:t>2- الصفرانين </a:t>
            </a:r>
            <a:r>
              <a:rPr lang="en-US" sz="2000" b="1" dirty="0" err="1">
                <a:solidFill>
                  <a:prstClr val="black"/>
                </a:solidFill>
              </a:rPr>
              <a:t>Safranin</a:t>
            </a:r>
            <a:endParaRPr lang="ar-SA" sz="2000" b="1" dirty="0">
              <a:solidFill>
                <a:prstClr val="black"/>
              </a:solidFill>
            </a:endParaRPr>
          </a:p>
          <a:p>
            <a:pPr lvl="0"/>
            <a:r>
              <a:rPr lang="ar-SA" sz="2000" b="1" dirty="0">
                <a:solidFill>
                  <a:prstClr val="black"/>
                </a:solidFill>
              </a:rPr>
              <a:t>حيث تصتبغ الخلايا البرنشيمية أو ذات الجدر الرقيقة باللون الأخضر                    صبغة الأخضر الضوئي .</a:t>
            </a:r>
          </a:p>
          <a:p>
            <a:pPr lvl="0"/>
            <a:r>
              <a:rPr lang="ar-SA" sz="2000" b="1" dirty="0">
                <a:solidFill>
                  <a:prstClr val="black"/>
                </a:solidFill>
              </a:rPr>
              <a:t>أما الخلايا ذات الجدار المغلظ أو الملجنن تصتبغ باللون الأحمر                          صبغة الصفرانين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9" name="سهم إلى اليسار 4"/>
          <p:cNvSpPr/>
          <p:nvPr/>
        </p:nvSpPr>
        <p:spPr>
          <a:xfrm>
            <a:off x="6285719" y="2330016"/>
            <a:ext cx="928694" cy="28575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سهم إلى اليسار 5"/>
          <p:cNvSpPr/>
          <p:nvPr/>
        </p:nvSpPr>
        <p:spPr>
          <a:xfrm>
            <a:off x="6750066" y="3321529"/>
            <a:ext cx="928694" cy="285752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1043608" y="6488668"/>
            <a:ext cx="200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قطاع غرضي في الساق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AUBD6UQCARXQKINCASAHAWYCASRH2VTCACDWZ2OCAM2LZVTCAD9O3MNCAY6U8C0CAAY98SCCATCH7NHCARZYCDOCAF8ZWGQCAR5AWZDCADE3A35CAO7BMF5CALHFBJYCAOPYCJ5CAP02WMQCAMYIO9DCAE8UV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250033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t3.gstatic.com/images?q=tbn:ANd9GcRuLmLCjFUL_tUh77qDvhS_vmm5G_5RV2f-IN4UuXK9qnMyYt3z7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645024"/>
            <a:ext cx="2752725" cy="1666875"/>
          </a:xfrm>
          <a:prstGeom prst="rect">
            <a:avLst/>
          </a:prstGeom>
          <a:noFill/>
        </p:spPr>
      </p:pic>
      <p:pic>
        <p:nvPicPr>
          <p:cNvPr id="5" name="صورة 4" descr="APR6GIECAEPBPKTCABWVJMNCAZU0P4TCASXVS4VCAZQ4ECJCA5QG18NCAYPGURLCADXIL9JCA2YP6NQCAXHX9UHCAK3X6O5CAG5IPOOCAFR4SNTCA8H754WCA92NKT4CA3LCZ34CAJQ52ZOCA4UBRTOCANKZAS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658" y="3933056"/>
            <a:ext cx="2772205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5364088" y="285728"/>
            <a:ext cx="3219450" cy="264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45721" y="251549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الحمام المائي </a:t>
            </a:r>
            <a:r>
              <a:rPr lang="en-US" dirty="0" smtClean="0"/>
              <a:t>water bath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45721" y="5312794"/>
            <a:ext cx="189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السخان </a:t>
            </a:r>
            <a:r>
              <a:rPr lang="en-US" dirty="0" smtClean="0"/>
              <a:t>hot plate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0669" y="261130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قالب الصبغ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663" y="6004758"/>
            <a:ext cx="221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حامل الشرئح الزجاجية للصبغ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0250267"/>
              </p:ext>
            </p:extLst>
          </p:nvPr>
        </p:nvGraphicFramePr>
        <p:xfrm>
          <a:off x="395536" y="188640"/>
          <a:ext cx="4520543" cy="6477000"/>
        </p:xfrm>
        <a:graphic>
          <a:graphicData uri="http://schemas.openxmlformats.org/drawingml/2006/table">
            <a:tbl>
              <a:tblPr rtl="1">
                <a:tableStyleId>{BC89EF96-8CEA-46FF-86C4-4CE0E7609802}</a:tableStyleId>
              </a:tblPr>
              <a:tblGrid>
                <a:gridCol w="2333621"/>
                <a:gridCol w="2186922"/>
              </a:tblGrid>
              <a:tr h="303935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1" dirty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/>
                        <a:t>المحلول 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1" dirty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/>
                        <a:t>المدة بالدقائق 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>
                    <a:solidFill>
                      <a:srgbClr val="FF9900"/>
                    </a:solidFill>
                  </a:tcPr>
                </a:tc>
              </a:tr>
              <a:tr h="30393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 dirty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/>
                        <a:t>زيلول مطلق 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/>
                        <a:t>20دقيقة 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</a:tr>
              <a:tr h="30393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 dirty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/>
                        <a:t>1زيلول : اكحول 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/>
                        <a:t>1-2 دقيقة 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</a:tr>
              <a:tr h="30393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 dirty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/>
                        <a:t>كحول 100%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/>
                        <a:t>1 دقيقة 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</a:tr>
              <a:tr h="30393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 dirty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/>
                        <a:t>كحول 96%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/>
                        <a:t>1 دقيقة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</a:tr>
              <a:tr h="30393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 dirty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/>
                        <a:t>كحول 80%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/>
                        <a:t>1 دقيقة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</a:tr>
              <a:tr h="30393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 dirty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/>
                        <a:t>كحول 70%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/>
                        <a:t>1 دقيقة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</a:tr>
              <a:tr h="30393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 dirty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/>
                        <a:t>كحول 50%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/>
                        <a:t>1 دقيقة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</a:tr>
              <a:tr h="30393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 dirty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/>
                        <a:t>صبغـة الصفرانين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/>
                        <a:t>30 دقيقة 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</a:tr>
              <a:tr h="30393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 dirty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/>
                        <a:t>كحول 50%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/>
                        <a:t>1 دقيقة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</a:tr>
              <a:tr h="30393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 dirty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/>
                        <a:t>كحول 70%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/>
                        <a:t>1 دقيقة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</a:tr>
              <a:tr h="30393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 dirty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/>
                        <a:t>كحول 96%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/>
                        <a:t>1 دقيقة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</a:tr>
              <a:tr h="30393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 dirty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/>
                        <a:t>صبغة الأخضرالضوئي 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/>
                        <a:t>30 ثانية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</a:tr>
              <a:tr h="30393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 dirty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/>
                        <a:t>كحول 100%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/>
                        <a:t>1 دقيقة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</a:tr>
              <a:tr h="30393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 dirty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/>
                        <a:t>كحول 96%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/>
                        <a:t>1 دقيقة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</a:tr>
              <a:tr h="30393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 dirty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/>
                        <a:t>1زيلول : اكحول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/>
                        <a:t>1-2 دقيقة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</a:tr>
              <a:tr h="30393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 dirty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 err="1"/>
                        <a:t>زيلول</a:t>
                      </a:r>
                      <a:r>
                        <a:rPr lang="ar-SA" sz="1400" b="0" dirty="0"/>
                        <a:t> مطلق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0" dirty="0"/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0" dirty="0"/>
                        <a:t>1 دقيقة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418" marR="37418" marT="0" marB="0"/>
                </a:tc>
              </a:tr>
            </a:tbl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5940152" y="2348880"/>
            <a:ext cx="23574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خطوات عملية الصبغ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148064" y="1124744"/>
            <a:ext cx="216024" cy="4104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99592" y="836712"/>
            <a:ext cx="7596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u="sng" dirty="0">
                <a:solidFill>
                  <a:srgbClr val="FF0000"/>
                </a:solidFill>
              </a:rPr>
              <a:t>فحص القطاعات المصبوغة ومقارنتها بقطاعات مصبوغة جاهزة</a:t>
            </a:r>
            <a:endParaRPr lang="ar-SA" sz="2800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843808" y="5949280"/>
            <a:ext cx="3608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ق.ع لورقه من ذوات الفلقتين </a:t>
            </a:r>
            <a:endParaRPr lang="ar-SA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5688631" cy="514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627784" y="5589240"/>
            <a:ext cx="3466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ق.ع لساق من ذوات الفلقتين</a:t>
            </a:r>
            <a:endParaRPr lang="ar-SA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238</Words>
  <Application>Microsoft Office PowerPoint</Application>
  <PresentationFormat>عرض على الشاشة (3:4)‏</PresentationFormat>
  <Paragraphs>88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مشربية</vt:lpstr>
      <vt:lpstr>تابع خطوات التثبيت المستديم الصبغ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تابع خطوات التثبيت المستديم الصبغ</dc:title>
  <dc:creator>a</dc:creator>
  <cp:lastModifiedBy>a</cp:lastModifiedBy>
  <cp:revision>5</cp:revision>
  <dcterms:created xsi:type="dcterms:W3CDTF">2019-03-07T04:24:52Z</dcterms:created>
  <dcterms:modified xsi:type="dcterms:W3CDTF">2019-03-16T08:43:24Z</dcterms:modified>
</cp:coreProperties>
</file>