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9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8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vH8Scat0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بسم الله الرحمن الرحيم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dirty="0" smtClean="0"/>
              <a:t>213 نبت</a:t>
            </a:r>
          </a:p>
          <a:p>
            <a:pPr algn="ctr"/>
            <a:r>
              <a:rPr lang="ar-SA" dirty="0" smtClean="0"/>
              <a:t>تحضيرات مجهرية</a:t>
            </a:r>
          </a:p>
          <a:p>
            <a:pPr algn="ctr"/>
            <a:r>
              <a:rPr lang="ar-SA" smtClean="0"/>
              <a:t>مها </a:t>
            </a:r>
            <a:r>
              <a:rPr lang="ar-SA" dirty="0" smtClean="0"/>
              <a:t>ابانمي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4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SA" sz="2800" dirty="0" smtClean="0">
                <a:solidFill>
                  <a:srgbClr val="FF0000"/>
                </a:solidFill>
              </a:rPr>
              <a:t>استعمال المجهر الضوئي لتحديد قوة التكبير لشريحة نبات البصل </a:t>
            </a:r>
            <a:r>
              <a:rPr lang="en-GB" sz="2800" dirty="0" err="1" smtClean="0">
                <a:solidFill>
                  <a:srgbClr val="FF0000"/>
                </a:solidFill>
              </a:rPr>
              <a:t>allium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cepca</a:t>
            </a:r>
            <a:r>
              <a:rPr lang="ar-SA" sz="2800" dirty="0" smtClean="0">
                <a:solidFill>
                  <a:srgbClr val="FF0000"/>
                </a:solidFill>
              </a:rPr>
              <a:t>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dirty="0" err="1" smtClean="0"/>
              <a:t>الادوات</a:t>
            </a:r>
            <a:r>
              <a:rPr lang="ar-SA" dirty="0" smtClean="0"/>
              <a:t> :</a:t>
            </a:r>
          </a:p>
          <a:p>
            <a:pPr algn="r" rtl="1"/>
            <a:r>
              <a:rPr lang="ar-SA" dirty="0" err="1" smtClean="0"/>
              <a:t>جلسرين</a:t>
            </a:r>
            <a:r>
              <a:rPr lang="ar-SA" dirty="0" smtClean="0"/>
              <a:t>- بصل- شرائح زجاجية-غطاء للشرائح –مجهر ضوئي.</a:t>
            </a:r>
          </a:p>
          <a:p>
            <a:pPr algn="r" rtl="1"/>
            <a:r>
              <a:rPr lang="ar-SA" dirty="0" smtClean="0"/>
              <a:t>طريقة العمل </a:t>
            </a:r>
          </a:p>
          <a:p>
            <a:pPr algn="r" rtl="1"/>
            <a:r>
              <a:rPr lang="ar-SA" dirty="0" smtClean="0"/>
              <a:t>نقوم بأخذ سلخة رقيقة جدا من قشرة البصل ونضعها على الشريحة الزجاجية ونضع عليها قطرة من </a:t>
            </a:r>
            <a:r>
              <a:rPr lang="ar-SA" dirty="0" err="1" smtClean="0"/>
              <a:t>الجلسرين</a:t>
            </a:r>
            <a:r>
              <a:rPr lang="ar-SA" dirty="0" smtClean="0"/>
              <a:t>.</a:t>
            </a:r>
          </a:p>
          <a:p>
            <a:pPr algn="r" rtl="1"/>
            <a:r>
              <a:rPr lang="ar-SA" dirty="0" smtClean="0"/>
              <a:t>نغطي الشريحة بالغطاء بطريقة مائلة لمنع تكون الفقاعات نفحص العينة تحت المجهر.</a:t>
            </a:r>
          </a:p>
          <a:p>
            <a:pPr algn="r" rtl="1"/>
            <a:r>
              <a:rPr lang="ar-SA" dirty="0" smtClean="0"/>
              <a:t>نرسم الخلايا تحت القوى </a:t>
            </a:r>
            <a:r>
              <a:rPr lang="ar-SA" dirty="0" err="1" smtClean="0"/>
              <a:t>المجهرية</a:t>
            </a:r>
            <a:r>
              <a:rPr lang="ar-SA" dirty="0" smtClean="0"/>
              <a:t> المختلفة ونحسب قوة التكبير.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984704"/>
              </p:ext>
            </p:extLst>
          </p:nvPr>
        </p:nvGraphicFramePr>
        <p:xfrm>
          <a:off x="1030288" y="2099164"/>
          <a:ext cx="7082155" cy="40989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35685"/>
                <a:gridCol w="1661795"/>
                <a:gridCol w="1943100"/>
                <a:gridCol w="2441575"/>
              </a:tblGrid>
              <a:tr h="358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Observation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(4x)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(10x)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(40x)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Draw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“</a:t>
                      </a:r>
                      <a:endParaRPr lang="ar-SA" sz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الرسم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Magnification</a:t>
                      </a:r>
                      <a:endParaRPr lang="ar-SA" sz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قوة التكبير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0288" y="589002"/>
            <a:ext cx="62849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Observations and Results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Name:___________________________________________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I.D No.___________________________________________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Date:__________________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8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984704"/>
              </p:ext>
            </p:extLst>
          </p:nvPr>
        </p:nvGraphicFramePr>
        <p:xfrm>
          <a:off x="1043609" y="2132856"/>
          <a:ext cx="7704853" cy="29225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5605"/>
                <a:gridCol w="1909750"/>
                <a:gridCol w="2041456"/>
                <a:gridCol w="1778042"/>
              </a:tblGrid>
              <a:tr h="839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Observation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(4x)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(10x)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(40x)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1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Draw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“</a:t>
                      </a:r>
                      <a:endParaRPr lang="ar-SA" sz="24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الرسم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يظهر جدار الخلية بشكل خط رقيق جدا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يظهر جدار الخلية بشكل جدار ذو نقر غير </a:t>
                      </a:r>
                      <a:r>
                        <a:rPr lang="ar-SA" sz="2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واضحه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يظهر الجدار والنقر </a:t>
                      </a:r>
                      <a:r>
                        <a:rPr lang="ar-SA" sz="2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البسيطه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Magnification</a:t>
                      </a:r>
                      <a:endParaRPr lang="ar-SA" sz="24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قوة التكبير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20×4=80 مرة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20×10=200</a:t>
                      </a:r>
                      <a:r>
                        <a:rPr lang="ar-SA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مرة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مرة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ar-SA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20×40=800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0288" y="589002"/>
            <a:ext cx="62849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Observations and Results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Name:___________________________________________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I.D No.___________________________________________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Date:__________________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8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4876800" cy="5105400"/>
          </a:xfrm>
        </p:spPr>
      </p:pic>
    </p:spTree>
    <p:extLst>
      <p:ext uri="{BB962C8B-B14F-4D97-AF65-F5344CB8AC3E}">
        <p14:creationId xmlns="" xmlns:p14="http://schemas.microsoft.com/office/powerpoint/2010/main" val="31662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010400" cy="6400800"/>
          </a:xfrm>
        </p:spPr>
      </p:pic>
    </p:spTree>
    <p:extLst>
      <p:ext uri="{BB962C8B-B14F-4D97-AF65-F5344CB8AC3E}">
        <p14:creationId xmlns="" xmlns:p14="http://schemas.microsoft.com/office/powerpoint/2010/main" val="7701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704918"/>
            <a:ext cx="6480720" cy="4964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 smtClean="0"/>
              <a:t>المجهر الضوئي </a:t>
            </a:r>
            <a:r>
              <a:rPr lang="en-US" dirty="0" smtClean="0"/>
              <a:t>Light microscope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7809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الذراع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4332" y="2996952"/>
            <a:ext cx="135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العدسات العينية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988840"/>
            <a:ext cx="129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العدسة العينية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212976"/>
            <a:ext cx="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الماسك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9634" y="4410400"/>
            <a:ext cx="87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المكثف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2091" y="4041068"/>
            <a:ext cx="737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dirty="0" smtClean="0"/>
              <a:t>المسرح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580526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/>
              <a:t>القاعدة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49411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مصدرىالضوء</a:t>
            </a:r>
            <a:endParaRPr lang="en-US" dirty="0"/>
          </a:p>
        </p:txBody>
      </p:sp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8370033" y="6247710"/>
            <a:ext cx="576064" cy="41745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292038"/>
            <a:ext cx="78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الضابط الصغير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180528" y="4293096"/>
            <a:ext cx="96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الضابط الكبير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20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تركيب المجهر الضوئي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العدسة </a:t>
            </a:r>
            <a:r>
              <a:rPr lang="ar-SA" sz="1800" b="1" dirty="0">
                <a:latin typeface="Times New Roman" pitchFamily="18" charset="0"/>
                <a:cs typeface="Times New Roman" pitchFamily="18" charset="0"/>
              </a:rPr>
              <a:t>العينية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Ocular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eyepiece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lens: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هي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العدسة التي نرى من خلالها، وهي تقع في الجزء العلوي من الاسطوانة الصغيرة للمجهر، حيث أن قوة تكبير هذه العدسة مكتوب عليها وهي بالعادة عشر مرات (10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الاسطوانة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Body tube</a:t>
            </a:r>
            <a:r>
              <a:rPr lang="ar-S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وهي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الجزء الاسطواني في المجهر التي تحمل في أعلاها العدسة العينية.</a:t>
            </a:r>
          </a:p>
          <a:p>
            <a:pPr algn="r" rtl="1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العدسات </a:t>
            </a:r>
            <a:r>
              <a:rPr lang="ar-SA" sz="1800" b="1" dirty="0">
                <a:latin typeface="Times New Roman" pitchFamily="18" charset="0"/>
                <a:cs typeface="Times New Roman" pitchFamily="18" charset="0"/>
              </a:rPr>
              <a:t>الشيئية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Objective lenses</a:t>
            </a:r>
            <a:r>
              <a:rPr lang="ar-S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هي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مجموعة من ثلاث إلى أربع عدسات متصلة بالقرص، وتكون العدسة القصيرة منها في الغالب ذات القوة التكبيرية الصغرى ×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 4 والعدسة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الشيئية المتوسطة ذات القوة التكبيرية 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الوسطي 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 10والعدسة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الشيئية الكبرى ذات القوة التكبيرية 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العليا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 ×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ويوجد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أيضاً العدسة الزيتية التي تصل قوة تكبيرها إلى 100 مرة </a:t>
            </a:r>
            <a:endParaRPr lang="ar-S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المنضدة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وهي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السطح الذي نضع عليه الأجسام المراد فحصها ويوجد في مركزها فتحة صغيرة تسمح بمرور الضوء خلال </a:t>
            </a:r>
            <a:r>
              <a:rPr lang="ar-SA" sz="1800" dirty="0" smtClean="0">
                <a:latin typeface="Times New Roman" pitchFamily="18" charset="0"/>
                <a:cs typeface="Times New Roman" pitchFamily="18" charset="0"/>
              </a:rPr>
              <a:t>الشريحة.</a:t>
            </a:r>
            <a:endParaRPr lang="ar-S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1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5516563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المكثف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Condenser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يوجد المكثف تحت فتحة المنضدة، ووظيفته تجميع أشعة الضوء حيث نستطيع التحكم بتركيز الضوء الموجه إلى الشريحة وذلك بتحريكه إلى أعلى والى أسفل.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الحجاب الحدقي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Iris diaphragm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 وهو جزء مثبت على السطح السفلي للمنضدة وبواسطته نستطيع تنظيم كمية الضوء الداخلة إلى العدسة الشيئية من خلال الشريحة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70000"/>
              </a:lnSpc>
            </a:pP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القرص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Revolving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Nose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Piece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وهو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جزء دائري متصل بالجزء السفلي من الاسطوانة وتستعمل لتغيير أوضاع العدسات الشيئية المتصلة به.</a:t>
            </a:r>
          </a:p>
          <a:p>
            <a:pPr algn="r" rtl="1">
              <a:lnSpc>
                <a:spcPct val="17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الضابط الكبير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Coarse adjustment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عبارة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عن عجله كبيرة موجودة على جانبي المجهر، تستعمل لتنظيم المسافة بين المنضدة والعدسة الشيئية للحصول على رؤية واضحة، حيث يتم استعمالها في حال العدسة ذات القوة التكبيرية الصغرى (4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x)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أو القوة التكبيرية الوسطي (10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x)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ولا تستخدم في حال استخدام العدسة الشيئية الكبرى (40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x)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أو العدسة الزيتية (100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x)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لماذا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؟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8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algn="r" rtl="1">
              <a:lnSpc>
                <a:spcPct val="17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الضابط الصغير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Fine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adjustment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هوعبارة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عن عجلة صغيرة موجودة أيضاً على جانبي المجهر حيث تستخدم للمساعدة على رؤية الهدف بصورة أوضح، ويتم استخدام الضابط الصغير في حال استخدام العدسة الشيئية الكبرى (40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x)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أو العدسة الزيتية (100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x)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لماذا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؟</a:t>
            </a:r>
            <a:endParaRPr lang="ar-S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70000"/>
              </a:lnSpc>
            </a:pP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المرآة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أو المضيء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Mirror 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Illumination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ووظيفة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المرآة عكس وتوجيه الأشعة من مصدر خارجي إلى العدسة الشيئية مارة بالشريحة المراد تكبيرها، وللمرآة سطحان أحداهما مستو والآخر مقعر، وذلك للتحكم بكثافة الضوء المنعكس، وقد استعيض عن المرآة في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المجهر الجديد بمصدر ضوئي ثابت يدعى المضيء.</a:t>
            </a:r>
            <a:endParaRPr lang="ar-S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70000"/>
              </a:lnSpc>
            </a:pP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الضاغـط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Clip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وهناك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ضاغطان على المنضدة يستعملان لتثبيت الشرائح عليها.</a:t>
            </a:r>
            <a:br>
              <a:rPr lang="ar-SA" sz="2000" dirty="0">
                <a:latin typeface="Times New Roman" pitchFamily="18" charset="0"/>
                <a:cs typeface="Times New Roman" pitchFamily="18" charset="0"/>
              </a:rPr>
            </a:b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الـذراع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Arm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وهي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الدعامة التي تستعمل لحمل المجهر والتي تحمل أيضاً الاسطوانة</a:t>
            </a:r>
          </a:p>
          <a:p>
            <a:pPr algn="r" rtl="1">
              <a:lnSpc>
                <a:spcPct val="17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القاعـدة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وهي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الجزء السفلي الذي يرتكز عليه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المجهر.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552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قياس قوة تكبير المجهر الضوئي</a:t>
            </a:r>
            <a:b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calculate the magnifications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6832"/>
            <a:ext cx="8229600" cy="234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خلايا البصل عند قوه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خلايا البصل عند قوه 10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خلايا البصل عند قوه 40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69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قياس قوة تكبير المجهر الضوئي</a:t>
            </a:r>
            <a:br>
              <a:rPr lang="ar-S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calculate the magnifications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sz="2000" u="sng" dirty="0">
                <a:latin typeface="Times New Roman" pitchFamily="18" charset="0"/>
                <a:cs typeface="Times New Roman" pitchFamily="18" charset="0"/>
              </a:rPr>
              <a:t>حساب قـوة التكبير: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ولحساب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التكبير الكلي للجسم المراد فحصه تحت المجهر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لاحظ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قوة تكبير العدسة العينية بقراءة الرقم المكتوب عليها وهو عادة (10)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مرات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لاحظ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قوة تكبير العدسة الشيئية بقراءة الرقم المكتوب عليها وهو يختلف باختلاف العدسات الشيئية، ولنفرض أنك استعملت العدسة الشيئية الكبرى التي قوة تكبيرها عادة (40)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مرة.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فسوف تكون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قوة التكبير الكلية للجسم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قوة تكبير العدسة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العينية ×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قوة تكبيرالعدسة الشيئية.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7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414</TotalTime>
  <Words>626</Words>
  <Application>Microsoft Office PowerPoint</Application>
  <PresentationFormat>عرض على الشاشة (3:4)‏</PresentationFormat>
  <Paragraphs>86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انقلاب</vt:lpstr>
      <vt:lpstr>بسم الله الرحمن الرحيم</vt:lpstr>
      <vt:lpstr>الشريحة 2</vt:lpstr>
      <vt:lpstr>الشريحة 3</vt:lpstr>
      <vt:lpstr>المجهر الضوئي Light microscope</vt:lpstr>
      <vt:lpstr>تركيب المجهر الضوئي</vt:lpstr>
      <vt:lpstr>الشريحة 6</vt:lpstr>
      <vt:lpstr>الشريحة 7</vt:lpstr>
      <vt:lpstr>قياس قوة تكبير المجهر الضوئي calculate the magnifications </vt:lpstr>
      <vt:lpstr>قياس قوة تكبير المجهر الضوئي calculate the magnifications </vt:lpstr>
      <vt:lpstr>استعمال المجهر الضوئي لتحديد قوة التكبير لشريحة نبات البصل allium cepca 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Alanoud Talal Alfaghom</dc:creator>
  <cp:lastModifiedBy>a</cp:lastModifiedBy>
  <cp:revision>22</cp:revision>
  <dcterms:created xsi:type="dcterms:W3CDTF">2006-08-16T00:00:00Z</dcterms:created>
  <dcterms:modified xsi:type="dcterms:W3CDTF">2021-01-22T07:20:11Z</dcterms:modified>
</cp:coreProperties>
</file>