
<file path=[Content_Types].xml><?xml version="1.0" encoding="utf-8"?>
<Types xmlns="http://schemas.openxmlformats.org/package/2006/content-types">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Default Extension="xml" ContentType="application/xml"/>
  <Override PartName="/ppt/slides/slide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3.xml" ContentType="application/vnd.openxmlformats-officedocument.drawingml.diagramLayout+xml"/>
  <Override PartName="/ppt/diagrams/data4.xml" ContentType="application/vnd.openxmlformats-officedocument.drawingml.diagramData+xml"/>
  <Override PartName="/ppt/diagrams/colors8.xml" ContentType="application/vnd.openxmlformats-officedocument.drawingml.diagramColors+xml"/>
  <Override PartName="/ppt/diagrams/drawing9.xml" ContentType="application/vnd.ms-office.drawingml.diagramDrawing+xml"/>
  <Override PartName="/ppt/diagrams/quickStyle13.xml" ContentType="application/vnd.openxmlformats-officedocument.drawingml.diagramStyle+xml"/>
  <Override PartName="/ppt/diagrams/drawing14.xml" ContentType="application/vnd.ms-office.drawingml.diagramDrawing+xml"/>
  <Override PartName="/ppt/diagrams/layout1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diagrams/layout13.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Default Extension="png" ContentType="image/png"/>
  <Override PartName="/ppt/diagrams/colors1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diagrams/colors10.xml" ContentType="application/vnd.openxmlformats-officedocument.drawingml.diagramColors+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diagrams/colors7.xml" ContentType="application/vnd.openxmlformats-officedocument.drawingml.diagramColors+xml"/>
  <Override PartName="/ppt/diagrams/drawing8.xml" ContentType="application/vnd.ms-office.drawingml.diagramDrawing+xml"/>
  <Override PartName="/ppt/diagrams/quickStyle12.xml" ContentType="application/vnd.openxmlformats-officedocument.drawingml.diagramStyle+xml"/>
  <Override PartName="/ppt/diagrams/drawing13.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11.xml" ContentType="application/vnd.ms-office.drawingml.diagramDrawing+xml"/>
  <Override PartName="/ppt/diagrams/layout14.xml" ContentType="application/vnd.openxmlformats-officedocument.drawingml.diagramLayout+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84" r:id="rId1"/>
  </p:sldMasterIdLst>
  <p:sldIdLst>
    <p:sldId id="256" r:id="rId2"/>
    <p:sldId id="280" r:id="rId3"/>
    <p:sldId id="281" r:id="rId4"/>
    <p:sldId id="257" r:id="rId5"/>
    <p:sldId id="258" r:id="rId6"/>
    <p:sldId id="260" r:id="rId7"/>
    <p:sldId id="261" r:id="rId8"/>
    <p:sldId id="267" r:id="rId9"/>
    <p:sldId id="262" r:id="rId10"/>
    <p:sldId id="263" r:id="rId11"/>
    <p:sldId id="264" r:id="rId12"/>
    <p:sldId id="265" r:id="rId13"/>
    <p:sldId id="266" r:id="rId14"/>
    <p:sldId id="268" r:id="rId15"/>
    <p:sldId id="269" r:id="rId16"/>
    <p:sldId id="270" r:id="rId17"/>
    <p:sldId id="271" r:id="rId18"/>
    <p:sldId id="272" r:id="rId19"/>
    <p:sldId id="273" r:id="rId20"/>
    <p:sldId id="274" r:id="rId21"/>
    <p:sldId id="282" r:id="rId22"/>
    <p:sldId id="283" r:id="rId23"/>
    <p:sldId id="277" r:id="rId24"/>
    <p:sldId id="278" r:id="rId25"/>
    <p:sldId id="279" r:id="rId26"/>
    <p:sldId id="275" r:id="rId27"/>
    <p:sldId id="276" r:id="rId2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72" d="100"/>
          <a:sy n="72" d="100"/>
        </p:scale>
        <p:origin x="-643" y="8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5.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9304ED-93C9-4CEF-BC6B-3DA897E02F7C}" type="doc">
      <dgm:prSet loTypeId="urn:microsoft.com/office/officeart/2005/8/layout/vList2" loCatId="list" qsTypeId="urn:microsoft.com/office/officeart/2005/8/quickstyle/simple1" qsCatId="simple" csTypeId="urn:microsoft.com/office/officeart/2005/8/colors/colorful3" csCatId="colorful"/>
      <dgm:spPr/>
      <dgm:t>
        <a:bodyPr/>
        <a:lstStyle/>
        <a:p>
          <a:pPr rtl="1"/>
          <a:endParaRPr lang="ar-SA"/>
        </a:p>
      </dgm:t>
    </dgm:pt>
    <dgm:pt modelId="{99CDF03A-CDC1-4650-921D-D80B3944A941}">
      <dgm:prSet/>
      <dgm:spPr/>
      <dgm:t>
        <a:bodyPr/>
        <a:lstStyle/>
        <a:p>
          <a:pPr rtl="1"/>
          <a:r>
            <a:rPr lang="ar-SA" dirty="0" smtClean="0"/>
            <a:t>طريقة الهرس           </a:t>
          </a:r>
          <a:r>
            <a:rPr lang="en-US" dirty="0" smtClean="0"/>
            <a:t>Squash method </a:t>
          </a:r>
          <a:endParaRPr lang="ar-SA" dirty="0"/>
        </a:p>
      </dgm:t>
    </dgm:pt>
    <dgm:pt modelId="{2EE3FC6B-C08A-4A95-86EC-E6A0D02E4187}" type="parTrans" cxnId="{65E59BD1-AB0B-42FA-88F6-103DAF039FEA}">
      <dgm:prSet/>
      <dgm:spPr/>
      <dgm:t>
        <a:bodyPr/>
        <a:lstStyle/>
        <a:p>
          <a:pPr rtl="1"/>
          <a:endParaRPr lang="ar-SA"/>
        </a:p>
      </dgm:t>
    </dgm:pt>
    <dgm:pt modelId="{41854507-736E-44C6-85D1-58AC59BEF9A1}" type="sibTrans" cxnId="{65E59BD1-AB0B-42FA-88F6-103DAF039FEA}">
      <dgm:prSet/>
      <dgm:spPr/>
      <dgm:t>
        <a:bodyPr/>
        <a:lstStyle/>
        <a:p>
          <a:pPr rtl="1"/>
          <a:endParaRPr lang="ar-SA"/>
        </a:p>
      </dgm:t>
    </dgm:pt>
    <dgm:pt modelId="{EAFB1404-287B-4241-9D7B-0A51BF6B69B3}">
      <dgm:prSet/>
      <dgm:spPr/>
      <dgm:t>
        <a:bodyPr/>
        <a:lstStyle/>
        <a:p>
          <a:pPr rtl="1"/>
          <a:r>
            <a:rPr lang="ar-SA" dirty="0" smtClean="0"/>
            <a:t>طريقة الغشاء (المسحة) </a:t>
          </a:r>
          <a:r>
            <a:rPr lang="en-US" dirty="0" smtClean="0"/>
            <a:t>Smear method </a:t>
          </a:r>
          <a:endParaRPr lang="ar-SA" dirty="0"/>
        </a:p>
      </dgm:t>
    </dgm:pt>
    <dgm:pt modelId="{5AE55A22-7149-46B1-8D1D-94FAD27FAD82}" type="parTrans" cxnId="{EDE6ADE2-E17C-4E95-80B3-1798FD8B3053}">
      <dgm:prSet/>
      <dgm:spPr/>
      <dgm:t>
        <a:bodyPr/>
        <a:lstStyle/>
        <a:p>
          <a:pPr rtl="1"/>
          <a:endParaRPr lang="ar-SA"/>
        </a:p>
      </dgm:t>
    </dgm:pt>
    <dgm:pt modelId="{404E6EA0-A883-4BBA-98C5-70276D838436}" type="sibTrans" cxnId="{EDE6ADE2-E17C-4E95-80B3-1798FD8B3053}">
      <dgm:prSet/>
      <dgm:spPr/>
      <dgm:t>
        <a:bodyPr/>
        <a:lstStyle/>
        <a:p>
          <a:pPr rtl="1"/>
          <a:endParaRPr lang="ar-SA"/>
        </a:p>
      </dgm:t>
    </dgm:pt>
    <dgm:pt modelId="{39065FCC-0A17-4B1E-AFF8-0A783D72AC45}">
      <dgm:prSet/>
      <dgm:spPr/>
      <dgm:t>
        <a:bodyPr/>
        <a:lstStyle/>
        <a:p>
          <a:pPr rtl="1"/>
          <a:r>
            <a:rPr lang="ar-SA" dirty="0" smtClean="0"/>
            <a:t>طريقة العينة الكاملة       </a:t>
          </a:r>
          <a:r>
            <a:rPr lang="en-US" dirty="0" smtClean="0"/>
            <a:t>Whole mount </a:t>
          </a:r>
          <a:endParaRPr lang="ar-SA" dirty="0"/>
        </a:p>
      </dgm:t>
    </dgm:pt>
    <dgm:pt modelId="{69C8BC37-8B4C-4DE5-9197-5B938EA86A6A}" type="parTrans" cxnId="{624043C4-B8B8-484A-B978-28FDAFF6C0E2}">
      <dgm:prSet/>
      <dgm:spPr/>
      <dgm:t>
        <a:bodyPr/>
        <a:lstStyle/>
        <a:p>
          <a:pPr rtl="1"/>
          <a:endParaRPr lang="ar-SA"/>
        </a:p>
      </dgm:t>
    </dgm:pt>
    <dgm:pt modelId="{8F63925E-DB19-40C7-B0EF-80D4BCC4A6AA}" type="sibTrans" cxnId="{624043C4-B8B8-484A-B978-28FDAFF6C0E2}">
      <dgm:prSet/>
      <dgm:spPr/>
      <dgm:t>
        <a:bodyPr/>
        <a:lstStyle/>
        <a:p>
          <a:pPr rtl="1"/>
          <a:endParaRPr lang="ar-SA"/>
        </a:p>
      </dgm:t>
    </dgm:pt>
    <dgm:pt modelId="{876C2F77-4B5D-491C-BBEE-B9C8854FBB07}">
      <dgm:prSet/>
      <dgm:spPr/>
      <dgm:t>
        <a:bodyPr/>
        <a:lstStyle/>
        <a:p>
          <a:pPr rtl="1"/>
          <a:r>
            <a:rPr lang="ar-SA" dirty="0" smtClean="0"/>
            <a:t>طريقة التفكيك </a:t>
          </a:r>
          <a:r>
            <a:rPr lang="en-US" dirty="0" smtClean="0"/>
            <a:t>Maceration method     </a:t>
          </a:r>
          <a:endParaRPr lang="ar-SA" dirty="0"/>
        </a:p>
      </dgm:t>
    </dgm:pt>
    <dgm:pt modelId="{C16EF032-E67F-4BCE-89DB-9588A2717B53}" type="parTrans" cxnId="{181B5DA5-CE86-4046-8617-E8049116AC88}">
      <dgm:prSet/>
      <dgm:spPr/>
      <dgm:t>
        <a:bodyPr/>
        <a:lstStyle/>
        <a:p>
          <a:pPr rtl="1"/>
          <a:endParaRPr lang="ar-SA"/>
        </a:p>
      </dgm:t>
    </dgm:pt>
    <dgm:pt modelId="{56B44B10-9BD0-4FFB-A530-31A22E8C37A7}" type="sibTrans" cxnId="{181B5DA5-CE86-4046-8617-E8049116AC88}">
      <dgm:prSet/>
      <dgm:spPr/>
      <dgm:t>
        <a:bodyPr/>
        <a:lstStyle/>
        <a:p>
          <a:pPr rtl="1"/>
          <a:endParaRPr lang="ar-SA"/>
        </a:p>
      </dgm:t>
    </dgm:pt>
    <dgm:pt modelId="{0D61C4C5-EB37-4DA8-9E3D-98AF695DB111}">
      <dgm:prSet/>
      <dgm:spPr/>
      <dgm:t>
        <a:bodyPr/>
        <a:lstStyle/>
        <a:p>
          <a:pPr rtl="1"/>
          <a:r>
            <a:rPr lang="ar-SA" dirty="0" smtClean="0"/>
            <a:t>طريقة التقطيع </a:t>
          </a:r>
          <a:r>
            <a:rPr lang="en-US" dirty="0" smtClean="0"/>
            <a:t>Sectioning method      </a:t>
          </a:r>
          <a:endParaRPr lang="ar-SA" dirty="0"/>
        </a:p>
      </dgm:t>
    </dgm:pt>
    <dgm:pt modelId="{2434AB52-05F6-4A0B-AE76-0D1F0C861CF6}" type="parTrans" cxnId="{493AC179-07BF-4432-8879-82705DF3C471}">
      <dgm:prSet/>
      <dgm:spPr/>
      <dgm:t>
        <a:bodyPr/>
        <a:lstStyle/>
        <a:p>
          <a:pPr rtl="1"/>
          <a:endParaRPr lang="ar-SA"/>
        </a:p>
      </dgm:t>
    </dgm:pt>
    <dgm:pt modelId="{7C4740FE-2B22-43D1-8BDF-BA99A9125D7C}" type="sibTrans" cxnId="{493AC179-07BF-4432-8879-82705DF3C471}">
      <dgm:prSet/>
      <dgm:spPr/>
      <dgm:t>
        <a:bodyPr/>
        <a:lstStyle/>
        <a:p>
          <a:pPr rtl="1"/>
          <a:endParaRPr lang="ar-SA"/>
        </a:p>
      </dgm:t>
    </dgm:pt>
    <dgm:pt modelId="{BEFC8F83-9D33-4B5A-97AE-39B3FF7591E6}" type="pres">
      <dgm:prSet presAssocID="{079304ED-93C9-4CEF-BC6B-3DA897E02F7C}" presName="linear" presStyleCnt="0">
        <dgm:presLayoutVars>
          <dgm:animLvl val="lvl"/>
          <dgm:resizeHandles val="exact"/>
        </dgm:presLayoutVars>
      </dgm:prSet>
      <dgm:spPr/>
      <dgm:t>
        <a:bodyPr/>
        <a:lstStyle/>
        <a:p>
          <a:endParaRPr lang="en-US"/>
        </a:p>
      </dgm:t>
    </dgm:pt>
    <dgm:pt modelId="{B645DF61-9161-49BD-88A5-9CBA5F0D3A2E}" type="pres">
      <dgm:prSet presAssocID="{99CDF03A-CDC1-4650-921D-D80B3944A941}" presName="parentText" presStyleLbl="node1" presStyleIdx="0" presStyleCnt="5">
        <dgm:presLayoutVars>
          <dgm:chMax val="0"/>
          <dgm:bulletEnabled val="1"/>
        </dgm:presLayoutVars>
      </dgm:prSet>
      <dgm:spPr/>
      <dgm:t>
        <a:bodyPr/>
        <a:lstStyle/>
        <a:p>
          <a:endParaRPr lang="en-US"/>
        </a:p>
      </dgm:t>
    </dgm:pt>
    <dgm:pt modelId="{4D0DFD38-4729-486A-97BD-58A180C7A6EB}" type="pres">
      <dgm:prSet presAssocID="{41854507-736E-44C6-85D1-58AC59BEF9A1}" presName="spacer" presStyleCnt="0"/>
      <dgm:spPr/>
    </dgm:pt>
    <dgm:pt modelId="{7F6D9FD7-0799-40B4-BDE9-36F0B86119BE}" type="pres">
      <dgm:prSet presAssocID="{EAFB1404-287B-4241-9D7B-0A51BF6B69B3}" presName="parentText" presStyleLbl="node1" presStyleIdx="1" presStyleCnt="5">
        <dgm:presLayoutVars>
          <dgm:chMax val="0"/>
          <dgm:bulletEnabled val="1"/>
        </dgm:presLayoutVars>
      </dgm:prSet>
      <dgm:spPr/>
      <dgm:t>
        <a:bodyPr/>
        <a:lstStyle/>
        <a:p>
          <a:endParaRPr lang="en-US"/>
        </a:p>
      </dgm:t>
    </dgm:pt>
    <dgm:pt modelId="{CCEFC9DF-BCBA-4D8F-960A-5D106C5E444A}" type="pres">
      <dgm:prSet presAssocID="{404E6EA0-A883-4BBA-98C5-70276D838436}" presName="spacer" presStyleCnt="0"/>
      <dgm:spPr/>
    </dgm:pt>
    <dgm:pt modelId="{61EFA7B4-28D6-45EF-A3B9-B9FA871B486C}" type="pres">
      <dgm:prSet presAssocID="{39065FCC-0A17-4B1E-AFF8-0A783D72AC45}" presName="parentText" presStyleLbl="node1" presStyleIdx="2" presStyleCnt="5">
        <dgm:presLayoutVars>
          <dgm:chMax val="0"/>
          <dgm:bulletEnabled val="1"/>
        </dgm:presLayoutVars>
      </dgm:prSet>
      <dgm:spPr/>
      <dgm:t>
        <a:bodyPr/>
        <a:lstStyle/>
        <a:p>
          <a:endParaRPr lang="en-US"/>
        </a:p>
      </dgm:t>
    </dgm:pt>
    <dgm:pt modelId="{2C192707-8157-4101-A7AD-199F8FB9B56C}" type="pres">
      <dgm:prSet presAssocID="{8F63925E-DB19-40C7-B0EF-80D4BCC4A6AA}" presName="spacer" presStyleCnt="0"/>
      <dgm:spPr/>
    </dgm:pt>
    <dgm:pt modelId="{0CFD8635-2BFC-4FC1-AEA9-F1231041ABA2}" type="pres">
      <dgm:prSet presAssocID="{876C2F77-4B5D-491C-BBEE-B9C8854FBB07}" presName="parentText" presStyleLbl="node1" presStyleIdx="3" presStyleCnt="5">
        <dgm:presLayoutVars>
          <dgm:chMax val="0"/>
          <dgm:bulletEnabled val="1"/>
        </dgm:presLayoutVars>
      </dgm:prSet>
      <dgm:spPr/>
      <dgm:t>
        <a:bodyPr/>
        <a:lstStyle/>
        <a:p>
          <a:endParaRPr lang="en-US"/>
        </a:p>
      </dgm:t>
    </dgm:pt>
    <dgm:pt modelId="{B0D102E0-73AE-4184-92B5-C8579B5B1BB4}" type="pres">
      <dgm:prSet presAssocID="{56B44B10-9BD0-4FFB-A530-31A22E8C37A7}" presName="spacer" presStyleCnt="0"/>
      <dgm:spPr/>
    </dgm:pt>
    <dgm:pt modelId="{BF931135-3B55-4C71-8E11-9FAAD767B1AC}" type="pres">
      <dgm:prSet presAssocID="{0D61C4C5-EB37-4DA8-9E3D-98AF695DB111}" presName="parentText" presStyleLbl="node1" presStyleIdx="4" presStyleCnt="5">
        <dgm:presLayoutVars>
          <dgm:chMax val="0"/>
          <dgm:bulletEnabled val="1"/>
        </dgm:presLayoutVars>
      </dgm:prSet>
      <dgm:spPr/>
      <dgm:t>
        <a:bodyPr/>
        <a:lstStyle/>
        <a:p>
          <a:endParaRPr lang="en-US"/>
        </a:p>
      </dgm:t>
    </dgm:pt>
  </dgm:ptLst>
  <dgm:cxnLst>
    <dgm:cxn modelId="{181B5DA5-CE86-4046-8617-E8049116AC88}" srcId="{079304ED-93C9-4CEF-BC6B-3DA897E02F7C}" destId="{876C2F77-4B5D-491C-BBEE-B9C8854FBB07}" srcOrd="3" destOrd="0" parTransId="{C16EF032-E67F-4BCE-89DB-9588A2717B53}" sibTransId="{56B44B10-9BD0-4FFB-A530-31A22E8C37A7}"/>
    <dgm:cxn modelId="{FF4F1FCB-6265-4E59-BD03-8DB3E2597A3D}" type="presOf" srcId="{0D61C4C5-EB37-4DA8-9E3D-98AF695DB111}" destId="{BF931135-3B55-4C71-8E11-9FAAD767B1AC}" srcOrd="0" destOrd="0" presId="urn:microsoft.com/office/officeart/2005/8/layout/vList2"/>
    <dgm:cxn modelId="{77EBD444-0C78-472E-867D-E705C0528ADE}" type="presOf" srcId="{079304ED-93C9-4CEF-BC6B-3DA897E02F7C}" destId="{BEFC8F83-9D33-4B5A-97AE-39B3FF7591E6}" srcOrd="0" destOrd="0" presId="urn:microsoft.com/office/officeart/2005/8/layout/vList2"/>
    <dgm:cxn modelId="{624043C4-B8B8-484A-B978-28FDAFF6C0E2}" srcId="{079304ED-93C9-4CEF-BC6B-3DA897E02F7C}" destId="{39065FCC-0A17-4B1E-AFF8-0A783D72AC45}" srcOrd="2" destOrd="0" parTransId="{69C8BC37-8B4C-4DE5-9197-5B938EA86A6A}" sibTransId="{8F63925E-DB19-40C7-B0EF-80D4BCC4A6AA}"/>
    <dgm:cxn modelId="{65E59BD1-AB0B-42FA-88F6-103DAF039FEA}" srcId="{079304ED-93C9-4CEF-BC6B-3DA897E02F7C}" destId="{99CDF03A-CDC1-4650-921D-D80B3944A941}" srcOrd="0" destOrd="0" parTransId="{2EE3FC6B-C08A-4A95-86EC-E6A0D02E4187}" sibTransId="{41854507-736E-44C6-85D1-58AC59BEF9A1}"/>
    <dgm:cxn modelId="{9870CE21-CA74-494A-B9AE-384F6EE0F82E}" type="presOf" srcId="{39065FCC-0A17-4B1E-AFF8-0A783D72AC45}" destId="{61EFA7B4-28D6-45EF-A3B9-B9FA871B486C}" srcOrd="0" destOrd="0" presId="urn:microsoft.com/office/officeart/2005/8/layout/vList2"/>
    <dgm:cxn modelId="{B7BAFE2A-1FC0-47C1-9B5C-E571BA2DB44F}" type="presOf" srcId="{876C2F77-4B5D-491C-BBEE-B9C8854FBB07}" destId="{0CFD8635-2BFC-4FC1-AEA9-F1231041ABA2}" srcOrd="0" destOrd="0" presId="urn:microsoft.com/office/officeart/2005/8/layout/vList2"/>
    <dgm:cxn modelId="{EDE6ADE2-E17C-4E95-80B3-1798FD8B3053}" srcId="{079304ED-93C9-4CEF-BC6B-3DA897E02F7C}" destId="{EAFB1404-287B-4241-9D7B-0A51BF6B69B3}" srcOrd="1" destOrd="0" parTransId="{5AE55A22-7149-46B1-8D1D-94FAD27FAD82}" sibTransId="{404E6EA0-A883-4BBA-98C5-70276D838436}"/>
    <dgm:cxn modelId="{E59736B2-AD66-48B2-AD81-DC4E73E4141B}" type="presOf" srcId="{99CDF03A-CDC1-4650-921D-D80B3944A941}" destId="{B645DF61-9161-49BD-88A5-9CBA5F0D3A2E}" srcOrd="0" destOrd="0" presId="urn:microsoft.com/office/officeart/2005/8/layout/vList2"/>
    <dgm:cxn modelId="{493AC179-07BF-4432-8879-82705DF3C471}" srcId="{079304ED-93C9-4CEF-BC6B-3DA897E02F7C}" destId="{0D61C4C5-EB37-4DA8-9E3D-98AF695DB111}" srcOrd="4" destOrd="0" parTransId="{2434AB52-05F6-4A0B-AE76-0D1F0C861CF6}" sibTransId="{7C4740FE-2B22-43D1-8BDF-BA99A9125D7C}"/>
    <dgm:cxn modelId="{0E82A784-F779-46C5-B32E-FE3F257A6A63}" type="presOf" srcId="{EAFB1404-287B-4241-9D7B-0A51BF6B69B3}" destId="{7F6D9FD7-0799-40B4-BDE9-36F0B86119BE}" srcOrd="0" destOrd="0" presId="urn:microsoft.com/office/officeart/2005/8/layout/vList2"/>
    <dgm:cxn modelId="{6C359583-6D21-4EC6-A7B7-17F135D90E64}" type="presParOf" srcId="{BEFC8F83-9D33-4B5A-97AE-39B3FF7591E6}" destId="{B645DF61-9161-49BD-88A5-9CBA5F0D3A2E}" srcOrd="0" destOrd="0" presId="urn:microsoft.com/office/officeart/2005/8/layout/vList2"/>
    <dgm:cxn modelId="{CB34F801-9943-42BF-841D-6497A249A2DC}" type="presParOf" srcId="{BEFC8F83-9D33-4B5A-97AE-39B3FF7591E6}" destId="{4D0DFD38-4729-486A-97BD-58A180C7A6EB}" srcOrd="1" destOrd="0" presId="urn:microsoft.com/office/officeart/2005/8/layout/vList2"/>
    <dgm:cxn modelId="{53F99DFF-885F-4BE5-8DFD-A1FA2538B01D}" type="presParOf" srcId="{BEFC8F83-9D33-4B5A-97AE-39B3FF7591E6}" destId="{7F6D9FD7-0799-40B4-BDE9-36F0B86119BE}" srcOrd="2" destOrd="0" presId="urn:microsoft.com/office/officeart/2005/8/layout/vList2"/>
    <dgm:cxn modelId="{E88D3188-69FC-49F2-9677-3497653F9BC5}" type="presParOf" srcId="{BEFC8F83-9D33-4B5A-97AE-39B3FF7591E6}" destId="{CCEFC9DF-BCBA-4D8F-960A-5D106C5E444A}" srcOrd="3" destOrd="0" presId="urn:microsoft.com/office/officeart/2005/8/layout/vList2"/>
    <dgm:cxn modelId="{0FA0D3F9-839E-4376-B114-81A0CBE1BF2E}" type="presParOf" srcId="{BEFC8F83-9D33-4B5A-97AE-39B3FF7591E6}" destId="{61EFA7B4-28D6-45EF-A3B9-B9FA871B486C}" srcOrd="4" destOrd="0" presId="urn:microsoft.com/office/officeart/2005/8/layout/vList2"/>
    <dgm:cxn modelId="{DC501708-2E7E-41D9-824A-DFF97B794D42}" type="presParOf" srcId="{BEFC8F83-9D33-4B5A-97AE-39B3FF7591E6}" destId="{2C192707-8157-4101-A7AD-199F8FB9B56C}" srcOrd="5" destOrd="0" presId="urn:microsoft.com/office/officeart/2005/8/layout/vList2"/>
    <dgm:cxn modelId="{6D77DE5F-535B-48BB-8B15-385AA9124E56}" type="presParOf" srcId="{BEFC8F83-9D33-4B5A-97AE-39B3FF7591E6}" destId="{0CFD8635-2BFC-4FC1-AEA9-F1231041ABA2}" srcOrd="6" destOrd="0" presId="urn:microsoft.com/office/officeart/2005/8/layout/vList2"/>
    <dgm:cxn modelId="{A64E4FD9-EBFF-4B5F-8779-EE215B33B8AD}" type="presParOf" srcId="{BEFC8F83-9D33-4B5A-97AE-39B3FF7591E6}" destId="{B0D102E0-73AE-4184-92B5-C8579B5B1BB4}" srcOrd="7" destOrd="0" presId="urn:microsoft.com/office/officeart/2005/8/layout/vList2"/>
    <dgm:cxn modelId="{C6E78D36-64AF-4E72-88B7-2233E6668155}" type="presParOf" srcId="{BEFC8F83-9D33-4B5A-97AE-39B3FF7591E6}" destId="{BF931135-3B55-4C71-8E11-9FAAD767B1AC}"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0345D82-4F2E-45CE-8021-DCE033A4D8E9}"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589C3DE5-D46D-4170-A036-334A13B0C02A}">
      <dgm:prSet/>
      <dgm:spPr/>
      <dgm:t>
        <a:bodyPr/>
        <a:lstStyle/>
        <a:p>
          <a:pPr rtl="1"/>
          <a:r>
            <a:rPr lang="ar-SA" dirty="0" smtClean="0"/>
            <a:t>تفحص الحبوب تحت المجهر الضوئي </a:t>
          </a:r>
          <a:r>
            <a:rPr lang="ar-SA" dirty="0" err="1" smtClean="0"/>
            <a:t>بأستخدام</a:t>
          </a:r>
          <a:r>
            <a:rPr lang="ar-SA" dirty="0" smtClean="0"/>
            <a:t> القوة 40% للتعرف على شكل وعدد فتحات </a:t>
          </a:r>
          <a:r>
            <a:rPr lang="ar-SA" dirty="0" err="1" smtClean="0"/>
            <a:t>الانبات</a:t>
          </a:r>
          <a:r>
            <a:rPr lang="ar-SA" dirty="0" smtClean="0"/>
            <a:t> بالنسبة لحبة اللقاح.</a:t>
          </a:r>
          <a:endParaRPr lang="ar-SA" dirty="0"/>
        </a:p>
      </dgm:t>
    </dgm:pt>
    <dgm:pt modelId="{207B7643-94C2-474E-9F9A-2A5DC7B71E2B}" type="parTrans" cxnId="{A16056AB-5AE9-4090-8DA5-D0F0EACB7C88}">
      <dgm:prSet/>
      <dgm:spPr/>
      <dgm:t>
        <a:bodyPr/>
        <a:lstStyle/>
        <a:p>
          <a:pPr rtl="1"/>
          <a:endParaRPr lang="ar-SA"/>
        </a:p>
      </dgm:t>
    </dgm:pt>
    <dgm:pt modelId="{70D77147-7555-4C9A-997C-50D2E56D28A5}" type="sibTrans" cxnId="{A16056AB-5AE9-4090-8DA5-D0F0EACB7C88}">
      <dgm:prSet/>
      <dgm:spPr/>
      <dgm:t>
        <a:bodyPr/>
        <a:lstStyle/>
        <a:p>
          <a:pPr rtl="1"/>
          <a:endParaRPr lang="ar-SA"/>
        </a:p>
      </dgm:t>
    </dgm:pt>
    <dgm:pt modelId="{95C0DC54-C5CE-4603-8050-8C1F11118CBA}">
      <dgm:prSet custT="1"/>
      <dgm:spPr/>
      <dgm:t>
        <a:bodyPr/>
        <a:lstStyle/>
        <a:p>
          <a:pPr rtl="1"/>
          <a:r>
            <a:rPr lang="ar-SA" sz="2400" dirty="0" smtClean="0"/>
            <a:t>عند دراسة حبوب اللقاح لابد من اخذ بعض الصفات بعين الاعتبار مثل:</a:t>
          </a:r>
          <a:endParaRPr lang="ar-SA" sz="2400" dirty="0"/>
        </a:p>
      </dgm:t>
    </dgm:pt>
    <dgm:pt modelId="{0F03DB74-4FF2-4D2F-B36B-B1BDBC4141C3}" type="parTrans" cxnId="{7AE60BA8-7569-484D-9F85-3C3DF4ADEA1B}">
      <dgm:prSet/>
      <dgm:spPr/>
      <dgm:t>
        <a:bodyPr/>
        <a:lstStyle/>
        <a:p>
          <a:pPr rtl="1"/>
          <a:endParaRPr lang="ar-SA"/>
        </a:p>
      </dgm:t>
    </dgm:pt>
    <dgm:pt modelId="{E03027A4-F8F9-438B-A313-EB23D605E798}" type="sibTrans" cxnId="{7AE60BA8-7569-484D-9F85-3C3DF4ADEA1B}">
      <dgm:prSet/>
      <dgm:spPr/>
      <dgm:t>
        <a:bodyPr/>
        <a:lstStyle/>
        <a:p>
          <a:pPr rtl="1"/>
          <a:endParaRPr lang="ar-SA"/>
        </a:p>
      </dgm:t>
    </dgm:pt>
    <dgm:pt modelId="{16AA5F54-F54D-4D18-8CD9-066801BF4090}">
      <dgm:prSet/>
      <dgm:spPr>
        <a:solidFill>
          <a:schemeClr val="accent1">
            <a:lumMod val="40000"/>
            <a:lumOff val="60000"/>
          </a:schemeClr>
        </a:solidFill>
      </dgm:spPr>
      <dgm:t>
        <a:bodyPr/>
        <a:lstStyle/>
        <a:p>
          <a:pPr rtl="1"/>
          <a:r>
            <a:rPr lang="ar-SA" dirty="0" smtClean="0"/>
            <a:t>انماط فتحات الانبات (شق بيضاوي مستطيل </a:t>
          </a:r>
          <a:r>
            <a:rPr lang="en-US" dirty="0" err="1" smtClean="0"/>
            <a:t>colpate</a:t>
          </a:r>
          <a:r>
            <a:rPr lang="ar-SA" dirty="0" smtClean="0"/>
            <a:t> ,ثقوب مستديرة </a:t>
          </a:r>
          <a:r>
            <a:rPr lang="en-US" dirty="0" smtClean="0"/>
            <a:t>pores</a:t>
          </a:r>
          <a:r>
            <a:rPr lang="ar-SA" dirty="0" smtClean="0"/>
            <a:t>,مختلط من الشقوق المستطيلة والثقوب</a:t>
          </a:r>
          <a:r>
            <a:rPr lang="en-US" dirty="0" smtClean="0"/>
            <a:t> </a:t>
          </a:r>
          <a:r>
            <a:rPr lang="en-US" dirty="0" err="1" smtClean="0"/>
            <a:t>colpi-porate</a:t>
          </a:r>
          <a:r>
            <a:rPr lang="en-US" dirty="0" smtClean="0"/>
            <a:t> </a:t>
          </a:r>
          <a:r>
            <a:rPr lang="ar-SA" dirty="0" smtClean="0"/>
            <a:t>).</a:t>
          </a:r>
          <a:endParaRPr lang="ar-SA" dirty="0"/>
        </a:p>
      </dgm:t>
    </dgm:pt>
    <dgm:pt modelId="{90C200E6-6A00-4D4B-A924-CE771A10C7A0}" type="parTrans" cxnId="{86B3B4ED-241A-481F-BEC8-EE5D55B99EE3}">
      <dgm:prSet/>
      <dgm:spPr/>
      <dgm:t>
        <a:bodyPr/>
        <a:lstStyle/>
        <a:p>
          <a:pPr rtl="1"/>
          <a:endParaRPr lang="ar-SA"/>
        </a:p>
      </dgm:t>
    </dgm:pt>
    <dgm:pt modelId="{997D8038-7925-401F-96D7-06DFD4713099}" type="sibTrans" cxnId="{86B3B4ED-241A-481F-BEC8-EE5D55B99EE3}">
      <dgm:prSet/>
      <dgm:spPr/>
      <dgm:t>
        <a:bodyPr/>
        <a:lstStyle/>
        <a:p>
          <a:pPr rtl="1"/>
          <a:endParaRPr lang="ar-SA"/>
        </a:p>
      </dgm:t>
    </dgm:pt>
    <dgm:pt modelId="{DBB8247D-D3CD-49FF-989E-310E3A0EDB63}">
      <dgm:prSet/>
      <dgm:spPr>
        <a:solidFill>
          <a:schemeClr val="accent1">
            <a:lumMod val="40000"/>
            <a:lumOff val="60000"/>
          </a:schemeClr>
        </a:solidFill>
      </dgm:spPr>
      <dgm:t>
        <a:bodyPr/>
        <a:lstStyle/>
        <a:p>
          <a:pPr rtl="1"/>
          <a:r>
            <a:rPr lang="ar-SA" dirty="0" smtClean="0"/>
            <a:t>عدد فتحات </a:t>
          </a:r>
          <a:r>
            <a:rPr lang="ar-SA" dirty="0" err="1" smtClean="0"/>
            <a:t>الانبات</a:t>
          </a:r>
          <a:r>
            <a:rPr lang="ar-SA" dirty="0" smtClean="0"/>
            <a:t>.</a:t>
          </a:r>
          <a:endParaRPr lang="ar-SA" dirty="0"/>
        </a:p>
      </dgm:t>
    </dgm:pt>
    <dgm:pt modelId="{91424B1C-C08F-4AD1-82AA-331122032EB9}" type="parTrans" cxnId="{7077618D-7F1E-44A0-B5B3-42A1ACCFEF80}">
      <dgm:prSet/>
      <dgm:spPr/>
      <dgm:t>
        <a:bodyPr/>
        <a:lstStyle/>
        <a:p>
          <a:pPr rtl="1"/>
          <a:endParaRPr lang="ar-SA"/>
        </a:p>
      </dgm:t>
    </dgm:pt>
    <dgm:pt modelId="{72F11D9C-3B85-4CC9-845D-0ABC996F52B7}" type="sibTrans" cxnId="{7077618D-7F1E-44A0-B5B3-42A1ACCFEF80}">
      <dgm:prSet/>
      <dgm:spPr/>
      <dgm:t>
        <a:bodyPr/>
        <a:lstStyle/>
        <a:p>
          <a:pPr rtl="1"/>
          <a:endParaRPr lang="ar-SA"/>
        </a:p>
      </dgm:t>
    </dgm:pt>
    <dgm:pt modelId="{1E2BAA88-F306-4817-8E1E-E6CE1D58803D}">
      <dgm:prSet/>
      <dgm:spPr>
        <a:solidFill>
          <a:schemeClr val="accent1">
            <a:lumMod val="40000"/>
            <a:lumOff val="60000"/>
          </a:schemeClr>
        </a:solidFill>
      </dgm:spPr>
      <dgm:t>
        <a:bodyPr/>
        <a:lstStyle/>
        <a:p>
          <a:pPr rtl="1"/>
          <a:r>
            <a:rPr lang="ar-SA" dirty="0" smtClean="0"/>
            <a:t>تركيب السطح  جدار حبة اللقاح (املس,شوكي , قد تكون هذه الاشواك طويلة او قصيرة وقد يكون سطح الحبة مجعد).</a:t>
          </a:r>
          <a:endParaRPr lang="ar-SA" dirty="0"/>
        </a:p>
      </dgm:t>
    </dgm:pt>
    <dgm:pt modelId="{779ADF44-8C41-42A5-9EDC-7D56F3E79825}" type="parTrans" cxnId="{EC217A5E-841C-40CA-8B39-55A725DB9EC8}">
      <dgm:prSet/>
      <dgm:spPr/>
      <dgm:t>
        <a:bodyPr/>
        <a:lstStyle/>
        <a:p>
          <a:pPr rtl="1"/>
          <a:endParaRPr lang="ar-SA"/>
        </a:p>
      </dgm:t>
    </dgm:pt>
    <dgm:pt modelId="{67A48905-F100-4686-8365-2E62892B9812}" type="sibTrans" cxnId="{EC217A5E-841C-40CA-8B39-55A725DB9EC8}">
      <dgm:prSet/>
      <dgm:spPr/>
      <dgm:t>
        <a:bodyPr/>
        <a:lstStyle/>
        <a:p>
          <a:pPr rtl="1"/>
          <a:endParaRPr lang="ar-SA"/>
        </a:p>
      </dgm:t>
    </dgm:pt>
    <dgm:pt modelId="{1C644ED3-E608-4C1E-976A-4D4B2DC23A66}">
      <dgm:prSet/>
      <dgm:spPr>
        <a:solidFill>
          <a:schemeClr val="accent1">
            <a:lumMod val="40000"/>
            <a:lumOff val="60000"/>
          </a:schemeClr>
        </a:solidFill>
      </dgm:spPr>
      <dgm:t>
        <a:bodyPr/>
        <a:lstStyle/>
        <a:p>
          <a:pPr rtl="1"/>
          <a:r>
            <a:rPr lang="ar-SA" dirty="0" smtClean="0"/>
            <a:t>اطول حبوب اللقاح (الطول القطبي ,القطر الاستوائي ,طول الفتحة). </a:t>
          </a:r>
          <a:endParaRPr lang="ar-SA" dirty="0"/>
        </a:p>
      </dgm:t>
    </dgm:pt>
    <dgm:pt modelId="{F3B65462-64DF-4821-BF6C-2B8DF407004A}" type="parTrans" cxnId="{0DC2778D-17E9-41BD-9C87-095B0DCDE000}">
      <dgm:prSet/>
      <dgm:spPr/>
      <dgm:t>
        <a:bodyPr/>
        <a:lstStyle/>
        <a:p>
          <a:pPr rtl="1"/>
          <a:endParaRPr lang="ar-SA"/>
        </a:p>
      </dgm:t>
    </dgm:pt>
    <dgm:pt modelId="{2D8BC6BD-FAD9-44F0-9CC6-1487B559FF4D}" type="sibTrans" cxnId="{0DC2778D-17E9-41BD-9C87-095B0DCDE000}">
      <dgm:prSet/>
      <dgm:spPr/>
      <dgm:t>
        <a:bodyPr/>
        <a:lstStyle/>
        <a:p>
          <a:pPr rtl="1"/>
          <a:endParaRPr lang="ar-SA"/>
        </a:p>
      </dgm:t>
    </dgm:pt>
    <dgm:pt modelId="{13A1E6BB-EDE9-469A-A055-872445D36E1A}" type="pres">
      <dgm:prSet presAssocID="{C0345D82-4F2E-45CE-8021-DCE033A4D8E9}" presName="linear" presStyleCnt="0">
        <dgm:presLayoutVars>
          <dgm:animLvl val="lvl"/>
          <dgm:resizeHandles val="exact"/>
        </dgm:presLayoutVars>
      </dgm:prSet>
      <dgm:spPr/>
      <dgm:t>
        <a:bodyPr/>
        <a:lstStyle/>
        <a:p>
          <a:pPr rtl="1"/>
          <a:endParaRPr lang="ar-SA"/>
        </a:p>
      </dgm:t>
    </dgm:pt>
    <dgm:pt modelId="{27A9B65F-551F-43A6-BF09-F54C963E9424}" type="pres">
      <dgm:prSet presAssocID="{589C3DE5-D46D-4170-A036-334A13B0C02A}" presName="parentText" presStyleLbl="node1" presStyleIdx="0" presStyleCnt="2">
        <dgm:presLayoutVars>
          <dgm:chMax val="0"/>
          <dgm:bulletEnabled val="1"/>
        </dgm:presLayoutVars>
      </dgm:prSet>
      <dgm:spPr/>
      <dgm:t>
        <a:bodyPr/>
        <a:lstStyle/>
        <a:p>
          <a:pPr rtl="1"/>
          <a:endParaRPr lang="ar-SA"/>
        </a:p>
      </dgm:t>
    </dgm:pt>
    <dgm:pt modelId="{A5C1816B-DF4F-4FAB-9E1E-D0FC7C3A9F85}" type="pres">
      <dgm:prSet presAssocID="{70D77147-7555-4C9A-997C-50D2E56D28A5}" presName="spacer" presStyleCnt="0"/>
      <dgm:spPr/>
    </dgm:pt>
    <dgm:pt modelId="{1AEBF20D-2379-4440-91F9-5334BC9728F1}" type="pres">
      <dgm:prSet presAssocID="{95C0DC54-C5CE-4603-8050-8C1F11118CBA}" presName="parentText" presStyleLbl="node1" presStyleIdx="1" presStyleCnt="2" custScaleY="59102">
        <dgm:presLayoutVars>
          <dgm:chMax val="0"/>
          <dgm:bulletEnabled val="1"/>
        </dgm:presLayoutVars>
      </dgm:prSet>
      <dgm:spPr/>
      <dgm:t>
        <a:bodyPr/>
        <a:lstStyle/>
        <a:p>
          <a:pPr rtl="1"/>
          <a:endParaRPr lang="ar-SA"/>
        </a:p>
      </dgm:t>
    </dgm:pt>
    <dgm:pt modelId="{FD4DBBC6-BE17-42CF-9DA4-E58C70B7961B}" type="pres">
      <dgm:prSet presAssocID="{95C0DC54-C5CE-4603-8050-8C1F11118CBA}" presName="childText" presStyleLbl="revTx" presStyleIdx="0" presStyleCnt="1" custScaleY="121013">
        <dgm:presLayoutVars>
          <dgm:bulletEnabled val="1"/>
        </dgm:presLayoutVars>
      </dgm:prSet>
      <dgm:spPr/>
      <dgm:t>
        <a:bodyPr/>
        <a:lstStyle/>
        <a:p>
          <a:pPr rtl="1"/>
          <a:endParaRPr lang="ar-SA"/>
        </a:p>
      </dgm:t>
    </dgm:pt>
  </dgm:ptLst>
  <dgm:cxnLst>
    <dgm:cxn modelId="{86B3B4ED-241A-481F-BEC8-EE5D55B99EE3}" srcId="{95C0DC54-C5CE-4603-8050-8C1F11118CBA}" destId="{16AA5F54-F54D-4D18-8CD9-066801BF4090}" srcOrd="0" destOrd="0" parTransId="{90C200E6-6A00-4D4B-A924-CE771A10C7A0}" sibTransId="{997D8038-7925-401F-96D7-06DFD4713099}"/>
    <dgm:cxn modelId="{A16056AB-5AE9-4090-8DA5-D0F0EACB7C88}" srcId="{C0345D82-4F2E-45CE-8021-DCE033A4D8E9}" destId="{589C3DE5-D46D-4170-A036-334A13B0C02A}" srcOrd="0" destOrd="0" parTransId="{207B7643-94C2-474E-9F9A-2A5DC7B71E2B}" sibTransId="{70D77147-7555-4C9A-997C-50D2E56D28A5}"/>
    <dgm:cxn modelId="{D1E6591D-0419-408D-8D70-9BA61CBF49DA}" type="presOf" srcId="{16AA5F54-F54D-4D18-8CD9-066801BF4090}" destId="{FD4DBBC6-BE17-42CF-9DA4-E58C70B7961B}" srcOrd="0" destOrd="0" presId="urn:microsoft.com/office/officeart/2005/8/layout/vList2"/>
    <dgm:cxn modelId="{FC33E01E-9C10-4B0A-A564-B52EA3DE0C53}" type="presOf" srcId="{DBB8247D-D3CD-49FF-989E-310E3A0EDB63}" destId="{FD4DBBC6-BE17-42CF-9DA4-E58C70B7961B}" srcOrd="0" destOrd="1" presId="urn:microsoft.com/office/officeart/2005/8/layout/vList2"/>
    <dgm:cxn modelId="{4EF8C969-D7C6-489C-8FB9-F3FFED01E7FE}" type="presOf" srcId="{C0345D82-4F2E-45CE-8021-DCE033A4D8E9}" destId="{13A1E6BB-EDE9-469A-A055-872445D36E1A}" srcOrd="0" destOrd="0" presId="urn:microsoft.com/office/officeart/2005/8/layout/vList2"/>
    <dgm:cxn modelId="{62C66F95-094F-4237-81ED-D84ADAC9E8C1}" type="presOf" srcId="{589C3DE5-D46D-4170-A036-334A13B0C02A}" destId="{27A9B65F-551F-43A6-BF09-F54C963E9424}" srcOrd="0" destOrd="0" presId="urn:microsoft.com/office/officeart/2005/8/layout/vList2"/>
    <dgm:cxn modelId="{B635E3F4-A0A1-4044-8AAF-23019A00E1BB}" type="presOf" srcId="{1C644ED3-E608-4C1E-976A-4D4B2DC23A66}" destId="{FD4DBBC6-BE17-42CF-9DA4-E58C70B7961B}" srcOrd="0" destOrd="3" presId="urn:microsoft.com/office/officeart/2005/8/layout/vList2"/>
    <dgm:cxn modelId="{0E45BE67-75A0-4BE9-816A-4BE085851D7D}" type="presOf" srcId="{95C0DC54-C5CE-4603-8050-8C1F11118CBA}" destId="{1AEBF20D-2379-4440-91F9-5334BC9728F1}" srcOrd="0" destOrd="0" presId="urn:microsoft.com/office/officeart/2005/8/layout/vList2"/>
    <dgm:cxn modelId="{0DC2778D-17E9-41BD-9C87-095B0DCDE000}" srcId="{95C0DC54-C5CE-4603-8050-8C1F11118CBA}" destId="{1C644ED3-E608-4C1E-976A-4D4B2DC23A66}" srcOrd="3" destOrd="0" parTransId="{F3B65462-64DF-4821-BF6C-2B8DF407004A}" sibTransId="{2D8BC6BD-FAD9-44F0-9CC6-1487B559FF4D}"/>
    <dgm:cxn modelId="{7077618D-7F1E-44A0-B5B3-42A1ACCFEF80}" srcId="{95C0DC54-C5CE-4603-8050-8C1F11118CBA}" destId="{DBB8247D-D3CD-49FF-989E-310E3A0EDB63}" srcOrd="1" destOrd="0" parTransId="{91424B1C-C08F-4AD1-82AA-331122032EB9}" sibTransId="{72F11D9C-3B85-4CC9-845D-0ABC996F52B7}"/>
    <dgm:cxn modelId="{304CFC2C-8A9B-4350-9618-B2DD97E2C2CC}" type="presOf" srcId="{1E2BAA88-F306-4817-8E1E-E6CE1D58803D}" destId="{FD4DBBC6-BE17-42CF-9DA4-E58C70B7961B}" srcOrd="0" destOrd="2" presId="urn:microsoft.com/office/officeart/2005/8/layout/vList2"/>
    <dgm:cxn modelId="{EC217A5E-841C-40CA-8B39-55A725DB9EC8}" srcId="{95C0DC54-C5CE-4603-8050-8C1F11118CBA}" destId="{1E2BAA88-F306-4817-8E1E-E6CE1D58803D}" srcOrd="2" destOrd="0" parTransId="{779ADF44-8C41-42A5-9EDC-7D56F3E79825}" sibTransId="{67A48905-F100-4686-8365-2E62892B9812}"/>
    <dgm:cxn modelId="{7AE60BA8-7569-484D-9F85-3C3DF4ADEA1B}" srcId="{C0345D82-4F2E-45CE-8021-DCE033A4D8E9}" destId="{95C0DC54-C5CE-4603-8050-8C1F11118CBA}" srcOrd="1" destOrd="0" parTransId="{0F03DB74-4FF2-4D2F-B36B-B1BDBC4141C3}" sibTransId="{E03027A4-F8F9-438B-A313-EB23D605E798}"/>
    <dgm:cxn modelId="{70267D7E-B795-45C6-AFE5-D48895795ED4}" type="presParOf" srcId="{13A1E6BB-EDE9-469A-A055-872445D36E1A}" destId="{27A9B65F-551F-43A6-BF09-F54C963E9424}" srcOrd="0" destOrd="0" presId="urn:microsoft.com/office/officeart/2005/8/layout/vList2"/>
    <dgm:cxn modelId="{E9B1449D-DEAC-47D2-B427-29BCE1CBECA0}" type="presParOf" srcId="{13A1E6BB-EDE9-469A-A055-872445D36E1A}" destId="{A5C1816B-DF4F-4FAB-9E1E-D0FC7C3A9F85}" srcOrd="1" destOrd="0" presId="urn:microsoft.com/office/officeart/2005/8/layout/vList2"/>
    <dgm:cxn modelId="{951FB9A1-0442-4EB7-A499-24C098CE3077}" type="presParOf" srcId="{13A1E6BB-EDE9-469A-A055-872445D36E1A}" destId="{1AEBF20D-2379-4440-91F9-5334BC9728F1}" srcOrd="2" destOrd="0" presId="urn:microsoft.com/office/officeart/2005/8/layout/vList2"/>
    <dgm:cxn modelId="{79F4CD5C-4DA1-47EE-AA29-6D95133351C5}" type="presParOf" srcId="{13A1E6BB-EDE9-469A-A055-872445D36E1A}" destId="{FD4DBBC6-BE17-42CF-9DA4-E58C70B7961B}"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3C6FA78-1938-4EE7-96B6-79E1EAC6E93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pPr rtl="1"/>
          <a:endParaRPr lang="ar-SA"/>
        </a:p>
      </dgm:t>
    </dgm:pt>
    <dgm:pt modelId="{DBFC095B-17EC-4556-9096-63986895FDCF}">
      <dgm:prSet/>
      <dgm:spPr/>
      <dgm:t>
        <a:bodyPr/>
        <a:lstStyle/>
        <a:p>
          <a:pPr rtl="1"/>
          <a:r>
            <a:rPr lang="ar-SA" dirty="0" smtClean="0"/>
            <a:t>فحص حبوب اللقاح باستخدام العدسة </a:t>
          </a:r>
          <a:r>
            <a:rPr lang="ar-SA" dirty="0" err="1" smtClean="0"/>
            <a:t>الميكرومترية</a:t>
          </a:r>
          <a:endParaRPr lang="ar-SA" dirty="0"/>
        </a:p>
      </dgm:t>
    </dgm:pt>
    <dgm:pt modelId="{080720C3-4066-448E-8DE3-4DEEB332B5DA}" type="parTrans" cxnId="{C062AAB3-E6FF-4E9B-AC2A-41E559DC7B73}">
      <dgm:prSet/>
      <dgm:spPr/>
      <dgm:t>
        <a:bodyPr/>
        <a:lstStyle/>
        <a:p>
          <a:pPr rtl="1"/>
          <a:endParaRPr lang="ar-SA"/>
        </a:p>
      </dgm:t>
    </dgm:pt>
    <dgm:pt modelId="{F7F52CAA-7ADA-4BE9-8772-FF81F07DC9C6}" type="sibTrans" cxnId="{C062AAB3-E6FF-4E9B-AC2A-41E559DC7B73}">
      <dgm:prSet/>
      <dgm:spPr/>
      <dgm:t>
        <a:bodyPr/>
        <a:lstStyle/>
        <a:p>
          <a:pPr rtl="1"/>
          <a:endParaRPr lang="ar-SA"/>
        </a:p>
      </dgm:t>
    </dgm:pt>
    <dgm:pt modelId="{997C2B4A-A456-4610-8D3B-F78A8AD78335}" type="pres">
      <dgm:prSet presAssocID="{F3C6FA78-1938-4EE7-96B6-79E1EAC6E931}" presName="Name0" presStyleCnt="0">
        <dgm:presLayoutVars>
          <dgm:dir/>
          <dgm:resizeHandles val="exact"/>
        </dgm:presLayoutVars>
      </dgm:prSet>
      <dgm:spPr/>
      <dgm:t>
        <a:bodyPr/>
        <a:lstStyle/>
        <a:p>
          <a:pPr rtl="1"/>
          <a:endParaRPr lang="ar-SA"/>
        </a:p>
      </dgm:t>
    </dgm:pt>
    <dgm:pt modelId="{1F4B44CC-734D-4892-9BE2-9898C8564A88}" type="pres">
      <dgm:prSet presAssocID="{DBFC095B-17EC-4556-9096-63986895FDCF}" presName="parTxOnly" presStyleLbl="node1" presStyleIdx="0" presStyleCnt="1">
        <dgm:presLayoutVars>
          <dgm:bulletEnabled val="1"/>
        </dgm:presLayoutVars>
      </dgm:prSet>
      <dgm:spPr/>
      <dgm:t>
        <a:bodyPr/>
        <a:lstStyle/>
        <a:p>
          <a:pPr rtl="1"/>
          <a:endParaRPr lang="ar-SA"/>
        </a:p>
      </dgm:t>
    </dgm:pt>
  </dgm:ptLst>
  <dgm:cxnLst>
    <dgm:cxn modelId="{C062AAB3-E6FF-4E9B-AC2A-41E559DC7B73}" srcId="{F3C6FA78-1938-4EE7-96B6-79E1EAC6E931}" destId="{DBFC095B-17EC-4556-9096-63986895FDCF}" srcOrd="0" destOrd="0" parTransId="{080720C3-4066-448E-8DE3-4DEEB332B5DA}" sibTransId="{F7F52CAA-7ADA-4BE9-8772-FF81F07DC9C6}"/>
    <dgm:cxn modelId="{9A3AAEC6-2D90-45E3-9BCA-96D7301D4226}" type="presOf" srcId="{DBFC095B-17EC-4556-9096-63986895FDCF}" destId="{1F4B44CC-734D-4892-9BE2-9898C8564A88}" srcOrd="0" destOrd="0" presId="urn:microsoft.com/office/officeart/2005/8/layout/hChevron3"/>
    <dgm:cxn modelId="{AF07CE7E-0693-4032-AEBD-AEA10B993E52}" type="presOf" srcId="{F3C6FA78-1938-4EE7-96B6-79E1EAC6E931}" destId="{997C2B4A-A456-4610-8D3B-F78A8AD78335}" srcOrd="0" destOrd="0" presId="urn:microsoft.com/office/officeart/2005/8/layout/hChevron3"/>
    <dgm:cxn modelId="{2DBD8C7E-3EB7-4A08-AC43-8198DFD24CE7}" type="presParOf" srcId="{997C2B4A-A456-4610-8D3B-F78A8AD78335}" destId="{1F4B44CC-734D-4892-9BE2-9898C8564A88}" srcOrd="0"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3C6FA78-1938-4EE7-96B6-79E1EAC6E931}"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pPr rtl="1"/>
          <a:endParaRPr lang="ar-SA"/>
        </a:p>
      </dgm:t>
    </dgm:pt>
    <dgm:pt modelId="{DBFC095B-17EC-4556-9096-63986895FDCF}">
      <dgm:prSet custT="1"/>
      <dgm:spPr/>
      <dgm:t>
        <a:bodyPr/>
        <a:lstStyle/>
        <a:p>
          <a:pPr rtl="1"/>
          <a:r>
            <a:rPr lang="ar-SA" sz="2800" dirty="0" smtClean="0"/>
            <a:t>قياس حبوب اللقاح باستخدام العدسة </a:t>
          </a:r>
          <a:r>
            <a:rPr lang="ar-SA" sz="2800" dirty="0" err="1" smtClean="0"/>
            <a:t>الميكرومترية</a:t>
          </a:r>
          <a:endParaRPr lang="ar-SA" sz="2800" dirty="0"/>
        </a:p>
      </dgm:t>
    </dgm:pt>
    <dgm:pt modelId="{080720C3-4066-448E-8DE3-4DEEB332B5DA}" type="parTrans" cxnId="{C062AAB3-E6FF-4E9B-AC2A-41E559DC7B73}">
      <dgm:prSet/>
      <dgm:spPr/>
      <dgm:t>
        <a:bodyPr/>
        <a:lstStyle/>
        <a:p>
          <a:pPr rtl="1"/>
          <a:endParaRPr lang="ar-SA"/>
        </a:p>
      </dgm:t>
    </dgm:pt>
    <dgm:pt modelId="{F7F52CAA-7ADA-4BE9-8772-FF81F07DC9C6}" type="sibTrans" cxnId="{C062AAB3-E6FF-4E9B-AC2A-41E559DC7B73}">
      <dgm:prSet/>
      <dgm:spPr/>
      <dgm:t>
        <a:bodyPr/>
        <a:lstStyle/>
        <a:p>
          <a:pPr rtl="1"/>
          <a:endParaRPr lang="ar-SA"/>
        </a:p>
      </dgm:t>
    </dgm:pt>
    <dgm:pt modelId="{997C2B4A-A456-4610-8D3B-F78A8AD78335}" type="pres">
      <dgm:prSet presAssocID="{F3C6FA78-1938-4EE7-96B6-79E1EAC6E931}" presName="Name0" presStyleCnt="0">
        <dgm:presLayoutVars>
          <dgm:dir/>
          <dgm:resizeHandles val="exact"/>
        </dgm:presLayoutVars>
      </dgm:prSet>
      <dgm:spPr/>
      <dgm:t>
        <a:bodyPr/>
        <a:lstStyle/>
        <a:p>
          <a:pPr rtl="1"/>
          <a:endParaRPr lang="ar-SA"/>
        </a:p>
      </dgm:t>
    </dgm:pt>
    <dgm:pt modelId="{1F4B44CC-734D-4892-9BE2-9898C8564A88}" type="pres">
      <dgm:prSet presAssocID="{DBFC095B-17EC-4556-9096-63986895FDCF}" presName="parTxOnly" presStyleLbl="node1" presStyleIdx="0" presStyleCnt="1" custLinFactNeighborX="5610" custLinFactNeighborY="5076">
        <dgm:presLayoutVars>
          <dgm:bulletEnabled val="1"/>
        </dgm:presLayoutVars>
      </dgm:prSet>
      <dgm:spPr/>
      <dgm:t>
        <a:bodyPr/>
        <a:lstStyle/>
        <a:p>
          <a:pPr rtl="1"/>
          <a:endParaRPr lang="ar-SA"/>
        </a:p>
      </dgm:t>
    </dgm:pt>
  </dgm:ptLst>
  <dgm:cxnLst>
    <dgm:cxn modelId="{C062AAB3-E6FF-4E9B-AC2A-41E559DC7B73}" srcId="{F3C6FA78-1938-4EE7-96B6-79E1EAC6E931}" destId="{DBFC095B-17EC-4556-9096-63986895FDCF}" srcOrd="0" destOrd="0" parTransId="{080720C3-4066-448E-8DE3-4DEEB332B5DA}" sibTransId="{F7F52CAA-7ADA-4BE9-8772-FF81F07DC9C6}"/>
    <dgm:cxn modelId="{8B2D14D2-2006-4A73-B028-78D611AC2A7C}" type="presOf" srcId="{F3C6FA78-1938-4EE7-96B6-79E1EAC6E931}" destId="{997C2B4A-A456-4610-8D3B-F78A8AD78335}" srcOrd="0" destOrd="0" presId="urn:microsoft.com/office/officeart/2005/8/layout/hChevron3"/>
    <dgm:cxn modelId="{5C55549C-4359-46A5-A361-9769CAC00F40}" type="presOf" srcId="{DBFC095B-17EC-4556-9096-63986895FDCF}" destId="{1F4B44CC-734D-4892-9BE2-9898C8564A88}" srcOrd="0" destOrd="0" presId="urn:microsoft.com/office/officeart/2005/8/layout/hChevron3"/>
    <dgm:cxn modelId="{FB93A5A7-5414-4747-B0B8-156701783187}" type="presParOf" srcId="{997C2B4A-A456-4610-8D3B-F78A8AD78335}" destId="{1F4B44CC-734D-4892-9BE2-9898C8564A88}" srcOrd="0"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19F7FD-3304-4E67-A83B-87E1806A7C7F}"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pPr rtl="1"/>
          <a:endParaRPr lang="ar-SA"/>
        </a:p>
      </dgm:t>
    </dgm:pt>
    <dgm:pt modelId="{88E8CE7C-79C0-4C17-8DD8-B4FB726AB663}">
      <dgm:prSet custT="1"/>
      <dgm:spPr/>
      <dgm:t>
        <a:bodyPr/>
        <a:lstStyle/>
        <a:p>
          <a:pPr rtl="1"/>
          <a:r>
            <a:rPr lang="ar-SA" sz="4400" dirty="0" smtClean="0"/>
            <a:t>طريقة قياس أبعاد حبوب اللقاح</a:t>
          </a:r>
          <a:endParaRPr lang="ar-SA" sz="4400" dirty="0"/>
        </a:p>
      </dgm:t>
    </dgm:pt>
    <dgm:pt modelId="{493FE7CE-A9A9-4F76-9BB7-B3AB0A7635D3}" type="parTrans" cxnId="{570CF9C6-C1BD-41DC-B32B-B0F76623B135}">
      <dgm:prSet/>
      <dgm:spPr/>
      <dgm:t>
        <a:bodyPr/>
        <a:lstStyle/>
        <a:p>
          <a:pPr rtl="1"/>
          <a:endParaRPr lang="ar-SA"/>
        </a:p>
      </dgm:t>
    </dgm:pt>
    <dgm:pt modelId="{27EE066F-D83C-4681-A055-10238AF389A1}" type="sibTrans" cxnId="{570CF9C6-C1BD-41DC-B32B-B0F76623B135}">
      <dgm:prSet/>
      <dgm:spPr/>
      <dgm:t>
        <a:bodyPr/>
        <a:lstStyle/>
        <a:p>
          <a:pPr rtl="1"/>
          <a:endParaRPr lang="ar-SA"/>
        </a:p>
      </dgm:t>
    </dgm:pt>
    <dgm:pt modelId="{9099656E-76D4-4442-B384-A5353AB9BC89}" type="pres">
      <dgm:prSet presAssocID="{1C19F7FD-3304-4E67-A83B-87E1806A7C7F}" presName="Name0" presStyleCnt="0">
        <dgm:presLayoutVars>
          <dgm:dir/>
          <dgm:resizeHandles val="exact"/>
        </dgm:presLayoutVars>
      </dgm:prSet>
      <dgm:spPr/>
      <dgm:t>
        <a:bodyPr/>
        <a:lstStyle/>
        <a:p>
          <a:endParaRPr lang="en-US"/>
        </a:p>
      </dgm:t>
    </dgm:pt>
    <dgm:pt modelId="{3E2CF747-C563-4900-B812-2EB2976A5150}" type="pres">
      <dgm:prSet presAssocID="{88E8CE7C-79C0-4C17-8DD8-B4FB726AB663}" presName="parTxOnly" presStyleLbl="node1" presStyleIdx="0" presStyleCnt="1">
        <dgm:presLayoutVars>
          <dgm:bulletEnabled val="1"/>
        </dgm:presLayoutVars>
      </dgm:prSet>
      <dgm:spPr/>
      <dgm:t>
        <a:bodyPr/>
        <a:lstStyle/>
        <a:p>
          <a:endParaRPr lang="en-US"/>
        </a:p>
      </dgm:t>
    </dgm:pt>
  </dgm:ptLst>
  <dgm:cxnLst>
    <dgm:cxn modelId="{6CB80865-68D8-4182-8DA1-E0B3778C8C0D}" type="presOf" srcId="{88E8CE7C-79C0-4C17-8DD8-B4FB726AB663}" destId="{3E2CF747-C563-4900-B812-2EB2976A5150}" srcOrd="0" destOrd="0" presId="urn:microsoft.com/office/officeart/2005/8/layout/hChevron3"/>
    <dgm:cxn modelId="{D101EC33-1552-4A92-B277-31EF62C6241D}" type="presOf" srcId="{1C19F7FD-3304-4E67-A83B-87E1806A7C7F}" destId="{9099656E-76D4-4442-B384-A5353AB9BC89}" srcOrd="0" destOrd="0" presId="urn:microsoft.com/office/officeart/2005/8/layout/hChevron3"/>
    <dgm:cxn modelId="{570CF9C6-C1BD-41DC-B32B-B0F76623B135}" srcId="{1C19F7FD-3304-4E67-A83B-87E1806A7C7F}" destId="{88E8CE7C-79C0-4C17-8DD8-B4FB726AB663}" srcOrd="0" destOrd="0" parTransId="{493FE7CE-A9A9-4F76-9BB7-B3AB0A7635D3}" sibTransId="{27EE066F-D83C-4681-A055-10238AF389A1}"/>
    <dgm:cxn modelId="{D60233EB-4A9F-4077-8F59-E2FD321055B5}" type="presParOf" srcId="{9099656E-76D4-4442-B384-A5353AB9BC89}" destId="{3E2CF747-C563-4900-B812-2EB2976A5150}" srcOrd="0"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00D879A-FA34-4E97-A4B6-14E64ED31EEE}" type="doc">
      <dgm:prSet loTypeId="urn:microsoft.com/office/officeart/2005/8/layout/hChevron3" loCatId="process" qsTypeId="urn:microsoft.com/office/officeart/2005/8/quickstyle/simple1" qsCatId="simple" csTypeId="urn:microsoft.com/office/officeart/2005/8/colors/accent1_2" csCatId="accent1"/>
      <dgm:spPr/>
      <dgm:t>
        <a:bodyPr/>
        <a:lstStyle/>
        <a:p>
          <a:pPr rtl="1"/>
          <a:endParaRPr lang="ar-SA"/>
        </a:p>
      </dgm:t>
    </dgm:pt>
    <dgm:pt modelId="{381BCA14-90F8-4E96-9151-3D4882217085}">
      <dgm:prSet/>
      <dgm:spPr/>
      <dgm:t>
        <a:bodyPr/>
        <a:lstStyle/>
        <a:p>
          <a:pPr rtl="1"/>
          <a:r>
            <a:rPr lang="ar-SA" dirty="0" smtClean="0"/>
            <a:t>مثال لكيفية تعين الصفيحة </a:t>
          </a:r>
          <a:r>
            <a:rPr lang="ar-SA" dirty="0" err="1" smtClean="0"/>
            <a:t>الميكرومترية</a:t>
          </a:r>
          <a:endParaRPr lang="ar-SA" dirty="0"/>
        </a:p>
      </dgm:t>
    </dgm:pt>
    <dgm:pt modelId="{90D3B32C-4460-464D-88D3-94EC8E15F0A6}" type="parTrans" cxnId="{00D0225E-58A1-4BA9-B547-631CBAD1FB7C}">
      <dgm:prSet/>
      <dgm:spPr/>
      <dgm:t>
        <a:bodyPr/>
        <a:lstStyle/>
        <a:p>
          <a:pPr rtl="1"/>
          <a:endParaRPr lang="ar-SA"/>
        </a:p>
      </dgm:t>
    </dgm:pt>
    <dgm:pt modelId="{617E3678-2BCD-4F9D-8847-EEB9939AFFEF}" type="sibTrans" cxnId="{00D0225E-58A1-4BA9-B547-631CBAD1FB7C}">
      <dgm:prSet/>
      <dgm:spPr/>
      <dgm:t>
        <a:bodyPr/>
        <a:lstStyle/>
        <a:p>
          <a:pPr rtl="1"/>
          <a:endParaRPr lang="ar-SA"/>
        </a:p>
      </dgm:t>
    </dgm:pt>
    <dgm:pt modelId="{03B62F02-5F24-47A6-BA2A-3ED8F6B953A4}" type="pres">
      <dgm:prSet presAssocID="{900D879A-FA34-4E97-A4B6-14E64ED31EEE}" presName="Name0" presStyleCnt="0">
        <dgm:presLayoutVars>
          <dgm:dir/>
          <dgm:resizeHandles val="exact"/>
        </dgm:presLayoutVars>
      </dgm:prSet>
      <dgm:spPr/>
      <dgm:t>
        <a:bodyPr/>
        <a:lstStyle/>
        <a:p>
          <a:endParaRPr lang="en-US"/>
        </a:p>
      </dgm:t>
    </dgm:pt>
    <dgm:pt modelId="{76EEE6E2-3DC3-45E5-9B08-CC1F30E8B637}" type="pres">
      <dgm:prSet presAssocID="{381BCA14-90F8-4E96-9151-3D4882217085}" presName="parTxOnly" presStyleLbl="node1" presStyleIdx="0" presStyleCnt="1">
        <dgm:presLayoutVars>
          <dgm:bulletEnabled val="1"/>
        </dgm:presLayoutVars>
      </dgm:prSet>
      <dgm:spPr/>
      <dgm:t>
        <a:bodyPr/>
        <a:lstStyle/>
        <a:p>
          <a:endParaRPr lang="en-US"/>
        </a:p>
      </dgm:t>
    </dgm:pt>
  </dgm:ptLst>
  <dgm:cxnLst>
    <dgm:cxn modelId="{00D0225E-58A1-4BA9-B547-631CBAD1FB7C}" srcId="{900D879A-FA34-4E97-A4B6-14E64ED31EEE}" destId="{381BCA14-90F8-4E96-9151-3D4882217085}" srcOrd="0" destOrd="0" parTransId="{90D3B32C-4460-464D-88D3-94EC8E15F0A6}" sibTransId="{617E3678-2BCD-4F9D-8847-EEB9939AFFEF}"/>
    <dgm:cxn modelId="{AA79A39E-8CF7-44C1-A793-FE8E0F2D78B8}" type="presOf" srcId="{381BCA14-90F8-4E96-9151-3D4882217085}" destId="{76EEE6E2-3DC3-45E5-9B08-CC1F30E8B637}" srcOrd="0" destOrd="0" presId="urn:microsoft.com/office/officeart/2005/8/layout/hChevron3"/>
    <dgm:cxn modelId="{22310101-FCB1-4090-AA6E-2B2319F3CCA3}" type="presOf" srcId="{900D879A-FA34-4E97-A4B6-14E64ED31EEE}" destId="{03B62F02-5F24-47A6-BA2A-3ED8F6B953A4}" srcOrd="0" destOrd="0" presId="urn:microsoft.com/office/officeart/2005/8/layout/hChevron3"/>
    <dgm:cxn modelId="{5F5B6208-5F46-492F-B311-1A91ADABD2A9}" type="presParOf" srcId="{03B62F02-5F24-47A6-BA2A-3ED8F6B953A4}" destId="{76EEE6E2-3DC3-45E5-9B08-CC1F30E8B637}" srcOrd="0" destOrd="0" presId="urn:microsoft.com/office/officeart/2005/8/layout/hChevron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82B63AA-6550-45B7-8A17-9E86989F14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0A855E6-4FCE-4259-B855-D2D66BCFE08A}">
      <dgm:prSet custT="1"/>
      <dgm:spPr/>
      <dgm:t>
        <a:bodyPr/>
        <a:lstStyle/>
        <a:p>
          <a:pPr rtl="1"/>
          <a:r>
            <a:rPr lang="ar-SA" sz="3200" dirty="0" smtClean="0"/>
            <a:t>تظهر  حبوب اللقاح اشكالا مختلفه فقد تكون كروية او بيضاوية او مضلعة او مستطيلة او </a:t>
          </a:r>
          <a:r>
            <a:rPr lang="ar-SA" sz="2800" dirty="0" smtClean="0"/>
            <a:t>مثلثة</a:t>
          </a:r>
          <a:r>
            <a:rPr lang="ar-SA" sz="3200" dirty="0" smtClean="0"/>
            <a:t> و أشكالا كثيرة. </a:t>
          </a:r>
          <a:endParaRPr lang="en-US" sz="3200" dirty="0"/>
        </a:p>
      </dgm:t>
    </dgm:pt>
    <dgm:pt modelId="{C261CC03-DA32-4AE0-B605-E763E1024353}" type="parTrans" cxnId="{9D18C0DD-0059-4B46-9B3C-C9ADE72CED80}">
      <dgm:prSet/>
      <dgm:spPr/>
      <dgm:t>
        <a:bodyPr/>
        <a:lstStyle/>
        <a:p>
          <a:endParaRPr lang="en-US" sz="1000"/>
        </a:p>
      </dgm:t>
    </dgm:pt>
    <dgm:pt modelId="{ECE93FBE-EED6-48AB-9847-C758E82FC90B}" type="sibTrans" cxnId="{9D18C0DD-0059-4B46-9B3C-C9ADE72CED80}">
      <dgm:prSet/>
      <dgm:spPr/>
      <dgm:t>
        <a:bodyPr/>
        <a:lstStyle/>
        <a:p>
          <a:endParaRPr lang="en-US" sz="1000"/>
        </a:p>
      </dgm:t>
    </dgm:pt>
    <dgm:pt modelId="{75EB8E68-8ED4-48D3-AA71-3E37B8094148}">
      <dgm:prSet custT="1"/>
      <dgm:spPr/>
      <dgm:t>
        <a:bodyPr/>
        <a:lstStyle/>
        <a:p>
          <a:pPr marL="0" marR="0" indent="0" algn="r" defTabSz="914400" eaLnBrk="1" fontAlgn="auto" latinLnBrk="0" hangingPunct="1">
            <a:lnSpc>
              <a:spcPct val="100000"/>
            </a:lnSpc>
            <a:spcBef>
              <a:spcPts val="0"/>
            </a:spcBef>
            <a:spcAft>
              <a:spcPts val="0"/>
            </a:spcAft>
            <a:buClrTx/>
            <a:buSzTx/>
            <a:buFontTx/>
            <a:buNone/>
            <a:tabLst/>
            <a:defRPr/>
          </a:pPr>
          <a:r>
            <a:rPr lang="ar-SA" sz="2800" dirty="0" smtClean="0"/>
            <a:t>السؤال الثاني :كيف يظهر جدار حبة اللقاح ؟ </a:t>
          </a:r>
          <a:endParaRPr lang="en-US" sz="2800" dirty="0" smtClean="0"/>
        </a:p>
        <a:p>
          <a:pPr defTabSz="44450">
            <a:lnSpc>
              <a:spcPct val="90000"/>
            </a:lnSpc>
            <a:spcBef>
              <a:spcPct val="0"/>
            </a:spcBef>
            <a:spcAft>
              <a:spcPct val="35000"/>
            </a:spcAft>
          </a:pPr>
          <a:endParaRPr lang="en-US" sz="2800" dirty="0"/>
        </a:p>
      </dgm:t>
    </dgm:pt>
    <dgm:pt modelId="{53811F7F-2C0F-49A0-9B31-0501A4690018}" type="parTrans" cxnId="{0D97CA35-A4C6-454D-AC5F-943BA543CCFF}">
      <dgm:prSet/>
      <dgm:spPr/>
      <dgm:t>
        <a:bodyPr/>
        <a:lstStyle/>
        <a:p>
          <a:endParaRPr lang="en-US" sz="1100"/>
        </a:p>
      </dgm:t>
    </dgm:pt>
    <dgm:pt modelId="{F8BE204A-B1EA-498B-ABA4-7A0A1F93B0CF}" type="sibTrans" cxnId="{0D97CA35-A4C6-454D-AC5F-943BA543CCFF}">
      <dgm:prSet/>
      <dgm:spPr/>
      <dgm:t>
        <a:bodyPr/>
        <a:lstStyle/>
        <a:p>
          <a:endParaRPr lang="en-US" sz="1100"/>
        </a:p>
      </dgm:t>
    </dgm:pt>
    <dgm:pt modelId="{ADE2E26C-1CCB-4979-A825-01B64F84A02C}">
      <dgm:prSet custT="1"/>
      <dgm:spPr/>
      <dgm:t>
        <a:bodyPr/>
        <a:lstStyle/>
        <a:p>
          <a:pPr algn="r"/>
          <a:r>
            <a:rPr lang="ar-SA" sz="2800" dirty="0" smtClean="0"/>
            <a:t>السؤال الأول : في الشريحة التي امامك ماشكل حبة اللقاح   ؟  </a:t>
          </a:r>
          <a:endParaRPr lang="en-US" sz="2800" dirty="0"/>
        </a:p>
      </dgm:t>
    </dgm:pt>
    <dgm:pt modelId="{B841AF82-4D98-408E-973F-B7B505A090DB}" type="parTrans" cxnId="{058F8AF0-4B93-41DD-BC27-AC10A3720D53}">
      <dgm:prSet/>
      <dgm:spPr/>
      <dgm:t>
        <a:bodyPr/>
        <a:lstStyle/>
        <a:p>
          <a:endParaRPr lang="en-US" sz="1100"/>
        </a:p>
      </dgm:t>
    </dgm:pt>
    <dgm:pt modelId="{3203560C-FB3A-4B4C-9B88-27C590894E55}" type="sibTrans" cxnId="{058F8AF0-4B93-41DD-BC27-AC10A3720D53}">
      <dgm:prSet/>
      <dgm:spPr/>
      <dgm:t>
        <a:bodyPr/>
        <a:lstStyle/>
        <a:p>
          <a:endParaRPr lang="en-US" sz="1100"/>
        </a:p>
      </dgm:t>
    </dgm:pt>
    <dgm:pt modelId="{FF7B74AC-3B79-4A50-B30A-325B8AB12165}">
      <dgm:prSet custT="1"/>
      <dgm:spPr/>
      <dgm:t>
        <a:bodyPr/>
        <a:lstStyle/>
        <a:p>
          <a:pPr rtl="1"/>
          <a:r>
            <a:rPr lang="ar-SA" sz="2800" smtClean="0"/>
            <a:t>السؤال الثالث : كيف يمكن قياس طول و عرض حبة اللقاح ؟ </a:t>
          </a:r>
          <a:endParaRPr lang="en-US" sz="2800"/>
        </a:p>
      </dgm:t>
    </dgm:pt>
    <dgm:pt modelId="{A3BE45D9-2A05-4214-82DC-15EC0842DA11}" type="parTrans" cxnId="{15E1BD74-68B1-4ACE-A2C6-133C59551615}">
      <dgm:prSet/>
      <dgm:spPr/>
      <dgm:t>
        <a:bodyPr/>
        <a:lstStyle/>
        <a:p>
          <a:endParaRPr lang="en-US"/>
        </a:p>
      </dgm:t>
    </dgm:pt>
    <dgm:pt modelId="{2947DA95-9957-4044-8771-1B13D4E2829C}" type="sibTrans" cxnId="{15E1BD74-68B1-4ACE-A2C6-133C59551615}">
      <dgm:prSet/>
      <dgm:spPr/>
      <dgm:t>
        <a:bodyPr/>
        <a:lstStyle/>
        <a:p>
          <a:endParaRPr lang="en-US"/>
        </a:p>
      </dgm:t>
    </dgm:pt>
    <dgm:pt modelId="{58F2D858-2894-434E-B84F-15FB72E017EE}" type="pres">
      <dgm:prSet presAssocID="{E82B63AA-6550-45B7-8A17-9E86989F14CD}" presName="linear" presStyleCnt="0">
        <dgm:presLayoutVars>
          <dgm:animLvl val="lvl"/>
          <dgm:resizeHandles val="exact"/>
        </dgm:presLayoutVars>
      </dgm:prSet>
      <dgm:spPr/>
      <dgm:t>
        <a:bodyPr/>
        <a:lstStyle/>
        <a:p>
          <a:endParaRPr lang="en-US"/>
        </a:p>
      </dgm:t>
    </dgm:pt>
    <dgm:pt modelId="{6E7733AD-6A9C-45EC-B246-CBECE89D0EBA}" type="pres">
      <dgm:prSet presAssocID="{70A855E6-4FCE-4259-B855-D2D66BCFE08A}" presName="parentText" presStyleLbl="node1" presStyleIdx="0" presStyleCnt="4">
        <dgm:presLayoutVars>
          <dgm:chMax val="0"/>
          <dgm:bulletEnabled val="1"/>
        </dgm:presLayoutVars>
      </dgm:prSet>
      <dgm:spPr/>
      <dgm:t>
        <a:bodyPr/>
        <a:lstStyle/>
        <a:p>
          <a:endParaRPr lang="en-US"/>
        </a:p>
      </dgm:t>
    </dgm:pt>
    <dgm:pt modelId="{D22E656B-8DFA-4110-BD6B-2BB2A90443CD}" type="pres">
      <dgm:prSet presAssocID="{ECE93FBE-EED6-48AB-9847-C758E82FC90B}" presName="spacer" presStyleCnt="0"/>
      <dgm:spPr/>
    </dgm:pt>
    <dgm:pt modelId="{273BF4BD-EF68-40B1-B236-AD28D7B7AB22}" type="pres">
      <dgm:prSet presAssocID="{ADE2E26C-1CCB-4979-A825-01B64F84A02C}" presName="parentText" presStyleLbl="node1" presStyleIdx="1" presStyleCnt="4">
        <dgm:presLayoutVars>
          <dgm:chMax val="0"/>
          <dgm:bulletEnabled val="1"/>
        </dgm:presLayoutVars>
      </dgm:prSet>
      <dgm:spPr/>
      <dgm:t>
        <a:bodyPr/>
        <a:lstStyle/>
        <a:p>
          <a:endParaRPr lang="en-US"/>
        </a:p>
      </dgm:t>
    </dgm:pt>
    <dgm:pt modelId="{8DAA86EE-2679-42C3-A850-BEBDA297E27E}" type="pres">
      <dgm:prSet presAssocID="{3203560C-FB3A-4B4C-9B88-27C590894E55}" presName="spacer" presStyleCnt="0"/>
      <dgm:spPr/>
    </dgm:pt>
    <dgm:pt modelId="{B22792DE-9AF1-45FB-8317-2BF07E65ACB4}" type="pres">
      <dgm:prSet presAssocID="{75EB8E68-8ED4-48D3-AA71-3E37B8094148}" presName="parentText" presStyleLbl="node1" presStyleIdx="2" presStyleCnt="4">
        <dgm:presLayoutVars>
          <dgm:chMax val="0"/>
          <dgm:bulletEnabled val="1"/>
        </dgm:presLayoutVars>
      </dgm:prSet>
      <dgm:spPr/>
      <dgm:t>
        <a:bodyPr/>
        <a:lstStyle/>
        <a:p>
          <a:endParaRPr lang="en-US"/>
        </a:p>
      </dgm:t>
    </dgm:pt>
    <dgm:pt modelId="{758A5392-6769-4574-AF09-8A5ED409BE3E}" type="pres">
      <dgm:prSet presAssocID="{F8BE204A-B1EA-498B-ABA4-7A0A1F93B0CF}" presName="spacer" presStyleCnt="0"/>
      <dgm:spPr/>
    </dgm:pt>
    <dgm:pt modelId="{A0860F67-8E87-436F-AA9D-1F8BD8C4C1F5}" type="pres">
      <dgm:prSet presAssocID="{FF7B74AC-3B79-4A50-B30A-325B8AB12165}" presName="parentText" presStyleLbl="node1" presStyleIdx="3" presStyleCnt="4">
        <dgm:presLayoutVars>
          <dgm:chMax val="0"/>
          <dgm:bulletEnabled val="1"/>
        </dgm:presLayoutVars>
      </dgm:prSet>
      <dgm:spPr/>
      <dgm:t>
        <a:bodyPr/>
        <a:lstStyle/>
        <a:p>
          <a:endParaRPr lang="en-US"/>
        </a:p>
      </dgm:t>
    </dgm:pt>
  </dgm:ptLst>
  <dgm:cxnLst>
    <dgm:cxn modelId="{0D97CA35-A4C6-454D-AC5F-943BA543CCFF}" srcId="{E82B63AA-6550-45B7-8A17-9E86989F14CD}" destId="{75EB8E68-8ED4-48D3-AA71-3E37B8094148}" srcOrd="2" destOrd="0" parTransId="{53811F7F-2C0F-49A0-9B31-0501A4690018}" sibTransId="{F8BE204A-B1EA-498B-ABA4-7A0A1F93B0CF}"/>
    <dgm:cxn modelId="{8D758C4F-C3AF-464C-9BD9-7A756CE294D2}" type="presOf" srcId="{75EB8E68-8ED4-48D3-AA71-3E37B8094148}" destId="{B22792DE-9AF1-45FB-8317-2BF07E65ACB4}" srcOrd="0" destOrd="0" presId="urn:microsoft.com/office/officeart/2005/8/layout/vList2"/>
    <dgm:cxn modelId="{12075AC1-0F52-4BD5-887A-DB496BA69C67}" type="presOf" srcId="{ADE2E26C-1CCB-4979-A825-01B64F84A02C}" destId="{273BF4BD-EF68-40B1-B236-AD28D7B7AB22}" srcOrd="0" destOrd="0" presId="urn:microsoft.com/office/officeart/2005/8/layout/vList2"/>
    <dgm:cxn modelId="{058F8AF0-4B93-41DD-BC27-AC10A3720D53}" srcId="{E82B63AA-6550-45B7-8A17-9E86989F14CD}" destId="{ADE2E26C-1CCB-4979-A825-01B64F84A02C}" srcOrd="1" destOrd="0" parTransId="{B841AF82-4D98-408E-973F-B7B505A090DB}" sibTransId="{3203560C-FB3A-4B4C-9B88-27C590894E55}"/>
    <dgm:cxn modelId="{9CD6E15E-24E9-4ACC-AD32-A44F5FA6AA4F}" type="presOf" srcId="{70A855E6-4FCE-4259-B855-D2D66BCFE08A}" destId="{6E7733AD-6A9C-45EC-B246-CBECE89D0EBA}" srcOrd="0" destOrd="0" presId="urn:microsoft.com/office/officeart/2005/8/layout/vList2"/>
    <dgm:cxn modelId="{9D18C0DD-0059-4B46-9B3C-C9ADE72CED80}" srcId="{E82B63AA-6550-45B7-8A17-9E86989F14CD}" destId="{70A855E6-4FCE-4259-B855-D2D66BCFE08A}" srcOrd="0" destOrd="0" parTransId="{C261CC03-DA32-4AE0-B605-E763E1024353}" sibTransId="{ECE93FBE-EED6-48AB-9847-C758E82FC90B}"/>
    <dgm:cxn modelId="{F7CB4F27-B173-4838-8160-993C52433BA8}" type="presOf" srcId="{E82B63AA-6550-45B7-8A17-9E86989F14CD}" destId="{58F2D858-2894-434E-B84F-15FB72E017EE}" srcOrd="0" destOrd="0" presId="urn:microsoft.com/office/officeart/2005/8/layout/vList2"/>
    <dgm:cxn modelId="{15E1BD74-68B1-4ACE-A2C6-133C59551615}" srcId="{E82B63AA-6550-45B7-8A17-9E86989F14CD}" destId="{FF7B74AC-3B79-4A50-B30A-325B8AB12165}" srcOrd="3" destOrd="0" parTransId="{A3BE45D9-2A05-4214-82DC-15EC0842DA11}" sibTransId="{2947DA95-9957-4044-8771-1B13D4E2829C}"/>
    <dgm:cxn modelId="{C4217B7E-8E50-4402-B400-3BF9B780780A}" type="presOf" srcId="{FF7B74AC-3B79-4A50-B30A-325B8AB12165}" destId="{A0860F67-8E87-436F-AA9D-1F8BD8C4C1F5}" srcOrd="0" destOrd="0" presId="urn:microsoft.com/office/officeart/2005/8/layout/vList2"/>
    <dgm:cxn modelId="{B19DF36F-3B89-4AF3-A91C-DFDAB21918A1}" type="presParOf" srcId="{58F2D858-2894-434E-B84F-15FB72E017EE}" destId="{6E7733AD-6A9C-45EC-B246-CBECE89D0EBA}" srcOrd="0" destOrd="0" presId="urn:microsoft.com/office/officeart/2005/8/layout/vList2"/>
    <dgm:cxn modelId="{C06B4273-878B-4A59-B76B-B1E816DDDE67}" type="presParOf" srcId="{58F2D858-2894-434E-B84F-15FB72E017EE}" destId="{D22E656B-8DFA-4110-BD6B-2BB2A90443CD}" srcOrd="1" destOrd="0" presId="urn:microsoft.com/office/officeart/2005/8/layout/vList2"/>
    <dgm:cxn modelId="{4A691060-30B6-492B-BE91-B1A966BC54FA}" type="presParOf" srcId="{58F2D858-2894-434E-B84F-15FB72E017EE}" destId="{273BF4BD-EF68-40B1-B236-AD28D7B7AB22}" srcOrd="2" destOrd="0" presId="urn:microsoft.com/office/officeart/2005/8/layout/vList2"/>
    <dgm:cxn modelId="{DF88534A-2AA7-4209-BD1B-7C163B439A99}" type="presParOf" srcId="{58F2D858-2894-434E-B84F-15FB72E017EE}" destId="{8DAA86EE-2679-42C3-A850-BEBDA297E27E}" srcOrd="3" destOrd="0" presId="urn:microsoft.com/office/officeart/2005/8/layout/vList2"/>
    <dgm:cxn modelId="{A32BDD6B-027D-49A9-A470-9DD16FBE1F55}" type="presParOf" srcId="{58F2D858-2894-434E-B84F-15FB72E017EE}" destId="{B22792DE-9AF1-45FB-8317-2BF07E65ACB4}" srcOrd="4" destOrd="0" presId="urn:microsoft.com/office/officeart/2005/8/layout/vList2"/>
    <dgm:cxn modelId="{14E1492A-E680-404A-BAA1-686B38AF7D91}" type="presParOf" srcId="{58F2D858-2894-434E-B84F-15FB72E017EE}" destId="{758A5392-6769-4574-AF09-8A5ED409BE3E}" srcOrd="5" destOrd="0" presId="urn:microsoft.com/office/officeart/2005/8/layout/vList2"/>
    <dgm:cxn modelId="{97599629-6305-4F24-8621-20E0BEF649DC}" type="presParOf" srcId="{58F2D858-2894-434E-B84F-15FB72E017EE}" destId="{A0860F67-8E87-436F-AA9D-1F8BD8C4C1F5}" srcOrd="6"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B936DF-0689-46AD-8075-3FC1A600FB40}" type="doc">
      <dgm:prSet loTypeId="urn:microsoft.com/office/officeart/2005/8/layout/vList2" loCatId="list" qsTypeId="urn:microsoft.com/office/officeart/2005/8/quickstyle/simple1" qsCatId="simple" csTypeId="urn:microsoft.com/office/officeart/2005/8/colors/colorful4" csCatId="colorful"/>
      <dgm:spPr/>
      <dgm:t>
        <a:bodyPr/>
        <a:lstStyle/>
        <a:p>
          <a:pPr rtl="1"/>
          <a:endParaRPr lang="ar-SA"/>
        </a:p>
      </dgm:t>
    </dgm:pt>
    <dgm:pt modelId="{A2F165FC-F98A-4262-96C8-A2E2C88DCEF7}">
      <dgm:prSet/>
      <dgm:spPr/>
      <dgm:t>
        <a:bodyPr/>
        <a:lstStyle/>
        <a:p>
          <a:pPr rtl="1"/>
          <a:r>
            <a:rPr lang="ar-SA" dirty="0" smtClean="0"/>
            <a:t>أولا: طريقة الهرس  </a:t>
          </a:r>
          <a:r>
            <a:rPr lang="en-US" dirty="0" smtClean="0"/>
            <a:t>Squash</a:t>
          </a:r>
          <a:r>
            <a:rPr lang="ar-SA" dirty="0" smtClean="0"/>
            <a:t> </a:t>
          </a:r>
          <a:r>
            <a:rPr lang="en-US" dirty="0" smtClean="0"/>
            <a:t>method </a:t>
          </a:r>
          <a:endParaRPr lang="ar-SA" dirty="0"/>
        </a:p>
      </dgm:t>
    </dgm:pt>
    <dgm:pt modelId="{D457D8EC-DAFE-444F-9E8D-C67C078E605C}" type="parTrans" cxnId="{9EA6DFBB-74EE-42C7-BAB8-FCACA1B659A0}">
      <dgm:prSet/>
      <dgm:spPr/>
      <dgm:t>
        <a:bodyPr/>
        <a:lstStyle/>
        <a:p>
          <a:pPr rtl="1"/>
          <a:endParaRPr lang="ar-SA"/>
        </a:p>
      </dgm:t>
    </dgm:pt>
    <dgm:pt modelId="{0485A9C3-508E-4918-9CD0-7A8C6C0A70FB}" type="sibTrans" cxnId="{9EA6DFBB-74EE-42C7-BAB8-FCACA1B659A0}">
      <dgm:prSet/>
      <dgm:spPr/>
      <dgm:t>
        <a:bodyPr/>
        <a:lstStyle/>
        <a:p>
          <a:pPr rtl="1"/>
          <a:endParaRPr lang="ar-SA"/>
        </a:p>
      </dgm:t>
    </dgm:pt>
    <dgm:pt modelId="{5FA586A7-7112-43D2-B7A5-DF0BCC4D28F5}" type="pres">
      <dgm:prSet presAssocID="{43B936DF-0689-46AD-8075-3FC1A600FB40}" presName="linear" presStyleCnt="0">
        <dgm:presLayoutVars>
          <dgm:animLvl val="lvl"/>
          <dgm:resizeHandles val="exact"/>
        </dgm:presLayoutVars>
      </dgm:prSet>
      <dgm:spPr/>
      <dgm:t>
        <a:bodyPr/>
        <a:lstStyle/>
        <a:p>
          <a:endParaRPr lang="en-US"/>
        </a:p>
      </dgm:t>
    </dgm:pt>
    <dgm:pt modelId="{29FD41BB-2735-4E97-9718-0B167AC34A6B}" type="pres">
      <dgm:prSet presAssocID="{A2F165FC-F98A-4262-96C8-A2E2C88DCEF7}" presName="parentText" presStyleLbl="node1" presStyleIdx="0" presStyleCnt="1">
        <dgm:presLayoutVars>
          <dgm:chMax val="0"/>
          <dgm:bulletEnabled val="1"/>
        </dgm:presLayoutVars>
      </dgm:prSet>
      <dgm:spPr/>
      <dgm:t>
        <a:bodyPr/>
        <a:lstStyle/>
        <a:p>
          <a:endParaRPr lang="en-US"/>
        </a:p>
      </dgm:t>
    </dgm:pt>
  </dgm:ptLst>
  <dgm:cxnLst>
    <dgm:cxn modelId="{9EA6DFBB-74EE-42C7-BAB8-FCACA1B659A0}" srcId="{43B936DF-0689-46AD-8075-3FC1A600FB40}" destId="{A2F165FC-F98A-4262-96C8-A2E2C88DCEF7}" srcOrd="0" destOrd="0" parTransId="{D457D8EC-DAFE-444F-9E8D-C67C078E605C}" sibTransId="{0485A9C3-508E-4918-9CD0-7A8C6C0A70FB}"/>
    <dgm:cxn modelId="{3FC55B8C-B49C-4982-B1FA-BA7BCBBB915D}" type="presOf" srcId="{A2F165FC-F98A-4262-96C8-A2E2C88DCEF7}" destId="{29FD41BB-2735-4E97-9718-0B167AC34A6B}" srcOrd="0" destOrd="0" presId="urn:microsoft.com/office/officeart/2005/8/layout/vList2"/>
    <dgm:cxn modelId="{FBB261EA-2CEA-4A00-858F-C585BEDAE373}" type="presOf" srcId="{43B936DF-0689-46AD-8075-3FC1A600FB40}" destId="{5FA586A7-7112-43D2-B7A5-DF0BCC4D28F5}" srcOrd="0" destOrd="0" presId="urn:microsoft.com/office/officeart/2005/8/layout/vList2"/>
    <dgm:cxn modelId="{DC6E8966-3F63-4089-B27C-9A5D643BD57A}" type="presParOf" srcId="{5FA586A7-7112-43D2-B7A5-DF0BCC4D28F5}" destId="{29FD41BB-2735-4E97-9718-0B167AC34A6B}"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461DA9-5000-4C94-9EC0-55738CBBCDF0}" type="doc">
      <dgm:prSet loTypeId="urn:microsoft.com/office/officeart/2005/8/layout/vList2" loCatId="list" qsTypeId="urn:microsoft.com/office/officeart/2005/8/quickstyle/simple1" qsCatId="simple" csTypeId="urn:microsoft.com/office/officeart/2005/8/colors/colorful4" csCatId="colorful" phldr="1"/>
      <dgm:spPr/>
      <dgm:t>
        <a:bodyPr/>
        <a:lstStyle/>
        <a:p>
          <a:pPr rtl="1"/>
          <a:endParaRPr lang="ar-SA"/>
        </a:p>
      </dgm:t>
    </dgm:pt>
    <dgm:pt modelId="{9B057820-73C3-416A-AA4D-390908B8671C}">
      <dgm:prSet custT="1"/>
      <dgm:spPr/>
      <dgm:t>
        <a:bodyPr/>
        <a:lstStyle/>
        <a:p>
          <a:pPr rtl="1"/>
          <a:r>
            <a:rPr lang="ar-SA" sz="2800" b="0" dirty="0" smtClean="0"/>
            <a:t>في بعض الأحيان يضطر الباحث إلى دراسة التراكيب الداخلية للعينة التي لا تظهرها القطاعات ففي هذه الحالة يلجأ إلى طريقة الهرس التي بواسطتها يمكن إظهار التراكيب الداخلية والعلاقات التي تربطه ببعض.</a:t>
          </a:r>
          <a:endParaRPr lang="ar-SA" sz="2800" b="0" dirty="0"/>
        </a:p>
      </dgm:t>
    </dgm:pt>
    <dgm:pt modelId="{06176974-FDBA-4C7E-9F18-6CB08068BD48}" type="parTrans" cxnId="{5DD4E11B-B450-4794-B146-7BA268ECA3DD}">
      <dgm:prSet/>
      <dgm:spPr/>
      <dgm:t>
        <a:bodyPr/>
        <a:lstStyle/>
        <a:p>
          <a:pPr rtl="1"/>
          <a:endParaRPr lang="ar-SA" sz="2000" b="0"/>
        </a:p>
      </dgm:t>
    </dgm:pt>
    <dgm:pt modelId="{CB97B93B-EA3F-4BFC-9D7A-756F9C093F0A}" type="sibTrans" cxnId="{5DD4E11B-B450-4794-B146-7BA268ECA3DD}">
      <dgm:prSet/>
      <dgm:spPr/>
      <dgm:t>
        <a:bodyPr/>
        <a:lstStyle/>
        <a:p>
          <a:pPr rtl="1"/>
          <a:endParaRPr lang="ar-SA" sz="2000" b="0"/>
        </a:p>
      </dgm:t>
    </dgm:pt>
    <dgm:pt modelId="{74D919AD-6A60-4B36-B2A1-E21114453C71}">
      <dgm:prSet custT="1"/>
      <dgm:spPr/>
      <dgm:t>
        <a:bodyPr/>
        <a:lstStyle/>
        <a:p>
          <a:pPr rtl="1"/>
          <a:r>
            <a:rPr lang="ar-SA" sz="2800" b="0" dirty="0" smtClean="0"/>
            <a:t>تستخدم هذه الطريق لدراسة </a:t>
          </a:r>
          <a:endParaRPr lang="ar-SA" sz="2800" b="0" dirty="0"/>
        </a:p>
      </dgm:t>
    </dgm:pt>
    <dgm:pt modelId="{CCFE2F14-271F-41D6-87E0-034BD4965469}" type="parTrans" cxnId="{08CD45FC-DF56-4C74-AED0-49C1C44CB531}">
      <dgm:prSet/>
      <dgm:spPr/>
      <dgm:t>
        <a:bodyPr/>
        <a:lstStyle/>
        <a:p>
          <a:pPr rtl="1"/>
          <a:endParaRPr lang="ar-SA" sz="2000" b="0"/>
        </a:p>
      </dgm:t>
    </dgm:pt>
    <dgm:pt modelId="{034E6C2B-25E6-482A-B6AD-18DA71197650}" type="sibTrans" cxnId="{08CD45FC-DF56-4C74-AED0-49C1C44CB531}">
      <dgm:prSet/>
      <dgm:spPr/>
      <dgm:t>
        <a:bodyPr/>
        <a:lstStyle/>
        <a:p>
          <a:pPr rtl="1"/>
          <a:endParaRPr lang="ar-SA" sz="2000" b="0"/>
        </a:p>
      </dgm:t>
    </dgm:pt>
    <dgm:pt modelId="{43727816-6008-4C6A-ADBB-A179EEF47927}">
      <dgm:prSet custT="1"/>
      <dgm:spPr/>
      <dgm:t>
        <a:bodyPr/>
        <a:lstStyle/>
        <a:p>
          <a:pPr rtl="1"/>
          <a:r>
            <a:rPr lang="ar-SA" sz="2400" b="0" dirty="0" err="1" smtClean="0"/>
            <a:t>الأبواغ</a:t>
          </a:r>
          <a:r>
            <a:rPr lang="ar-SA" sz="2400" b="0" dirty="0" smtClean="0"/>
            <a:t> </a:t>
          </a:r>
          <a:r>
            <a:rPr lang="en-GB" sz="2400" b="0" dirty="0" smtClean="0"/>
            <a:t>Spores</a:t>
          </a:r>
          <a:r>
            <a:rPr lang="ar-SA" sz="2400" b="0" dirty="0" smtClean="0"/>
            <a:t> الموجودة داخل الحوافظ </a:t>
          </a:r>
          <a:r>
            <a:rPr lang="ar-SA" sz="2400" b="0" dirty="0" err="1" smtClean="0"/>
            <a:t>البوغية</a:t>
          </a:r>
          <a:r>
            <a:rPr lang="ar-SA" sz="2400" b="0" dirty="0" smtClean="0"/>
            <a:t>.</a:t>
          </a:r>
          <a:endParaRPr lang="ar-SA" sz="2400" b="0" dirty="0"/>
        </a:p>
      </dgm:t>
    </dgm:pt>
    <dgm:pt modelId="{DED32F7B-1B4B-4BD5-AC98-950A491413CD}" type="parTrans" cxnId="{4D373C02-BB15-4713-8F9D-E1BC73899A45}">
      <dgm:prSet/>
      <dgm:spPr/>
      <dgm:t>
        <a:bodyPr/>
        <a:lstStyle/>
        <a:p>
          <a:pPr rtl="1"/>
          <a:endParaRPr lang="ar-SA" sz="2000" b="0"/>
        </a:p>
      </dgm:t>
    </dgm:pt>
    <dgm:pt modelId="{753B8353-CCCC-4E1F-AFA6-B8071D7DA02E}" type="sibTrans" cxnId="{4D373C02-BB15-4713-8F9D-E1BC73899A45}">
      <dgm:prSet/>
      <dgm:spPr/>
      <dgm:t>
        <a:bodyPr/>
        <a:lstStyle/>
        <a:p>
          <a:pPr rtl="1"/>
          <a:endParaRPr lang="ar-SA" sz="2000" b="0"/>
        </a:p>
      </dgm:t>
    </dgm:pt>
    <dgm:pt modelId="{B39DEAE6-C900-48E8-B468-63C763010428}">
      <dgm:prSet custT="1"/>
      <dgm:spPr/>
      <dgm:t>
        <a:bodyPr/>
        <a:lstStyle/>
        <a:p>
          <a:pPr rtl="1"/>
          <a:r>
            <a:rPr lang="ar-SA" sz="2400" b="0" dirty="0" smtClean="0"/>
            <a:t>لدراسة أطوار الانقسام الاختزالي </a:t>
          </a:r>
          <a:r>
            <a:rPr lang="en-GB" sz="2400" b="0" dirty="0" smtClean="0"/>
            <a:t>Meiosis</a:t>
          </a:r>
          <a:r>
            <a:rPr lang="ar-SA" sz="2400" b="0" dirty="0" smtClean="0"/>
            <a:t> التي تحدث داخل الخلايا الجنسية مثل حبوب اللقاح (</a:t>
          </a:r>
          <a:r>
            <a:rPr lang="ar-SA" sz="2400" b="0" dirty="0" err="1" smtClean="0"/>
            <a:t>المتك</a:t>
          </a:r>
          <a:r>
            <a:rPr lang="ar-SA" sz="2400" b="0" dirty="0" smtClean="0"/>
            <a:t>)</a:t>
          </a:r>
          <a:endParaRPr lang="ar-SA" sz="2400" b="0" dirty="0"/>
        </a:p>
      </dgm:t>
    </dgm:pt>
    <dgm:pt modelId="{CA512386-4356-4C48-8C6B-1182AF7B28EF}" type="parTrans" cxnId="{B5E7458B-3A72-4010-894F-81233C8455ED}">
      <dgm:prSet/>
      <dgm:spPr/>
      <dgm:t>
        <a:bodyPr/>
        <a:lstStyle/>
        <a:p>
          <a:pPr rtl="1"/>
          <a:endParaRPr lang="ar-SA" sz="2000" b="0"/>
        </a:p>
      </dgm:t>
    </dgm:pt>
    <dgm:pt modelId="{205A42C6-B984-4736-800E-6C32E6BC19F5}" type="sibTrans" cxnId="{B5E7458B-3A72-4010-894F-81233C8455ED}">
      <dgm:prSet/>
      <dgm:spPr/>
      <dgm:t>
        <a:bodyPr/>
        <a:lstStyle/>
        <a:p>
          <a:pPr rtl="1"/>
          <a:endParaRPr lang="ar-SA" sz="2000" b="0"/>
        </a:p>
      </dgm:t>
    </dgm:pt>
    <dgm:pt modelId="{A97765B8-C9D3-4161-A807-44F507A7C1F5}">
      <dgm:prSet custT="1"/>
      <dgm:spPr/>
      <dgm:t>
        <a:bodyPr/>
        <a:lstStyle/>
        <a:p>
          <a:pPr rtl="1"/>
          <a:r>
            <a:rPr lang="ar-SA" sz="2400" b="1" dirty="0" smtClean="0"/>
            <a:t>لدراسة الانقسام غير المباشر </a:t>
          </a:r>
          <a:r>
            <a:rPr lang="en-GB" sz="2400" b="1" dirty="0" smtClean="0"/>
            <a:t>Mitosis</a:t>
          </a:r>
          <a:r>
            <a:rPr lang="ar-SA" sz="2400" b="1" dirty="0" smtClean="0"/>
            <a:t> في القمم النامية (</a:t>
          </a:r>
          <a:r>
            <a:rPr lang="ar-SA" sz="2400" b="1" dirty="0" err="1" smtClean="0"/>
            <a:t>المرستيمات</a:t>
          </a:r>
          <a:r>
            <a:rPr lang="ar-SA" sz="2400" b="1" dirty="0" smtClean="0"/>
            <a:t>) للسيقان والجذور.(طريقة </a:t>
          </a:r>
          <a:r>
            <a:rPr lang="ar-SA" sz="2400" b="1" dirty="0" err="1" smtClean="0"/>
            <a:t>فولجين</a:t>
          </a:r>
          <a:r>
            <a:rPr lang="ar-SA" sz="2400" b="1" dirty="0" smtClean="0"/>
            <a:t>)</a:t>
          </a:r>
          <a:endParaRPr lang="ar-SA" sz="2400" b="1" dirty="0"/>
        </a:p>
      </dgm:t>
    </dgm:pt>
    <dgm:pt modelId="{54E03E70-1FF5-4CB9-9D6E-818DCAFBDB01}" type="parTrans" cxnId="{CA832C00-B0D4-43B1-A637-9148F3DA0B58}">
      <dgm:prSet/>
      <dgm:spPr/>
      <dgm:t>
        <a:bodyPr/>
        <a:lstStyle/>
        <a:p>
          <a:pPr rtl="1"/>
          <a:endParaRPr lang="ar-SA" sz="2000" b="0"/>
        </a:p>
      </dgm:t>
    </dgm:pt>
    <dgm:pt modelId="{877BB76B-1D35-4F0B-9D85-12E061425B55}" type="sibTrans" cxnId="{CA832C00-B0D4-43B1-A637-9148F3DA0B58}">
      <dgm:prSet/>
      <dgm:spPr/>
      <dgm:t>
        <a:bodyPr/>
        <a:lstStyle/>
        <a:p>
          <a:pPr rtl="1"/>
          <a:endParaRPr lang="ar-SA" sz="2000" b="0"/>
        </a:p>
      </dgm:t>
    </dgm:pt>
    <dgm:pt modelId="{9E6AAF90-7B96-45C5-92D3-BB154F08B839}" type="pres">
      <dgm:prSet presAssocID="{31461DA9-5000-4C94-9EC0-55738CBBCDF0}" presName="linear" presStyleCnt="0">
        <dgm:presLayoutVars>
          <dgm:animLvl val="lvl"/>
          <dgm:resizeHandles val="exact"/>
        </dgm:presLayoutVars>
      </dgm:prSet>
      <dgm:spPr/>
      <dgm:t>
        <a:bodyPr/>
        <a:lstStyle/>
        <a:p>
          <a:endParaRPr lang="en-US"/>
        </a:p>
      </dgm:t>
    </dgm:pt>
    <dgm:pt modelId="{7B1B36CA-23D7-4725-82F5-3D51B383772C}" type="pres">
      <dgm:prSet presAssocID="{9B057820-73C3-416A-AA4D-390908B8671C}" presName="parentText" presStyleLbl="node1" presStyleIdx="0" presStyleCnt="2" custScaleY="117989">
        <dgm:presLayoutVars>
          <dgm:chMax val="0"/>
          <dgm:bulletEnabled val="1"/>
        </dgm:presLayoutVars>
      </dgm:prSet>
      <dgm:spPr/>
      <dgm:t>
        <a:bodyPr/>
        <a:lstStyle/>
        <a:p>
          <a:endParaRPr lang="en-US"/>
        </a:p>
      </dgm:t>
    </dgm:pt>
    <dgm:pt modelId="{3BA6586E-7AC3-47C6-B684-669AC47608B5}" type="pres">
      <dgm:prSet presAssocID="{CB97B93B-EA3F-4BFC-9D7A-756F9C093F0A}" presName="spacer" presStyleCnt="0"/>
      <dgm:spPr/>
    </dgm:pt>
    <dgm:pt modelId="{692A8DA5-929A-4EF8-BB0E-594E82AC7B37}" type="pres">
      <dgm:prSet presAssocID="{74D919AD-6A60-4B36-B2A1-E21114453C71}" presName="parentText" presStyleLbl="node1" presStyleIdx="1" presStyleCnt="2" custScaleY="68539">
        <dgm:presLayoutVars>
          <dgm:chMax val="0"/>
          <dgm:bulletEnabled val="1"/>
        </dgm:presLayoutVars>
      </dgm:prSet>
      <dgm:spPr/>
      <dgm:t>
        <a:bodyPr/>
        <a:lstStyle/>
        <a:p>
          <a:endParaRPr lang="en-US"/>
        </a:p>
      </dgm:t>
    </dgm:pt>
    <dgm:pt modelId="{AA6E11AE-4F5D-4976-823B-095453EA982B}" type="pres">
      <dgm:prSet presAssocID="{74D919AD-6A60-4B36-B2A1-E21114453C71}" presName="childText" presStyleLbl="revTx" presStyleIdx="0" presStyleCnt="1">
        <dgm:presLayoutVars>
          <dgm:bulletEnabled val="1"/>
        </dgm:presLayoutVars>
      </dgm:prSet>
      <dgm:spPr/>
      <dgm:t>
        <a:bodyPr/>
        <a:lstStyle/>
        <a:p>
          <a:endParaRPr lang="en-US"/>
        </a:p>
      </dgm:t>
    </dgm:pt>
  </dgm:ptLst>
  <dgm:cxnLst>
    <dgm:cxn modelId="{DED896D6-C3FD-49CC-9A62-4FF303391350}" type="presOf" srcId="{31461DA9-5000-4C94-9EC0-55738CBBCDF0}" destId="{9E6AAF90-7B96-45C5-92D3-BB154F08B839}" srcOrd="0" destOrd="0" presId="urn:microsoft.com/office/officeart/2005/8/layout/vList2"/>
    <dgm:cxn modelId="{FF493B95-5FB3-4940-8C9C-47223D0341E4}" type="presOf" srcId="{A97765B8-C9D3-4161-A807-44F507A7C1F5}" destId="{AA6E11AE-4F5D-4976-823B-095453EA982B}" srcOrd="0" destOrd="2" presId="urn:microsoft.com/office/officeart/2005/8/layout/vList2"/>
    <dgm:cxn modelId="{CA832C00-B0D4-43B1-A637-9148F3DA0B58}" srcId="{74D919AD-6A60-4B36-B2A1-E21114453C71}" destId="{A97765B8-C9D3-4161-A807-44F507A7C1F5}" srcOrd="2" destOrd="0" parTransId="{54E03E70-1FF5-4CB9-9D6E-818DCAFBDB01}" sibTransId="{877BB76B-1D35-4F0B-9D85-12E061425B55}"/>
    <dgm:cxn modelId="{08CD45FC-DF56-4C74-AED0-49C1C44CB531}" srcId="{31461DA9-5000-4C94-9EC0-55738CBBCDF0}" destId="{74D919AD-6A60-4B36-B2A1-E21114453C71}" srcOrd="1" destOrd="0" parTransId="{CCFE2F14-271F-41D6-87E0-034BD4965469}" sibTransId="{034E6C2B-25E6-482A-B6AD-18DA71197650}"/>
    <dgm:cxn modelId="{5DD4E11B-B450-4794-B146-7BA268ECA3DD}" srcId="{31461DA9-5000-4C94-9EC0-55738CBBCDF0}" destId="{9B057820-73C3-416A-AA4D-390908B8671C}" srcOrd="0" destOrd="0" parTransId="{06176974-FDBA-4C7E-9F18-6CB08068BD48}" sibTransId="{CB97B93B-EA3F-4BFC-9D7A-756F9C093F0A}"/>
    <dgm:cxn modelId="{793C2FB9-C141-4B54-BBCD-56EDC4196A78}" type="presOf" srcId="{43727816-6008-4C6A-ADBB-A179EEF47927}" destId="{AA6E11AE-4F5D-4976-823B-095453EA982B}" srcOrd="0" destOrd="0" presId="urn:microsoft.com/office/officeart/2005/8/layout/vList2"/>
    <dgm:cxn modelId="{E7FCEA0A-5F25-4A34-A22A-621A7468195B}" type="presOf" srcId="{9B057820-73C3-416A-AA4D-390908B8671C}" destId="{7B1B36CA-23D7-4725-82F5-3D51B383772C}" srcOrd="0" destOrd="0" presId="urn:microsoft.com/office/officeart/2005/8/layout/vList2"/>
    <dgm:cxn modelId="{4D373C02-BB15-4713-8F9D-E1BC73899A45}" srcId="{74D919AD-6A60-4B36-B2A1-E21114453C71}" destId="{43727816-6008-4C6A-ADBB-A179EEF47927}" srcOrd="0" destOrd="0" parTransId="{DED32F7B-1B4B-4BD5-AC98-950A491413CD}" sibTransId="{753B8353-CCCC-4E1F-AFA6-B8071D7DA02E}"/>
    <dgm:cxn modelId="{B5E7458B-3A72-4010-894F-81233C8455ED}" srcId="{74D919AD-6A60-4B36-B2A1-E21114453C71}" destId="{B39DEAE6-C900-48E8-B468-63C763010428}" srcOrd="1" destOrd="0" parTransId="{CA512386-4356-4C48-8C6B-1182AF7B28EF}" sibTransId="{205A42C6-B984-4736-800E-6C32E6BC19F5}"/>
    <dgm:cxn modelId="{256155F1-ABB2-4A82-96DD-C29CFAD314CB}" type="presOf" srcId="{B39DEAE6-C900-48E8-B468-63C763010428}" destId="{AA6E11AE-4F5D-4976-823B-095453EA982B}" srcOrd="0" destOrd="1" presId="urn:microsoft.com/office/officeart/2005/8/layout/vList2"/>
    <dgm:cxn modelId="{276CD759-A7FC-4334-892F-A337E0DE2336}" type="presOf" srcId="{74D919AD-6A60-4B36-B2A1-E21114453C71}" destId="{692A8DA5-929A-4EF8-BB0E-594E82AC7B37}" srcOrd="0" destOrd="0" presId="urn:microsoft.com/office/officeart/2005/8/layout/vList2"/>
    <dgm:cxn modelId="{5334F586-0397-4C91-9AB9-0CB6E90989D7}" type="presParOf" srcId="{9E6AAF90-7B96-45C5-92D3-BB154F08B839}" destId="{7B1B36CA-23D7-4725-82F5-3D51B383772C}" srcOrd="0" destOrd="0" presId="urn:microsoft.com/office/officeart/2005/8/layout/vList2"/>
    <dgm:cxn modelId="{9D7ED26F-218D-48B7-AC7D-716B4A6217ED}" type="presParOf" srcId="{9E6AAF90-7B96-45C5-92D3-BB154F08B839}" destId="{3BA6586E-7AC3-47C6-B684-669AC47608B5}" srcOrd="1" destOrd="0" presId="urn:microsoft.com/office/officeart/2005/8/layout/vList2"/>
    <dgm:cxn modelId="{9EFA4150-7017-46A3-9CAB-A12210FA54EA}" type="presParOf" srcId="{9E6AAF90-7B96-45C5-92D3-BB154F08B839}" destId="{692A8DA5-929A-4EF8-BB0E-594E82AC7B37}" srcOrd="2" destOrd="0" presId="urn:microsoft.com/office/officeart/2005/8/layout/vList2"/>
    <dgm:cxn modelId="{6F42147B-7E01-42C5-8338-5D72B890EF22}" type="presParOf" srcId="{9E6AAF90-7B96-45C5-92D3-BB154F08B839}" destId="{AA6E11AE-4F5D-4976-823B-095453EA982B}" srcOrd="3" destOrd="0" presId="urn:microsoft.com/office/officeart/2005/8/layout/vList2"/>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63550D-7E53-4CD1-9B8E-0EDAAE095AE4}" type="doc">
      <dgm:prSet loTypeId="urn:microsoft.com/office/officeart/2005/8/layout/vList2" loCatId="list" qsTypeId="urn:microsoft.com/office/officeart/2005/8/quickstyle/simple1" qsCatId="simple" csTypeId="urn:microsoft.com/office/officeart/2005/8/colors/colorful4" csCatId="colorful" phldr="1"/>
      <dgm:spPr/>
      <dgm:t>
        <a:bodyPr/>
        <a:lstStyle/>
        <a:p>
          <a:pPr rtl="1"/>
          <a:endParaRPr lang="ar-SA"/>
        </a:p>
      </dgm:t>
    </dgm:pt>
    <dgm:pt modelId="{C63B479A-EBC5-448C-AC73-F4DDF8CDB74E}">
      <dgm:prSet/>
      <dgm:spPr/>
      <dgm:t>
        <a:bodyPr/>
        <a:lstStyle/>
        <a:p>
          <a:pPr rtl="1"/>
          <a:r>
            <a:rPr lang="ar-SA" dirty="0" smtClean="0"/>
            <a:t>هناك عدة تحضيرات لاستخدام طريقة الهرس ومنها :</a:t>
          </a:r>
          <a:endParaRPr lang="ar-SA" dirty="0"/>
        </a:p>
      </dgm:t>
    </dgm:pt>
    <dgm:pt modelId="{F47F7C60-7899-48AE-8810-0CB9E8569162}" type="parTrans" cxnId="{79B81106-3DA2-4570-9B7B-A5AC94EFA09E}">
      <dgm:prSet/>
      <dgm:spPr/>
      <dgm:t>
        <a:bodyPr/>
        <a:lstStyle/>
        <a:p>
          <a:pPr rtl="1"/>
          <a:endParaRPr lang="ar-SA"/>
        </a:p>
      </dgm:t>
    </dgm:pt>
    <dgm:pt modelId="{3FE435D3-E476-49CA-94A3-4F0B5A29AA4A}" type="sibTrans" cxnId="{79B81106-3DA2-4570-9B7B-A5AC94EFA09E}">
      <dgm:prSet/>
      <dgm:spPr/>
      <dgm:t>
        <a:bodyPr/>
        <a:lstStyle/>
        <a:p>
          <a:pPr rtl="1"/>
          <a:endParaRPr lang="ar-SA"/>
        </a:p>
      </dgm:t>
    </dgm:pt>
    <dgm:pt modelId="{071F9B0D-E50B-45F5-ABEF-97FB1D19D1E9}" type="pres">
      <dgm:prSet presAssocID="{A263550D-7E53-4CD1-9B8E-0EDAAE095AE4}" presName="linear" presStyleCnt="0">
        <dgm:presLayoutVars>
          <dgm:animLvl val="lvl"/>
          <dgm:resizeHandles val="exact"/>
        </dgm:presLayoutVars>
      </dgm:prSet>
      <dgm:spPr/>
      <dgm:t>
        <a:bodyPr/>
        <a:lstStyle/>
        <a:p>
          <a:endParaRPr lang="en-US"/>
        </a:p>
      </dgm:t>
    </dgm:pt>
    <dgm:pt modelId="{C3992803-CE10-4DCD-8A3B-284502E24D7C}" type="pres">
      <dgm:prSet presAssocID="{C63B479A-EBC5-448C-AC73-F4DDF8CDB74E}" presName="parentText" presStyleLbl="node1" presStyleIdx="0" presStyleCnt="1">
        <dgm:presLayoutVars>
          <dgm:chMax val="0"/>
          <dgm:bulletEnabled val="1"/>
        </dgm:presLayoutVars>
      </dgm:prSet>
      <dgm:spPr/>
      <dgm:t>
        <a:bodyPr/>
        <a:lstStyle/>
        <a:p>
          <a:pPr rtl="1"/>
          <a:endParaRPr lang="ar-SA"/>
        </a:p>
      </dgm:t>
    </dgm:pt>
  </dgm:ptLst>
  <dgm:cxnLst>
    <dgm:cxn modelId="{0CFA11A9-A02B-42ED-ACBF-825470ED9276}" type="presOf" srcId="{A263550D-7E53-4CD1-9B8E-0EDAAE095AE4}" destId="{071F9B0D-E50B-45F5-ABEF-97FB1D19D1E9}" srcOrd="0" destOrd="0" presId="urn:microsoft.com/office/officeart/2005/8/layout/vList2"/>
    <dgm:cxn modelId="{79B81106-3DA2-4570-9B7B-A5AC94EFA09E}" srcId="{A263550D-7E53-4CD1-9B8E-0EDAAE095AE4}" destId="{C63B479A-EBC5-448C-AC73-F4DDF8CDB74E}" srcOrd="0" destOrd="0" parTransId="{F47F7C60-7899-48AE-8810-0CB9E8569162}" sibTransId="{3FE435D3-E476-49CA-94A3-4F0B5A29AA4A}"/>
    <dgm:cxn modelId="{2C721C36-15AB-462C-A755-1DB4FE20D1A5}" type="presOf" srcId="{C63B479A-EBC5-448C-AC73-F4DDF8CDB74E}" destId="{C3992803-CE10-4DCD-8A3B-284502E24D7C}" srcOrd="0" destOrd="0" presId="urn:microsoft.com/office/officeart/2005/8/layout/vList2"/>
    <dgm:cxn modelId="{93640904-60A9-4DB3-A30E-DC151FEBE299}" type="presParOf" srcId="{071F9B0D-E50B-45F5-ABEF-97FB1D19D1E9}" destId="{C3992803-CE10-4DCD-8A3B-284502E24D7C}"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BA6F3E-8A72-4C09-B0B3-3BD7D76A8F32}" type="doc">
      <dgm:prSet loTypeId="urn:microsoft.com/office/officeart/2005/8/layout/vList4#1" loCatId="list" qsTypeId="urn:microsoft.com/office/officeart/2005/8/quickstyle/simple1" qsCatId="simple" csTypeId="urn:microsoft.com/office/officeart/2005/8/colors/colorful3" csCatId="colorful" phldr="1"/>
      <dgm:spPr/>
      <dgm:t>
        <a:bodyPr/>
        <a:lstStyle/>
        <a:p>
          <a:pPr rtl="1"/>
          <a:endParaRPr lang="ar-SA"/>
        </a:p>
      </dgm:t>
    </dgm:pt>
    <dgm:pt modelId="{B8AC3CA7-3499-4832-B042-A84EF33C4596}">
      <dgm:prSet custT="1"/>
      <dgm:spPr/>
      <dgm:t>
        <a:bodyPr/>
        <a:lstStyle/>
        <a:p>
          <a:pPr rtl="1"/>
          <a:r>
            <a:rPr lang="ar-SA" sz="4400" b="1" dirty="0" smtClean="0"/>
            <a:t>طريقة </a:t>
          </a:r>
          <a:r>
            <a:rPr lang="ar-SA" sz="4400" b="1" dirty="0" err="1" smtClean="0"/>
            <a:t>فولجين</a:t>
          </a:r>
          <a:r>
            <a:rPr lang="ar-SA" sz="4400" b="1" dirty="0" smtClean="0"/>
            <a:t> </a:t>
          </a:r>
          <a:r>
            <a:rPr lang="en-US" sz="4400" b="1" dirty="0" err="1" smtClean="0"/>
            <a:t>Feulgen</a:t>
          </a:r>
          <a:r>
            <a:rPr lang="en-US" sz="4400" b="1" dirty="0" smtClean="0"/>
            <a:t> method </a:t>
          </a:r>
          <a:r>
            <a:rPr lang="ar-SA" sz="4400" b="1" dirty="0" smtClean="0"/>
            <a:t> لدراسة الانقسام غير المباشر </a:t>
          </a:r>
          <a:r>
            <a:rPr lang="en-GB" sz="4400" b="1" dirty="0" smtClean="0"/>
            <a:t>Mitosis</a:t>
          </a:r>
          <a:r>
            <a:rPr lang="ar-SA" sz="4400" b="1" dirty="0" smtClean="0"/>
            <a:t> في القمم النامية (</a:t>
          </a:r>
          <a:r>
            <a:rPr lang="ar-SA" sz="4400" b="1" dirty="0" err="1" smtClean="0"/>
            <a:t>المرستيمات</a:t>
          </a:r>
          <a:r>
            <a:rPr lang="ar-SA" sz="4400" b="1" dirty="0" smtClean="0"/>
            <a:t>) للسيقان والجذور.</a:t>
          </a:r>
          <a:endParaRPr lang="en-US" sz="4400" b="1" dirty="0"/>
        </a:p>
      </dgm:t>
    </dgm:pt>
    <dgm:pt modelId="{F274A2A0-E14C-490D-BF95-73710548F429}" type="parTrans" cxnId="{2422FC23-D77D-4664-A80E-D04E96B29A0E}">
      <dgm:prSet/>
      <dgm:spPr/>
      <dgm:t>
        <a:bodyPr/>
        <a:lstStyle/>
        <a:p>
          <a:pPr rtl="1"/>
          <a:endParaRPr lang="ar-SA" sz="1400"/>
        </a:p>
      </dgm:t>
    </dgm:pt>
    <dgm:pt modelId="{20EE001F-FF10-4385-8A60-18BE634A4F1A}" type="sibTrans" cxnId="{2422FC23-D77D-4664-A80E-D04E96B29A0E}">
      <dgm:prSet/>
      <dgm:spPr/>
      <dgm:t>
        <a:bodyPr/>
        <a:lstStyle/>
        <a:p>
          <a:pPr rtl="1"/>
          <a:endParaRPr lang="ar-SA" sz="1400"/>
        </a:p>
      </dgm:t>
    </dgm:pt>
    <dgm:pt modelId="{A6246E86-4830-4051-9B3A-F45EEC7736EF}" type="pres">
      <dgm:prSet presAssocID="{6DBA6F3E-8A72-4C09-B0B3-3BD7D76A8F32}" presName="linear" presStyleCnt="0">
        <dgm:presLayoutVars>
          <dgm:dir/>
          <dgm:resizeHandles val="exact"/>
        </dgm:presLayoutVars>
      </dgm:prSet>
      <dgm:spPr/>
      <dgm:t>
        <a:bodyPr/>
        <a:lstStyle/>
        <a:p>
          <a:endParaRPr lang="en-US"/>
        </a:p>
      </dgm:t>
    </dgm:pt>
    <dgm:pt modelId="{09799C3C-0549-4112-B06B-661361D56F55}" type="pres">
      <dgm:prSet presAssocID="{B8AC3CA7-3499-4832-B042-A84EF33C4596}" presName="comp" presStyleCnt="0"/>
      <dgm:spPr/>
    </dgm:pt>
    <dgm:pt modelId="{BFCF3CAE-A7DE-44C9-B4C4-3685D40846F4}" type="pres">
      <dgm:prSet presAssocID="{B8AC3CA7-3499-4832-B042-A84EF33C4596}" presName="box" presStyleLbl="node1" presStyleIdx="0" presStyleCnt="1"/>
      <dgm:spPr/>
      <dgm:t>
        <a:bodyPr/>
        <a:lstStyle/>
        <a:p>
          <a:endParaRPr lang="en-US"/>
        </a:p>
      </dgm:t>
    </dgm:pt>
    <dgm:pt modelId="{E8F63EB0-5EFD-4D03-BF36-35964B2F71B7}" type="pres">
      <dgm:prSet presAssocID="{B8AC3CA7-3499-4832-B042-A84EF33C4596}" presName="img" presStyleLbl="fgImgPlace1" presStyleIdx="0" presStyleCnt="1"/>
      <dgm:spPr>
        <a:blipFill>
          <a:blip xmlns:r="http://schemas.openxmlformats.org/officeDocument/2006/relationships" r:embed="rId1">
            <a:extLst>
              <a:ext uri="{28A0092B-C50C-407E-A947-70E740481C1C}">
                <a14:useLocalDpi xmlns="" xmlns:a14="http://schemas.microsoft.com/office/drawing/2010/main" val="0"/>
              </a:ext>
            </a:extLst>
          </a:blip>
          <a:srcRect/>
          <a:stretch>
            <a:fillRect l="-22000" r="-22000"/>
          </a:stretch>
        </a:blipFill>
      </dgm:spPr>
      <dgm:t>
        <a:bodyPr/>
        <a:lstStyle/>
        <a:p>
          <a:endParaRPr lang="en-US"/>
        </a:p>
      </dgm:t>
    </dgm:pt>
    <dgm:pt modelId="{9D5A7121-2989-4D7C-9CF0-C42E206789FB}" type="pres">
      <dgm:prSet presAssocID="{B8AC3CA7-3499-4832-B042-A84EF33C4596}" presName="text" presStyleLbl="node1" presStyleIdx="0" presStyleCnt="1">
        <dgm:presLayoutVars>
          <dgm:bulletEnabled val="1"/>
        </dgm:presLayoutVars>
      </dgm:prSet>
      <dgm:spPr/>
      <dgm:t>
        <a:bodyPr/>
        <a:lstStyle/>
        <a:p>
          <a:endParaRPr lang="en-US"/>
        </a:p>
      </dgm:t>
    </dgm:pt>
  </dgm:ptLst>
  <dgm:cxnLst>
    <dgm:cxn modelId="{E2E08047-F2D0-4BF8-BA9E-1FEDDC5479D0}" type="presOf" srcId="{6DBA6F3E-8A72-4C09-B0B3-3BD7D76A8F32}" destId="{A6246E86-4830-4051-9B3A-F45EEC7736EF}" srcOrd="0" destOrd="0" presId="urn:microsoft.com/office/officeart/2005/8/layout/vList4#1"/>
    <dgm:cxn modelId="{F9D4BFF1-33D3-4B00-944B-DC706B49AD1A}" type="presOf" srcId="{B8AC3CA7-3499-4832-B042-A84EF33C4596}" destId="{BFCF3CAE-A7DE-44C9-B4C4-3685D40846F4}" srcOrd="0" destOrd="0" presId="urn:microsoft.com/office/officeart/2005/8/layout/vList4#1"/>
    <dgm:cxn modelId="{BB2A640E-DD30-4EEC-AB36-F18110520EFA}" type="presOf" srcId="{B8AC3CA7-3499-4832-B042-A84EF33C4596}" destId="{9D5A7121-2989-4D7C-9CF0-C42E206789FB}" srcOrd="1" destOrd="0" presId="urn:microsoft.com/office/officeart/2005/8/layout/vList4#1"/>
    <dgm:cxn modelId="{2422FC23-D77D-4664-A80E-D04E96B29A0E}" srcId="{6DBA6F3E-8A72-4C09-B0B3-3BD7D76A8F32}" destId="{B8AC3CA7-3499-4832-B042-A84EF33C4596}" srcOrd="0" destOrd="0" parTransId="{F274A2A0-E14C-490D-BF95-73710548F429}" sibTransId="{20EE001F-FF10-4385-8A60-18BE634A4F1A}"/>
    <dgm:cxn modelId="{4971D192-362D-4855-9FE8-5E89E8EA5449}" type="presParOf" srcId="{A6246E86-4830-4051-9B3A-F45EEC7736EF}" destId="{09799C3C-0549-4112-B06B-661361D56F55}" srcOrd="0" destOrd="0" presId="urn:microsoft.com/office/officeart/2005/8/layout/vList4#1"/>
    <dgm:cxn modelId="{510C2667-3308-47A7-9BB6-1D383BDB45AD}" type="presParOf" srcId="{09799C3C-0549-4112-B06B-661361D56F55}" destId="{BFCF3CAE-A7DE-44C9-B4C4-3685D40846F4}" srcOrd="0" destOrd="0" presId="urn:microsoft.com/office/officeart/2005/8/layout/vList4#1"/>
    <dgm:cxn modelId="{1957BA40-96FC-467D-818E-86C8EDC933F9}" type="presParOf" srcId="{09799C3C-0549-4112-B06B-661361D56F55}" destId="{E8F63EB0-5EFD-4D03-BF36-35964B2F71B7}" srcOrd="1" destOrd="0" presId="urn:microsoft.com/office/officeart/2005/8/layout/vList4#1"/>
    <dgm:cxn modelId="{F3B24E16-23F7-4A01-8B1F-5E3F683AF30B}" type="presParOf" srcId="{09799C3C-0549-4112-B06B-661361D56F55}" destId="{9D5A7121-2989-4D7C-9CF0-C42E206789FB}" srcOrd="2" destOrd="0" presId="urn:microsoft.com/office/officeart/2005/8/layout/vList4#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52C4C4D-7A24-43C2-843B-C57A0F593E4E}" type="doc">
      <dgm:prSet loTypeId="urn:microsoft.com/office/officeart/2005/8/layout/vList2" loCatId="list" qsTypeId="urn:microsoft.com/office/officeart/2005/8/quickstyle/simple1" qsCatId="simple" csTypeId="urn:microsoft.com/office/officeart/2005/8/colors/accent1_2" csCatId="accent1"/>
      <dgm:spPr/>
      <dgm:t>
        <a:bodyPr/>
        <a:lstStyle/>
        <a:p>
          <a:pPr rtl="1"/>
          <a:endParaRPr lang="ar-SA"/>
        </a:p>
      </dgm:t>
    </dgm:pt>
    <dgm:pt modelId="{348C41B7-5F4D-4F1F-AE07-2392B8A0B01C}">
      <dgm:prSet/>
      <dgm:spPr/>
      <dgm:t>
        <a:bodyPr/>
        <a:lstStyle/>
        <a:p>
          <a:pPr rtl="1"/>
          <a:r>
            <a:rPr lang="ar-SA" dirty="0" smtClean="0"/>
            <a:t>طريق </a:t>
          </a:r>
          <a:r>
            <a:rPr lang="ar-SA" dirty="0" err="1" smtClean="0"/>
            <a:t>فولجين</a:t>
          </a:r>
          <a:r>
            <a:rPr lang="ar-SA" dirty="0" smtClean="0"/>
            <a:t> </a:t>
          </a:r>
          <a:r>
            <a:rPr lang="en-US" dirty="0" err="1" smtClean="0"/>
            <a:t>Feulgen</a:t>
          </a:r>
          <a:r>
            <a:rPr lang="en-US" dirty="0" smtClean="0"/>
            <a:t> method</a:t>
          </a:r>
          <a:endParaRPr lang="ar-SA" dirty="0"/>
        </a:p>
      </dgm:t>
    </dgm:pt>
    <dgm:pt modelId="{F4F3DA36-D100-43FF-8857-BBD6BD99098E}" type="parTrans" cxnId="{12A653AD-B7D0-44A5-938A-58C36D580E3C}">
      <dgm:prSet/>
      <dgm:spPr/>
      <dgm:t>
        <a:bodyPr/>
        <a:lstStyle/>
        <a:p>
          <a:pPr rtl="1"/>
          <a:endParaRPr lang="ar-SA"/>
        </a:p>
      </dgm:t>
    </dgm:pt>
    <dgm:pt modelId="{155D118E-F5E0-485F-9315-FDD0C3C37DF9}" type="sibTrans" cxnId="{12A653AD-B7D0-44A5-938A-58C36D580E3C}">
      <dgm:prSet/>
      <dgm:spPr/>
      <dgm:t>
        <a:bodyPr/>
        <a:lstStyle/>
        <a:p>
          <a:pPr rtl="1"/>
          <a:endParaRPr lang="ar-SA"/>
        </a:p>
      </dgm:t>
    </dgm:pt>
    <dgm:pt modelId="{36AC8F30-3148-4BF2-8E73-E07A3F2E6D4E}" type="pres">
      <dgm:prSet presAssocID="{452C4C4D-7A24-43C2-843B-C57A0F593E4E}" presName="linear" presStyleCnt="0">
        <dgm:presLayoutVars>
          <dgm:animLvl val="lvl"/>
          <dgm:resizeHandles val="exact"/>
        </dgm:presLayoutVars>
      </dgm:prSet>
      <dgm:spPr/>
      <dgm:t>
        <a:bodyPr/>
        <a:lstStyle/>
        <a:p>
          <a:endParaRPr lang="en-US"/>
        </a:p>
      </dgm:t>
    </dgm:pt>
    <dgm:pt modelId="{9F7FD38B-26DA-42F3-AF59-F38BD07652D9}" type="pres">
      <dgm:prSet presAssocID="{348C41B7-5F4D-4F1F-AE07-2392B8A0B01C}" presName="parentText" presStyleLbl="node1" presStyleIdx="0" presStyleCnt="1">
        <dgm:presLayoutVars>
          <dgm:chMax val="0"/>
          <dgm:bulletEnabled val="1"/>
        </dgm:presLayoutVars>
      </dgm:prSet>
      <dgm:spPr/>
      <dgm:t>
        <a:bodyPr/>
        <a:lstStyle/>
        <a:p>
          <a:endParaRPr lang="en-US"/>
        </a:p>
      </dgm:t>
    </dgm:pt>
  </dgm:ptLst>
  <dgm:cxnLst>
    <dgm:cxn modelId="{12A653AD-B7D0-44A5-938A-58C36D580E3C}" srcId="{452C4C4D-7A24-43C2-843B-C57A0F593E4E}" destId="{348C41B7-5F4D-4F1F-AE07-2392B8A0B01C}" srcOrd="0" destOrd="0" parTransId="{F4F3DA36-D100-43FF-8857-BBD6BD99098E}" sibTransId="{155D118E-F5E0-485F-9315-FDD0C3C37DF9}"/>
    <dgm:cxn modelId="{DC8A4D14-6640-4178-8020-7E6A1A6659E7}" type="presOf" srcId="{452C4C4D-7A24-43C2-843B-C57A0F593E4E}" destId="{36AC8F30-3148-4BF2-8E73-E07A3F2E6D4E}" srcOrd="0" destOrd="0" presId="urn:microsoft.com/office/officeart/2005/8/layout/vList2"/>
    <dgm:cxn modelId="{A23085D9-B72A-48F4-B93F-29BEC40615C1}" type="presOf" srcId="{348C41B7-5F4D-4F1F-AE07-2392B8A0B01C}" destId="{9F7FD38B-26DA-42F3-AF59-F38BD07652D9}" srcOrd="0" destOrd="0" presId="urn:microsoft.com/office/officeart/2005/8/layout/vList2"/>
    <dgm:cxn modelId="{FAEB1539-462A-498D-92FF-285BC5BB54BB}" type="presParOf" srcId="{36AC8F30-3148-4BF2-8E73-E07A3F2E6D4E}" destId="{9F7FD38B-26DA-42F3-AF59-F38BD07652D9}" srcOrd="0"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51158DF-FA39-4D32-B678-D2E414579239}"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pPr rtl="1"/>
          <a:endParaRPr lang="ar-SA"/>
        </a:p>
      </dgm:t>
    </dgm:pt>
    <dgm:pt modelId="{F37A16E5-7121-444D-82C2-54361C8C9D3C}">
      <dgm:prSet/>
      <dgm:spPr/>
      <dgm:t>
        <a:bodyPr/>
        <a:lstStyle/>
        <a:p>
          <a:pPr algn="ctr" rtl="1"/>
          <a:r>
            <a:rPr lang="ar-SA" dirty="0" smtClean="0"/>
            <a:t>طرق تحضير العينات النباتية المجهرية وتطبيقاتها</a:t>
          </a:r>
          <a:endParaRPr lang="ar-SA" dirty="0"/>
        </a:p>
      </dgm:t>
    </dgm:pt>
    <dgm:pt modelId="{DE6171C2-AADD-4A5C-B865-F61EF24BD2DC}" type="parTrans" cxnId="{5B0E4292-0B29-4C1C-8A8D-8BC6709E9A23}">
      <dgm:prSet/>
      <dgm:spPr/>
      <dgm:t>
        <a:bodyPr/>
        <a:lstStyle/>
        <a:p>
          <a:pPr algn="ctr" rtl="1"/>
          <a:endParaRPr lang="ar-SA"/>
        </a:p>
      </dgm:t>
    </dgm:pt>
    <dgm:pt modelId="{F18026D4-A6AA-4D45-A84D-8DD24CED07A5}" type="sibTrans" cxnId="{5B0E4292-0B29-4C1C-8A8D-8BC6709E9A23}">
      <dgm:prSet/>
      <dgm:spPr/>
      <dgm:t>
        <a:bodyPr/>
        <a:lstStyle/>
        <a:p>
          <a:pPr algn="ctr" rtl="1"/>
          <a:endParaRPr lang="ar-SA"/>
        </a:p>
      </dgm:t>
    </dgm:pt>
    <dgm:pt modelId="{5391C9F8-3F54-49F1-A3A8-E62BEE3926D6}">
      <dgm:prSet/>
      <dgm:spPr/>
      <dgm:t>
        <a:bodyPr/>
        <a:lstStyle/>
        <a:p>
          <a:pPr algn="ctr" rtl="1"/>
          <a:r>
            <a:rPr lang="ar-SA" dirty="0" smtClean="0"/>
            <a:t>طريقة الهرس 2</a:t>
          </a:r>
          <a:br>
            <a:rPr lang="ar-SA" dirty="0" smtClean="0"/>
          </a:br>
          <a:r>
            <a:rPr lang="ar-SA" dirty="0" smtClean="0"/>
            <a:t> </a:t>
          </a:r>
          <a:r>
            <a:rPr lang="en-US" dirty="0" smtClean="0"/>
            <a:t>SQUASH</a:t>
          </a:r>
          <a:r>
            <a:rPr lang="ar-SA" dirty="0" smtClean="0"/>
            <a:t> </a:t>
          </a:r>
          <a:r>
            <a:rPr lang="en-US" dirty="0" smtClean="0"/>
            <a:t>METHOD </a:t>
          </a:r>
          <a:endParaRPr lang="ar-SA" dirty="0"/>
        </a:p>
      </dgm:t>
    </dgm:pt>
    <dgm:pt modelId="{715592A2-58C3-45FE-A9E4-028F67B9F40B}" type="parTrans" cxnId="{C046FA6B-21EF-44DF-AE2F-BE50EBF5EF44}">
      <dgm:prSet/>
      <dgm:spPr/>
      <dgm:t>
        <a:bodyPr/>
        <a:lstStyle/>
        <a:p>
          <a:pPr algn="ctr" rtl="1"/>
          <a:endParaRPr lang="ar-SA"/>
        </a:p>
      </dgm:t>
    </dgm:pt>
    <dgm:pt modelId="{8657E235-8480-4817-8DBC-639EF7AE3A7B}" type="sibTrans" cxnId="{C046FA6B-21EF-44DF-AE2F-BE50EBF5EF44}">
      <dgm:prSet/>
      <dgm:spPr/>
      <dgm:t>
        <a:bodyPr/>
        <a:lstStyle/>
        <a:p>
          <a:pPr algn="ctr" rtl="1"/>
          <a:endParaRPr lang="ar-SA"/>
        </a:p>
      </dgm:t>
    </dgm:pt>
    <dgm:pt modelId="{368CFD53-2825-44E3-B56A-CA9AF24B00E6}" type="pres">
      <dgm:prSet presAssocID="{451158DF-FA39-4D32-B678-D2E414579239}" presName="compositeShape" presStyleCnt="0">
        <dgm:presLayoutVars>
          <dgm:chMax val="2"/>
          <dgm:dir/>
          <dgm:resizeHandles val="exact"/>
        </dgm:presLayoutVars>
      </dgm:prSet>
      <dgm:spPr/>
      <dgm:t>
        <a:bodyPr/>
        <a:lstStyle/>
        <a:p>
          <a:pPr rtl="1"/>
          <a:endParaRPr lang="ar-SA"/>
        </a:p>
      </dgm:t>
    </dgm:pt>
    <dgm:pt modelId="{592DD012-E2E9-4FBF-A55E-BECF2F283074}" type="pres">
      <dgm:prSet presAssocID="{F37A16E5-7121-444D-82C2-54361C8C9D3C}" presName="upArrow" presStyleLbl="node1" presStyleIdx="0" presStyleCnt="2"/>
      <dgm:spPr/>
    </dgm:pt>
    <dgm:pt modelId="{F5408104-9DDA-490F-8C2B-27DF00ED2333}" type="pres">
      <dgm:prSet presAssocID="{F37A16E5-7121-444D-82C2-54361C8C9D3C}" presName="upArrowText" presStyleLbl="revTx" presStyleIdx="0" presStyleCnt="2">
        <dgm:presLayoutVars>
          <dgm:chMax val="0"/>
          <dgm:bulletEnabled val="1"/>
        </dgm:presLayoutVars>
      </dgm:prSet>
      <dgm:spPr/>
      <dgm:t>
        <a:bodyPr/>
        <a:lstStyle/>
        <a:p>
          <a:pPr rtl="1"/>
          <a:endParaRPr lang="ar-SA"/>
        </a:p>
      </dgm:t>
    </dgm:pt>
    <dgm:pt modelId="{AF69E81B-90B0-49DC-AFAC-ECDAF5553EB6}" type="pres">
      <dgm:prSet presAssocID="{5391C9F8-3F54-49F1-A3A8-E62BEE3926D6}" presName="downArrow" presStyleLbl="node1" presStyleIdx="1" presStyleCnt="2"/>
      <dgm:spPr/>
    </dgm:pt>
    <dgm:pt modelId="{CB7D6EB0-C985-4AE5-9DFA-7E0329FBC75B}" type="pres">
      <dgm:prSet presAssocID="{5391C9F8-3F54-49F1-A3A8-E62BEE3926D6}" presName="downArrowText" presStyleLbl="revTx" presStyleIdx="1" presStyleCnt="2">
        <dgm:presLayoutVars>
          <dgm:chMax val="0"/>
          <dgm:bulletEnabled val="1"/>
        </dgm:presLayoutVars>
      </dgm:prSet>
      <dgm:spPr/>
      <dgm:t>
        <a:bodyPr/>
        <a:lstStyle/>
        <a:p>
          <a:pPr rtl="1"/>
          <a:endParaRPr lang="ar-SA"/>
        </a:p>
      </dgm:t>
    </dgm:pt>
  </dgm:ptLst>
  <dgm:cxnLst>
    <dgm:cxn modelId="{3518B541-CF63-4EAB-B545-A9F289B020C3}" type="presOf" srcId="{F37A16E5-7121-444D-82C2-54361C8C9D3C}" destId="{F5408104-9DDA-490F-8C2B-27DF00ED2333}" srcOrd="0" destOrd="0" presId="urn:microsoft.com/office/officeart/2005/8/layout/arrow4"/>
    <dgm:cxn modelId="{C046FA6B-21EF-44DF-AE2F-BE50EBF5EF44}" srcId="{451158DF-FA39-4D32-B678-D2E414579239}" destId="{5391C9F8-3F54-49F1-A3A8-E62BEE3926D6}" srcOrd="1" destOrd="0" parTransId="{715592A2-58C3-45FE-A9E4-028F67B9F40B}" sibTransId="{8657E235-8480-4817-8DBC-639EF7AE3A7B}"/>
    <dgm:cxn modelId="{5B0E4292-0B29-4C1C-8A8D-8BC6709E9A23}" srcId="{451158DF-FA39-4D32-B678-D2E414579239}" destId="{F37A16E5-7121-444D-82C2-54361C8C9D3C}" srcOrd="0" destOrd="0" parTransId="{DE6171C2-AADD-4A5C-B865-F61EF24BD2DC}" sibTransId="{F18026D4-A6AA-4D45-A84D-8DD24CED07A5}"/>
    <dgm:cxn modelId="{61016CBE-A2EF-4B53-A059-71BC82745481}" type="presOf" srcId="{5391C9F8-3F54-49F1-A3A8-E62BEE3926D6}" destId="{CB7D6EB0-C985-4AE5-9DFA-7E0329FBC75B}" srcOrd="0" destOrd="0" presId="urn:microsoft.com/office/officeart/2005/8/layout/arrow4"/>
    <dgm:cxn modelId="{4B36B394-3D03-468F-9BFF-86BF3A141F0C}" type="presOf" srcId="{451158DF-FA39-4D32-B678-D2E414579239}" destId="{368CFD53-2825-44E3-B56A-CA9AF24B00E6}" srcOrd="0" destOrd="0" presId="urn:microsoft.com/office/officeart/2005/8/layout/arrow4"/>
    <dgm:cxn modelId="{A912C97F-1BAB-4419-A228-3F83DD21EF86}" type="presParOf" srcId="{368CFD53-2825-44E3-B56A-CA9AF24B00E6}" destId="{592DD012-E2E9-4FBF-A55E-BECF2F283074}" srcOrd="0" destOrd="0" presId="urn:microsoft.com/office/officeart/2005/8/layout/arrow4"/>
    <dgm:cxn modelId="{4C1190F2-4566-4244-AF6B-9296E1D9E2B5}" type="presParOf" srcId="{368CFD53-2825-44E3-B56A-CA9AF24B00E6}" destId="{F5408104-9DDA-490F-8C2B-27DF00ED2333}" srcOrd="1" destOrd="0" presId="urn:microsoft.com/office/officeart/2005/8/layout/arrow4"/>
    <dgm:cxn modelId="{09F10A83-38F4-4D88-B9F9-2D9DBFAB33CF}" type="presParOf" srcId="{368CFD53-2825-44E3-B56A-CA9AF24B00E6}" destId="{AF69E81B-90B0-49DC-AFAC-ECDAF5553EB6}" srcOrd="2" destOrd="0" presId="urn:microsoft.com/office/officeart/2005/8/layout/arrow4"/>
    <dgm:cxn modelId="{C4FEDDBC-F7C9-4B98-83D2-293A09C26BA5}" type="presParOf" srcId="{368CFD53-2825-44E3-B56A-CA9AF24B00E6}" destId="{CB7D6EB0-C985-4AE5-9DFA-7E0329FBC75B}" srcOrd="3" destOrd="0" presId="urn:microsoft.com/office/officeart/2005/8/layout/arrow4"/>
  </dgm:cxnLst>
  <dgm:bg>
    <a:solidFill>
      <a:schemeClr val="accent1">
        <a:lumMod val="40000"/>
        <a:lumOff val="60000"/>
      </a:schemeClr>
    </a:solidFill>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6AB030C-75EB-444C-84DD-4EE8F3C9A630}"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0C95CC54-1A8E-43DC-B651-1164C835C282}">
      <dgm:prSet/>
      <dgm:spPr/>
      <dgm:t>
        <a:bodyPr/>
        <a:lstStyle/>
        <a:p>
          <a:pPr rtl="1"/>
          <a:r>
            <a:rPr lang="ar-SA" b="1" dirty="0" smtClean="0"/>
            <a:t>تختلف طرق تحضير حبوب اللقاح تبعا لنوعية فحصها كما يلي :</a:t>
          </a:r>
          <a:endParaRPr lang="ar-SA" dirty="0"/>
        </a:p>
      </dgm:t>
    </dgm:pt>
    <dgm:pt modelId="{ADA82FC5-1315-4068-919F-5FD3E8CFF8C3}" type="parTrans" cxnId="{6F2F6751-940B-4F9E-988D-85A101687036}">
      <dgm:prSet/>
      <dgm:spPr/>
      <dgm:t>
        <a:bodyPr/>
        <a:lstStyle/>
        <a:p>
          <a:pPr rtl="1"/>
          <a:endParaRPr lang="ar-SA"/>
        </a:p>
      </dgm:t>
    </dgm:pt>
    <dgm:pt modelId="{5557CDA9-2061-40E8-9768-416EA8BDD982}" type="sibTrans" cxnId="{6F2F6751-940B-4F9E-988D-85A101687036}">
      <dgm:prSet/>
      <dgm:spPr/>
      <dgm:t>
        <a:bodyPr/>
        <a:lstStyle/>
        <a:p>
          <a:pPr rtl="1"/>
          <a:endParaRPr lang="ar-SA"/>
        </a:p>
      </dgm:t>
    </dgm:pt>
    <dgm:pt modelId="{4BE1161C-86BF-40AE-B2F3-629669575CFD}">
      <dgm:prSet/>
      <dgm:spPr>
        <a:solidFill>
          <a:schemeClr val="accent1">
            <a:lumMod val="40000"/>
            <a:lumOff val="60000"/>
          </a:schemeClr>
        </a:solidFill>
      </dgm:spPr>
      <dgm:t>
        <a:bodyPr/>
        <a:lstStyle/>
        <a:p>
          <a:pPr rtl="1"/>
          <a:r>
            <a:rPr lang="ar-SA" dirty="0" smtClean="0"/>
            <a:t>تحضير حبوب اللقاح للفحص تحت المجهر الضوئي.</a:t>
          </a:r>
          <a:endParaRPr lang="ar-SA" dirty="0"/>
        </a:p>
      </dgm:t>
    </dgm:pt>
    <dgm:pt modelId="{FB4E527B-D129-430B-A5F1-E15A1C28B0E0}" type="parTrans" cxnId="{9710148A-D277-4978-97EE-139292439CC0}">
      <dgm:prSet/>
      <dgm:spPr/>
      <dgm:t>
        <a:bodyPr/>
        <a:lstStyle/>
        <a:p>
          <a:pPr rtl="1"/>
          <a:endParaRPr lang="ar-SA"/>
        </a:p>
      </dgm:t>
    </dgm:pt>
    <dgm:pt modelId="{B69BFF71-13E8-468A-BD94-3C4B4986760F}" type="sibTrans" cxnId="{9710148A-D277-4978-97EE-139292439CC0}">
      <dgm:prSet/>
      <dgm:spPr/>
      <dgm:t>
        <a:bodyPr/>
        <a:lstStyle/>
        <a:p>
          <a:pPr rtl="1"/>
          <a:endParaRPr lang="ar-SA"/>
        </a:p>
      </dgm:t>
    </dgm:pt>
    <dgm:pt modelId="{9B149892-498C-4C65-B2AF-A0F947641DFA}">
      <dgm:prSet/>
      <dgm:spPr>
        <a:solidFill>
          <a:schemeClr val="accent1">
            <a:lumMod val="40000"/>
            <a:lumOff val="60000"/>
          </a:schemeClr>
        </a:solidFill>
      </dgm:spPr>
      <dgm:t>
        <a:bodyPr/>
        <a:lstStyle/>
        <a:p>
          <a:pPr rtl="1"/>
          <a:r>
            <a:rPr lang="ar-SA" dirty="0" smtClean="0"/>
            <a:t>تحضير حبوب اللقاح للفحص تحت المجهر الماسح </a:t>
          </a:r>
          <a:r>
            <a:rPr lang="en-US" dirty="0" smtClean="0"/>
            <a:t>SEM .</a:t>
          </a:r>
          <a:endParaRPr lang="ar-SA" dirty="0"/>
        </a:p>
      </dgm:t>
    </dgm:pt>
    <dgm:pt modelId="{35006DDF-D5BF-44FE-A0AA-A982206907DD}" type="parTrans" cxnId="{0E3E21D7-9890-4518-A7DF-339F5A9C0679}">
      <dgm:prSet/>
      <dgm:spPr/>
      <dgm:t>
        <a:bodyPr/>
        <a:lstStyle/>
        <a:p>
          <a:pPr rtl="1"/>
          <a:endParaRPr lang="ar-SA"/>
        </a:p>
      </dgm:t>
    </dgm:pt>
    <dgm:pt modelId="{23E2F2D1-146C-4FC6-92CF-E577B84754D9}" type="sibTrans" cxnId="{0E3E21D7-9890-4518-A7DF-339F5A9C0679}">
      <dgm:prSet/>
      <dgm:spPr/>
      <dgm:t>
        <a:bodyPr/>
        <a:lstStyle/>
        <a:p>
          <a:pPr rtl="1"/>
          <a:endParaRPr lang="ar-SA"/>
        </a:p>
      </dgm:t>
    </dgm:pt>
    <dgm:pt modelId="{F82C4722-E7E4-4BA4-8913-632F156FA7F1}">
      <dgm:prSet/>
      <dgm:spPr>
        <a:solidFill>
          <a:schemeClr val="accent1">
            <a:lumMod val="40000"/>
            <a:lumOff val="60000"/>
          </a:schemeClr>
        </a:solidFill>
      </dgm:spPr>
      <dgm:t>
        <a:bodyPr/>
        <a:lstStyle/>
        <a:p>
          <a:pPr rtl="1"/>
          <a:r>
            <a:rPr lang="ar-SA" dirty="0" smtClean="0"/>
            <a:t>تحضير حبوب اللقاح للفحص تحت المجهر النفاذ </a:t>
          </a:r>
          <a:r>
            <a:rPr lang="en-US" dirty="0" smtClean="0"/>
            <a:t>TEM .</a:t>
          </a:r>
          <a:endParaRPr lang="ar-SA" dirty="0"/>
        </a:p>
      </dgm:t>
    </dgm:pt>
    <dgm:pt modelId="{F3ECD29E-B401-4DB0-A62A-63AE7CB00B6A}" type="parTrans" cxnId="{3DB47B90-AB25-4837-9B00-CFFC0122E4D3}">
      <dgm:prSet/>
      <dgm:spPr/>
      <dgm:t>
        <a:bodyPr/>
        <a:lstStyle/>
        <a:p>
          <a:pPr rtl="1"/>
          <a:endParaRPr lang="ar-SA"/>
        </a:p>
      </dgm:t>
    </dgm:pt>
    <dgm:pt modelId="{5E313912-2CF8-4A98-87DB-BA80E6EB6555}" type="sibTrans" cxnId="{3DB47B90-AB25-4837-9B00-CFFC0122E4D3}">
      <dgm:prSet/>
      <dgm:spPr/>
      <dgm:t>
        <a:bodyPr/>
        <a:lstStyle/>
        <a:p>
          <a:pPr rtl="1"/>
          <a:endParaRPr lang="ar-SA"/>
        </a:p>
      </dgm:t>
    </dgm:pt>
    <dgm:pt modelId="{E3F19E45-226F-414D-9D9B-38F09E6E8654}">
      <dgm:prSet/>
      <dgm:spPr/>
      <dgm:t>
        <a:bodyPr/>
        <a:lstStyle/>
        <a:p>
          <a:pPr rtl="1"/>
          <a:r>
            <a:rPr lang="ar-SA" dirty="0" smtClean="0"/>
            <a:t>سوف ندرس تحضير حبوب اللقاح للفحص تحت المجهر الضوئي.</a:t>
          </a:r>
          <a:endParaRPr lang="ar-SA" dirty="0"/>
        </a:p>
      </dgm:t>
    </dgm:pt>
    <dgm:pt modelId="{DA3C8ECC-F319-41F0-BE23-B784815979A8}" type="parTrans" cxnId="{CC65B7E3-F011-4A79-A31E-5FB4967FA9EE}">
      <dgm:prSet/>
      <dgm:spPr/>
      <dgm:t>
        <a:bodyPr/>
        <a:lstStyle/>
        <a:p>
          <a:pPr rtl="1"/>
          <a:endParaRPr lang="ar-SA"/>
        </a:p>
      </dgm:t>
    </dgm:pt>
    <dgm:pt modelId="{12FE4A83-E441-43E5-B120-21FCC3D42B98}" type="sibTrans" cxnId="{CC65B7E3-F011-4A79-A31E-5FB4967FA9EE}">
      <dgm:prSet/>
      <dgm:spPr/>
      <dgm:t>
        <a:bodyPr/>
        <a:lstStyle/>
        <a:p>
          <a:pPr rtl="1"/>
          <a:endParaRPr lang="ar-SA"/>
        </a:p>
      </dgm:t>
    </dgm:pt>
    <dgm:pt modelId="{0A8B5937-E506-497E-8FBD-DBEB995AFC70}" type="pres">
      <dgm:prSet presAssocID="{C6AB030C-75EB-444C-84DD-4EE8F3C9A630}" presName="linear" presStyleCnt="0">
        <dgm:presLayoutVars>
          <dgm:animLvl val="lvl"/>
          <dgm:resizeHandles val="exact"/>
        </dgm:presLayoutVars>
      </dgm:prSet>
      <dgm:spPr/>
      <dgm:t>
        <a:bodyPr/>
        <a:lstStyle/>
        <a:p>
          <a:pPr rtl="1"/>
          <a:endParaRPr lang="ar-SA"/>
        </a:p>
      </dgm:t>
    </dgm:pt>
    <dgm:pt modelId="{D0FE3C9A-8D7A-46C3-8D0F-AA415E872372}" type="pres">
      <dgm:prSet presAssocID="{0C95CC54-1A8E-43DC-B651-1164C835C282}" presName="parentText" presStyleLbl="node1" presStyleIdx="0" presStyleCnt="2">
        <dgm:presLayoutVars>
          <dgm:chMax val="0"/>
          <dgm:bulletEnabled val="1"/>
        </dgm:presLayoutVars>
      </dgm:prSet>
      <dgm:spPr/>
      <dgm:t>
        <a:bodyPr/>
        <a:lstStyle/>
        <a:p>
          <a:pPr rtl="1"/>
          <a:endParaRPr lang="ar-SA"/>
        </a:p>
      </dgm:t>
    </dgm:pt>
    <dgm:pt modelId="{4C4A2B29-C0F0-43E0-A4BD-E0FF10875FAB}" type="pres">
      <dgm:prSet presAssocID="{0C95CC54-1A8E-43DC-B651-1164C835C282}" presName="childText" presStyleLbl="revTx" presStyleIdx="0" presStyleCnt="1">
        <dgm:presLayoutVars>
          <dgm:bulletEnabled val="1"/>
        </dgm:presLayoutVars>
      </dgm:prSet>
      <dgm:spPr/>
      <dgm:t>
        <a:bodyPr/>
        <a:lstStyle/>
        <a:p>
          <a:pPr rtl="1"/>
          <a:endParaRPr lang="ar-SA"/>
        </a:p>
      </dgm:t>
    </dgm:pt>
    <dgm:pt modelId="{F32D597E-A93E-4188-8459-36C4C4A7C96C}" type="pres">
      <dgm:prSet presAssocID="{E3F19E45-226F-414D-9D9B-38F09E6E8654}" presName="parentText" presStyleLbl="node1" presStyleIdx="1" presStyleCnt="2">
        <dgm:presLayoutVars>
          <dgm:chMax val="0"/>
          <dgm:bulletEnabled val="1"/>
        </dgm:presLayoutVars>
      </dgm:prSet>
      <dgm:spPr/>
      <dgm:t>
        <a:bodyPr/>
        <a:lstStyle/>
        <a:p>
          <a:pPr rtl="1"/>
          <a:endParaRPr lang="ar-SA"/>
        </a:p>
      </dgm:t>
    </dgm:pt>
  </dgm:ptLst>
  <dgm:cxnLst>
    <dgm:cxn modelId="{71D8A6BF-B187-460B-9E70-0A7A9D194421}" type="presOf" srcId="{4BE1161C-86BF-40AE-B2F3-629669575CFD}" destId="{4C4A2B29-C0F0-43E0-A4BD-E0FF10875FAB}" srcOrd="0" destOrd="0" presId="urn:microsoft.com/office/officeart/2005/8/layout/vList2"/>
    <dgm:cxn modelId="{9710148A-D277-4978-97EE-139292439CC0}" srcId="{0C95CC54-1A8E-43DC-B651-1164C835C282}" destId="{4BE1161C-86BF-40AE-B2F3-629669575CFD}" srcOrd="0" destOrd="0" parTransId="{FB4E527B-D129-430B-A5F1-E15A1C28B0E0}" sibTransId="{B69BFF71-13E8-468A-BD94-3C4B4986760F}"/>
    <dgm:cxn modelId="{A5637BDF-99DD-4D3B-869B-4848C381882D}" type="presOf" srcId="{0C95CC54-1A8E-43DC-B651-1164C835C282}" destId="{D0FE3C9A-8D7A-46C3-8D0F-AA415E872372}" srcOrd="0" destOrd="0" presId="urn:microsoft.com/office/officeart/2005/8/layout/vList2"/>
    <dgm:cxn modelId="{3DB47B90-AB25-4837-9B00-CFFC0122E4D3}" srcId="{0C95CC54-1A8E-43DC-B651-1164C835C282}" destId="{F82C4722-E7E4-4BA4-8913-632F156FA7F1}" srcOrd="2" destOrd="0" parTransId="{F3ECD29E-B401-4DB0-A62A-63AE7CB00B6A}" sibTransId="{5E313912-2CF8-4A98-87DB-BA80E6EB6555}"/>
    <dgm:cxn modelId="{0E3E21D7-9890-4518-A7DF-339F5A9C0679}" srcId="{0C95CC54-1A8E-43DC-B651-1164C835C282}" destId="{9B149892-498C-4C65-B2AF-A0F947641DFA}" srcOrd="1" destOrd="0" parTransId="{35006DDF-D5BF-44FE-A0AA-A982206907DD}" sibTransId="{23E2F2D1-146C-4FC6-92CF-E577B84754D9}"/>
    <dgm:cxn modelId="{DDC27CB5-45EC-49D6-9534-A184503E25DF}" type="presOf" srcId="{C6AB030C-75EB-444C-84DD-4EE8F3C9A630}" destId="{0A8B5937-E506-497E-8FBD-DBEB995AFC70}" srcOrd="0" destOrd="0" presId="urn:microsoft.com/office/officeart/2005/8/layout/vList2"/>
    <dgm:cxn modelId="{182EE399-4555-4BF7-9A91-58D3E4977E4E}" type="presOf" srcId="{E3F19E45-226F-414D-9D9B-38F09E6E8654}" destId="{F32D597E-A93E-4188-8459-36C4C4A7C96C}" srcOrd="0" destOrd="0" presId="urn:microsoft.com/office/officeart/2005/8/layout/vList2"/>
    <dgm:cxn modelId="{10234C06-349C-413F-93A8-6D2202CCA95C}" type="presOf" srcId="{F82C4722-E7E4-4BA4-8913-632F156FA7F1}" destId="{4C4A2B29-C0F0-43E0-A4BD-E0FF10875FAB}" srcOrd="0" destOrd="2" presId="urn:microsoft.com/office/officeart/2005/8/layout/vList2"/>
    <dgm:cxn modelId="{6F2F6751-940B-4F9E-988D-85A101687036}" srcId="{C6AB030C-75EB-444C-84DD-4EE8F3C9A630}" destId="{0C95CC54-1A8E-43DC-B651-1164C835C282}" srcOrd="0" destOrd="0" parTransId="{ADA82FC5-1315-4068-919F-5FD3E8CFF8C3}" sibTransId="{5557CDA9-2061-40E8-9768-416EA8BDD982}"/>
    <dgm:cxn modelId="{DFD03C6C-CA03-4651-8AA6-1A1D84C7E27C}" type="presOf" srcId="{9B149892-498C-4C65-B2AF-A0F947641DFA}" destId="{4C4A2B29-C0F0-43E0-A4BD-E0FF10875FAB}" srcOrd="0" destOrd="1" presId="urn:microsoft.com/office/officeart/2005/8/layout/vList2"/>
    <dgm:cxn modelId="{CC65B7E3-F011-4A79-A31E-5FB4967FA9EE}" srcId="{C6AB030C-75EB-444C-84DD-4EE8F3C9A630}" destId="{E3F19E45-226F-414D-9D9B-38F09E6E8654}" srcOrd="1" destOrd="0" parTransId="{DA3C8ECC-F319-41F0-BE23-B784815979A8}" sibTransId="{12FE4A83-E441-43E5-B120-21FCC3D42B98}"/>
    <dgm:cxn modelId="{FA06ECEF-ADB9-44AC-9CBF-5F7222ABA77E}" type="presParOf" srcId="{0A8B5937-E506-497E-8FBD-DBEB995AFC70}" destId="{D0FE3C9A-8D7A-46C3-8D0F-AA415E872372}" srcOrd="0" destOrd="0" presId="urn:microsoft.com/office/officeart/2005/8/layout/vList2"/>
    <dgm:cxn modelId="{4155C447-8DC8-482D-9EBE-1178AF84BE83}" type="presParOf" srcId="{0A8B5937-E506-497E-8FBD-DBEB995AFC70}" destId="{4C4A2B29-C0F0-43E0-A4BD-E0FF10875FAB}" srcOrd="1" destOrd="0" presId="urn:microsoft.com/office/officeart/2005/8/layout/vList2"/>
    <dgm:cxn modelId="{CEB3AC2D-7346-47C4-8B6A-54A5FA3841C8}" type="presParOf" srcId="{0A8B5937-E506-497E-8FBD-DBEB995AFC70}" destId="{F32D597E-A93E-4188-8459-36C4C4A7C96C}"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2430424-5FFA-4172-B8F3-BFB645E8A641}"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F8383382-1FB1-4C5C-98A0-00F6E9220ECA}">
      <dgm:prSet custT="1"/>
      <dgm:spPr/>
      <dgm:t>
        <a:bodyPr/>
        <a:lstStyle/>
        <a:p>
          <a:pPr rtl="1"/>
          <a:r>
            <a:rPr lang="ar-SA" sz="2000" dirty="0" smtClean="0">
              <a:latin typeface="Times New Roman" pitchFamily="18" charset="0"/>
              <a:cs typeface="Times New Roman" pitchFamily="18" charset="0"/>
            </a:rPr>
            <a:t>توضع البراعم الزهرية في وسط زجاجة ساعة نظيفة وجافة يضاف لها قطرة ماء او كحول وبفضل ان نبدأ بالماء.</a:t>
          </a:r>
          <a:endParaRPr lang="ar-SA" sz="2000" dirty="0">
            <a:latin typeface="Times New Roman" pitchFamily="18" charset="0"/>
            <a:cs typeface="Times New Roman" pitchFamily="18" charset="0"/>
          </a:endParaRPr>
        </a:p>
      </dgm:t>
    </dgm:pt>
    <dgm:pt modelId="{96D00B9C-0A80-4DD1-BEE5-D35D1A3066A2}" type="parTrans" cxnId="{2D1885F3-5CD7-4536-9467-321B3BDE11AD}">
      <dgm:prSet/>
      <dgm:spPr/>
      <dgm:t>
        <a:bodyPr/>
        <a:lstStyle/>
        <a:p>
          <a:pPr rtl="1"/>
          <a:endParaRPr lang="ar-SA" sz="2400">
            <a:latin typeface="Times New Roman" pitchFamily="18" charset="0"/>
            <a:cs typeface="Times New Roman" pitchFamily="18" charset="0"/>
          </a:endParaRPr>
        </a:p>
      </dgm:t>
    </dgm:pt>
    <dgm:pt modelId="{E7802442-2D57-495F-8B91-A90F99CFE9A5}" type="sibTrans" cxnId="{2D1885F3-5CD7-4536-9467-321B3BDE11AD}">
      <dgm:prSet/>
      <dgm:spPr/>
      <dgm:t>
        <a:bodyPr/>
        <a:lstStyle/>
        <a:p>
          <a:pPr rtl="1"/>
          <a:endParaRPr lang="ar-SA" sz="2400">
            <a:latin typeface="Times New Roman" pitchFamily="18" charset="0"/>
            <a:cs typeface="Times New Roman" pitchFamily="18" charset="0"/>
          </a:endParaRPr>
        </a:p>
      </dgm:t>
    </dgm:pt>
    <dgm:pt modelId="{24C2D558-469A-4581-8566-D2C14F8F40B0}">
      <dgm:prSet custT="1"/>
      <dgm:spPr/>
      <dgm:t>
        <a:bodyPr/>
        <a:lstStyle/>
        <a:p>
          <a:pPr rtl="1"/>
          <a:r>
            <a:rPr lang="ar-SA" sz="2000" dirty="0" smtClean="0">
              <a:latin typeface="Times New Roman" pitchFamily="18" charset="0"/>
              <a:cs typeface="Times New Roman" pitchFamily="18" charset="0"/>
            </a:rPr>
            <a:t>بواسطة ملقط وإبرة تشريح تفصل المتوك عن خيوط وباقي أجزاء الزهرة ويتخلص منها ولايبقى غير المتوك</a:t>
          </a:r>
          <a:r>
            <a:rPr lang="en-US" sz="2000" dirty="0" smtClean="0">
              <a:latin typeface="Times New Roman" pitchFamily="18" charset="0"/>
              <a:cs typeface="Times New Roman" pitchFamily="18" charset="0"/>
            </a:rPr>
            <a:t> </a:t>
          </a:r>
          <a:r>
            <a:rPr lang="ar-SA" sz="2000" dirty="0" smtClean="0">
              <a:latin typeface="Times New Roman" pitchFamily="18" charset="0"/>
              <a:cs typeface="Times New Roman" pitchFamily="18" charset="0"/>
            </a:rPr>
            <a:t>.</a:t>
          </a:r>
          <a:endParaRPr lang="ar-SA" sz="2000" dirty="0">
            <a:latin typeface="Times New Roman" pitchFamily="18" charset="0"/>
            <a:cs typeface="Times New Roman" pitchFamily="18" charset="0"/>
          </a:endParaRPr>
        </a:p>
      </dgm:t>
    </dgm:pt>
    <dgm:pt modelId="{E4751EAC-FB92-4A3A-9901-6AD3C44EA405}" type="parTrans" cxnId="{3CB18B2A-EEB6-4EFB-BDAD-E02A6B2E16AD}">
      <dgm:prSet/>
      <dgm:spPr/>
      <dgm:t>
        <a:bodyPr/>
        <a:lstStyle/>
        <a:p>
          <a:pPr rtl="1"/>
          <a:endParaRPr lang="ar-SA" sz="2400">
            <a:latin typeface="Times New Roman" pitchFamily="18" charset="0"/>
            <a:cs typeface="Times New Roman" pitchFamily="18" charset="0"/>
          </a:endParaRPr>
        </a:p>
      </dgm:t>
    </dgm:pt>
    <dgm:pt modelId="{38DE99FD-E2DE-46A6-B761-4C1224EF2CB5}" type="sibTrans" cxnId="{3CB18B2A-EEB6-4EFB-BDAD-E02A6B2E16AD}">
      <dgm:prSet/>
      <dgm:spPr/>
      <dgm:t>
        <a:bodyPr/>
        <a:lstStyle/>
        <a:p>
          <a:pPr rtl="1"/>
          <a:endParaRPr lang="ar-SA" sz="2400">
            <a:latin typeface="Times New Roman" pitchFamily="18" charset="0"/>
            <a:cs typeface="Times New Roman" pitchFamily="18" charset="0"/>
          </a:endParaRPr>
        </a:p>
      </dgm:t>
    </dgm:pt>
    <dgm:pt modelId="{3C710C4F-ACF1-4C11-93DE-C579E6B2DE7B}">
      <dgm:prSet custT="1"/>
      <dgm:spPr/>
      <dgm:t>
        <a:bodyPr/>
        <a:lstStyle/>
        <a:p>
          <a:pPr rtl="1"/>
          <a:r>
            <a:rPr lang="ar-SA" sz="2000" dirty="0" smtClean="0">
              <a:latin typeface="Times New Roman" pitchFamily="18" charset="0"/>
              <a:cs typeface="Times New Roman" pitchFamily="18" charset="0"/>
            </a:rPr>
            <a:t>تمزق المتوك بحرص شديد بواسطة المشرط او الابرة اذا كان المتك كبير وواضح, او بأستخدام قضيب زجاجي مدبب تهرس المتوك اذا كانت صغيرة ورقيقة تستبعد بقايا المتوك على جوانب زجاجة الساعة ولايترك الاحبوب اللقاح (المحلول الرائق) في وسط زجاجة الساعة.</a:t>
          </a:r>
          <a:endParaRPr lang="ar-SA" sz="2000" dirty="0">
            <a:latin typeface="Times New Roman" pitchFamily="18" charset="0"/>
            <a:cs typeface="Times New Roman" pitchFamily="18" charset="0"/>
          </a:endParaRPr>
        </a:p>
      </dgm:t>
    </dgm:pt>
    <dgm:pt modelId="{6DED4878-B58D-4E81-8B0C-80A71F3EA178}" type="parTrans" cxnId="{0328D478-C11D-4623-9479-4D4A2289D530}">
      <dgm:prSet/>
      <dgm:spPr/>
      <dgm:t>
        <a:bodyPr/>
        <a:lstStyle/>
        <a:p>
          <a:pPr rtl="1"/>
          <a:endParaRPr lang="ar-SA" sz="2400">
            <a:latin typeface="Times New Roman" pitchFamily="18" charset="0"/>
            <a:cs typeface="Times New Roman" pitchFamily="18" charset="0"/>
          </a:endParaRPr>
        </a:p>
      </dgm:t>
    </dgm:pt>
    <dgm:pt modelId="{0C5DBA8E-60B2-459E-B6FA-42FC14F47867}" type="sibTrans" cxnId="{0328D478-C11D-4623-9479-4D4A2289D530}">
      <dgm:prSet/>
      <dgm:spPr/>
      <dgm:t>
        <a:bodyPr/>
        <a:lstStyle/>
        <a:p>
          <a:pPr rtl="1"/>
          <a:endParaRPr lang="ar-SA" sz="2400">
            <a:latin typeface="Times New Roman" pitchFamily="18" charset="0"/>
            <a:cs typeface="Times New Roman" pitchFamily="18" charset="0"/>
          </a:endParaRPr>
        </a:p>
      </dgm:t>
    </dgm:pt>
    <dgm:pt modelId="{D0043D8E-DC55-44D5-877C-8DDC8C69411B}">
      <dgm:prSet custT="1"/>
      <dgm:spPr/>
      <dgm:t>
        <a:bodyPr/>
        <a:lstStyle/>
        <a:p>
          <a:pPr rtl="1"/>
          <a:r>
            <a:rPr lang="ar-SA" sz="2000" dirty="0" smtClean="0">
              <a:latin typeface="Times New Roman" pitchFamily="18" charset="0"/>
              <a:cs typeface="Times New Roman" pitchFamily="18" charset="0"/>
            </a:rPr>
            <a:t>يؤخذ المحلول المائي الرئق بواسطة ماصة دقيقة وتوضع في وسط شريحة زجاجية نظيف ثم تضاف قطرات من صبغة الصفرانين الى حبوب اللقاح وتغطى بغطاء الشريحة.</a:t>
          </a:r>
          <a:endParaRPr lang="ar-SA" sz="2000" dirty="0">
            <a:latin typeface="Times New Roman" pitchFamily="18" charset="0"/>
            <a:cs typeface="Times New Roman" pitchFamily="18" charset="0"/>
          </a:endParaRPr>
        </a:p>
      </dgm:t>
    </dgm:pt>
    <dgm:pt modelId="{C9E7B71F-1860-49BB-BA48-C85946F48DCF}" type="parTrans" cxnId="{B4763433-3D40-4CB1-B127-E27437F1D3D6}">
      <dgm:prSet/>
      <dgm:spPr/>
      <dgm:t>
        <a:bodyPr/>
        <a:lstStyle/>
        <a:p>
          <a:pPr rtl="1"/>
          <a:endParaRPr lang="ar-SA" sz="2400">
            <a:latin typeface="Times New Roman" pitchFamily="18" charset="0"/>
            <a:cs typeface="Times New Roman" pitchFamily="18" charset="0"/>
          </a:endParaRPr>
        </a:p>
      </dgm:t>
    </dgm:pt>
    <dgm:pt modelId="{251247A8-B2E3-44B9-B202-054EE6B44BDB}" type="sibTrans" cxnId="{B4763433-3D40-4CB1-B127-E27437F1D3D6}">
      <dgm:prSet/>
      <dgm:spPr/>
      <dgm:t>
        <a:bodyPr/>
        <a:lstStyle/>
        <a:p>
          <a:pPr rtl="1"/>
          <a:endParaRPr lang="ar-SA" sz="2400">
            <a:latin typeface="Times New Roman" pitchFamily="18" charset="0"/>
            <a:cs typeface="Times New Roman" pitchFamily="18" charset="0"/>
          </a:endParaRPr>
        </a:p>
      </dgm:t>
    </dgm:pt>
    <dgm:pt modelId="{D7A44BDE-ED5D-49F1-B1DD-72E7E2D70A21}">
      <dgm:prSet custT="1"/>
      <dgm:spPr/>
      <dgm:t>
        <a:bodyPr/>
        <a:lstStyle/>
        <a:p>
          <a:pPr algn="r"/>
          <a:r>
            <a:rPr lang="ar-SA" sz="2000" dirty="0" smtClean="0">
              <a:latin typeface="Times New Roman" pitchFamily="18" charset="0"/>
              <a:cs typeface="Times New Roman" pitchFamily="18" charset="0"/>
            </a:rPr>
            <a:t>اذا لوحظ وجود الصبغة بلون داكن يفضل اضافة قطرة من الكحول قبل وضع الغطاء ويفضل اضافة قطرة كحول بعد الهرس بالماء وقبل وضع الغطاء لاستبعاد اكبر قر ممكن من الفقاعات. </a:t>
          </a:r>
        </a:p>
      </dgm:t>
    </dgm:pt>
    <dgm:pt modelId="{E92F41AC-D017-4030-8063-A2BFE1909942}" type="parTrans" cxnId="{D9440881-AB00-4DD6-96E4-18E88661AA4A}">
      <dgm:prSet/>
      <dgm:spPr/>
      <dgm:t>
        <a:bodyPr/>
        <a:lstStyle/>
        <a:p>
          <a:endParaRPr lang="en-US" sz="2400">
            <a:latin typeface="Times New Roman" pitchFamily="18" charset="0"/>
            <a:cs typeface="Times New Roman" pitchFamily="18" charset="0"/>
          </a:endParaRPr>
        </a:p>
      </dgm:t>
    </dgm:pt>
    <dgm:pt modelId="{C04F50F3-D423-4180-A929-D8C06539FDBA}" type="sibTrans" cxnId="{D9440881-AB00-4DD6-96E4-18E88661AA4A}">
      <dgm:prSet/>
      <dgm:spPr/>
      <dgm:t>
        <a:bodyPr/>
        <a:lstStyle/>
        <a:p>
          <a:endParaRPr lang="en-US" sz="2400">
            <a:latin typeface="Times New Roman" pitchFamily="18" charset="0"/>
            <a:cs typeface="Times New Roman" pitchFamily="18" charset="0"/>
          </a:endParaRPr>
        </a:p>
      </dgm:t>
    </dgm:pt>
    <dgm:pt modelId="{372FCA41-0F4C-4780-9A14-EBD955D1667A}" type="pres">
      <dgm:prSet presAssocID="{52430424-5FFA-4172-B8F3-BFB645E8A641}" presName="linear" presStyleCnt="0">
        <dgm:presLayoutVars>
          <dgm:animLvl val="lvl"/>
          <dgm:resizeHandles val="exact"/>
        </dgm:presLayoutVars>
      </dgm:prSet>
      <dgm:spPr/>
      <dgm:t>
        <a:bodyPr/>
        <a:lstStyle/>
        <a:p>
          <a:pPr rtl="1"/>
          <a:endParaRPr lang="ar-SA"/>
        </a:p>
      </dgm:t>
    </dgm:pt>
    <dgm:pt modelId="{55E71E5F-96A8-49D2-9AE9-BAC40F116F03}" type="pres">
      <dgm:prSet presAssocID="{F8383382-1FB1-4C5C-98A0-00F6E9220ECA}" presName="parentText" presStyleLbl="node1" presStyleIdx="0" presStyleCnt="5">
        <dgm:presLayoutVars>
          <dgm:chMax val="0"/>
          <dgm:bulletEnabled val="1"/>
        </dgm:presLayoutVars>
      </dgm:prSet>
      <dgm:spPr/>
      <dgm:t>
        <a:bodyPr/>
        <a:lstStyle/>
        <a:p>
          <a:pPr rtl="1"/>
          <a:endParaRPr lang="ar-SA"/>
        </a:p>
      </dgm:t>
    </dgm:pt>
    <dgm:pt modelId="{741A4AD7-7E69-4894-A762-63477D83DF9F}" type="pres">
      <dgm:prSet presAssocID="{E7802442-2D57-495F-8B91-A90F99CFE9A5}" presName="spacer" presStyleCnt="0"/>
      <dgm:spPr/>
    </dgm:pt>
    <dgm:pt modelId="{E65FFC67-96C2-494B-B88E-D4B8636C88FE}" type="pres">
      <dgm:prSet presAssocID="{24C2D558-469A-4581-8566-D2C14F8F40B0}" presName="parentText" presStyleLbl="node1" presStyleIdx="1" presStyleCnt="5">
        <dgm:presLayoutVars>
          <dgm:chMax val="0"/>
          <dgm:bulletEnabled val="1"/>
        </dgm:presLayoutVars>
      </dgm:prSet>
      <dgm:spPr/>
      <dgm:t>
        <a:bodyPr/>
        <a:lstStyle/>
        <a:p>
          <a:pPr rtl="1"/>
          <a:endParaRPr lang="ar-SA"/>
        </a:p>
      </dgm:t>
    </dgm:pt>
    <dgm:pt modelId="{3D06CA51-BB3C-4C73-80A8-866353BF13C1}" type="pres">
      <dgm:prSet presAssocID="{38DE99FD-E2DE-46A6-B761-4C1224EF2CB5}" presName="spacer" presStyleCnt="0"/>
      <dgm:spPr/>
    </dgm:pt>
    <dgm:pt modelId="{7BE7F2CF-153A-4267-B480-366ACF476508}" type="pres">
      <dgm:prSet presAssocID="{3C710C4F-ACF1-4C11-93DE-C579E6B2DE7B}" presName="parentText" presStyleLbl="node1" presStyleIdx="2" presStyleCnt="5">
        <dgm:presLayoutVars>
          <dgm:chMax val="0"/>
          <dgm:bulletEnabled val="1"/>
        </dgm:presLayoutVars>
      </dgm:prSet>
      <dgm:spPr/>
      <dgm:t>
        <a:bodyPr/>
        <a:lstStyle/>
        <a:p>
          <a:pPr rtl="1"/>
          <a:endParaRPr lang="ar-SA"/>
        </a:p>
      </dgm:t>
    </dgm:pt>
    <dgm:pt modelId="{595558F3-61D9-4F16-A71A-43EDB1E8106C}" type="pres">
      <dgm:prSet presAssocID="{0C5DBA8E-60B2-459E-B6FA-42FC14F47867}" presName="spacer" presStyleCnt="0"/>
      <dgm:spPr/>
    </dgm:pt>
    <dgm:pt modelId="{1DEEE093-EE49-4191-A79C-58D59182F622}" type="pres">
      <dgm:prSet presAssocID="{D0043D8E-DC55-44D5-877C-8DDC8C69411B}" presName="parentText" presStyleLbl="node1" presStyleIdx="3" presStyleCnt="5">
        <dgm:presLayoutVars>
          <dgm:chMax val="0"/>
          <dgm:bulletEnabled val="1"/>
        </dgm:presLayoutVars>
      </dgm:prSet>
      <dgm:spPr/>
      <dgm:t>
        <a:bodyPr/>
        <a:lstStyle/>
        <a:p>
          <a:pPr rtl="1"/>
          <a:endParaRPr lang="ar-SA"/>
        </a:p>
      </dgm:t>
    </dgm:pt>
    <dgm:pt modelId="{F93419EC-D616-4DFD-9CAB-BA7BE5B129EF}" type="pres">
      <dgm:prSet presAssocID="{251247A8-B2E3-44B9-B202-054EE6B44BDB}" presName="spacer" presStyleCnt="0"/>
      <dgm:spPr/>
    </dgm:pt>
    <dgm:pt modelId="{A451F638-F792-4E16-AFE1-F302E62A0795}" type="pres">
      <dgm:prSet presAssocID="{D7A44BDE-ED5D-49F1-B1DD-72E7E2D70A21}" presName="parentText" presStyleLbl="node1" presStyleIdx="4" presStyleCnt="5">
        <dgm:presLayoutVars>
          <dgm:chMax val="0"/>
          <dgm:bulletEnabled val="1"/>
        </dgm:presLayoutVars>
      </dgm:prSet>
      <dgm:spPr/>
      <dgm:t>
        <a:bodyPr/>
        <a:lstStyle/>
        <a:p>
          <a:endParaRPr lang="en-US"/>
        </a:p>
      </dgm:t>
    </dgm:pt>
  </dgm:ptLst>
  <dgm:cxnLst>
    <dgm:cxn modelId="{7F68D2E2-776C-4B3C-8237-E759C57156DE}" type="presOf" srcId="{52430424-5FFA-4172-B8F3-BFB645E8A641}" destId="{372FCA41-0F4C-4780-9A14-EBD955D1667A}" srcOrd="0" destOrd="0" presId="urn:microsoft.com/office/officeart/2005/8/layout/vList2"/>
    <dgm:cxn modelId="{D9440881-AB00-4DD6-96E4-18E88661AA4A}" srcId="{52430424-5FFA-4172-B8F3-BFB645E8A641}" destId="{D7A44BDE-ED5D-49F1-B1DD-72E7E2D70A21}" srcOrd="4" destOrd="0" parTransId="{E92F41AC-D017-4030-8063-A2BFE1909942}" sibTransId="{C04F50F3-D423-4180-A929-D8C06539FDBA}"/>
    <dgm:cxn modelId="{BF78A89F-9DB2-4D77-ABE8-7893A54AAE16}" type="presOf" srcId="{24C2D558-469A-4581-8566-D2C14F8F40B0}" destId="{E65FFC67-96C2-494B-B88E-D4B8636C88FE}" srcOrd="0" destOrd="0" presId="urn:microsoft.com/office/officeart/2005/8/layout/vList2"/>
    <dgm:cxn modelId="{0328D478-C11D-4623-9479-4D4A2289D530}" srcId="{52430424-5FFA-4172-B8F3-BFB645E8A641}" destId="{3C710C4F-ACF1-4C11-93DE-C579E6B2DE7B}" srcOrd="2" destOrd="0" parTransId="{6DED4878-B58D-4E81-8B0C-80A71F3EA178}" sibTransId="{0C5DBA8E-60B2-459E-B6FA-42FC14F47867}"/>
    <dgm:cxn modelId="{2D1885F3-5CD7-4536-9467-321B3BDE11AD}" srcId="{52430424-5FFA-4172-B8F3-BFB645E8A641}" destId="{F8383382-1FB1-4C5C-98A0-00F6E9220ECA}" srcOrd="0" destOrd="0" parTransId="{96D00B9C-0A80-4DD1-BEE5-D35D1A3066A2}" sibTransId="{E7802442-2D57-495F-8B91-A90F99CFE9A5}"/>
    <dgm:cxn modelId="{FDCEFB29-786E-4B3E-8641-1B43946D7796}" type="presOf" srcId="{D7A44BDE-ED5D-49F1-B1DD-72E7E2D70A21}" destId="{A451F638-F792-4E16-AFE1-F302E62A0795}" srcOrd="0" destOrd="0" presId="urn:microsoft.com/office/officeart/2005/8/layout/vList2"/>
    <dgm:cxn modelId="{7F6B5EE7-D573-4016-9D2F-6C4A468255D4}" type="presOf" srcId="{3C710C4F-ACF1-4C11-93DE-C579E6B2DE7B}" destId="{7BE7F2CF-153A-4267-B480-366ACF476508}" srcOrd="0" destOrd="0" presId="urn:microsoft.com/office/officeart/2005/8/layout/vList2"/>
    <dgm:cxn modelId="{8E01F65E-8554-46D0-B51C-182259BBB31D}" type="presOf" srcId="{F8383382-1FB1-4C5C-98A0-00F6E9220ECA}" destId="{55E71E5F-96A8-49D2-9AE9-BAC40F116F03}" srcOrd="0" destOrd="0" presId="urn:microsoft.com/office/officeart/2005/8/layout/vList2"/>
    <dgm:cxn modelId="{B4763433-3D40-4CB1-B127-E27437F1D3D6}" srcId="{52430424-5FFA-4172-B8F3-BFB645E8A641}" destId="{D0043D8E-DC55-44D5-877C-8DDC8C69411B}" srcOrd="3" destOrd="0" parTransId="{C9E7B71F-1860-49BB-BA48-C85946F48DCF}" sibTransId="{251247A8-B2E3-44B9-B202-054EE6B44BDB}"/>
    <dgm:cxn modelId="{3CB18B2A-EEB6-4EFB-BDAD-E02A6B2E16AD}" srcId="{52430424-5FFA-4172-B8F3-BFB645E8A641}" destId="{24C2D558-469A-4581-8566-D2C14F8F40B0}" srcOrd="1" destOrd="0" parTransId="{E4751EAC-FB92-4A3A-9901-6AD3C44EA405}" sibTransId="{38DE99FD-E2DE-46A6-B761-4C1224EF2CB5}"/>
    <dgm:cxn modelId="{E74BF58E-B49B-4663-BB37-D7E09ABD8A67}" type="presOf" srcId="{D0043D8E-DC55-44D5-877C-8DDC8C69411B}" destId="{1DEEE093-EE49-4191-A79C-58D59182F622}" srcOrd="0" destOrd="0" presId="urn:microsoft.com/office/officeart/2005/8/layout/vList2"/>
    <dgm:cxn modelId="{EC9D8F4F-FFE2-4984-BB4B-77B911A38D98}" type="presParOf" srcId="{372FCA41-0F4C-4780-9A14-EBD955D1667A}" destId="{55E71E5F-96A8-49D2-9AE9-BAC40F116F03}" srcOrd="0" destOrd="0" presId="urn:microsoft.com/office/officeart/2005/8/layout/vList2"/>
    <dgm:cxn modelId="{42E1BA03-CCB8-48F7-B347-56A353E30BCF}" type="presParOf" srcId="{372FCA41-0F4C-4780-9A14-EBD955D1667A}" destId="{741A4AD7-7E69-4894-A762-63477D83DF9F}" srcOrd="1" destOrd="0" presId="urn:microsoft.com/office/officeart/2005/8/layout/vList2"/>
    <dgm:cxn modelId="{6D1C36DC-D5AD-473B-9FA5-E884319D15F3}" type="presParOf" srcId="{372FCA41-0F4C-4780-9A14-EBD955D1667A}" destId="{E65FFC67-96C2-494B-B88E-D4B8636C88FE}" srcOrd="2" destOrd="0" presId="urn:microsoft.com/office/officeart/2005/8/layout/vList2"/>
    <dgm:cxn modelId="{A7F39718-0B92-470C-B510-097A3569E356}" type="presParOf" srcId="{372FCA41-0F4C-4780-9A14-EBD955D1667A}" destId="{3D06CA51-BB3C-4C73-80A8-866353BF13C1}" srcOrd="3" destOrd="0" presId="urn:microsoft.com/office/officeart/2005/8/layout/vList2"/>
    <dgm:cxn modelId="{4E9C55BC-7F20-4AFF-A02A-27ECDF178339}" type="presParOf" srcId="{372FCA41-0F4C-4780-9A14-EBD955D1667A}" destId="{7BE7F2CF-153A-4267-B480-366ACF476508}" srcOrd="4" destOrd="0" presId="urn:microsoft.com/office/officeart/2005/8/layout/vList2"/>
    <dgm:cxn modelId="{C55C58AC-9E81-43CA-87DF-7239F47CE6D8}" type="presParOf" srcId="{372FCA41-0F4C-4780-9A14-EBD955D1667A}" destId="{595558F3-61D9-4F16-A71A-43EDB1E8106C}" srcOrd="5" destOrd="0" presId="urn:microsoft.com/office/officeart/2005/8/layout/vList2"/>
    <dgm:cxn modelId="{5FDE392F-3B52-4512-8168-B712ECA5424D}" type="presParOf" srcId="{372FCA41-0F4C-4780-9A14-EBD955D1667A}" destId="{1DEEE093-EE49-4191-A79C-58D59182F622}" srcOrd="6" destOrd="0" presId="urn:microsoft.com/office/officeart/2005/8/layout/vList2"/>
    <dgm:cxn modelId="{2E4E07E9-E921-41B6-871C-9AA07CC74A7A}" type="presParOf" srcId="{372FCA41-0F4C-4780-9A14-EBD955D1667A}" destId="{F93419EC-D616-4DFD-9CAB-BA7BE5B129EF}" srcOrd="7" destOrd="0" presId="urn:microsoft.com/office/officeart/2005/8/layout/vList2"/>
    <dgm:cxn modelId="{3E5F7474-2CD6-4077-A3ED-F440A673EF64}" type="presParOf" srcId="{372FCA41-0F4C-4780-9A14-EBD955D1667A}" destId="{A451F638-F792-4E16-AFE1-F302E62A0795}" srcOrd="8"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645DF61-9161-49BD-88A5-9CBA5F0D3A2E}">
      <dsp:nvSpPr>
        <dsp:cNvPr id="0" name=""/>
        <dsp:cNvSpPr/>
      </dsp:nvSpPr>
      <dsp:spPr>
        <a:xfrm>
          <a:off x="0" y="22679"/>
          <a:ext cx="7499350" cy="8658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طريقة الهرس           </a:t>
          </a:r>
          <a:r>
            <a:rPr lang="en-US" sz="3700" kern="1200" dirty="0" smtClean="0"/>
            <a:t>Squash method </a:t>
          </a:r>
          <a:endParaRPr lang="ar-SA" sz="3700" kern="1200" dirty="0"/>
        </a:p>
      </dsp:txBody>
      <dsp:txXfrm>
        <a:off x="0" y="22679"/>
        <a:ext cx="7499350" cy="865800"/>
      </dsp:txXfrm>
    </dsp:sp>
    <dsp:sp modelId="{7F6D9FD7-0799-40B4-BDE9-36F0B86119BE}">
      <dsp:nvSpPr>
        <dsp:cNvPr id="0" name=""/>
        <dsp:cNvSpPr/>
      </dsp:nvSpPr>
      <dsp:spPr>
        <a:xfrm>
          <a:off x="0" y="995040"/>
          <a:ext cx="7499350" cy="865800"/>
        </a:xfrm>
        <a:prstGeom prst="roundRect">
          <a:avLst/>
        </a:prstGeom>
        <a:solidFill>
          <a:schemeClr val="accent3">
            <a:hueOff val="-4206610"/>
            <a:satOff val="-2163"/>
            <a:lumOff val="-93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طريقة الغشاء (المسحة) </a:t>
          </a:r>
          <a:r>
            <a:rPr lang="en-US" sz="3700" kern="1200" dirty="0" smtClean="0"/>
            <a:t>Smear method </a:t>
          </a:r>
          <a:endParaRPr lang="ar-SA" sz="3700" kern="1200" dirty="0"/>
        </a:p>
      </dsp:txBody>
      <dsp:txXfrm>
        <a:off x="0" y="995040"/>
        <a:ext cx="7499350" cy="865800"/>
      </dsp:txXfrm>
    </dsp:sp>
    <dsp:sp modelId="{61EFA7B4-28D6-45EF-A3B9-B9FA871B486C}">
      <dsp:nvSpPr>
        <dsp:cNvPr id="0" name=""/>
        <dsp:cNvSpPr/>
      </dsp:nvSpPr>
      <dsp:spPr>
        <a:xfrm>
          <a:off x="0" y="1967400"/>
          <a:ext cx="7499350" cy="865800"/>
        </a:xfrm>
        <a:prstGeom prst="roundRect">
          <a:avLst/>
        </a:prstGeom>
        <a:solidFill>
          <a:schemeClr val="accent3">
            <a:hueOff val="-8413219"/>
            <a:satOff val="-4326"/>
            <a:lumOff val="-1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طريقة العينة الكاملة       </a:t>
          </a:r>
          <a:r>
            <a:rPr lang="en-US" sz="3700" kern="1200" dirty="0" smtClean="0"/>
            <a:t>Whole mount </a:t>
          </a:r>
          <a:endParaRPr lang="ar-SA" sz="3700" kern="1200" dirty="0"/>
        </a:p>
      </dsp:txBody>
      <dsp:txXfrm>
        <a:off x="0" y="1967400"/>
        <a:ext cx="7499350" cy="865800"/>
      </dsp:txXfrm>
    </dsp:sp>
    <dsp:sp modelId="{0CFD8635-2BFC-4FC1-AEA9-F1231041ABA2}">
      <dsp:nvSpPr>
        <dsp:cNvPr id="0" name=""/>
        <dsp:cNvSpPr/>
      </dsp:nvSpPr>
      <dsp:spPr>
        <a:xfrm>
          <a:off x="0" y="2939760"/>
          <a:ext cx="7499350" cy="865800"/>
        </a:xfrm>
        <a:prstGeom prst="roundRect">
          <a:avLst/>
        </a:prstGeom>
        <a:solidFill>
          <a:schemeClr val="accent3">
            <a:hueOff val="-12619828"/>
            <a:satOff val="-6489"/>
            <a:lumOff val="-27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طريقة التفكيك </a:t>
          </a:r>
          <a:r>
            <a:rPr lang="en-US" sz="3700" kern="1200" dirty="0" smtClean="0"/>
            <a:t>Maceration method     </a:t>
          </a:r>
          <a:endParaRPr lang="ar-SA" sz="3700" kern="1200" dirty="0"/>
        </a:p>
      </dsp:txBody>
      <dsp:txXfrm>
        <a:off x="0" y="2939760"/>
        <a:ext cx="7499350" cy="865800"/>
      </dsp:txXfrm>
    </dsp:sp>
    <dsp:sp modelId="{BF931135-3B55-4C71-8E11-9FAAD767B1AC}">
      <dsp:nvSpPr>
        <dsp:cNvPr id="0" name=""/>
        <dsp:cNvSpPr/>
      </dsp:nvSpPr>
      <dsp:spPr>
        <a:xfrm>
          <a:off x="0" y="3912120"/>
          <a:ext cx="7499350" cy="865800"/>
        </a:xfrm>
        <a:prstGeom prst="roundRect">
          <a:avLst/>
        </a:prstGeom>
        <a:solidFill>
          <a:schemeClr val="accent3">
            <a:hueOff val="-16826439"/>
            <a:satOff val="-8652"/>
            <a:lumOff val="-372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طريقة التقطيع </a:t>
          </a:r>
          <a:r>
            <a:rPr lang="en-US" sz="3700" kern="1200" dirty="0" smtClean="0"/>
            <a:t>Sectioning method      </a:t>
          </a:r>
          <a:endParaRPr lang="ar-SA" sz="3700" kern="1200" dirty="0"/>
        </a:p>
      </dsp:txBody>
      <dsp:txXfrm>
        <a:off x="0" y="3912120"/>
        <a:ext cx="7499350" cy="865800"/>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7A9B65F-551F-43A6-BF09-F54C963E9424}">
      <dsp:nvSpPr>
        <dsp:cNvPr id="0" name=""/>
        <dsp:cNvSpPr/>
      </dsp:nvSpPr>
      <dsp:spPr>
        <a:xfrm>
          <a:off x="0" y="158126"/>
          <a:ext cx="7499350" cy="11582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r" defTabSz="1333500" rtl="1">
            <a:lnSpc>
              <a:spcPct val="90000"/>
            </a:lnSpc>
            <a:spcBef>
              <a:spcPct val="0"/>
            </a:spcBef>
            <a:spcAft>
              <a:spcPct val="35000"/>
            </a:spcAft>
          </a:pPr>
          <a:r>
            <a:rPr lang="ar-SA" sz="3000" kern="1200" dirty="0" smtClean="0"/>
            <a:t>تفحص الحبوب تحت المجهر الضوئي </a:t>
          </a:r>
          <a:r>
            <a:rPr lang="ar-SA" sz="3000" kern="1200" dirty="0" err="1" smtClean="0"/>
            <a:t>بأستخدام</a:t>
          </a:r>
          <a:r>
            <a:rPr lang="ar-SA" sz="3000" kern="1200" dirty="0" smtClean="0"/>
            <a:t> القوة 40% للتعرف على شكل وعدد فتحات </a:t>
          </a:r>
          <a:r>
            <a:rPr lang="ar-SA" sz="3000" kern="1200" dirty="0" err="1" smtClean="0"/>
            <a:t>الانبات</a:t>
          </a:r>
          <a:r>
            <a:rPr lang="ar-SA" sz="3000" kern="1200" dirty="0" smtClean="0"/>
            <a:t> بالنسبة لحبة اللقاح.</a:t>
          </a:r>
          <a:endParaRPr lang="ar-SA" sz="3000" kern="1200" dirty="0"/>
        </a:p>
      </dsp:txBody>
      <dsp:txXfrm>
        <a:off x="0" y="158126"/>
        <a:ext cx="7499350" cy="1158299"/>
      </dsp:txXfrm>
    </dsp:sp>
    <dsp:sp modelId="{1AEBF20D-2379-4440-91F9-5334BC9728F1}">
      <dsp:nvSpPr>
        <dsp:cNvPr id="0" name=""/>
        <dsp:cNvSpPr/>
      </dsp:nvSpPr>
      <dsp:spPr>
        <a:xfrm>
          <a:off x="0" y="1402826"/>
          <a:ext cx="7499350" cy="68457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r" defTabSz="1066800" rtl="1">
            <a:lnSpc>
              <a:spcPct val="90000"/>
            </a:lnSpc>
            <a:spcBef>
              <a:spcPct val="0"/>
            </a:spcBef>
            <a:spcAft>
              <a:spcPct val="35000"/>
            </a:spcAft>
          </a:pPr>
          <a:r>
            <a:rPr lang="ar-SA" sz="2400" kern="1200" dirty="0" smtClean="0"/>
            <a:t>عند دراسة حبوب اللقاح لابد من اخذ بعض الصفات بعين الاعتبار مثل:</a:t>
          </a:r>
          <a:endParaRPr lang="ar-SA" sz="2400" kern="1200" dirty="0"/>
        </a:p>
      </dsp:txBody>
      <dsp:txXfrm>
        <a:off x="0" y="1402826"/>
        <a:ext cx="7499350" cy="684578"/>
      </dsp:txXfrm>
    </dsp:sp>
    <dsp:sp modelId="{FD4DBBC6-BE17-42CF-9DA4-E58C70B7961B}">
      <dsp:nvSpPr>
        <dsp:cNvPr id="0" name=""/>
        <dsp:cNvSpPr/>
      </dsp:nvSpPr>
      <dsp:spPr>
        <a:xfrm>
          <a:off x="0" y="2087404"/>
          <a:ext cx="7499350" cy="2555068"/>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38104" tIns="38100" rIns="213360" bIns="38100" numCol="1" spcCol="1270" anchor="t" anchorCtr="0">
          <a:noAutofit/>
        </a:bodyPr>
        <a:lstStyle/>
        <a:p>
          <a:pPr marL="228600" lvl="1" indent="-228600" algn="r" defTabSz="1022350" rtl="1">
            <a:lnSpc>
              <a:spcPct val="90000"/>
            </a:lnSpc>
            <a:spcBef>
              <a:spcPct val="0"/>
            </a:spcBef>
            <a:spcAft>
              <a:spcPct val="20000"/>
            </a:spcAft>
            <a:buChar char="••"/>
          </a:pPr>
          <a:r>
            <a:rPr lang="ar-SA" sz="2300" kern="1200" dirty="0" smtClean="0"/>
            <a:t>انماط فتحات الانبات (شق بيضاوي مستطيل </a:t>
          </a:r>
          <a:r>
            <a:rPr lang="en-US" sz="2300" kern="1200" dirty="0" err="1" smtClean="0"/>
            <a:t>colpate</a:t>
          </a:r>
          <a:r>
            <a:rPr lang="ar-SA" sz="2300" kern="1200" dirty="0" smtClean="0"/>
            <a:t> ,ثقوب مستديرة </a:t>
          </a:r>
          <a:r>
            <a:rPr lang="en-US" sz="2300" kern="1200" dirty="0" smtClean="0"/>
            <a:t>pores</a:t>
          </a:r>
          <a:r>
            <a:rPr lang="ar-SA" sz="2300" kern="1200" dirty="0" smtClean="0"/>
            <a:t>,مختلط من الشقوق المستطيلة والثقوب</a:t>
          </a:r>
          <a:r>
            <a:rPr lang="en-US" sz="2300" kern="1200" dirty="0" smtClean="0"/>
            <a:t> </a:t>
          </a:r>
          <a:r>
            <a:rPr lang="en-US" sz="2300" kern="1200" dirty="0" err="1" smtClean="0"/>
            <a:t>colpi-porate</a:t>
          </a:r>
          <a:r>
            <a:rPr lang="en-US" sz="2300" kern="1200" dirty="0" smtClean="0"/>
            <a:t> </a:t>
          </a:r>
          <a:r>
            <a:rPr lang="ar-SA" sz="2300" kern="1200" dirty="0" smtClean="0"/>
            <a:t>).</a:t>
          </a:r>
          <a:endParaRPr lang="ar-SA" sz="2300" kern="1200" dirty="0"/>
        </a:p>
        <a:p>
          <a:pPr marL="228600" lvl="1" indent="-228600" algn="r" defTabSz="1022350" rtl="1">
            <a:lnSpc>
              <a:spcPct val="90000"/>
            </a:lnSpc>
            <a:spcBef>
              <a:spcPct val="0"/>
            </a:spcBef>
            <a:spcAft>
              <a:spcPct val="20000"/>
            </a:spcAft>
            <a:buChar char="••"/>
          </a:pPr>
          <a:r>
            <a:rPr lang="ar-SA" sz="2300" kern="1200" dirty="0" smtClean="0"/>
            <a:t>عدد فتحات </a:t>
          </a:r>
          <a:r>
            <a:rPr lang="ar-SA" sz="2300" kern="1200" dirty="0" err="1" smtClean="0"/>
            <a:t>الانبات</a:t>
          </a:r>
          <a:r>
            <a:rPr lang="ar-SA" sz="2300" kern="1200" dirty="0" smtClean="0"/>
            <a:t>.</a:t>
          </a:r>
          <a:endParaRPr lang="ar-SA" sz="2300" kern="1200" dirty="0"/>
        </a:p>
        <a:p>
          <a:pPr marL="228600" lvl="1" indent="-228600" algn="r" defTabSz="1022350" rtl="1">
            <a:lnSpc>
              <a:spcPct val="90000"/>
            </a:lnSpc>
            <a:spcBef>
              <a:spcPct val="0"/>
            </a:spcBef>
            <a:spcAft>
              <a:spcPct val="20000"/>
            </a:spcAft>
            <a:buChar char="••"/>
          </a:pPr>
          <a:r>
            <a:rPr lang="ar-SA" sz="2300" kern="1200" dirty="0" smtClean="0"/>
            <a:t>تركيب السطح  جدار حبة اللقاح (املس,شوكي , قد تكون هذه الاشواك طويلة او قصيرة وقد يكون سطح الحبة مجعد).</a:t>
          </a:r>
          <a:endParaRPr lang="ar-SA" sz="2300" kern="1200" dirty="0"/>
        </a:p>
        <a:p>
          <a:pPr marL="228600" lvl="1" indent="-228600" algn="r" defTabSz="1022350" rtl="1">
            <a:lnSpc>
              <a:spcPct val="90000"/>
            </a:lnSpc>
            <a:spcBef>
              <a:spcPct val="0"/>
            </a:spcBef>
            <a:spcAft>
              <a:spcPct val="20000"/>
            </a:spcAft>
            <a:buChar char="••"/>
          </a:pPr>
          <a:r>
            <a:rPr lang="ar-SA" sz="2300" kern="1200" dirty="0" smtClean="0"/>
            <a:t>اطول حبوب اللقاح (الطول القطبي ,القطر الاستوائي ,طول الفتحة). </a:t>
          </a:r>
          <a:endParaRPr lang="ar-SA" sz="2300" kern="1200" dirty="0"/>
        </a:p>
      </dsp:txBody>
      <dsp:txXfrm>
        <a:off x="0" y="2087404"/>
        <a:ext cx="7499350" cy="2555068"/>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4B44CC-734D-4892-9BE2-9898C8564A88}">
      <dsp:nvSpPr>
        <dsp:cNvPr id="0" name=""/>
        <dsp:cNvSpPr/>
      </dsp:nvSpPr>
      <dsp:spPr>
        <a:xfrm>
          <a:off x="3806" y="0"/>
          <a:ext cx="7787979"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96012" rIns="48006" bIns="96012" numCol="1" spcCol="1270" anchor="ctr" anchorCtr="0">
          <a:noAutofit/>
        </a:bodyPr>
        <a:lstStyle/>
        <a:p>
          <a:pPr lvl="0" algn="ctr" defTabSz="1600200" rtl="1">
            <a:lnSpc>
              <a:spcPct val="90000"/>
            </a:lnSpc>
            <a:spcBef>
              <a:spcPct val="0"/>
            </a:spcBef>
            <a:spcAft>
              <a:spcPct val="35000"/>
            </a:spcAft>
          </a:pPr>
          <a:r>
            <a:rPr lang="ar-SA" sz="3600" kern="1200" dirty="0" smtClean="0"/>
            <a:t>فحص حبوب اللقاح باستخدام العدسة </a:t>
          </a:r>
          <a:r>
            <a:rPr lang="ar-SA" sz="3600" kern="1200" dirty="0" err="1" smtClean="0"/>
            <a:t>الميكرومترية</a:t>
          </a:r>
          <a:endParaRPr lang="ar-SA" sz="3600" kern="1200" dirty="0"/>
        </a:p>
      </dsp:txBody>
      <dsp:txXfrm>
        <a:off x="3806" y="0"/>
        <a:ext cx="7787979" cy="1143000"/>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4B44CC-734D-4892-9BE2-9898C8564A88}">
      <dsp:nvSpPr>
        <dsp:cNvPr id="0" name=""/>
        <dsp:cNvSpPr/>
      </dsp:nvSpPr>
      <dsp:spPr>
        <a:xfrm>
          <a:off x="7464" y="0"/>
          <a:ext cx="7635727"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74676" rIns="37338" bIns="74676" numCol="1" spcCol="1270" anchor="ctr" anchorCtr="0">
          <a:noAutofit/>
        </a:bodyPr>
        <a:lstStyle/>
        <a:p>
          <a:pPr lvl="0" algn="ctr" defTabSz="1244600" rtl="1">
            <a:lnSpc>
              <a:spcPct val="90000"/>
            </a:lnSpc>
            <a:spcBef>
              <a:spcPct val="0"/>
            </a:spcBef>
            <a:spcAft>
              <a:spcPct val="35000"/>
            </a:spcAft>
          </a:pPr>
          <a:r>
            <a:rPr lang="ar-SA" sz="2800" kern="1200" dirty="0" smtClean="0"/>
            <a:t>قياس حبوب اللقاح باستخدام العدسة </a:t>
          </a:r>
          <a:r>
            <a:rPr lang="ar-SA" sz="2800" kern="1200" dirty="0" err="1" smtClean="0"/>
            <a:t>الميكرومترية</a:t>
          </a:r>
          <a:endParaRPr lang="ar-SA" sz="2800" kern="1200" dirty="0"/>
        </a:p>
      </dsp:txBody>
      <dsp:txXfrm>
        <a:off x="7464" y="0"/>
        <a:ext cx="7635727" cy="1143000"/>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E2CF747-C563-4900-B812-2EB2976A5150}">
      <dsp:nvSpPr>
        <dsp:cNvPr id="0" name=""/>
        <dsp:cNvSpPr/>
      </dsp:nvSpPr>
      <dsp:spPr>
        <a:xfrm>
          <a:off x="3767" y="0"/>
          <a:ext cx="7707665"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117348" rIns="58674" bIns="117348" numCol="1" spcCol="1270" anchor="ctr" anchorCtr="0">
          <a:noAutofit/>
        </a:bodyPr>
        <a:lstStyle/>
        <a:p>
          <a:pPr lvl="0" algn="ctr" defTabSz="1955800" rtl="1">
            <a:lnSpc>
              <a:spcPct val="90000"/>
            </a:lnSpc>
            <a:spcBef>
              <a:spcPct val="0"/>
            </a:spcBef>
            <a:spcAft>
              <a:spcPct val="35000"/>
            </a:spcAft>
          </a:pPr>
          <a:r>
            <a:rPr lang="ar-SA" sz="4400" kern="1200" dirty="0" smtClean="0"/>
            <a:t>طريقة قياس أبعاد حبوب اللقاح</a:t>
          </a:r>
          <a:endParaRPr lang="ar-SA" sz="4400" kern="1200" dirty="0"/>
        </a:p>
      </dsp:txBody>
      <dsp:txXfrm>
        <a:off x="3767" y="0"/>
        <a:ext cx="7707665" cy="1143000"/>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EEE6E2-3DC3-45E5-9B08-CC1F30E8B637}">
      <dsp:nvSpPr>
        <dsp:cNvPr id="0" name=""/>
        <dsp:cNvSpPr/>
      </dsp:nvSpPr>
      <dsp:spPr>
        <a:xfrm>
          <a:off x="4018" y="0"/>
          <a:ext cx="8221563" cy="114300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128016" rIns="64008" bIns="128016" numCol="1" spcCol="1270" anchor="ctr" anchorCtr="0">
          <a:noAutofit/>
        </a:bodyPr>
        <a:lstStyle/>
        <a:p>
          <a:pPr lvl="0" algn="ctr" defTabSz="2133600" rtl="1">
            <a:lnSpc>
              <a:spcPct val="90000"/>
            </a:lnSpc>
            <a:spcBef>
              <a:spcPct val="0"/>
            </a:spcBef>
            <a:spcAft>
              <a:spcPct val="35000"/>
            </a:spcAft>
          </a:pPr>
          <a:r>
            <a:rPr lang="ar-SA" sz="4800" kern="1200" dirty="0" smtClean="0"/>
            <a:t>مثال لكيفية تعين الصفيحة </a:t>
          </a:r>
          <a:r>
            <a:rPr lang="ar-SA" sz="4800" kern="1200" dirty="0" err="1" smtClean="0"/>
            <a:t>الميكرومترية</a:t>
          </a:r>
          <a:endParaRPr lang="ar-SA" sz="4800" kern="1200" dirty="0"/>
        </a:p>
      </dsp:txBody>
      <dsp:txXfrm>
        <a:off x="4018" y="0"/>
        <a:ext cx="8221563" cy="1143000"/>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7733AD-6A9C-45EC-B246-CBECE89D0EBA}">
      <dsp:nvSpPr>
        <dsp:cNvPr id="0" name=""/>
        <dsp:cNvSpPr/>
      </dsp:nvSpPr>
      <dsp:spPr>
        <a:xfrm>
          <a:off x="0" y="246"/>
          <a:ext cx="7499350" cy="1189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r" defTabSz="1422400" rtl="1">
            <a:lnSpc>
              <a:spcPct val="90000"/>
            </a:lnSpc>
            <a:spcBef>
              <a:spcPct val="0"/>
            </a:spcBef>
            <a:spcAft>
              <a:spcPct val="35000"/>
            </a:spcAft>
          </a:pPr>
          <a:r>
            <a:rPr lang="ar-SA" sz="3200" kern="1200" dirty="0" smtClean="0"/>
            <a:t>تظهر  حبوب اللقاح اشكالا مختلفه فقد تكون كروية او بيضاوية او مضلعة او مستطيلة او </a:t>
          </a:r>
          <a:r>
            <a:rPr lang="ar-SA" sz="2800" kern="1200" dirty="0" smtClean="0"/>
            <a:t>مثلثة</a:t>
          </a:r>
          <a:r>
            <a:rPr lang="ar-SA" sz="3200" kern="1200" dirty="0" smtClean="0"/>
            <a:t> و أشكالا كثيرة. </a:t>
          </a:r>
          <a:endParaRPr lang="en-US" sz="3200" kern="1200" dirty="0"/>
        </a:p>
      </dsp:txBody>
      <dsp:txXfrm>
        <a:off x="0" y="246"/>
        <a:ext cx="7499350" cy="1189469"/>
      </dsp:txXfrm>
    </dsp:sp>
    <dsp:sp modelId="{273BF4BD-EF68-40B1-B236-AD28D7B7AB22}">
      <dsp:nvSpPr>
        <dsp:cNvPr id="0" name=""/>
        <dsp:cNvSpPr/>
      </dsp:nvSpPr>
      <dsp:spPr>
        <a:xfrm>
          <a:off x="0" y="1203792"/>
          <a:ext cx="7499350" cy="1189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a:lnSpc>
              <a:spcPct val="90000"/>
            </a:lnSpc>
            <a:spcBef>
              <a:spcPct val="0"/>
            </a:spcBef>
            <a:spcAft>
              <a:spcPct val="35000"/>
            </a:spcAft>
          </a:pPr>
          <a:r>
            <a:rPr lang="ar-SA" sz="2800" kern="1200" dirty="0" smtClean="0"/>
            <a:t>السؤال الأول : في الشريحة التي امامك ماشكل حبة اللقاح   ؟  </a:t>
          </a:r>
          <a:endParaRPr lang="en-US" sz="2800" kern="1200" dirty="0"/>
        </a:p>
      </dsp:txBody>
      <dsp:txXfrm>
        <a:off x="0" y="1203792"/>
        <a:ext cx="7499350" cy="1189469"/>
      </dsp:txXfrm>
    </dsp:sp>
    <dsp:sp modelId="{B22792DE-9AF1-45FB-8317-2BF07E65ACB4}">
      <dsp:nvSpPr>
        <dsp:cNvPr id="0" name=""/>
        <dsp:cNvSpPr/>
      </dsp:nvSpPr>
      <dsp:spPr>
        <a:xfrm>
          <a:off x="0" y="2407338"/>
          <a:ext cx="7499350" cy="1189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r" defTabSz="914400" eaLnBrk="1" fontAlgn="auto" latinLnBrk="0" hangingPunct="1">
            <a:lnSpc>
              <a:spcPct val="100000"/>
            </a:lnSpc>
            <a:spcBef>
              <a:spcPct val="0"/>
            </a:spcBef>
            <a:spcAft>
              <a:spcPts val="0"/>
            </a:spcAft>
            <a:buClrTx/>
            <a:buSzTx/>
            <a:buFontTx/>
            <a:buNone/>
            <a:tabLst/>
            <a:defRPr/>
          </a:pPr>
          <a:r>
            <a:rPr lang="ar-SA" sz="2800" kern="1200" dirty="0" smtClean="0"/>
            <a:t>السؤال الثاني :كيف يظهر جدار حبة اللقاح ؟ </a:t>
          </a:r>
          <a:endParaRPr lang="en-US" sz="2800" kern="1200" dirty="0" smtClean="0"/>
        </a:p>
        <a:p>
          <a:pPr lvl="0" defTabSz="44450">
            <a:lnSpc>
              <a:spcPct val="90000"/>
            </a:lnSpc>
            <a:spcBef>
              <a:spcPct val="0"/>
            </a:spcBef>
            <a:spcAft>
              <a:spcPct val="35000"/>
            </a:spcAft>
          </a:pPr>
          <a:endParaRPr lang="en-US" sz="2800" kern="1200" dirty="0"/>
        </a:p>
      </dsp:txBody>
      <dsp:txXfrm>
        <a:off x="0" y="2407338"/>
        <a:ext cx="7499350" cy="1189469"/>
      </dsp:txXfrm>
    </dsp:sp>
    <dsp:sp modelId="{A0860F67-8E87-436F-AA9D-1F8BD8C4C1F5}">
      <dsp:nvSpPr>
        <dsp:cNvPr id="0" name=""/>
        <dsp:cNvSpPr/>
      </dsp:nvSpPr>
      <dsp:spPr>
        <a:xfrm>
          <a:off x="0" y="3610884"/>
          <a:ext cx="7499350" cy="118946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kern="1200" smtClean="0"/>
            <a:t>السؤال الثالث : كيف يمكن قياس طول و عرض حبة اللقاح ؟ </a:t>
          </a:r>
          <a:endParaRPr lang="en-US" sz="2800" kern="1200"/>
        </a:p>
      </dsp:txBody>
      <dsp:txXfrm>
        <a:off x="0" y="3610884"/>
        <a:ext cx="7499350" cy="118946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9FD41BB-2735-4E97-9718-0B167AC34A6B}">
      <dsp:nvSpPr>
        <dsp:cNvPr id="0" name=""/>
        <dsp:cNvSpPr/>
      </dsp:nvSpPr>
      <dsp:spPr>
        <a:xfrm>
          <a:off x="0" y="21599"/>
          <a:ext cx="8229600" cy="10998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lvl="0" algn="r" defTabSz="2089150" rtl="1">
            <a:lnSpc>
              <a:spcPct val="90000"/>
            </a:lnSpc>
            <a:spcBef>
              <a:spcPct val="0"/>
            </a:spcBef>
            <a:spcAft>
              <a:spcPct val="35000"/>
            </a:spcAft>
          </a:pPr>
          <a:r>
            <a:rPr lang="ar-SA" sz="4700" kern="1200" dirty="0" smtClean="0"/>
            <a:t>أولا: طريقة الهرس  </a:t>
          </a:r>
          <a:r>
            <a:rPr lang="en-US" sz="4700" kern="1200" dirty="0" smtClean="0"/>
            <a:t>Squash</a:t>
          </a:r>
          <a:r>
            <a:rPr lang="ar-SA" sz="4700" kern="1200" dirty="0" smtClean="0"/>
            <a:t> </a:t>
          </a:r>
          <a:r>
            <a:rPr lang="en-US" sz="4700" kern="1200" dirty="0" smtClean="0"/>
            <a:t>method </a:t>
          </a:r>
          <a:endParaRPr lang="ar-SA" sz="4700" kern="1200" dirty="0"/>
        </a:p>
      </dsp:txBody>
      <dsp:txXfrm>
        <a:off x="0" y="21599"/>
        <a:ext cx="8229600" cy="10998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1B36CA-23D7-4725-82F5-3D51B383772C}">
      <dsp:nvSpPr>
        <dsp:cNvPr id="0" name=""/>
        <dsp:cNvSpPr/>
      </dsp:nvSpPr>
      <dsp:spPr>
        <a:xfrm>
          <a:off x="0" y="2306"/>
          <a:ext cx="7499350" cy="2230053"/>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0" kern="1200" dirty="0" smtClean="0"/>
            <a:t>في بعض الأحيان يضطر الباحث إلى دراسة التراكيب الداخلية للعينة التي لا تظهرها القطاعات ففي هذه الحالة يلجأ إلى طريقة الهرس التي بواسطتها يمكن إظهار التراكيب الداخلية والعلاقات التي تربطه ببعض.</a:t>
          </a:r>
          <a:endParaRPr lang="ar-SA" sz="2800" b="0" kern="1200" dirty="0"/>
        </a:p>
      </dsp:txBody>
      <dsp:txXfrm>
        <a:off x="0" y="2306"/>
        <a:ext cx="7499350" cy="2230053"/>
      </dsp:txXfrm>
    </dsp:sp>
    <dsp:sp modelId="{692A8DA5-929A-4EF8-BB0E-594E82AC7B37}">
      <dsp:nvSpPr>
        <dsp:cNvPr id="0" name=""/>
        <dsp:cNvSpPr/>
      </dsp:nvSpPr>
      <dsp:spPr>
        <a:xfrm>
          <a:off x="0" y="2242324"/>
          <a:ext cx="7499350" cy="1295422"/>
        </a:xfrm>
        <a:prstGeom prst="roundRect">
          <a:avLst/>
        </a:prstGeom>
        <a:solidFill>
          <a:schemeClr val="accent4">
            <a:hueOff val="-3210336"/>
            <a:satOff val="39690"/>
            <a:lumOff val="-129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r" defTabSz="1244600" rtl="1">
            <a:lnSpc>
              <a:spcPct val="90000"/>
            </a:lnSpc>
            <a:spcBef>
              <a:spcPct val="0"/>
            </a:spcBef>
            <a:spcAft>
              <a:spcPct val="35000"/>
            </a:spcAft>
          </a:pPr>
          <a:r>
            <a:rPr lang="ar-SA" sz="2800" b="0" kern="1200" dirty="0" smtClean="0"/>
            <a:t>تستخدم هذه الطريق لدراسة </a:t>
          </a:r>
          <a:endParaRPr lang="ar-SA" sz="2800" b="0" kern="1200" dirty="0"/>
        </a:p>
      </dsp:txBody>
      <dsp:txXfrm>
        <a:off x="0" y="2242324"/>
        <a:ext cx="7499350" cy="1295422"/>
      </dsp:txXfrm>
    </dsp:sp>
    <dsp:sp modelId="{AA6E11AE-4F5D-4976-823B-095453EA982B}">
      <dsp:nvSpPr>
        <dsp:cNvPr id="0" name=""/>
        <dsp:cNvSpPr/>
      </dsp:nvSpPr>
      <dsp:spPr>
        <a:xfrm>
          <a:off x="0" y="3537747"/>
          <a:ext cx="7499350" cy="126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8104" tIns="30480" rIns="170688" bIns="30480" numCol="1" spcCol="1270" anchor="t" anchorCtr="0">
          <a:noAutofit/>
        </a:bodyPr>
        <a:lstStyle/>
        <a:p>
          <a:pPr marL="228600" lvl="1" indent="-228600" algn="r" defTabSz="1066800" rtl="1">
            <a:lnSpc>
              <a:spcPct val="90000"/>
            </a:lnSpc>
            <a:spcBef>
              <a:spcPct val="0"/>
            </a:spcBef>
            <a:spcAft>
              <a:spcPct val="20000"/>
            </a:spcAft>
            <a:buChar char="••"/>
          </a:pPr>
          <a:r>
            <a:rPr lang="ar-SA" sz="2400" b="0" kern="1200" dirty="0" err="1" smtClean="0"/>
            <a:t>الأبواغ</a:t>
          </a:r>
          <a:r>
            <a:rPr lang="ar-SA" sz="2400" b="0" kern="1200" dirty="0" smtClean="0"/>
            <a:t> </a:t>
          </a:r>
          <a:r>
            <a:rPr lang="en-GB" sz="2400" b="0" kern="1200" dirty="0" smtClean="0"/>
            <a:t>Spores</a:t>
          </a:r>
          <a:r>
            <a:rPr lang="ar-SA" sz="2400" b="0" kern="1200" dirty="0" smtClean="0"/>
            <a:t> الموجودة داخل الحوافظ </a:t>
          </a:r>
          <a:r>
            <a:rPr lang="ar-SA" sz="2400" b="0" kern="1200" dirty="0" err="1" smtClean="0"/>
            <a:t>البوغية</a:t>
          </a:r>
          <a:r>
            <a:rPr lang="ar-SA" sz="2400" b="0" kern="1200" dirty="0" smtClean="0"/>
            <a:t>.</a:t>
          </a:r>
          <a:endParaRPr lang="ar-SA" sz="2400" b="0" kern="1200" dirty="0"/>
        </a:p>
        <a:p>
          <a:pPr marL="228600" lvl="1" indent="-228600" algn="r" defTabSz="1066800" rtl="1">
            <a:lnSpc>
              <a:spcPct val="90000"/>
            </a:lnSpc>
            <a:spcBef>
              <a:spcPct val="0"/>
            </a:spcBef>
            <a:spcAft>
              <a:spcPct val="20000"/>
            </a:spcAft>
            <a:buChar char="••"/>
          </a:pPr>
          <a:r>
            <a:rPr lang="ar-SA" sz="2400" b="0" kern="1200" dirty="0" smtClean="0"/>
            <a:t>لدراسة أطوار الانقسام الاختزالي </a:t>
          </a:r>
          <a:r>
            <a:rPr lang="en-GB" sz="2400" b="0" kern="1200" dirty="0" smtClean="0"/>
            <a:t>Meiosis</a:t>
          </a:r>
          <a:r>
            <a:rPr lang="ar-SA" sz="2400" b="0" kern="1200" dirty="0" smtClean="0"/>
            <a:t> التي تحدث داخل الخلايا الجنسية مثل حبوب اللقاح (</a:t>
          </a:r>
          <a:r>
            <a:rPr lang="ar-SA" sz="2400" b="0" kern="1200" dirty="0" err="1" smtClean="0"/>
            <a:t>المتك</a:t>
          </a:r>
          <a:r>
            <a:rPr lang="ar-SA" sz="2400" b="0" kern="1200" dirty="0" smtClean="0"/>
            <a:t>)</a:t>
          </a:r>
          <a:endParaRPr lang="ar-SA" sz="2400" b="0" kern="1200" dirty="0"/>
        </a:p>
        <a:p>
          <a:pPr marL="228600" lvl="1" indent="-228600" algn="r" defTabSz="1066800" rtl="1">
            <a:lnSpc>
              <a:spcPct val="90000"/>
            </a:lnSpc>
            <a:spcBef>
              <a:spcPct val="0"/>
            </a:spcBef>
            <a:spcAft>
              <a:spcPct val="20000"/>
            </a:spcAft>
            <a:buChar char="••"/>
          </a:pPr>
          <a:r>
            <a:rPr lang="ar-SA" sz="2400" b="1" kern="1200" dirty="0" smtClean="0"/>
            <a:t>لدراسة الانقسام غير المباشر </a:t>
          </a:r>
          <a:r>
            <a:rPr lang="en-GB" sz="2400" b="1" kern="1200" dirty="0" smtClean="0"/>
            <a:t>Mitosis</a:t>
          </a:r>
          <a:r>
            <a:rPr lang="ar-SA" sz="2400" b="1" kern="1200" dirty="0" smtClean="0"/>
            <a:t> في القمم النامية (</a:t>
          </a:r>
          <a:r>
            <a:rPr lang="ar-SA" sz="2400" b="1" kern="1200" dirty="0" err="1" smtClean="0"/>
            <a:t>المرستيمات</a:t>
          </a:r>
          <a:r>
            <a:rPr lang="ar-SA" sz="2400" b="1" kern="1200" dirty="0" smtClean="0"/>
            <a:t>) للسيقان والجذور.(طريقة </a:t>
          </a:r>
          <a:r>
            <a:rPr lang="ar-SA" sz="2400" b="1" kern="1200" dirty="0" err="1" smtClean="0"/>
            <a:t>فولجين</a:t>
          </a:r>
          <a:r>
            <a:rPr lang="ar-SA" sz="2400" b="1" kern="1200" dirty="0" smtClean="0"/>
            <a:t>)</a:t>
          </a:r>
          <a:endParaRPr lang="ar-SA" sz="2400" b="1" kern="1200" dirty="0"/>
        </a:p>
      </dsp:txBody>
      <dsp:txXfrm>
        <a:off x="0" y="3537747"/>
        <a:ext cx="7499350" cy="126054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3992803-CE10-4DCD-8A3B-284502E24D7C}">
      <dsp:nvSpPr>
        <dsp:cNvPr id="0" name=""/>
        <dsp:cNvSpPr/>
      </dsp:nvSpPr>
      <dsp:spPr>
        <a:xfrm>
          <a:off x="0" y="150300"/>
          <a:ext cx="8229600" cy="8424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r" defTabSz="1600200" rtl="1">
            <a:lnSpc>
              <a:spcPct val="90000"/>
            </a:lnSpc>
            <a:spcBef>
              <a:spcPct val="0"/>
            </a:spcBef>
            <a:spcAft>
              <a:spcPct val="35000"/>
            </a:spcAft>
          </a:pPr>
          <a:r>
            <a:rPr lang="ar-SA" sz="3600" kern="1200" dirty="0" smtClean="0"/>
            <a:t>هناك عدة تحضيرات لاستخدام طريقة الهرس ومنها :</a:t>
          </a:r>
          <a:endParaRPr lang="ar-SA" sz="3600" kern="1200" dirty="0"/>
        </a:p>
      </dsp:txBody>
      <dsp:txXfrm>
        <a:off x="0" y="150300"/>
        <a:ext cx="8229600" cy="8424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FCF3CAE-A7DE-44C9-B4C4-3685D40846F4}">
      <dsp:nvSpPr>
        <dsp:cNvPr id="0" name=""/>
        <dsp:cNvSpPr/>
      </dsp:nvSpPr>
      <dsp:spPr>
        <a:xfrm>
          <a:off x="0" y="0"/>
          <a:ext cx="8186766" cy="4697427"/>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r" defTabSz="1955800" rtl="1">
            <a:lnSpc>
              <a:spcPct val="90000"/>
            </a:lnSpc>
            <a:spcBef>
              <a:spcPct val="0"/>
            </a:spcBef>
            <a:spcAft>
              <a:spcPct val="35000"/>
            </a:spcAft>
          </a:pPr>
          <a:r>
            <a:rPr lang="ar-SA" sz="4400" b="1" kern="1200" dirty="0" smtClean="0"/>
            <a:t>طريقة </a:t>
          </a:r>
          <a:r>
            <a:rPr lang="ar-SA" sz="4400" b="1" kern="1200" dirty="0" err="1" smtClean="0"/>
            <a:t>فولجين</a:t>
          </a:r>
          <a:r>
            <a:rPr lang="ar-SA" sz="4400" b="1" kern="1200" dirty="0" smtClean="0"/>
            <a:t> </a:t>
          </a:r>
          <a:r>
            <a:rPr lang="en-US" sz="4400" b="1" kern="1200" dirty="0" err="1" smtClean="0"/>
            <a:t>Feulgen</a:t>
          </a:r>
          <a:r>
            <a:rPr lang="en-US" sz="4400" b="1" kern="1200" dirty="0" smtClean="0"/>
            <a:t> method </a:t>
          </a:r>
          <a:r>
            <a:rPr lang="ar-SA" sz="4400" b="1" kern="1200" dirty="0" smtClean="0"/>
            <a:t> لدراسة الانقسام غير المباشر </a:t>
          </a:r>
          <a:r>
            <a:rPr lang="en-GB" sz="4400" b="1" kern="1200" dirty="0" smtClean="0"/>
            <a:t>Mitosis</a:t>
          </a:r>
          <a:r>
            <a:rPr lang="ar-SA" sz="4400" b="1" kern="1200" dirty="0" smtClean="0"/>
            <a:t> في القمم النامية (</a:t>
          </a:r>
          <a:r>
            <a:rPr lang="ar-SA" sz="4400" b="1" kern="1200" dirty="0" err="1" smtClean="0"/>
            <a:t>المرستيمات</a:t>
          </a:r>
          <a:r>
            <a:rPr lang="ar-SA" sz="4400" b="1" kern="1200" dirty="0" smtClean="0"/>
            <a:t>) للسيقان والجذور.</a:t>
          </a:r>
          <a:endParaRPr lang="en-US" sz="4400" b="1" kern="1200" dirty="0"/>
        </a:p>
      </dsp:txBody>
      <dsp:txXfrm>
        <a:off x="2107095" y="0"/>
        <a:ext cx="6079670" cy="4697427"/>
      </dsp:txXfrm>
    </dsp:sp>
    <dsp:sp modelId="{E8F63EB0-5EFD-4D03-BF36-35964B2F71B7}">
      <dsp:nvSpPr>
        <dsp:cNvPr id="0" name=""/>
        <dsp:cNvSpPr/>
      </dsp:nvSpPr>
      <dsp:spPr>
        <a:xfrm>
          <a:off x="469742" y="469742"/>
          <a:ext cx="1637353" cy="3757941"/>
        </a:xfrm>
        <a:prstGeom prst="roundRect">
          <a:avLst>
            <a:gd name="adj" fmla="val 10000"/>
          </a:avLst>
        </a:prstGeom>
        <a:blipFill>
          <a:blip xmlns:r="http://schemas.openxmlformats.org/officeDocument/2006/relationships" r:embed="rId1">
            <a:extLst>
              <a:ext uri="{28A0092B-C50C-407E-A947-70E740481C1C}">
                <a14:useLocalDpi xmlns=""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F7FD38B-26DA-42F3-AF59-F38BD07652D9}">
      <dsp:nvSpPr>
        <dsp:cNvPr id="0" name=""/>
        <dsp:cNvSpPr/>
      </dsp:nvSpPr>
      <dsp:spPr>
        <a:xfrm>
          <a:off x="0" y="9900"/>
          <a:ext cx="8229600" cy="112319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lvl="0" algn="r" defTabSz="2133600" rtl="1">
            <a:lnSpc>
              <a:spcPct val="90000"/>
            </a:lnSpc>
            <a:spcBef>
              <a:spcPct val="0"/>
            </a:spcBef>
            <a:spcAft>
              <a:spcPct val="35000"/>
            </a:spcAft>
          </a:pPr>
          <a:r>
            <a:rPr lang="ar-SA" sz="4800" kern="1200" dirty="0" smtClean="0"/>
            <a:t>طريق </a:t>
          </a:r>
          <a:r>
            <a:rPr lang="ar-SA" sz="4800" kern="1200" dirty="0" err="1" smtClean="0"/>
            <a:t>فولجين</a:t>
          </a:r>
          <a:r>
            <a:rPr lang="ar-SA" sz="4800" kern="1200" dirty="0" smtClean="0"/>
            <a:t> </a:t>
          </a:r>
          <a:r>
            <a:rPr lang="en-US" sz="4800" kern="1200" dirty="0" err="1" smtClean="0"/>
            <a:t>Feulgen</a:t>
          </a:r>
          <a:r>
            <a:rPr lang="en-US" sz="4800" kern="1200" dirty="0" smtClean="0"/>
            <a:t> method</a:t>
          </a:r>
          <a:endParaRPr lang="ar-SA" sz="4800" kern="1200" dirty="0"/>
        </a:p>
      </dsp:txBody>
      <dsp:txXfrm>
        <a:off x="0" y="9900"/>
        <a:ext cx="8229600" cy="1123199"/>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92DD012-E2E9-4FBF-A55E-BECF2F283074}">
      <dsp:nvSpPr>
        <dsp:cNvPr id="0" name=""/>
        <dsp:cNvSpPr/>
      </dsp:nvSpPr>
      <dsp:spPr>
        <a:xfrm>
          <a:off x="579578" y="0"/>
          <a:ext cx="1699774" cy="127483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408104-9DDA-490F-8C2B-27DF00ED2333}">
      <dsp:nvSpPr>
        <dsp:cNvPr id="0" name=""/>
        <dsp:cNvSpPr/>
      </dsp:nvSpPr>
      <dsp:spPr>
        <a:xfrm>
          <a:off x="2330345" y="0"/>
          <a:ext cx="4352544" cy="127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ctr" defTabSz="1555750" rtl="1">
            <a:lnSpc>
              <a:spcPct val="90000"/>
            </a:lnSpc>
            <a:spcBef>
              <a:spcPct val="0"/>
            </a:spcBef>
            <a:spcAft>
              <a:spcPct val="35000"/>
            </a:spcAft>
          </a:pPr>
          <a:r>
            <a:rPr lang="ar-SA" sz="3500" kern="1200" dirty="0" smtClean="0"/>
            <a:t>طرق تحضير العينات النباتية المجهرية وتطبيقاتها</a:t>
          </a:r>
          <a:endParaRPr lang="ar-SA" sz="3500" kern="1200" dirty="0"/>
        </a:p>
      </dsp:txBody>
      <dsp:txXfrm>
        <a:off x="2330345" y="0"/>
        <a:ext cx="4352544" cy="1274830"/>
      </dsp:txXfrm>
    </dsp:sp>
    <dsp:sp modelId="{AF69E81B-90B0-49DC-AFAC-ECDAF5553EB6}">
      <dsp:nvSpPr>
        <dsp:cNvPr id="0" name=""/>
        <dsp:cNvSpPr/>
      </dsp:nvSpPr>
      <dsp:spPr>
        <a:xfrm>
          <a:off x="1089510" y="1381066"/>
          <a:ext cx="1699774" cy="127483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7D6EB0-C985-4AE5-9DFA-7E0329FBC75B}">
      <dsp:nvSpPr>
        <dsp:cNvPr id="0" name=""/>
        <dsp:cNvSpPr/>
      </dsp:nvSpPr>
      <dsp:spPr>
        <a:xfrm>
          <a:off x="2840277" y="1381066"/>
          <a:ext cx="4352544" cy="1274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0" rIns="248920" bIns="248920" numCol="1" spcCol="1270" anchor="ctr" anchorCtr="0">
          <a:noAutofit/>
        </a:bodyPr>
        <a:lstStyle/>
        <a:p>
          <a:pPr lvl="0" algn="ctr" defTabSz="1555750" rtl="1">
            <a:lnSpc>
              <a:spcPct val="90000"/>
            </a:lnSpc>
            <a:spcBef>
              <a:spcPct val="0"/>
            </a:spcBef>
            <a:spcAft>
              <a:spcPct val="35000"/>
            </a:spcAft>
          </a:pPr>
          <a:r>
            <a:rPr lang="ar-SA" sz="3500" kern="1200" dirty="0" smtClean="0"/>
            <a:t>طريقة الهرس 2</a:t>
          </a:r>
          <a:br>
            <a:rPr lang="ar-SA" sz="3500" kern="1200" dirty="0" smtClean="0"/>
          </a:br>
          <a:r>
            <a:rPr lang="ar-SA" sz="3500" kern="1200" dirty="0" smtClean="0"/>
            <a:t> </a:t>
          </a:r>
          <a:r>
            <a:rPr lang="en-US" sz="3500" kern="1200" dirty="0" smtClean="0"/>
            <a:t>SQUASH</a:t>
          </a:r>
          <a:r>
            <a:rPr lang="ar-SA" sz="3500" kern="1200" dirty="0" smtClean="0"/>
            <a:t> </a:t>
          </a:r>
          <a:r>
            <a:rPr lang="en-US" sz="3500" kern="1200" dirty="0" smtClean="0"/>
            <a:t>METHOD </a:t>
          </a:r>
          <a:endParaRPr lang="ar-SA" sz="3500" kern="1200" dirty="0"/>
        </a:p>
      </dsp:txBody>
      <dsp:txXfrm>
        <a:off x="2840277" y="1381066"/>
        <a:ext cx="4352544" cy="1274830"/>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0FE3C9A-8D7A-46C3-8D0F-AA415E872372}">
      <dsp:nvSpPr>
        <dsp:cNvPr id="0" name=""/>
        <dsp:cNvSpPr/>
      </dsp:nvSpPr>
      <dsp:spPr>
        <a:xfrm>
          <a:off x="0" y="52649"/>
          <a:ext cx="7499350"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b="1" kern="1200" dirty="0" smtClean="0"/>
            <a:t>تختلف طرق تحضير حبوب اللقاح تبعا لنوعية فحصها كما يلي :</a:t>
          </a:r>
          <a:endParaRPr lang="ar-SA" sz="3700" kern="1200" dirty="0"/>
        </a:p>
      </dsp:txBody>
      <dsp:txXfrm>
        <a:off x="0" y="52649"/>
        <a:ext cx="7499350" cy="1428570"/>
      </dsp:txXfrm>
    </dsp:sp>
    <dsp:sp modelId="{4C4A2B29-C0F0-43E0-A4BD-E0FF10875FAB}">
      <dsp:nvSpPr>
        <dsp:cNvPr id="0" name=""/>
        <dsp:cNvSpPr/>
      </dsp:nvSpPr>
      <dsp:spPr>
        <a:xfrm>
          <a:off x="0" y="1481219"/>
          <a:ext cx="7499350" cy="1838160"/>
        </a:xfrm>
        <a:prstGeom prst="rect">
          <a:avLst/>
        </a:prstGeom>
        <a:solidFill>
          <a:schemeClr val="accent1">
            <a:lumMod val="40000"/>
            <a:lumOff val="6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238104" tIns="46990" rIns="263144" bIns="46990" numCol="1" spcCol="1270" anchor="t" anchorCtr="0">
          <a:noAutofit/>
        </a:bodyPr>
        <a:lstStyle/>
        <a:p>
          <a:pPr marL="285750" lvl="1" indent="-285750" algn="r" defTabSz="1289050" rtl="1">
            <a:lnSpc>
              <a:spcPct val="90000"/>
            </a:lnSpc>
            <a:spcBef>
              <a:spcPct val="0"/>
            </a:spcBef>
            <a:spcAft>
              <a:spcPct val="20000"/>
            </a:spcAft>
            <a:buChar char="••"/>
          </a:pPr>
          <a:r>
            <a:rPr lang="ar-SA" sz="2900" kern="1200" dirty="0" smtClean="0"/>
            <a:t>تحضير حبوب اللقاح للفحص تحت المجهر الضوئي.</a:t>
          </a:r>
          <a:endParaRPr lang="ar-SA" sz="2900" kern="1200" dirty="0"/>
        </a:p>
        <a:p>
          <a:pPr marL="285750" lvl="1" indent="-285750" algn="r" defTabSz="1289050" rtl="1">
            <a:lnSpc>
              <a:spcPct val="90000"/>
            </a:lnSpc>
            <a:spcBef>
              <a:spcPct val="0"/>
            </a:spcBef>
            <a:spcAft>
              <a:spcPct val="20000"/>
            </a:spcAft>
            <a:buChar char="••"/>
          </a:pPr>
          <a:r>
            <a:rPr lang="ar-SA" sz="2900" kern="1200" dirty="0" smtClean="0"/>
            <a:t>تحضير حبوب اللقاح للفحص تحت المجهر الماسح </a:t>
          </a:r>
          <a:r>
            <a:rPr lang="en-US" sz="2900" kern="1200" dirty="0" smtClean="0"/>
            <a:t>SEM .</a:t>
          </a:r>
          <a:endParaRPr lang="ar-SA" sz="2900" kern="1200" dirty="0"/>
        </a:p>
        <a:p>
          <a:pPr marL="285750" lvl="1" indent="-285750" algn="r" defTabSz="1289050" rtl="1">
            <a:lnSpc>
              <a:spcPct val="90000"/>
            </a:lnSpc>
            <a:spcBef>
              <a:spcPct val="0"/>
            </a:spcBef>
            <a:spcAft>
              <a:spcPct val="20000"/>
            </a:spcAft>
            <a:buChar char="••"/>
          </a:pPr>
          <a:r>
            <a:rPr lang="ar-SA" sz="2900" kern="1200" dirty="0" smtClean="0"/>
            <a:t>تحضير حبوب اللقاح للفحص تحت المجهر النفاذ </a:t>
          </a:r>
          <a:r>
            <a:rPr lang="en-US" sz="2900" kern="1200" dirty="0" smtClean="0"/>
            <a:t>TEM .</a:t>
          </a:r>
          <a:endParaRPr lang="ar-SA" sz="2900" kern="1200" dirty="0"/>
        </a:p>
      </dsp:txBody>
      <dsp:txXfrm>
        <a:off x="0" y="1481219"/>
        <a:ext cx="7499350" cy="1838160"/>
      </dsp:txXfrm>
    </dsp:sp>
    <dsp:sp modelId="{F32D597E-A93E-4188-8459-36C4C4A7C96C}">
      <dsp:nvSpPr>
        <dsp:cNvPr id="0" name=""/>
        <dsp:cNvSpPr/>
      </dsp:nvSpPr>
      <dsp:spPr>
        <a:xfrm>
          <a:off x="0" y="3319380"/>
          <a:ext cx="7499350" cy="14285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r" defTabSz="1644650" rtl="1">
            <a:lnSpc>
              <a:spcPct val="90000"/>
            </a:lnSpc>
            <a:spcBef>
              <a:spcPct val="0"/>
            </a:spcBef>
            <a:spcAft>
              <a:spcPct val="35000"/>
            </a:spcAft>
          </a:pPr>
          <a:r>
            <a:rPr lang="ar-SA" sz="3700" kern="1200" dirty="0" smtClean="0"/>
            <a:t>سوف ندرس تحضير حبوب اللقاح للفحص تحت المجهر الضوئي.</a:t>
          </a:r>
          <a:endParaRPr lang="ar-SA" sz="3700" kern="1200" dirty="0"/>
        </a:p>
      </dsp:txBody>
      <dsp:txXfrm>
        <a:off x="0" y="3319380"/>
        <a:ext cx="7499350" cy="142857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5E71E5F-96A8-49D2-9AE9-BAC40F116F03}">
      <dsp:nvSpPr>
        <dsp:cNvPr id="0" name=""/>
        <dsp:cNvSpPr/>
      </dsp:nvSpPr>
      <dsp:spPr>
        <a:xfrm>
          <a:off x="0" y="762"/>
          <a:ext cx="8028384" cy="1025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latin typeface="Times New Roman" pitchFamily="18" charset="0"/>
              <a:cs typeface="Times New Roman" pitchFamily="18" charset="0"/>
            </a:rPr>
            <a:t>توضع البراعم الزهرية في وسط زجاجة ساعة نظيفة وجافة يضاف لها قطرة ماء او كحول وبفضل ان نبدأ بالماء.</a:t>
          </a:r>
          <a:endParaRPr lang="ar-SA" sz="2000" kern="1200" dirty="0">
            <a:latin typeface="Times New Roman" pitchFamily="18" charset="0"/>
            <a:cs typeface="Times New Roman" pitchFamily="18" charset="0"/>
          </a:endParaRPr>
        </a:p>
      </dsp:txBody>
      <dsp:txXfrm>
        <a:off x="0" y="762"/>
        <a:ext cx="8028384" cy="1025483"/>
      </dsp:txXfrm>
    </dsp:sp>
    <dsp:sp modelId="{E65FFC67-96C2-494B-B88E-D4B8636C88FE}">
      <dsp:nvSpPr>
        <dsp:cNvPr id="0" name=""/>
        <dsp:cNvSpPr/>
      </dsp:nvSpPr>
      <dsp:spPr>
        <a:xfrm>
          <a:off x="0" y="1040154"/>
          <a:ext cx="8028384" cy="1025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latin typeface="Times New Roman" pitchFamily="18" charset="0"/>
              <a:cs typeface="Times New Roman" pitchFamily="18" charset="0"/>
            </a:rPr>
            <a:t>بواسطة ملقط وإبرة تشريح تفصل المتوك عن خيوط وباقي أجزاء الزهرة ويتخلص منها ولايبقى غير المتوك</a:t>
          </a:r>
          <a:r>
            <a:rPr lang="en-US" sz="2000" kern="1200" dirty="0" smtClean="0">
              <a:latin typeface="Times New Roman" pitchFamily="18" charset="0"/>
              <a:cs typeface="Times New Roman" pitchFamily="18" charset="0"/>
            </a:rPr>
            <a:t> </a:t>
          </a:r>
          <a:r>
            <a:rPr lang="ar-SA" sz="2000" kern="1200" dirty="0" smtClean="0">
              <a:latin typeface="Times New Roman" pitchFamily="18" charset="0"/>
              <a:cs typeface="Times New Roman" pitchFamily="18" charset="0"/>
            </a:rPr>
            <a:t>.</a:t>
          </a:r>
          <a:endParaRPr lang="ar-SA" sz="2000" kern="1200" dirty="0">
            <a:latin typeface="Times New Roman" pitchFamily="18" charset="0"/>
            <a:cs typeface="Times New Roman" pitchFamily="18" charset="0"/>
          </a:endParaRPr>
        </a:p>
      </dsp:txBody>
      <dsp:txXfrm>
        <a:off x="0" y="1040154"/>
        <a:ext cx="8028384" cy="1025483"/>
      </dsp:txXfrm>
    </dsp:sp>
    <dsp:sp modelId="{7BE7F2CF-153A-4267-B480-366ACF476508}">
      <dsp:nvSpPr>
        <dsp:cNvPr id="0" name=""/>
        <dsp:cNvSpPr/>
      </dsp:nvSpPr>
      <dsp:spPr>
        <a:xfrm>
          <a:off x="0" y="2079546"/>
          <a:ext cx="8028384" cy="1025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latin typeface="Times New Roman" pitchFamily="18" charset="0"/>
              <a:cs typeface="Times New Roman" pitchFamily="18" charset="0"/>
            </a:rPr>
            <a:t>تمزق المتوك بحرص شديد بواسطة المشرط او الابرة اذا كان المتك كبير وواضح, او بأستخدام قضيب زجاجي مدبب تهرس المتوك اذا كانت صغيرة ورقيقة تستبعد بقايا المتوك على جوانب زجاجة الساعة ولايترك الاحبوب اللقاح (المحلول الرائق) في وسط زجاجة الساعة.</a:t>
          </a:r>
          <a:endParaRPr lang="ar-SA" sz="2000" kern="1200" dirty="0">
            <a:latin typeface="Times New Roman" pitchFamily="18" charset="0"/>
            <a:cs typeface="Times New Roman" pitchFamily="18" charset="0"/>
          </a:endParaRPr>
        </a:p>
      </dsp:txBody>
      <dsp:txXfrm>
        <a:off x="0" y="2079546"/>
        <a:ext cx="8028384" cy="1025483"/>
      </dsp:txXfrm>
    </dsp:sp>
    <dsp:sp modelId="{1DEEE093-EE49-4191-A79C-58D59182F622}">
      <dsp:nvSpPr>
        <dsp:cNvPr id="0" name=""/>
        <dsp:cNvSpPr/>
      </dsp:nvSpPr>
      <dsp:spPr>
        <a:xfrm>
          <a:off x="0" y="3118937"/>
          <a:ext cx="8028384" cy="1025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kern="1200" dirty="0" smtClean="0">
              <a:latin typeface="Times New Roman" pitchFamily="18" charset="0"/>
              <a:cs typeface="Times New Roman" pitchFamily="18" charset="0"/>
            </a:rPr>
            <a:t>يؤخذ المحلول المائي الرئق بواسطة ماصة دقيقة وتوضع في وسط شريحة زجاجية نظيف ثم تضاف قطرات من صبغة الصفرانين الى حبوب اللقاح وتغطى بغطاء الشريحة.</a:t>
          </a:r>
          <a:endParaRPr lang="ar-SA" sz="2000" kern="1200" dirty="0">
            <a:latin typeface="Times New Roman" pitchFamily="18" charset="0"/>
            <a:cs typeface="Times New Roman" pitchFamily="18" charset="0"/>
          </a:endParaRPr>
        </a:p>
      </dsp:txBody>
      <dsp:txXfrm>
        <a:off x="0" y="3118937"/>
        <a:ext cx="8028384" cy="1025483"/>
      </dsp:txXfrm>
    </dsp:sp>
    <dsp:sp modelId="{A451F638-F792-4E16-AFE1-F302E62A0795}">
      <dsp:nvSpPr>
        <dsp:cNvPr id="0" name=""/>
        <dsp:cNvSpPr/>
      </dsp:nvSpPr>
      <dsp:spPr>
        <a:xfrm>
          <a:off x="0" y="4158329"/>
          <a:ext cx="8028384" cy="10254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a:lnSpc>
              <a:spcPct val="90000"/>
            </a:lnSpc>
            <a:spcBef>
              <a:spcPct val="0"/>
            </a:spcBef>
            <a:spcAft>
              <a:spcPct val="35000"/>
            </a:spcAft>
          </a:pPr>
          <a:r>
            <a:rPr lang="ar-SA" sz="2000" kern="1200" dirty="0" smtClean="0">
              <a:latin typeface="Times New Roman" pitchFamily="18" charset="0"/>
              <a:cs typeface="Times New Roman" pitchFamily="18" charset="0"/>
            </a:rPr>
            <a:t>اذا لوحظ وجود الصبغة بلون داكن يفضل اضافة قطرة من الكحول قبل وضع الغطاء ويفضل اضافة قطرة كحول بعد الهرس بالماء وقبل وضع الغطاء لاستبعاد اكبر قر ممكن من الفقاعات. </a:t>
          </a:r>
        </a:p>
      </dsp:txBody>
      <dsp:txXfrm>
        <a:off x="0" y="4158329"/>
        <a:ext cx="8028384" cy="102548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20" name="عنصر نائب للتذييل 19"/>
          <p:cNvSpPr>
            <a:spLocks noGrp="1"/>
          </p:cNvSpPr>
          <p:nvPr>
            <p:ph type="ftr" sz="quarter" idx="11"/>
          </p:nvPr>
        </p:nvSpPr>
        <p:spPr/>
        <p:txBody>
          <a:bodyPr/>
          <a:lstStyle>
            <a:extLst/>
          </a:lstStyle>
          <a:p>
            <a:endParaRPr lang="ar-SA"/>
          </a:p>
        </p:txBody>
      </p:sp>
      <p:sp>
        <p:nvSpPr>
          <p:cNvPr id="10" name="عنصر نائب لرقم الشريحة 9"/>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5" name="عنصر نائب للتذييل 4"/>
          <p:cNvSpPr>
            <a:spLocks noGrp="1"/>
          </p:cNvSpPr>
          <p:nvPr>
            <p:ph type="ftr" sz="quarter" idx="11"/>
          </p:nvPr>
        </p:nvSpPr>
        <p:spPr/>
        <p:txBody>
          <a:bodyPr/>
          <a:lstStyle>
            <a:extLst/>
          </a:lstStyle>
          <a:p>
            <a:endParaRPr lang="ar-SA"/>
          </a:p>
        </p:txBody>
      </p:sp>
      <p:sp>
        <p:nvSpPr>
          <p:cNvPr id="6" name="عنصر نائب لرقم الشريحة 5"/>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8" name="عنصر نائب للتذييل 7"/>
          <p:cNvSpPr>
            <a:spLocks noGrp="1"/>
          </p:cNvSpPr>
          <p:nvPr>
            <p:ph type="ftr" sz="quarter" idx="11"/>
          </p:nvPr>
        </p:nvSpPr>
        <p:spPr/>
        <p:txBody>
          <a:bodyPr/>
          <a:lstStyle>
            <a:extLst/>
          </a:lstStyle>
          <a:p>
            <a:endParaRPr lang="ar-SA"/>
          </a:p>
        </p:txBody>
      </p:sp>
      <p:sp>
        <p:nvSpPr>
          <p:cNvPr id="9" name="عنصر نائب لرقم الشريحة 8"/>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4" name="عنصر نائب للتذييل 3"/>
          <p:cNvSpPr>
            <a:spLocks noGrp="1"/>
          </p:cNvSpPr>
          <p:nvPr>
            <p:ph type="ftr" sz="quarter" idx="11"/>
          </p:nvPr>
        </p:nvSpPr>
        <p:spPr/>
        <p:txBody>
          <a:bodyPr/>
          <a:lstStyle>
            <a:extLst/>
          </a:lstStyle>
          <a:p>
            <a:endParaRPr lang="ar-SA"/>
          </a:p>
        </p:txBody>
      </p:sp>
      <p:sp>
        <p:nvSpPr>
          <p:cNvPr id="5" name="عنصر نائب لرقم الشريحة 4"/>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عنصر نائب للتاريخ 1"/>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3" name="عنصر نائب للتذييل 2"/>
          <p:cNvSpPr>
            <a:spLocks noGrp="1"/>
          </p:cNvSpPr>
          <p:nvPr>
            <p:ph type="ftr" sz="quarter" idx="11"/>
          </p:nvPr>
        </p:nvSpPr>
        <p:spPr/>
        <p:txBody>
          <a:bodyPr/>
          <a:lstStyle>
            <a:extLst/>
          </a:lstStyle>
          <a:p>
            <a:endParaRPr lang="ar-SA"/>
          </a:p>
        </p:txBody>
      </p:sp>
      <p:sp>
        <p:nvSpPr>
          <p:cNvPr id="4" name="عنصر نائب لرقم الشريحة 3"/>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1B8ABB09-4A1D-463E-8065-109CC2B7EFAA}" type="datetimeFigureOut">
              <a:rPr lang="ar-SA" smtClean="0"/>
              <a:pPr/>
              <a:t>26/05/40</a:t>
            </a:fld>
            <a:endParaRPr lang="ar-SA"/>
          </a:p>
        </p:txBody>
      </p:sp>
      <p:sp>
        <p:nvSpPr>
          <p:cNvPr id="6" name="عنصر نائب للتذييل 5"/>
          <p:cNvSpPr>
            <a:spLocks noGrp="1"/>
          </p:cNvSpPr>
          <p:nvPr>
            <p:ph type="ftr" sz="quarter" idx="11"/>
          </p:nvPr>
        </p:nvSpPr>
        <p:spPr/>
        <p:txBody>
          <a:bodyPr/>
          <a:lstStyle>
            <a:extLst/>
          </a:lstStyle>
          <a:p>
            <a:endParaRPr lang="ar-SA"/>
          </a:p>
        </p:txBody>
      </p:sp>
      <p:sp>
        <p:nvSpPr>
          <p:cNvPr id="7" name="عنصر نائب لرقم الشريحة 6"/>
          <p:cNvSpPr>
            <a:spLocks noGrp="1"/>
          </p:cNvSpPr>
          <p:nvPr>
            <p:ph type="sldNum" sz="quarter" idx="12"/>
          </p:nvPr>
        </p:nvSpPr>
        <p:spPr/>
        <p:txBody>
          <a:bodyPr/>
          <a:lstStyle>
            <a:extLst/>
          </a:lstStyle>
          <a:p>
            <a:fld id="{0B34F065-1154-456A-91E3-76DE8E75E17B}" type="slidenum">
              <a:rPr lang="ar-SA" smtClean="0"/>
              <a:pPr/>
              <a:t>‹#›</a:t>
            </a:fld>
            <a:endParaRPr lang="ar-SA"/>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smtClean="0"/>
              <a:t>انقر فوق الرمز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B8ABB09-4A1D-463E-8065-109CC2B7EFAA}" type="datetimeFigureOut">
              <a:rPr lang="ar-SA" smtClean="0"/>
              <a:pPr/>
              <a:t>26/05/40</a:t>
            </a:fld>
            <a:endParaRPr lang="ar-SA"/>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SA"/>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B34F065-1154-456A-91E3-76DE8E75E17B}" type="slidenum">
              <a:rPr lang="ar-SA" smtClean="0"/>
              <a:pPr/>
              <a:t>‹#›</a:t>
            </a:fld>
            <a:endParaRPr lang="ar-SA"/>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Layout" Target="../diagrams/layout13.xml"/><Relationship Id="rId7" Type="http://schemas.openxmlformats.org/officeDocument/2006/relationships/image" Target="../media/image18.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6.xml"/><Relationship Id="rId7" Type="http://schemas.openxmlformats.org/officeDocument/2006/relationships/image" Target="../media/image3.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1547664" y="1844824"/>
            <a:ext cx="7406640" cy="1472184"/>
          </a:xfrm>
        </p:spPr>
        <p:txBody>
          <a:bodyPr/>
          <a:lstStyle/>
          <a:p>
            <a:pPr algn="ctr"/>
            <a:r>
              <a:rPr lang="ar-SA" dirty="0" smtClean="0"/>
              <a:t>طرق تحضير العينات النباتية </a:t>
            </a:r>
            <a:r>
              <a:rPr lang="ar-SA" dirty="0" err="1" smtClean="0"/>
              <a:t>المجهرية</a:t>
            </a:r>
            <a:r>
              <a:rPr lang="ar-SA" dirty="0" smtClean="0"/>
              <a:t> وتطبيقاتها</a:t>
            </a:r>
            <a:endParaRPr lang="ar-SA" dirty="0"/>
          </a:p>
        </p:txBody>
      </p:sp>
      <p:sp>
        <p:nvSpPr>
          <p:cNvPr id="4" name="مستطيل 3"/>
          <p:cNvSpPr/>
          <p:nvPr/>
        </p:nvSpPr>
        <p:spPr>
          <a:xfrm>
            <a:off x="1475656" y="3861048"/>
            <a:ext cx="891590" cy="369332"/>
          </a:xfrm>
          <a:prstGeom prst="rect">
            <a:avLst/>
          </a:prstGeom>
        </p:spPr>
        <p:txBody>
          <a:bodyPr wrap="none">
            <a:spAutoFit/>
          </a:bodyPr>
          <a:lstStyle/>
          <a:p>
            <a:r>
              <a:rPr lang="ar-SA" dirty="0" smtClean="0"/>
              <a:t>213 نبت</a:t>
            </a:r>
            <a:endParaRPr lang="ar-SA" dirty="0"/>
          </a:p>
        </p:txBody>
      </p:sp>
      <p:sp>
        <p:nvSpPr>
          <p:cNvPr id="5" name="مربع نص 4"/>
          <p:cNvSpPr txBox="1"/>
          <p:nvPr/>
        </p:nvSpPr>
        <p:spPr>
          <a:xfrm>
            <a:off x="3616089" y="3861048"/>
            <a:ext cx="564578" cy="369332"/>
          </a:xfrm>
          <a:prstGeom prst="rect">
            <a:avLst/>
          </a:prstGeom>
          <a:noFill/>
        </p:spPr>
        <p:txBody>
          <a:bodyPr wrap="none" rtlCol="1">
            <a:spAutoFit/>
          </a:bodyPr>
          <a:lstStyle/>
          <a:p>
            <a:r>
              <a:rPr lang="en-US" smtClean="0"/>
              <a:t>lab3</a:t>
            </a:r>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ar-SA" dirty="0" smtClean="0"/>
              <a:t>3. التحليل </a:t>
            </a:r>
            <a:r>
              <a:rPr lang="en-US" dirty="0" smtClean="0"/>
              <a:t>Hydrolysis                  </a:t>
            </a:r>
            <a:endParaRPr lang="ar-SA" dirty="0"/>
          </a:p>
        </p:txBody>
      </p:sp>
      <p:sp>
        <p:nvSpPr>
          <p:cNvPr id="3" name="عنصر نائب للمحتوى 2"/>
          <p:cNvSpPr>
            <a:spLocks noGrp="1"/>
          </p:cNvSpPr>
          <p:nvPr>
            <p:ph sz="half" idx="1"/>
          </p:nvPr>
        </p:nvSpPr>
        <p:spPr>
          <a:xfrm>
            <a:off x="457200" y="1600200"/>
            <a:ext cx="4114800" cy="4781128"/>
          </a:xfrm>
        </p:spPr>
        <p:txBody>
          <a:bodyPr>
            <a:normAutofit fontScale="85000" lnSpcReduction="20000"/>
          </a:bodyPr>
          <a:lstStyle/>
          <a:p>
            <a:pPr marL="514350" indent="-514350">
              <a:buNone/>
            </a:pPr>
            <a:r>
              <a:rPr lang="ar-SA" dirty="0" smtClean="0"/>
              <a:t>تنقل الجذور الى انبوبة اختبار تحتوي</a:t>
            </a:r>
            <a:r>
              <a:rPr lang="en-US" dirty="0" smtClean="0"/>
              <a:t> </a:t>
            </a:r>
          </a:p>
          <a:p>
            <a:pPr marL="514350" indent="-514350">
              <a:buNone/>
            </a:pPr>
            <a:r>
              <a:rPr lang="ar-SA" dirty="0" smtClean="0"/>
              <a:t>على حمض الهيدروكلوريك عياري</a:t>
            </a:r>
            <a:endParaRPr lang="en-US" dirty="0" smtClean="0"/>
          </a:p>
          <a:p>
            <a:pPr marL="514350" indent="-514350">
              <a:buNone/>
            </a:pPr>
            <a:r>
              <a:rPr lang="ar-SA" dirty="0" smtClean="0"/>
              <a:t> </a:t>
            </a:r>
            <a:r>
              <a:rPr lang="en-GB" dirty="0" smtClean="0"/>
              <a:t>N HCL</a:t>
            </a:r>
            <a:r>
              <a:rPr lang="ar-SA" dirty="0" smtClean="0"/>
              <a:t> ثم توضع في فرن او حمام</a:t>
            </a:r>
            <a:endParaRPr lang="en-US" dirty="0" smtClean="0"/>
          </a:p>
          <a:p>
            <a:pPr marL="514350" indent="-514350">
              <a:buNone/>
            </a:pPr>
            <a:r>
              <a:rPr lang="ar-SA" dirty="0" smtClean="0"/>
              <a:t> مائي على درجة 60م لمدة 12 دقيقة</a:t>
            </a:r>
            <a:endParaRPr lang="en-US" dirty="0" smtClean="0"/>
          </a:p>
          <a:p>
            <a:pPr marL="514350" indent="-514350">
              <a:buNone/>
            </a:pPr>
            <a:r>
              <a:rPr lang="ar-SA" dirty="0" smtClean="0"/>
              <a:t> فقط.</a:t>
            </a:r>
          </a:p>
          <a:p>
            <a:pPr>
              <a:buNone/>
            </a:pPr>
            <a:r>
              <a:rPr lang="ar-SA" b="1" dirty="0" smtClean="0">
                <a:solidFill>
                  <a:srgbClr val="FF0000"/>
                </a:solidFill>
              </a:rPr>
              <a:t>لماذا توضع في حمض؟</a:t>
            </a:r>
          </a:p>
          <a:p>
            <a:pPr>
              <a:buNone/>
            </a:pPr>
            <a:r>
              <a:rPr lang="ar-SA" dirty="0" smtClean="0"/>
              <a:t>الحمض يساعد على تفكك الخلايا عن</a:t>
            </a:r>
            <a:endParaRPr lang="en-US" dirty="0" smtClean="0"/>
          </a:p>
          <a:p>
            <a:pPr>
              <a:buNone/>
            </a:pPr>
            <a:r>
              <a:rPr lang="ar-SA" dirty="0" smtClean="0"/>
              <a:t> بعضها كما يهيئ الحمض النووي </a:t>
            </a:r>
            <a:endParaRPr lang="en-US" dirty="0" smtClean="0"/>
          </a:p>
          <a:p>
            <a:pPr>
              <a:buNone/>
            </a:pPr>
            <a:r>
              <a:rPr lang="en-GB" dirty="0" smtClean="0"/>
              <a:t>DNA</a:t>
            </a:r>
            <a:r>
              <a:rPr lang="ar-SA" dirty="0" smtClean="0"/>
              <a:t> للتحرر من مجموعة الالدهيد</a:t>
            </a:r>
            <a:endParaRPr lang="en-US" dirty="0" smtClean="0"/>
          </a:p>
          <a:p>
            <a:pPr>
              <a:buNone/>
            </a:pPr>
            <a:r>
              <a:rPr lang="ar-SA" dirty="0" smtClean="0"/>
              <a:t> الموجودة في السكر الخماسي المرتبط</a:t>
            </a:r>
            <a:endParaRPr lang="en-US" dirty="0" smtClean="0"/>
          </a:p>
          <a:p>
            <a:pPr>
              <a:buNone/>
            </a:pPr>
            <a:r>
              <a:rPr lang="ar-SA" dirty="0" smtClean="0"/>
              <a:t> به ليتمكن من التفاعل مع الصبغة المستخدمة فيما بعد.</a:t>
            </a:r>
            <a:endParaRPr lang="ar-SA" dirty="0"/>
          </a:p>
        </p:txBody>
      </p:sp>
      <p:pic>
        <p:nvPicPr>
          <p:cNvPr id="7" name="Content Placeholder 6"/>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4869124" y="1524790"/>
            <a:ext cx="1984252" cy="1161290"/>
          </a:xfrm>
        </p:spPr>
      </p:pic>
      <p:pic>
        <p:nvPicPr>
          <p:cNvPr id="8" name="Picture 7"/>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32040" y="2708920"/>
            <a:ext cx="3888432" cy="3888432"/>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r>
              <a:rPr lang="ar-SA" dirty="0" smtClean="0"/>
              <a:t>4. الصبغ                        </a:t>
            </a:r>
            <a:r>
              <a:rPr lang="en-US" dirty="0" smtClean="0"/>
              <a:t>Staining</a:t>
            </a:r>
            <a:endParaRPr lang="ar-SA" dirty="0"/>
          </a:p>
        </p:txBody>
      </p:sp>
      <p:sp>
        <p:nvSpPr>
          <p:cNvPr id="3" name="عنصر نائب للمحتوى 2"/>
          <p:cNvSpPr>
            <a:spLocks noGrp="1"/>
          </p:cNvSpPr>
          <p:nvPr>
            <p:ph sz="half" idx="1"/>
          </p:nvPr>
        </p:nvSpPr>
        <p:spPr/>
        <p:txBody>
          <a:bodyPr>
            <a:normAutofit lnSpcReduction="10000"/>
          </a:bodyPr>
          <a:lstStyle/>
          <a:p>
            <a:pPr>
              <a:buNone/>
            </a:pPr>
            <a:r>
              <a:rPr lang="ar-SA" dirty="0" smtClean="0"/>
              <a:t>تنقل الجذور من حمض </a:t>
            </a:r>
            <a:r>
              <a:rPr lang="ar-SA" dirty="0" err="1" smtClean="0"/>
              <a:t>الهيدروكلوريك</a:t>
            </a:r>
            <a:r>
              <a:rPr lang="ar-SA" dirty="0" smtClean="0"/>
              <a:t> ثم تغسل بالماء مرتين </a:t>
            </a:r>
            <a:r>
              <a:rPr lang="ar-SA" dirty="0" err="1" smtClean="0"/>
              <a:t>او</a:t>
            </a:r>
            <a:r>
              <a:rPr lang="ar-SA" dirty="0" smtClean="0"/>
              <a:t> ثلاثا حتى يتخلص من أثار الحمض تماما وتغمر بصبغة </a:t>
            </a:r>
            <a:r>
              <a:rPr lang="ar-SA" dirty="0" err="1" smtClean="0"/>
              <a:t>الفوشين</a:t>
            </a:r>
            <a:r>
              <a:rPr lang="ar-SA" dirty="0" smtClean="0"/>
              <a:t> القاعدي لفترة تتراوح بين 15-20 دقيقة في درجة حرارة الغرفة.بعد هذه الفترة نلاحظ تلون القمم النامية باللون البنفسجي الغامق.</a:t>
            </a:r>
            <a:endParaRPr lang="ar-SA" dirty="0"/>
          </a:p>
        </p:txBody>
      </p:sp>
      <p:pic>
        <p:nvPicPr>
          <p:cNvPr id="5" name="Content Placeholder 4"/>
          <p:cNvPicPr>
            <a:picLocks noGrp="1" noChangeAspect="1"/>
          </p:cNvPicPr>
          <p:nvPr>
            <p:ph sz="half" idx="2"/>
          </p:nvPr>
        </p:nvPicPr>
        <p:blipFill>
          <a:blip r:embed="rId2" cstate="print">
            <a:extLst>
              <a:ext uri="{28A0092B-C50C-407E-A947-70E740481C1C}">
                <a14:useLocalDpi xmlns="" xmlns:a14="http://schemas.microsoft.com/office/drawing/2010/main" val="0"/>
              </a:ext>
            </a:extLst>
          </a:blip>
          <a:stretch>
            <a:fillRect/>
          </a:stretch>
        </p:blipFill>
        <p:spPr>
          <a:xfrm>
            <a:off x="5276850" y="2679122"/>
            <a:ext cx="3657600" cy="2353831"/>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868346"/>
          </a:xfrm>
        </p:spPr>
        <p:txBody>
          <a:bodyPr>
            <a:normAutofit/>
          </a:bodyPr>
          <a:lstStyle/>
          <a:p>
            <a:r>
              <a:rPr lang="ar-SA" dirty="0" smtClean="0"/>
              <a:t>5. الهرس                    </a:t>
            </a:r>
            <a:r>
              <a:rPr lang="en-US" dirty="0" smtClean="0"/>
              <a:t>Squashing </a:t>
            </a:r>
            <a:endParaRPr lang="ar-SA" dirty="0"/>
          </a:p>
        </p:txBody>
      </p:sp>
      <p:sp>
        <p:nvSpPr>
          <p:cNvPr id="3" name="عنصر نائب للمحتوى 2"/>
          <p:cNvSpPr>
            <a:spLocks noGrp="1"/>
          </p:cNvSpPr>
          <p:nvPr>
            <p:ph sz="half" idx="1"/>
          </p:nvPr>
        </p:nvSpPr>
        <p:spPr>
          <a:xfrm>
            <a:off x="251520" y="1052736"/>
            <a:ext cx="4210080" cy="5400600"/>
          </a:xfrm>
        </p:spPr>
        <p:style>
          <a:lnRef idx="2">
            <a:schemeClr val="accent2"/>
          </a:lnRef>
          <a:fillRef idx="1">
            <a:schemeClr val="lt1"/>
          </a:fillRef>
          <a:effectRef idx="0">
            <a:schemeClr val="accent2"/>
          </a:effectRef>
          <a:fontRef idx="minor">
            <a:schemeClr val="dk1"/>
          </a:fontRef>
        </p:style>
        <p:txBody>
          <a:bodyPr>
            <a:noAutofit/>
          </a:bodyPr>
          <a:lstStyle/>
          <a:p>
            <a:pPr marL="514350" indent="-514350">
              <a:buFont typeface="+mj-lt"/>
              <a:buAutoNum type="arabicPeriod" startAt="3"/>
            </a:pPr>
            <a:r>
              <a:rPr lang="ar-SA" sz="2000" dirty="0" smtClean="0"/>
              <a:t>توضع الشريحة بين ورقتي ترشيح ويوضع الابهام على الغطاء فوق ورقة الترشيح ثم يضغط برفق وبشكل عمودي على الغطاء حتى لاينزلق الغطاء فيسبب تلف للخلايا, ويقصد من عملية الضغط هذه فرد الخلايا جيدا والتخلص من الحمض الزائد بواسطة ورق الترشيح.</a:t>
            </a:r>
          </a:p>
          <a:p>
            <a:pPr marL="514350" indent="-514350">
              <a:buFont typeface="+mj-lt"/>
              <a:buAutoNum type="arabicPeriod" startAt="3"/>
            </a:pPr>
            <a:endParaRPr lang="ar-SA" sz="2000" dirty="0" smtClean="0"/>
          </a:p>
          <a:p>
            <a:pPr marL="514350" indent="-514350">
              <a:buFont typeface="+mj-lt"/>
              <a:buAutoNum type="arabicPeriod" startAt="3"/>
            </a:pPr>
            <a:r>
              <a:rPr lang="ar-SA" sz="2000" dirty="0" smtClean="0"/>
              <a:t>ولان </a:t>
            </a:r>
            <a:r>
              <a:rPr lang="ar-SA" sz="2000" dirty="0" err="1" smtClean="0"/>
              <a:t>اصبحت</a:t>
            </a:r>
            <a:r>
              <a:rPr lang="ar-SA" sz="2000" dirty="0" smtClean="0"/>
              <a:t> </a:t>
            </a:r>
            <a:r>
              <a:rPr lang="ar-SA" sz="2000" dirty="0" err="1" smtClean="0"/>
              <a:t>الشريحه</a:t>
            </a:r>
            <a:r>
              <a:rPr lang="ar-SA" sz="2000" dirty="0" smtClean="0"/>
              <a:t> </a:t>
            </a:r>
            <a:r>
              <a:rPr lang="ar-SA" sz="2000" dirty="0" err="1" smtClean="0"/>
              <a:t>جاهزه</a:t>
            </a:r>
            <a:r>
              <a:rPr lang="ar-SA" sz="2000" dirty="0" smtClean="0"/>
              <a:t> للفحص وهذا يعتبر تحضير </a:t>
            </a:r>
            <a:r>
              <a:rPr lang="ar-SA" sz="2000" dirty="0" err="1" smtClean="0"/>
              <a:t>موقت</a:t>
            </a:r>
            <a:r>
              <a:rPr lang="ar-SA" sz="2000" dirty="0" smtClean="0"/>
              <a:t> ويمكن تتبع مراحل الانقسام غير المباشر . </a:t>
            </a:r>
            <a:endParaRPr lang="ar-SA" sz="2000" dirty="0"/>
          </a:p>
        </p:txBody>
      </p:sp>
      <p:sp>
        <p:nvSpPr>
          <p:cNvPr id="4" name="عنصر نائب للمحتوى 3"/>
          <p:cNvSpPr>
            <a:spLocks noGrp="1"/>
          </p:cNvSpPr>
          <p:nvPr>
            <p:ph sz="half" idx="2"/>
          </p:nvPr>
        </p:nvSpPr>
        <p:spPr>
          <a:xfrm>
            <a:off x="4500562" y="1071546"/>
            <a:ext cx="4357718" cy="5381790"/>
          </a:xfrm>
        </p:spPr>
        <p:style>
          <a:lnRef idx="2">
            <a:schemeClr val="accent2"/>
          </a:lnRef>
          <a:fillRef idx="1">
            <a:schemeClr val="lt1"/>
          </a:fillRef>
          <a:effectRef idx="0">
            <a:schemeClr val="accent2"/>
          </a:effectRef>
          <a:fontRef idx="minor">
            <a:schemeClr val="dk1"/>
          </a:fontRef>
        </p:style>
        <p:txBody>
          <a:bodyPr>
            <a:noAutofit/>
          </a:bodyPr>
          <a:lstStyle/>
          <a:p>
            <a:pPr marL="514350" indent="-514350">
              <a:buFont typeface="+mj-lt"/>
              <a:buAutoNum type="arabicPeriod"/>
            </a:pPr>
            <a:r>
              <a:rPr lang="ar-SA" sz="2000" dirty="0" smtClean="0"/>
              <a:t>بعد تمام عملية الصبغ السابقة توخذ شريحة زجاجية نظيفة ثم يوضع في وسطها ق</a:t>
            </a:r>
            <a:r>
              <a:rPr lang="ar-SA" sz="2000" dirty="0"/>
              <a:t>ط</a:t>
            </a:r>
            <a:r>
              <a:rPr lang="ar-SA" sz="2000" dirty="0" smtClean="0"/>
              <a:t>رة صغيرة من حمض الخليك تركيزة 45% ينقل اليها جذر واحد من الجذور المصبوغة بواسطة ملقط تشريح وبأستخدام موس او طرف ابرة تشريح يقطع الجزء المصبوغ من قمة الجذر والتي قد يصل طولها الى 4مم.</a:t>
            </a:r>
          </a:p>
          <a:p>
            <a:pPr marL="514350" indent="-514350">
              <a:buFont typeface="+mj-lt"/>
              <a:buAutoNum type="arabicPeriod"/>
            </a:pPr>
            <a:endParaRPr lang="ar-SA" sz="2000" dirty="0" smtClean="0"/>
          </a:p>
          <a:p>
            <a:pPr marL="514350" indent="-514350">
              <a:buFont typeface="+mj-lt"/>
              <a:buAutoNum type="arabicPeriod"/>
            </a:pPr>
            <a:r>
              <a:rPr lang="ar-SA" sz="2000" dirty="0" err="1" smtClean="0"/>
              <a:t>يوخذ</a:t>
            </a:r>
            <a:r>
              <a:rPr lang="ar-SA" sz="2000" dirty="0" smtClean="0"/>
              <a:t> غطاء شريحة زجاجي </a:t>
            </a:r>
            <a:r>
              <a:rPr lang="en-GB" sz="2000" dirty="0" smtClean="0"/>
              <a:t>Cover Slide</a:t>
            </a:r>
            <a:r>
              <a:rPr lang="ar-SA" sz="2000" dirty="0" smtClean="0"/>
              <a:t> نظيف وتوضع </a:t>
            </a:r>
            <a:r>
              <a:rPr lang="ar-SA" sz="2000" dirty="0" err="1" smtClean="0"/>
              <a:t>احدى</a:t>
            </a:r>
            <a:r>
              <a:rPr lang="ar-SA" sz="2000" dirty="0" smtClean="0"/>
              <a:t> </a:t>
            </a:r>
            <a:r>
              <a:rPr lang="ar-SA" sz="2000" dirty="0" err="1" smtClean="0"/>
              <a:t>حوافة</a:t>
            </a:r>
            <a:r>
              <a:rPr lang="ar-SA" sz="2000" dirty="0" smtClean="0"/>
              <a:t> على الشريحة بجوار العينة المهروسة ثم يوضع الجانب </a:t>
            </a:r>
            <a:r>
              <a:rPr lang="ar-SA" sz="2000" dirty="0" err="1" smtClean="0"/>
              <a:t>الاخر</a:t>
            </a:r>
            <a:r>
              <a:rPr lang="ar-SA" sz="2000" dirty="0" smtClean="0"/>
              <a:t> على طرف </a:t>
            </a:r>
            <a:r>
              <a:rPr lang="ar-SA" sz="2000" dirty="0" err="1" smtClean="0"/>
              <a:t>ابرة</a:t>
            </a:r>
            <a:r>
              <a:rPr lang="ar-SA" sz="2000" dirty="0" smtClean="0"/>
              <a:t> </a:t>
            </a:r>
            <a:r>
              <a:rPr lang="ar-SA" sz="2000" dirty="0" err="1" smtClean="0"/>
              <a:t>اتشريح</a:t>
            </a:r>
            <a:r>
              <a:rPr lang="ar-SA" sz="2000" dirty="0" smtClean="0"/>
              <a:t> ثم ينزل الغطاء تدريجيا على العينة حتى </a:t>
            </a:r>
            <a:r>
              <a:rPr lang="ar-SA" sz="2000" dirty="0" err="1" smtClean="0"/>
              <a:t>لاتتكون</a:t>
            </a:r>
            <a:r>
              <a:rPr lang="ar-SA" sz="2000" dirty="0" smtClean="0"/>
              <a:t> فقاعات هوائية بين الشريحة والغطاء.</a:t>
            </a:r>
          </a:p>
        </p:txBody>
      </p:sp>
      <p:pic>
        <p:nvPicPr>
          <p:cNvPr id="6" name="Picture 5"/>
          <p:cNvPicPr>
            <a:picLocks noChangeAspect="1"/>
          </p:cNvPicPr>
          <p:nvPr/>
        </p:nvPicPr>
        <p:blipFill rotWithShape="1">
          <a:blip r:embed="rId2" cstate="print">
            <a:extLst>
              <a:ext uri="{28A0092B-C50C-407E-A947-70E740481C1C}">
                <a14:useLocalDpi xmlns="" xmlns:a14="http://schemas.microsoft.com/office/drawing/2010/main" val="0"/>
              </a:ext>
            </a:extLst>
          </a:blip>
          <a:srcRect l="7988" t="28731" r="15419"/>
          <a:stretch/>
        </p:blipFill>
        <p:spPr>
          <a:xfrm>
            <a:off x="179512" y="4725143"/>
            <a:ext cx="4464496" cy="201416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descr="OnionMitosisLabeled.jpg"/>
          <p:cNvPicPr>
            <a:picLocks noChangeAspect="1"/>
          </p:cNvPicPr>
          <p:nvPr/>
        </p:nvPicPr>
        <p:blipFill>
          <a:blip r:embed="rId2" cstate="print"/>
          <a:stretch>
            <a:fillRect/>
          </a:stretch>
        </p:blipFill>
        <p:spPr>
          <a:xfrm>
            <a:off x="1071538" y="785794"/>
            <a:ext cx="7072362" cy="550072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07504" y="0"/>
            <a:ext cx="9144000" cy="6858000"/>
          </a:xfrm>
          <a:prstGeom prst="rect">
            <a:avLst/>
          </a:prstGeom>
        </p:spPr>
      </p:pic>
    </p:spTree>
    <p:extLst>
      <p:ext uri="{BB962C8B-B14F-4D97-AF65-F5344CB8AC3E}">
        <p14:creationId xmlns="" xmlns:p14="http://schemas.microsoft.com/office/powerpoint/2010/main" val="30464604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1043608" y="836712"/>
          <a:ext cx="7772400" cy="26558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مربع نص 2"/>
          <p:cNvSpPr txBox="1"/>
          <p:nvPr/>
        </p:nvSpPr>
        <p:spPr>
          <a:xfrm>
            <a:off x="4264161" y="4077072"/>
            <a:ext cx="564578" cy="369332"/>
          </a:xfrm>
          <a:prstGeom prst="rect">
            <a:avLst/>
          </a:prstGeom>
          <a:noFill/>
        </p:spPr>
        <p:txBody>
          <a:bodyPr wrap="none" rtlCol="1">
            <a:spAutoFit/>
          </a:bodyPr>
          <a:lstStyle/>
          <a:p>
            <a:r>
              <a:rPr lang="en-US" dirty="0" smtClean="0"/>
              <a:t>lab4</a:t>
            </a:r>
            <a:endParaRPr lang="ar-SA" dirty="0"/>
          </a:p>
        </p:txBody>
      </p:sp>
    </p:spTree>
    <p:extLst>
      <p:ext uri="{BB962C8B-B14F-4D97-AF65-F5344CB8AC3E}">
        <p14:creationId xmlns="" xmlns:p14="http://schemas.microsoft.com/office/powerpoint/2010/main" val="2729984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411760" y="260648"/>
            <a:ext cx="4392488" cy="1143000"/>
          </a:xfrm>
          <a:solidFill>
            <a:schemeClr val="accent1">
              <a:lumMod val="20000"/>
              <a:lumOff val="80000"/>
            </a:schemeClr>
          </a:solidFill>
          <a:effectLst>
            <a:glow rad="63500">
              <a:schemeClr val="accent1">
                <a:satMod val="175000"/>
                <a:alpha val="40000"/>
              </a:schemeClr>
            </a:glow>
          </a:effectLst>
        </p:spPr>
        <p:txBody>
          <a:bodyPr>
            <a:normAutofit/>
          </a:bodyPr>
          <a:lstStyle/>
          <a:p>
            <a:r>
              <a:rPr lang="en-US"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POLLEN</a:t>
            </a:r>
            <a:endParaRPr lang="ar-S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عنصر نائب للمحتوى 3"/>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7356418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5076056" y="274638"/>
            <a:ext cx="3610744" cy="1143000"/>
          </a:xfrm>
          <a:solidFill>
            <a:schemeClr val="accent1">
              <a:lumMod val="20000"/>
              <a:lumOff val="80000"/>
            </a:schemeClr>
          </a:solidFill>
        </p:spPr>
        <p:txBody>
          <a:bodyPr>
            <a:normAutofit/>
          </a:bodyPr>
          <a:lstStyle/>
          <a:p>
            <a:r>
              <a:rPr lang="ar-SA" sz="6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الأدوات</a:t>
            </a:r>
            <a:endParaRPr lang="ar-SA" sz="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Content Placeholder 2"/>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467544" y="260648"/>
            <a:ext cx="4038600" cy="280613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عنصر نائب للمحتوى 4"/>
          <p:cNvSpPr>
            <a:spLocks noGrp="1"/>
          </p:cNvSpPr>
          <p:nvPr>
            <p:ph sz="half" idx="2"/>
          </p:nvPr>
        </p:nvSpPr>
        <p:spPr>
          <a:xfrm>
            <a:off x="5076056" y="1600200"/>
            <a:ext cx="3610744" cy="4525963"/>
          </a:xfrm>
          <a:solidFill>
            <a:schemeClr val="accent1">
              <a:lumMod val="40000"/>
              <a:lumOff val="60000"/>
            </a:schemeClr>
          </a:solidFill>
        </p:spPr>
        <p:txBody>
          <a:bodyPr>
            <a:normAutofit/>
          </a:bodyPr>
          <a:lstStyle/>
          <a:p>
            <a:r>
              <a:rPr lang="ar-SA" dirty="0" smtClean="0"/>
              <a:t>براعم زهرية ناضجة</a:t>
            </a:r>
          </a:p>
          <a:p>
            <a:r>
              <a:rPr lang="ar-SA" dirty="0" smtClean="0"/>
              <a:t>ملقط مدبب </a:t>
            </a:r>
          </a:p>
          <a:p>
            <a:r>
              <a:rPr lang="ar-SA" dirty="0" smtClean="0"/>
              <a:t>إبرة ترشيح </a:t>
            </a:r>
          </a:p>
          <a:p>
            <a:r>
              <a:rPr lang="ar-SA" dirty="0" smtClean="0"/>
              <a:t>مشرط دقيق</a:t>
            </a:r>
          </a:p>
          <a:p>
            <a:r>
              <a:rPr lang="ar-SA" dirty="0" smtClean="0"/>
              <a:t>صبغة </a:t>
            </a:r>
            <a:r>
              <a:rPr lang="ar-SA" dirty="0" err="1" smtClean="0"/>
              <a:t>صفرانين</a:t>
            </a:r>
            <a:endParaRPr lang="ar-SA" dirty="0" smtClean="0"/>
          </a:p>
          <a:p>
            <a:r>
              <a:rPr lang="ar-SA" dirty="0" smtClean="0"/>
              <a:t>زجاجة ساعة</a:t>
            </a:r>
          </a:p>
          <a:p>
            <a:r>
              <a:rPr lang="ar-SA" dirty="0" smtClean="0"/>
              <a:t>شرائح </a:t>
            </a:r>
            <a:r>
              <a:rPr lang="ar-SA" dirty="0" err="1" smtClean="0"/>
              <a:t>واغطية</a:t>
            </a:r>
            <a:endParaRPr lang="ar-SA" dirty="0" smtClean="0"/>
          </a:p>
          <a:p>
            <a:endParaRPr lang="ar-SA" dirty="0"/>
          </a:p>
        </p:txBody>
      </p:sp>
      <p:pic>
        <p:nvPicPr>
          <p:cNvPr id="7" name="Picture 6"/>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92732" y="3501008"/>
            <a:ext cx="4032448" cy="277368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 xmlns:p14="http://schemas.microsoft.com/office/powerpoint/2010/main" val="7223693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99792" y="260648"/>
            <a:ext cx="4104456" cy="1143000"/>
          </a:xfrm>
          <a:solidFill>
            <a:schemeClr val="accent1">
              <a:lumMod val="20000"/>
              <a:lumOff val="80000"/>
            </a:schemeClr>
          </a:solidFill>
        </p:spPr>
        <p:txBody>
          <a:bodyPr>
            <a:normAutofit/>
          </a:bodyPr>
          <a:lstStyle/>
          <a:p>
            <a:pPr algn="ctr"/>
            <a:r>
              <a:rPr lang="ar-SA"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طريقة العمل</a:t>
            </a:r>
            <a:endParaRPr lang="ar-SA"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2081850165"/>
              </p:ext>
            </p:extLst>
          </p:nvPr>
        </p:nvGraphicFramePr>
        <p:xfrm>
          <a:off x="1115616" y="1412776"/>
          <a:ext cx="802838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7711215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عنصر نائب للمحتوى 3"/>
          <p:cNvGraphicFramePr>
            <a:graphicFrameLocks noGrp="1"/>
          </p:cNvGraphicFramePr>
          <p:nvPr>
            <p:ph idx="1"/>
            <p:extLst>
              <p:ext uri="{D42A27DB-BD31-4B8C-83A1-F6EECF244321}">
                <p14:modId xmlns="" xmlns:p14="http://schemas.microsoft.com/office/powerpoint/2010/main" val="2203278037"/>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9602654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جمع وتحضير العينات النباتية المجهريه </a:t>
            </a:r>
            <a:endParaRPr lang="ar-SA" dirty="0"/>
          </a:p>
        </p:txBody>
      </p:sp>
      <p:sp>
        <p:nvSpPr>
          <p:cNvPr id="3" name="مربع نص 2"/>
          <p:cNvSpPr txBox="1"/>
          <p:nvPr/>
        </p:nvSpPr>
        <p:spPr>
          <a:xfrm>
            <a:off x="971600" y="1340768"/>
            <a:ext cx="7997587" cy="4801314"/>
          </a:xfrm>
          <a:prstGeom prst="rect">
            <a:avLst/>
          </a:prstGeom>
          <a:noFill/>
        </p:spPr>
        <p:txBody>
          <a:bodyPr wrap="square" rtlCol="1">
            <a:spAutoFit/>
          </a:bodyPr>
          <a:lstStyle/>
          <a:p>
            <a:r>
              <a:rPr lang="ar-SA" dirty="0" smtClean="0"/>
              <a:t>العينات النباتية </a:t>
            </a:r>
            <a:r>
              <a:rPr lang="ar-SA" dirty="0" err="1" smtClean="0"/>
              <a:t>المجهرية</a:t>
            </a:r>
            <a:r>
              <a:rPr lang="ar-SA" dirty="0" smtClean="0"/>
              <a:t> هي تلك العينات الصغيره من النبات التي تفحص تحت المجهر الضوئي لتوضيح </a:t>
            </a:r>
          </a:p>
          <a:p>
            <a:r>
              <a:rPr lang="ar-SA" dirty="0" smtClean="0"/>
              <a:t>تراكيبها الدقيقة التي لا يمكن رؤيتها  وفحصها بالعين المجرده </a:t>
            </a:r>
          </a:p>
          <a:p>
            <a:endParaRPr lang="ar-SA" dirty="0" smtClean="0"/>
          </a:p>
          <a:p>
            <a:r>
              <a:rPr lang="ar-SA" b="1" u="sng" dirty="0" smtClean="0">
                <a:solidFill>
                  <a:srgbClr val="FF0000"/>
                </a:solidFill>
              </a:rPr>
              <a:t>جمع العينات </a:t>
            </a:r>
            <a:r>
              <a:rPr lang="ar-SA" b="1" u="sng" dirty="0" err="1" smtClean="0">
                <a:solidFill>
                  <a:srgbClr val="FF0000"/>
                </a:solidFill>
              </a:rPr>
              <a:t>النباتيه :</a:t>
            </a:r>
            <a:endParaRPr lang="ar-SA" b="1" u="sng" dirty="0" smtClean="0">
              <a:solidFill>
                <a:srgbClr val="FF0000"/>
              </a:solidFill>
            </a:endParaRPr>
          </a:p>
          <a:p>
            <a:endParaRPr lang="ar-SA" b="1" u="sng" dirty="0" smtClean="0"/>
          </a:p>
          <a:p>
            <a:r>
              <a:rPr lang="ar-SA" dirty="0" smtClean="0"/>
              <a:t>ان كيفية جمع العينات النباتية له اهمية كبيره </a:t>
            </a:r>
            <a:r>
              <a:rPr lang="ar-SA" dirty="0" err="1" smtClean="0"/>
              <a:t>للتحضيرات </a:t>
            </a:r>
            <a:r>
              <a:rPr lang="ar-SA" dirty="0" smtClean="0"/>
              <a:t>، فكلما كان الجامع على دراية وعلم بطبيعة النبات والعينات </a:t>
            </a:r>
          </a:p>
          <a:p>
            <a:r>
              <a:rPr lang="ar-SA" dirty="0" smtClean="0"/>
              <a:t>التي يرغب في تحضيرها كلما كانت النتائج ايجابية  وجيدة وتجعل من العمل قيمة علمية تنعكس نتائجها على </a:t>
            </a:r>
            <a:r>
              <a:rPr lang="ar-SA" dirty="0" err="1" smtClean="0"/>
              <a:t>مايعرض</a:t>
            </a:r>
            <a:r>
              <a:rPr lang="ar-SA" dirty="0" smtClean="0"/>
              <a:t> </a:t>
            </a:r>
          </a:p>
          <a:p>
            <a:r>
              <a:rPr lang="ar-SA" dirty="0" smtClean="0"/>
              <a:t>او بفحص تحت </a:t>
            </a:r>
            <a:r>
              <a:rPr lang="ar-SA" dirty="0" err="1" smtClean="0"/>
              <a:t>المجهر .</a:t>
            </a:r>
            <a:endParaRPr lang="ar-SA" dirty="0" smtClean="0"/>
          </a:p>
          <a:p>
            <a:r>
              <a:rPr lang="ar-SA" dirty="0" smtClean="0"/>
              <a:t>لذا لابد مراعاة الملاحظات التالية قبل البدء في جمع </a:t>
            </a:r>
            <a:r>
              <a:rPr lang="ar-SA" dirty="0" err="1" smtClean="0"/>
              <a:t>العينات :</a:t>
            </a:r>
            <a:endParaRPr lang="ar-SA" dirty="0" smtClean="0"/>
          </a:p>
          <a:p>
            <a:r>
              <a:rPr lang="ar-SA" dirty="0" smtClean="0"/>
              <a:t>1- يجب اختيار العينه النباتية الصالحه واستبعاد التالفة او </a:t>
            </a:r>
            <a:r>
              <a:rPr lang="ar-SA" dirty="0" err="1" smtClean="0"/>
              <a:t>المجروحه</a:t>
            </a:r>
            <a:r>
              <a:rPr lang="ar-SA" dirty="0" smtClean="0"/>
              <a:t> </a:t>
            </a:r>
            <a:r>
              <a:rPr lang="ar-SA" dirty="0" err="1" smtClean="0"/>
              <a:t>.</a:t>
            </a:r>
            <a:endParaRPr lang="ar-SA" dirty="0" smtClean="0"/>
          </a:p>
          <a:p>
            <a:r>
              <a:rPr lang="ar-SA" dirty="0" smtClean="0"/>
              <a:t>2- يجب قتل وتثبيت العينة مباشرة </a:t>
            </a:r>
            <a:r>
              <a:rPr lang="ar-SA" dirty="0" err="1" smtClean="0"/>
              <a:t>باحدى</a:t>
            </a:r>
            <a:r>
              <a:rPr lang="ar-SA" dirty="0" smtClean="0"/>
              <a:t> المثبتات التي تلائم وطبيعة </a:t>
            </a:r>
            <a:r>
              <a:rPr lang="ar-SA" dirty="0" err="1" smtClean="0"/>
              <a:t>العينة .</a:t>
            </a:r>
            <a:endParaRPr lang="ar-SA" dirty="0" smtClean="0"/>
          </a:p>
          <a:p>
            <a:r>
              <a:rPr lang="ar-SA" dirty="0" smtClean="0"/>
              <a:t>3- اذا لم تقتل او تثبت العينة فيجب حفظها </a:t>
            </a:r>
            <a:r>
              <a:rPr lang="ar-SA" dirty="0" err="1" smtClean="0"/>
              <a:t>باحدى</a:t>
            </a:r>
            <a:r>
              <a:rPr lang="ar-SA" dirty="0" smtClean="0"/>
              <a:t> المحاليل الحافظة لمدة معينة او حتى وقت الحاجة </a:t>
            </a:r>
            <a:r>
              <a:rPr lang="ar-SA" dirty="0" err="1" smtClean="0"/>
              <a:t>لاستعمالها .</a:t>
            </a:r>
            <a:endParaRPr lang="ar-SA" dirty="0" smtClean="0"/>
          </a:p>
          <a:p>
            <a:r>
              <a:rPr lang="ar-SA" dirty="0" smtClean="0"/>
              <a:t>4- يجب اختيار العينات المصابة اذا كان الهدف من جمع العينة هو دراسة الامراض </a:t>
            </a:r>
            <a:r>
              <a:rPr lang="ar-SA" dirty="0" err="1" smtClean="0"/>
              <a:t>النباتية .</a:t>
            </a:r>
            <a:endParaRPr lang="ar-SA" dirty="0" smtClean="0"/>
          </a:p>
          <a:p>
            <a:r>
              <a:rPr lang="ar-SA" dirty="0" smtClean="0"/>
              <a:t>5- يجب عزل العينات المصابه عن العينات السليمة  كل على </a:t>
            </a:r>
            <a:r>
              <a:rPr lang="ar-SA" dirty="0" err="1" smtClean="0"/>
              <a:t>حدة</a:t>
            </a:r>
            <a:r>
              <a:rPr lang="ar-SA" dirty="0" smtClean="0"/>
              <a:t> في اوعية </a:t>
            </a:r>
            <a:r>
              <a:rPr lang="ar-SA" dirty="0" err="1" smtClean="0"/>
              <a:t>خاصة .</a:t>
            </a:r>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idx="2"/>
          </p:nvPr>
        </p:nvSpPr>
        <p:spPr>
          <a:xfrm>
            <a:off x="457200" y="1435101"/>
            <a:ext cx="3008313" cy="4658196"/>
          </a:xfrm>
          <a:solidFill>
            <a:schemeClr val="accent1">
              <a:lumMod val="20000"/>
              <a:lumOff val="80000"/>
            </a:schemeClr>
          </a:solidFill>
        </p:spPr>
        <p:txBody>
          <a:bodyPr>
            <a:normAutofit/>
          </a:bodyPr>
          <a:lstStyle/>
          <a:p>
            <a:r>
              <a:rPr lang="ar-SA" sz="3200" dirty="0" smtClean="0"/>
              <a:t>يوضح الشكل </a:t>
            </a:r>
            <a:r>
              <a:rPr lang="ar-SA" sz="3200" dirty="0"/>
              <a:t>قياس طول و عرض حبة اللقاح عن طريق العدسة الميكرومترية في المجهر </a:t>
            </a:r>
            <a:r>
              <a:rPr lang="ar-SA" sz="3200" dirty="0" smtClean="0"/>
              <a:t>الضوئي.</a:t>
            </a:r>
          </a:p>
          <a:p>
            <a:r>
              <a:rPr lang="ar-SA" sz="3200" dirty="0" smtClean="0"/>
              <a:t> </a:t>
            </a:r>
            <a:endParaRPr lang="ar-SA" sz="3200" dirty="0"/>
          </a:p>
          <a:p>
            <a:r>
              <a:rPr lang="en-US" sz="3200" dirty="0" smtClean="0"/>
              <a:t> .p </a:t>
            </a:r>
            <a:r>
              <a:rPr lang="ar-SA" sz="3200" dirty="0"/>
              <a:t>طول حبة اللقاح </a:t>
            </a:r>
          </a:p>
          <a:p>
            <a:r>
              <a:rPr lang="en-US" sz="3200" dirty="0" smtClean="0"/>
              <a:t>.E</a:t>
            </a:r>
            <a:r>
              <a:rPr lang="ar-SA" sz="3200" dirty="0" smtClean="0"/>
              <a:t>عرض </a:t>
            </a:r>
            <a:r>
              <a:rPr lang="ar-SA" sz="3200" dirty="0"/>
              <a:t>حبة اللقاح </a:t>
            </a:r>
          </a:p>
          <a:p>
            <a:endParaRPr lang="en-US" sz="3200" dirty="0"/>
          </a:p>
        </p:txBody>
      </p:sp>
      <p:pic>
        <p:nvPicPr>
          <p:cNvPr id="2051" name="Picture 3"/>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3635896" y="692696"/>
            <a:ext cx="5111750" cy="242407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283968" y="3212976"/>
            <a:ext cx="3451860" cy="3451860"/>
          </a:xfrm>
          <a:prstGeom prst="rect">
            <a:avLst/>
          </a:prstGeom>
        </p:spPr>
      </p:pic>
      <p:sp>
        <p:nvSpPr>
          <p:cNvPr id="10" name="TextBox 9"/>
          <p:cNvSpPr txBox="1"/>
          <p:nvPr/>
        </p:nvSpPr>
        <p:spPr>
          <a:xfrm>
            <a:off x="5433834" y="5661248"/>
            <a:ext cx="1152128" cy="646331"/>
          </a:xfrm>
          <a:prstGeom prst="rect">
            <a:avLst/>
          </a:prstGeom>
          <a:solidFill>
            <a:schemeClr val="accent1">
              <a:lumMod val="20000"/>
              <a:lumOff val="80000"/>
            </a:schemeClr>
          </a:solidFill>
        </p:spPr>
        <p:txBody>
          <a:bodyPr wrap="square" rtlCol="0">
            <a:spAutoFit/>
          </a:bodyPr>
          <a:lstStyle/>
          <a:p>
            <a:r>
              <a:rPr lang="ar-SA" dirty="0" smtClean="0"/>
              <a:t>العدسة الميكرومترية</a:t>
            </a:r>
            <a:endParaRPr lang="en-US" dirty="0"/>
          </a:p>
        </p:txBody>
      </p:sp>
    </p:spTree>
    <p:extLst>
      <p:ext uri="{BB962C8B-B14F-4D97-AF65-F5344CB8AC3E}">
        <p14:creationId xmlns="" xmlns:p14="http://schemas.microsoft.com/office/powerpoint/2010/main" val="17547096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l="18310" t="17578" r="13574" b="49219"/>
          <a:stretch>
            <a:fillRect/>
          </a:stretch>
        </p:blipFill>
        <p:spPr bwMode="auto">
          <a:xfrm>
            <a:off x="1043608" y="1628800"/>
            <a:ext cx="7497569" cy="4500594"/>
          </a:xfrm>
          <a:prstGeom prst="rect">
            <a:avLst/>
          </a:prstGeom>
          <a:noFill/>
          <a:ln w="9525">
            <a:noFill/>
            <a:miter lim="800000"/>
            <a:headEnd/>
            <a:tailEnd/>
          </a:ln>
          <a:effectLst/>
        </p:spPr>
      </p:pic>
      <p:graphicFrame>
        <p:nvGraphicFramePr>
          <p:cNvPr id="5" name="رسم تخطيطي 4"/>
          <p:cNvGraphicFramePr/>
          <p:nvPr/>
        </p:nvGraphicFramePr>
        <p:xfrm>
          <a:off x="1043608" y="427038"/>
          <a:ext cx="7795592" cy="114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nvGraphicFramePr>
        <p:xfrm>
          <a:off x="1043608" y="274638"/>
          <a:ext cx="7643192"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عنصر نائب للمحتوى 2"/>
          <p:cNvSpPr>
            <a:spLocks noGrp="1"/>
          </p:cNvSpPr>
          <p:nvPr>
            <p:ph idx="1"/>
          </p:nvPr>
        </p:nvSpPr>
        <p:spPr>
          <a:xfrm>
            <a:off x="1403648" y="1340768"/>
            <a:ext cx="7498080" cy="4800600"/>
          </a:xfrm>
        </p:spPr>
        <p:txBody>
          <a:bodyPr>
            <a:noAutofit/>
          </a:bodyPr>
          <a:lstStyle/>
          <a:p>
            <a:r>
              <a:rPr lang="ar-SA" sz="2400" dirty="0" smtClean="0"/>
              <a:t>لقياس </a:t>
            </a:r>
            <a:r>
              <a:rPr lang="ar-SA" sz="2400" dirty="0" smtClean="0"/>
              <a:t>ابعاد </a:t>
            </a:r>
            <a:r>
              <a:rPr lang="ar-SA" sz="2400" smtClean="0"/>
              <a:t>حبوب اللقاح يستعمل </a:t>
            </a:r>
            <a:r>
              <a:rPr lang="ar-SA" sz="2400" dirty="0" smtClean="0"/>
              <a:t>كل من صفيحة عينية </a:t>
            </a:r>
            <a:r>
              <a:rPr lang="ar-SA" sz="2400" dirty="0" err="1" smtClean="0"/>
              <a:t>ميكرومترية</a:t>
            </a:r>
            <a:r>
              <a:rPr lang="ar-SA" sz="2400" dirty="0" smtClean="0"/>
              <a:t> </a:t>
            </a:r>
            <a:r>
              <a:rPr lang="en-US" sz="2400" dirty="0" smtClean="0"/>
              <a:t>eyepiece micrometer </a:t>
            </a:r>
            <a:r>
              <a:rPr lang="ar-SA" sz="2400" dirty="0" smtClean="0"/>
              <a:t> و شريحة مسرحية </a:t>
            </a:r>
            <a:r>
              <a:rPr lang="ar-SA" sz="2400" dirty="0" err="1" smtClean="0"/>
              <a:t>ميكرومترية</a:t>
            </a:r>
            <a:r>
              <a:rPr lang="ar-SA" sz="2400" dirty="0" smtClean="0"/>
              <a:t> </a:t>
            </a:r>
            <a:r>
              <a:rPr lang="en-US" sz="2400" dirty="0" smtClean="0"/>
              <a:t>Stage micrometer </a:t>
            </a:r>
            <a:r>
              <a:rPr lang="ar-SA" sz="2400" dirty="0" smtClean="0"/>
              <a:t>  </a:t>
            </a:r>
          </a:p>
          <a:p>
            <a:r>
              <a:rPr lang="ar-SA" sz="2400" dirty="0" smtClean="0"/>
              <a:t>الصفيحة العينية مزودة بتدريج مقسم </a:t>
            </a:r>
            <a:r>
              <a:rPr lang="ar-SA" sz="2400" dirty="0" err="1" smtClean="0"/>
              <a:t>الى</a:t>
            </a:r>
            <a:r>
              <a:rPr lang="ar-SA" sz="2400" dirty="0" smtClean="0"/>
              <a:t> عشرة </a:t>
            </a:r>
            <a:r>
              <a:rPr lang="ar-SA" sz="2400" dirty="0" err="1" smtClean="0"/>
              <a:t>اقسام</a:t>
            </a:r>
            <a:r>
              <a:rPr lang="ar-SA" sz="2400" dirty="0" smtClean="0"/>
              <a:t> غير معروفة.</a:t>
            </a:r>
          </a:p>
          <a:p>
            <a:r>
              <a:rPr lang="ar-SA" sz="2400" dirty="0" smtClean="0"/>
              <a:t>الشريحة المسرحية مزودة بتدريج مقسم </a:t>
            </a:r>
            <a:r>
              <a:rPr lang="ar-SA" sz="2400" dirty="0" err="1" smtClean="0"/>
              <a:t>الى</a:t>
            </a:r>
            <a:r>
              <a:rPr lang="ar-SA" sz="2400" dirty="0" smtClean="0"/>
              <a:t> عشرة أقسام كبيرة كل قسم طوله 100 </a:t>
            </a:r>
            <a:r>
              <a:rPr lang="ar-SA" sz="2400" dirty="0" err="1" smtClean="0"/>
              <a:t>ميكرومتر</a:t>
            </a:r>
            <a:r>
              <a:rPr lang="ar-SA" sz="2400" dirty="0" smtClean="0"/>
              <a:t> وكل قسم من </a:t>
            </a:r>
            <a:r>
              <a:rPr lang="ar-SA" sz="2400" dirty="0" err="1" smtClean="0"/>
              <a:t>الاقسام</a:t>
            </a:r>
            <a:r>
              <a:rPr lang="ar-SA" sz="2400" dirty="0" smtClean="0"/>
              <a:t> الكبيرة مقسم </a:t>
            </a:r>
            <a:r>
              <a:rPr lang="ar-SA" sz="2400" dirty="0" err="1" smtClean="0"/>
              <a:t>الى</a:t>
            </a:r>
            <a:r>
              <a:rPr lang="ar-SA" sz="2400" dirty="0" smtClean="0"/>
              <a:t> عشرة أقسام صغيرة وكل منها عشرة </a:t>
            </a:r>
            <a:r>
              <a:rPr lang="ar-SA" sz="2400" dirty="0" err="1" smtClean="0"/>
              <a:t>ميكرومترات</a:t>
            </a:r>
            <a:r>
              <a:rPr lang="ar-SA" sz="2400" dirty="0" smtClean="0"/>
              <a:t> أي أن طول تدريج الشريحة 1000 </a:t>
            </a:r>
            <a:r>
              <a:rPr lang="ar-SA" sz="2400" dirty="0" err="1" smtClean="0"/>
              <a:t>ميكرومتر</a:t>
            </a:r>
            <a:r>
              <a:rPr lang="ar-SA" sz="2400" dirty="0" smtClean="0"/>
              <a:t> (1مم). </a:t>
            </a:r>
          </a:p>
          <a:p>
            <a:r>
              <a:rPr lang="ar-SA" sz="2400" dirty="0" smtClean="0"/>
              <a:t>تستعمل الشريحة المسرحية لمعرفة </a:t>
            </a:r>
            <a:r>
              <a:rPr lang="ar-SA" sz="2400" dirty="0" err="1" smtClean="0"/>
              <a:t>ابعاد</a:t>
            </a:r>
            <a:r>
              <a:rPr lang="ar-SA" sz="2400" dirty="0" smtClean="0"/>
              <a:t> الصفيحة العينية التي تختلف باختلاف العدسات المستعملة.</a:t>
            </a:r>
            <a:endParaRPr lang="ar-SA"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nvGraphicFramePr>
        <p:xfrm>
          <a:off x="971600" y="274638"/>
          <a:ext cx="77152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عنصر نائب للمحتوى 9"/>
          <p:cNvSpPr>
            <a:spLocks noGrp="1"/>
          </p:cNvSpPr>
          <p:nvPr>
            <p:ph idx="1"/>
          </p:nvPr>
        </p:nvSpPr>
        <p:spPr/>
        <p:txBody>
          <a:bodyPr/>
          <a:lstStyle/>
          <a:p>
            <a:endParaRPr lang="ar-SA"/>
          </a:p>
        </p:txBody>
      </p:sp>
      <p:pic>
        <p:nvPicPr>
          <p:cNvPr id="7173" name="Picture 5"/>
          <p:cNvPicPr>
            <a:picLocks noChangeAspect="1" noChangeArrowheads="1"/>
          </p:cNvPicPr>
          <p:nvPr/>
        </p:nvPicPr>
        <p:blipFill>
          <a:blip r:embed="rId7" cstate="print"/>
          <a:srcRect l="14111" t="46094" r="6054" b="16797"/>
          <a:stretch>
            <a:fillRect/>
          </a:stretch>
        </p:blipFill>
        <p:spPr bwMode="auto">
          <a:xfrm>
            <a:off x="971600" y="1340768"/>
            <a:ext cx="7641016" cy="2714644"/>
          </a:xfrm>
          <a:prstGeom prst="rect">
            <a:avLst/>
          </a:prstGeom>
          <a:noFill/>
          <a:ln w="9525">
            <a:noFill/>
            <a:miter lim="800000"/>
            <a:headEnd/>
            <a:tailEnd/>
          </a:ln>
          <a:effectLst/>
        </p:spPr>
      </p:pic>
      <p:pic>
        <p:nvPicPr>
          <p:cNvPr id="8" name="Picture 2"/>
          <p:cNvPicPr>
            <a:picLocks noChangeAspect="1" noChangeArrowheads="1"/>
          </p:cNvPicPr>
          <p:nvPr/>
        </p:nvPicPr>
        <p:blipFill>
          <a:blip r:embed="rId8" cstate="print"/>
          <a:srcRect l="11719" t="12695" r="6250" b="58008"/>
          <a:stretch>
            <a:fillRect/>
          </a:stretch>
        </p:blipFill>
        <p:spPr bwMode="auto">
          <a:xfrm>
            <a:off x="971600" y="4005064"/>
            <a:ext cx="7672334" cy="2143140"/>
          </a:xfrm>
          <a:prstGeom prst="rect">
            <a:avLst/>
          </a:prstGeom>
          <a:noFill/>
          <a:ln w="9525">
            <a:noFill/>
            <a:miter lim="800000"/>
            <a:headEnd/>
            <a:tailEnd/>
          </a:ln>
          <a:effectLst/>
        </p:spPr>
      </p:pic>
    </p:spTree>
    <p:extLst>
      <p:ext uri="{BB962C8B-B14F-4D97-AF65-F5344CB8AC3E}">
        <p14:creationId xmlns="" xmlns:p14="http://schemas.microsoft.com/office/powerpoint/2010/main" val="3225331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رابط مستقيم 12"/>
          <p:cNvCxnSpPr/>
          <p:nvPr/>
        </p:nvCxnSpPr>
        <p:spPr>
          <a:xfrm rot="5400000">
            <a:off x="892943" y="2536025"/>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rot="5400000">
            <a:off x="1321571" y="2464587"/>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رابط مستقيم 16"/>
          <p:cNvCxnSpPr/>
          <p:nvPr/>
        </p:nvCxnSpPr>
        <p:spPr>
          <a:xfrm rot="5400000">
            <a:off x="1393803"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رابط مستقيم 17"/>
          <p:cNvCxnSpPr/>
          <p:nvPr/>
        </p:nvCxnSpPr>
        <p:spPr>
          <a:xfrm rot="5400000">
            <a:off x="1465241"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رابط مستقيم 18"/>
          <p:cNvCxnSpPr/>
          <p:nvPr/>
        </p:nvCxnSpPr>
        <p:spPr>
          <a:xfrm rot="5400000">
            <a:off x="1536679"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رابط مستقيم 19"/>
          <p:cNvCxnSpPr/>
          <p:nvPr/>
        </p:nvCxnSpPr>
        <p:spPr>
          <a:xfrm rot="5400000">
            <a:off x="1572398" y="2500306"/>
            <a:ext cx="713586"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رابط مستقيم 20"/>
          <p:cNvCxnSpPr/>
          <p:nvPr/>
        </p:nvCxnSpPr>
        <p:spPr>
          <a:xfrm rot="5400000">
            <a:off x="1822431"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رابط مستقيم 21"/>
          <p:cNvCxnSpPr/>
          <p:nvPr/>
        </p:nvCxnSpPr>
        <p:spPr>
          <a:xfrm rot="5400000">
            <a:off x="1893869"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rot="5400000">
            <a:off x="2036745"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rot="5400000">
            <a:off x="4965703"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5400000">
            <a:off x="1965307"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رابط مستقيم 27"/>
          <p:cNvCxnSpPr/>
          <p:nvPr/>
        </p:nvCxnSpPr>
        <p:spPr>
          <a:xfrm rot="5400000">
            <a:off x="7037405"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رابط مستقيم 28"/>
          <p:cNvCxnSpPr/>
          <p:nvPr/>
        </p:nvCxnSpPr>
        <p:spPr>
          <a:xfrm rot="5400000">
            <a:off x="6465901" y="253523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رابط مستقيم 29"/>
          <p:cNvCxnSpPr/>
          <p:nvPr/>
        </p:nvCxnSpPr>
        <p:spPr>
          <a:xfrm rot="5400000">
            <a:off x="5894397" y="253523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رابط مستقيم 30"/>
          <p:cNvCxnSpPr/>
          <p:nvPr/>
        </p:nvCxnSpPr>
        <p:spPr>
          <a:xfrm rot="5400000">
            <a:off x="5322893" y="253523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رابط مستقيم 31"/>
          <p:cNvCxnSpPr/>
          <p:nvPr/>
        </p:nvCxnSpPr>
        <p:spPr>
          <a:xfrm rot="5400000">
            <a:off x="4394199"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رابط مستقيم 32"/>
          <p:cNvCxnSpPr/>
          <p:nvPr/>
        </p:nvCxnSpPr>
        <p:spPr>
          <a:xfrm rot="5400000">
            <a:off x="3894133"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رابط مستقيم 33"/>
          <p:cNvCxnSpPr/>
          <p:nvPr/>
        </p:nvCxnSpPr>
        <p:spPr>
          <a:xfrm rot="5400000">
            <a:off x="3394067"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rot="5400000">
            <a:off x="2965439"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rot="5400000">
            <a:off x="2465373"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5400000">
            <a:off x="1893869" y="2463793"/>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38" name="مربع نص 37"/>
          <p:cNvSpPr txBox="1"/>
          <p:nvPr/>
        </p:nvSpPr>
        <p:spPr>
          <a:xfrm>
            <a:off x="1285852" y="3143248"/>
            <a:ext cx="285752" cy="369332"/>
          </a:xfrm>
          <a:prstGeom prst="rect">
            <a:avLst/>
          </a:prstGeom>
          <a:noFill/>
        </p:spPr>
        <p:txBody>
          <a:bodyPr wrap="square" rtlCol="1">
            <a:spAutoFit/>
          </a:bodyPr>
          <a:lstStyle/>
          <a:p>
            <a:r>
              <a:rPr lang="ar-SA" dirty="0" smtClean="0"/>
              <a:t>0</a:t>
            </a:r>
            <a:endParaRPr lang="ar-SA" dirty="0"/>
          </a:p>
        </p:txBody>
      </p:sp>
      <p:sp>
        <p:nvSpPr>
          <p:cNvPr id="39" name="مربع نص 38"/>
          <p:cNvSpPr txBox="1"/>
          <p:nvPr/>
        </p:nvSpPr>
        <p:spPr>
          <a:xfrm>
            <a:off x="2357422" y="3143248"/>
            <a:ext cx="214314" cy="369332"/>
          </a:xfrm>
          <a:prstGeom prst="rect">
            <a:avLst/>
          </a:prstGeom>
          <a:noFill/>
        </p:spPr>
        <p:txBody>
          <a:bodyPr wrap="square" rtlCol="1">
            <a:spAutoFit/>
          </a:bodyPr>
          <a:lstStyle/>
          <a:p>
            <a:r>
              <a:rPr lang="ar-SA" dirty="0" smtClean="0"/>
              <a:t>1</a:t>
            </a:r>
            <a:endParaRPr lang="ar-SA" dirty="0"/>
          </a:p>
        </p:txBody>
      </p:sp>
      <p:sp>
        <p:nvSpPr>
          <p:cNvPr id="40" name="مربع نص 39"/>
          <p:cNvSpPr txBox="1"/>
          <p:nvPr/>
        </p:nvSpPr>
        <p:spPr>
          <a:xfrm>
            <a:off x="2857488" y="3143248"/>
            <a:ext cx="285752" cy="369332"/>
          </a:xfrm>
          <a:prstGeom prst="rect">
            <a:avLst/>
          </a:prstGeom>
          <a:noFill/>
        </p:spPr>
        <p:txBody>
          <a:bodyPr wrap="square" rtlCol="1">
            <a:spAutoFit/>
          </a:bodyPr>
          <a:lstStyle/>
          <a:p>
            <a:r>
              <a:rPr lang="ar-SA" dirty="0" smtClean="0"/>
              <a:t>2</a:t>
            </a:r>
            <a:endParaRPr lang="ar-SA" dirty="0"/>
          </a:p>
        </p:txBody>
      </p:sp>
      <p:sp>
        <p:nvSpPr>
          <p:cNvPr id="41" name="مربع نص 40"/>
          <p:cNvSpPr txBox="1"/>
          <p:nvPr/>
        </p:nvSpPr>
        <p:spPr>
          <a:xfrm>
            <a:off x="4786314" y="3143248"/>
            <a:ext cx="285752" cy="369332"/>
          </a:xfrm>
          <a:prstGeom prst="rect">
            <a:avLst/>
          </a:prstGeom>
          <a:noFill/>
        </p:spPr>
        <p:txBody>
          <a:bodyPr wrap="square" rtlCol="1">
            <a:spAutoFit/>
          </a:bodyPr>
          <a:lstStyle/>
          <a:p>
            <a:r>
              <a:rPr lang="ar-SA" dirty="0" smtClean="0"/>
              <a:t>6</a:t>
            </a:r>
            <a:endParaRPr lang="ar-SA" dirty="0"/>
          </a:p>
        </p:txBody>
      </p:sp>
      <p:sp>
        <p:nvSpPr>
          <p:cNvPr id="42" name="مربع نص 41"/>
          <p:cNvSpPr txBox="1"/>
          <p:nvPr/>
        </p:nvSpPr>
        <p:spPr>
          <a:xfrm>
            <a:off x="4286248" y="3071810"/>
            <a:ext cx="285752" cy="369332"/>
          </a:xfrm>
          <a:prstGeom prst="rect">
            <a:avLst/>
          </a:prstGeom>
          <a:noFill/>
        </p:spPr>
        <p:txBody>
          <a:bodyPr wrap="square" rtlCol="1">
            <a:spAutoFit/>
          </a:bodyPr>
          <a:lstStyle/>
          <a:p>
            <a:r>
              <a:rPr lang="ar-SA" dirty="0" smtClean="0"/>
              <a:t>5</a:t>
            </a:r>
            <a:endParaRPr lang="ar-SA" dirty="0"/>
          </a:p>
        </p:txBody>
      </p:sp>
      <p:sp>
        <p:nvSpPr>
          <p:cNvPr id="43" name="مربع نص 42"/>
          <p:cNvSpPr txBox="1"/>
          <p:nvPr/>
        </p:nvSpPr>
        <p:spPr>
          <a:xfrm>
            <a:off x="3786182" y="3071810"/>
            <a:ext cx="285752" cy="369332"/>
          </a:xfrm>
          <a:prstGeom prst="rect">
            <a:avLst/>
          </a:prstGeom>
          <a:noFill/>
        </p:spPr>
        <p:txBody>
          <a:bodyPr wrap="square" rtlCol="1">
            <a:spAutoFit/>
          </a:bodyPr>
          <a:lstStyle/>
          <a:p>
            <a:r>
              <a:rPr lang="ar-SA" dirty="0" smtClean="0"/>
              <a:t>4</a:t>
            </a:r>
            <a:endParaRPr lang="ar-SA" dirty="0"/>
          </a:p>
        </p:txBody>
      </p:sp>
      <p:sp>
        <p:nvSpPr>
          <p:cNvPr id="44" name="مربع نص 43"/>
          <p:cNvSpPr txBox="1"/>
          <p:nvPr/>
        </p:nvSpPr>
        <p:spPr>
          <a:xfrm>
            <a:off x="3357554" y="3143248"/>
            <a:ext cx="285752" cy="369332"/>
          </a:xfrm>
          <a:prstGeom prst="rect">
            <a:avLst/>
          </a:prstGeom>
          <a:noFill/>
        </p:spPr>
        <p:txBody>
          <a:bodyPr wrap="square" rtlCol="1">
            <a:spAutoFit/>
          </a:bodyPr>
          <a:lstStyle/>
          <a:p>
            <a:r>
              <a:rPr lang="ar-SA" dirty="0" smtClean="0"/>
              <a:t>3</a:t>
            </a:r>
            <a:endParaRPr lang="ar-SA" dirty="0"/>
          </a:p>
        </p:txBody>
      </p:sp>
      <p:sp>
        <p:nvSpPr>
          <p:cNvPr id="45" name="مربع نص 44"/>
          <p:cNvSpPr txBox="1"/>
          <p:nvPr/>
        </p:nvSpPr>
        <p:spPr>
          <a:xfrm>
            <a:off x="5786446" y="3143248"/>
            <a:ext cx="285752" cy="369332"/>
          </a:xfrm>
          <a:prstGeom prst="rect">
            <a:avLst/>
          </a:prstGeom>
          <a:noFill/>
        </p:spPr>
        <p:txBody>
          <a:bodyPr wrap="square" rtlCol="1">
            <a:spAutoFit/>
          </a:bodyPr>
          <a:lstStyle/>
          <a:p>
            <a:r>
              <a:rPr lang="ar-SA" dirty="0" smtClean="0"/>
              <a:t>7</a:t>
            </a:r>
            <a:endParaRPr lang="ar-SA" dirty="0"/>
          </a:p>
        </p:txBody>
      </p:sp>
      <p:sp>
        <p:nvSpPr>
          <p:cNvPr id="46" name="مربع نص 45"/>
          <p:cNvSpPr txBox="1"/>
          <p:nvPr/>
        </p:nvSpPr>
        <p:spPr>
          <a:xfrm>
            <a:off x="7358082" y="3214686"/>
            <a:ext cx="500066" cy="369332"/>
          </a:xfrm>
          <a:prstGeom prst="rect">
            <a:avLst/>
          </a:prstGeom>
          <a:noFill/>
        </p:spPr>
        <p:txBody>
          <a:bodyPr wrap="square" rtlCol="1">
            <a:spAutoFit/>
          </a:bodyPr>
          <a:lstStyle/>
          <a:p>
            <a:r>
              <a:rPr lang="ar-SA" dirty="0" smtClean="0"/>
              <a:t>10</a:t>
            </a:r>
            <a:endParaRPr lang="ar-SA" dirty="0"/>
          </a:p>
        </p:txBody>
      </p:sp>
      <p:sp>
        <p:nvSpPr>
          <p:cNvPr id="47" name="مربع نص 46"/>
          <p:cNvSpPr txBox="1"/>
          <p:nvPr/>
        </p:nvSpPr>
        <p:spPr>
          <a:xfrm>
            <a:off x="6858016" y="3143248"/>
            <a:ext cx="285752" cy="369332"/>
          </a:xfrm>
          <a:prstGeom prst="rect">
            <a:avLst/>
          </a:prstGeom>
          <a:noFill/>
        </p:spPr>
        <p:txBody>
          <a:bodyPr wrap="square" rtlCol="1">
            <a:spAutoFit/>
          </a:bodyPr>
          <a:lstStyle/>
          <a:p>
            <a:r>
              <a:rPr lang="ar-SA" dirty="0" smtClean="0"/>
              <a:t>9</a:t>
            </a:r>
            <a:endParaRPr lang="ar-SA" dirty="0"/>
          </a:p>
        </p:txBody>
      </p:sp>
      <p:sp>
        <p:nvSpPr>
          <p:cNvPr id="48" name="مربع نص 47"/>
          <p:cNvSpPr txBox="1"/>
          <p:nvPr/>
        </p:nvSpPr>
        <p:spPr>
          <a:xfrm>
            <a:off x="6286512" y="3143248"/>
            <a:ext cx="285752" cy="369332"/>
          </a:xfrm>
          <a:prstGeom prst="rect">
            <a:avLst/>
          </a:prstGeom>
          <a:noFill/>
        </p:spPr>
        <p:txBody>
          <a:bodyPr wrap="square" rtlCol="1">
            <a:spAutoFit/>
          </a:bodyPr>
          <a:lstStyle/>
          <a:p>
            <a:r>
              <a:rPr lang="ar-SA" dirty="0" smtClean="0"/>
              <a:t>8</a:t>
            </a:r>
            <a:endParaRPr lang="ar-SA" dirty="0"/>
          </a:p>
        </p:txBody>
      </p:sp>
      <p:cxnSp>
        <p:nvCxnSpPr>
          <p:cNvPr id="49" name="رابط مستقيم 48"/>
          <p:cNvCxnSpPr/>
          <p:nvPr/>
        </p:nvCxnSpPr>
        <p:spPr>
          <a:xfrm rot="5400000">
            <a:off x="4894265"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رابط مستقيم 49"/>
          <p:cNvCxnSpPr/>
          <p:nvPr/>
        </p:nvCxnSpPr>
        <p:spPr>
          <a:xfrm rot="5400000">
            <a:off x="4894265"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رابط مستقيم 50"/>
          <p:cNvCxnSpPr/>
          <p:nvPr/>
        </p:nvCxnSpPr>
        <p:spPr>
          <a:xfrm rot="5400000">
            <a:off x="4751389"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رابط مستقيم 53"/>
          <p:cNvCxnSpPr/>
          <p:nvPr/>
        </p:nvCxnSpPr>
        <p:spPr>
          <a:xfrm rot="5400000">
            <a:off x="3251191" y="3749677"/>
            <a:ext cx="3642544" cy="794"/>
          </a:xfrm>
          <a:prstGeom prst="line">
            <a:avLst/>
          </a:prstGeom>
        </p:spPr>
        <p:style>
          <a:lnRef idx="3">
            <a:schemeClr val="dk1"/>
          </a:lnRef>
          <a:fillRef idx="0">
            <a:schemeClr val="dk1"/>
          </a:fillRef>
          <a:effectRef idx="2">
            <a:schemeClr val="dk1"/>
          </a:effectRef>
          <a:fontRef idx="minor">
            <a:schemeClr val="tx1"/>
          </a:fontRef>
        </p:style>
      </p:cxnSp>
      <p:cxnSp>
        <p:nvCxnSpPr>
          <p:cNvPr id="55" name="رابط مستقيم 54"/>
          <p:cNvCxnSpPr/>
          <p:nvPr/>
        </p:nvCxnSpPr>
        <p:spPr>
          <a:xfrm rot="5400000">
            <a:off x="5108579"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رابط مستقيم 55"/>
          <p:cNvCxnSpPr/>
          <p:nvPr/>
        </p:nvCxnSpPr>
        <p:spPr>
          <a:xfrm rot="5400000">
            <a:off x="4858546" y="2500306"/>
            <a:ext cx="856462" cy="794"/>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رابط مستقيم 57"/>
          <p:cNvCxnSpPr/>
          <p:nvPr/>
        </p:nvCxnSpPr>
        <p:spPr>
          <a:xfrm rot="5400000">
            <a:off x="5180017"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رابط مستقيم 58"/>
          <p:cNvCxnSpPr/>
          <p:nvPr/>
        </p:nvCxnSpPr>
        <p:spPr>
          <a:xfrm rot="5400000">
            <a:off x="5251455"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رابط مستقيم 61"/>
          <p:cNvCxnSpPr/>
          <p:nvPr/>
        </p:nvCxnSpPr>
        <p:spPr>
          <a:xfrm rot="5400000">
            <a:off x="893737"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رابط مستقيم 62"/>
          <p:cNvCxnSpPr/>
          <p:nvPr/>
        </p:nvCxnSpPr>
        <p:spPr>
          <a:xfrm rot="5400000">
            <a:off x="1250927"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رابط مستقيم 63"/>
          <p:cNvCxnSpPr/>
          <p:nvPr/>
        </p:nvCxnSpPr>
        <p:spPr>
          <a:xfrm rot="5400000">
            <a:off x="175099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رابط مستقيم 64"/>
          <p:cNvCxnSpPr/>
          <p:nvPr/>
        </p:nvCxnSpPr>
        <p:spPr>
          <a:xfrm rot="5400000">
            <a:off x="210818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رابط مستقيم 65"/>
          <p:cNvCxnSpPr/>
          <p:nvPr/>
        </p:nvCxnSpPr>
        <p:spPr>
          <a:xfrm rot="5400000">
            <a:off x="282256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رابط مستقيم 66"/>
          <p:cNvCxnSpPr/>
          <p:nvPr/>
        </p:nvCxnSpPr>
        <p:spPr>
          <a:xfrm rot="5400000">
            <a:off x="317975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رابط مستقيم 67"/>
          <p:cNvCxnSpPr/>
          <p:nvPr/>
        </p:nvCxnSpPr>
        <p:spPr>
          <a:xfrm rot="5400000">
            <a:off x="4894265" y="4892685"/>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رابط مستقيم 72"/>
          <p:cNvCxnSpPr/>
          <p:nvPr/>
        </p:nvCxnSpPr>
        <p:spPr>
          <a:xfrm rot="5400000">
            <a:off x="4679951"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رابط مستقيم 73"/>
          <p:cNvCxnSpPr/>
          <p:nvPr/>
        </p:nvCxnSpPr>
        <p:spPr>
          <a:xfrm rot="5400000">
            <a:off x="4822827"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رابط مستقيم 74"/>
          <p:cNvCxnSpPr/>
          <p:nvPr/>
        </p:nvCxnSpPr>
        <p:spPr>
          <a:xfrm rot="5400000">
            <a:off x="4751389"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رابط مستقيم 75"/>
          <p:cNvCxnSpPr/>
          <p:nvPr/>
        </p:nvCxnSpPr>
        <p:spPr>
          <a:xfrm rot="5400000">
            <a:off x="5322893" y="2463793"/>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رابط مستقيم 78"/>
          <p:cNvCxnSpPr/>
          <p:nvPr/>
        </p:nvCxnSpPr>
        <p:spPr>
          <a:xfrm rot="5400000">
            <a:off x="4965703"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رابط مستقيم 79"/>
          <p:cNvCxnSpPr/>
          <p:nvPr/>
        </p:nvCxnSpPr>
        <p:spPr>
          <a:xfrm rot="5400000">
            <a:off x="5037141"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رابط مستقيم 80"/>
          <p:cNvCxnSpPr/>
          <p:nvPr/>
        </p:nvCxnSpPr>
        <p:spPr>
          <a:xfrm rot="5400000">
            <a:off x="5108579"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رابط مستقيم 81"/>
          <p:cNvCxnSpPr/>
          <p:nvPr/>
        </p:nvCxnSpPr>
        <p:spPr>
          <a:xfrm rot="5400000">
            <a:off x="4608513"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3" name="رابط مستقيم 82"/>
          <p:cNvCxnSpPr/>
          <p:nvPr/>
        </p:nvCxnSpPr>
        <p:spPr>
          <a:xfrm rot="5400000">
            <a:off x="4537075" y="4749809"/>
            <a:ext cx="500066"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رابط مستقيم 83"/>
          <p:cNvCxnSpPr/>
          <p:nvPr/>
        </p:nvCxnSpPr>
        <p:spPr>
          <a:xfrm rot="5400000">
            <a:off x="4179885" y="4964123"/>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5" name="رابط مستقيم 84"/>
          <p:cNvCxnSpPr/>
          <p:nvPr/>
        </p:nvCxnSpPr>
        <p:spPr>
          <a:xfrm rot="5400000">
            <a:off x="353694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رابط مستقيم 85"/>
          <p:cNvCxnSpPr/>
          <p:nvPr/>
        </p:nvCxnSpPr>
        <p:spPr>
          <a:xfrm rot="5400000">
            <a:off x="3894133" y="4964123"/>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87" name="مربع نص 86"/>
          <p:cNvSpPr txBox="1"/>
          <p:nvPr/>
        </p:nvSpPr>
        <p:spPr>
          <a:xfrm>
            <a:off x="5286380" y="5572140"/>
            <a:ext cx="428628" cy="369332"/>
          </a:xfrm>
          <a:prstGeom prst="rect">
            <a:avLst/>
          </a:prstGeom>
          <a:noFill/>
        </p:spPr>
        <p:txBody>
          <a:bodyPr wrap="square" rtlCol="1">
            <a:spAutoFit/>
          </a:bodyPr>
          <a:lstStyle/>
          <a:p>
            <a:r>
              <a:rPr lang="ar-SA" dirty="0" smtClean="0"/>
              <a:t>10</a:t>
            </a:r>
            <a:endParaRPr lang="ar-SA" dirty="0"/>
          </a:p>
        </p:txBody>
      </p:sp>
      <p:sp>
        <p:nvSpPr>
          <p:cNvPr id="88" name="مربع نص 87"/>
          <p:cNvSpPr txBox="1"/>
          <p:nvPr/>
        </p:nvSpPr>
        <p:spPr>
          <a:xfrm>
            <a:off x="2143108" y="5643578"/>
            <a:ext cx="285752" cy="369332"/>
          </a:xfrm>
          <a:prstGeom prst="rect">
            <a:avLst/>
          </a:prstGeom>
          <a:noFill/>
        </p:spPr>
        <p:txBody>
          <a:bodyPr wrap="square" rtlCol="1">
            <a:spAutoFit/>
          </a:bodyPr>
          <a:lstStyle/>
          <a:p>
            <a:r>
              <a:rPr lang="ar-SA" dirty="0" smtClean="0"/>
              <a:t>2</a:t>
            </a:r>
            <a:endParaRPr lang="ar-SA" dirty="0"/>
          </a:p>
        </p:txBody>
      </p:sp>
      <p:sp>
        <p:nvSpPr>
          <p:cNvPr id="89" name="مربع نص 88"/>
          <p:cNvSpPr txBox="1"/>
          <p:nvPr/>
        </p:nvSpPr>
        <p:spPr>
          <a:xfrm>
            <a:off x="1785918" y="5643578"/>
            <a:ext cx="285752" cy="369332"/>
          </a:xfrm>
          <a:prstGeom prst="rect">
            <a:avLst/>
          </a:prstGeom>
          <a:noFill/>
        </p:spPr>
        <p:txBody>
          <a:bodyPr wrap="square" rtlCol="1">
            <a:spAutoFit/>
          </a:bodyPr>
          <a:lstStyle/>
          <a:p>
            <a:r>
              <a:rPr lang="ar-SA" dirty="0" smtClean="0"/>
              <a:t>1</a:t>
            </a:r>
            <a:endParaRPr lang="ar-SA" dirty="0"/>
          </a:p>
        </p:txBody>
      </p:sp>
      <p:sp>
        <p:nvSpPr>
          <p:cNvPr id="90" name="مربع نص 89"/>
          <p:cNvSpPr txBox="1"/>
          <p:nvPr/>
        </p:nvSpPr>
        <p:spPr>
          <a:xfrm>
            <a:off x="2500298" y="5643578"/>
            <a:ext cx="285752" cy="369332"/>
          </a:xfrm>
          <a:prstGeom prst="rect">
            <a:avLst/>
          </a:prstGeom>
          <a:noFill/>
        </p:spPr>
        <p:txBody>
          <a:bodyPr wrap="square" rtlCol="1">
            <a:spAutoFit/>
          </a:bodyPr>
          <a:lstStyle/>
          <a:p>
            <a:r>
              <a:rPr lang="ar-SA" dirty="0" smtClean="0"/>
              <a:t>3</a:t>
            </a:r>
            <a:endParaRPr lang="ar-SA" dirty="0"/>
          </a:p>
        </p:txBody>
      </p:sp>
      <p:sp>
        <p:nvSpPr>
          <p:cNvPr id="91" name="مربع نص 90"/>
          <p:cNvSpPr txBox="1"/>
          <p:nvPr/>
        </p:nvSpPr>
        <p:spPr>
          <a:xfrm>
            <a:off x="3214678" y="5643578"/>
            <a:ext cx="285752" cy="369332"/>
          </a:xfrm>
          <a:prstGeom prst="rect">
            <a:avLst/>
          </a:prstGeom>
          <a:noFill/>
        </p:spPr>
        <p:txBody>
          <a:bodyPr wrap="square" rtlCol="1">
            <a:spAutoFit/>
          </a:bodyPr>
          <a:lstStyle/>
          <a:p>
            <a:r>
              <a:rPr lang="ar-SA" dirty="0" smtClean="0"/>
              <a:t>5</a:t>
            </a:r>
            <a:endParaRPr lang="ar-SA" dirty="0"/>
          </a:p>
        </p:txBody>
      </p:sp>
      <p:sp>
        <p:nvSpPr>
          <p:cNvPr id="92" name="مربع نص 91"/>
          <p:cNvSpPr txBox="1"/>
          <p:nvPr/>
        </p:nvSpPr>
        <p:spPr>
          <a:xfrm>
            <a:off x="4286248" y="5643578"/>
            <a:ext cx="285752" cy="369332"/>
          </a:xfrm>
          <a:prstGeom prst="rect">
            <a:avLst/>
          </a:prstGeom>
          <a:noFill/>
        </p:spPr>
        <p:txBody>
          <a:bodyPr wrap="square" rtlCol="1">
            <a:spAutoFit/>
          </a:bodyPr>
          <a:lstStyle/>
          <a:p>
            <a:r>
              <a:rPr lang="ar-SA" dirty="0" smtClean="0"/>
              <a:t>8</a:t>
            </a:r>
            <a:endParaRPr lang="ar-SA" dirty="0"/>
          </a:p>
        </p:txBody>
      </p:sp>
      <p:sp>
        <p:nvSpPr>
          <p:cNvPr id="93" name="مربع نص 92"/>
          <p:cNvSpPr txBox="1"/>
          <p:nvPr/>
        </p:nvSpPr>
        <p:spPr>
          <a:xfrm>
            <a:off x="3929058" y="5643578"/>
            <a:ext cx="285752" cy="369332"/>
          </a:xfrm>
          <a:prstGeom prst="rect">
            <a:avLst/>
          </a:prstGeom>
          <a:noFill/>
        </p:spPr>
        <p:txBody>
          <a:bodyPr wrap="square" rtlCol="1">
            <a:spAutoFit/>
          </a:bodyPr>
          <a:lstStyle/>
          <a:p>
            <a:r>
              <a:rPr lang="ar-SA" dirty="0" smtClean="0"/>
              <a:t>7</a:t>
            </a:r>
            <a:endParaRPr lang="ar-SA" dirty="0"/>
          </a:p>
        </p:txBody>
      </p:sp>
      <p:sp>
        <p:nvSpPr>
          <p:cNvPr id="94" name="مربع نص 93"/>
          <p:cNvSpPr txBox="1"/>
          <p:nvPr/>
        </p:nvSpPr>
        <p:spPr>
          <a:xfrm>
            <a:off x="3571868" y="5643578"/>
            <a:ext cx="285752" cy="369332"/>
          </a:xfrm>
          <a:prstGeom prst="rect">
            <a:avLst/>
          </a:prstGeom>
          <a:noFill/>
        </p:spPr>
        <p:txBody>
          <a:bodyPr wrap="square" rtlCol="1">
            <a:spAutoFit/>
          </a:bodyPr>
          <a:lstStyle/>
          <a:p>
            <a:r>
              <a:rPr lang="ar-SA" dirty="0" smtClean="0"/>
              <a:t>6</a:t>
            </a:r>
            <a:endParaRPr lang="ar-SA" dirty="0"/>
          </a:p>
        </p:txBody>
      </p:sp>
      <p:sp>
        <p:nvSpPr>
          <p:cNvPr id="95" name="مربع نص 94"/>
          <p:cNvSpPr txBox="1"/>
          <p:nvPr/>
        </p:nvSpPr>
        <p:spPr>
          <a:xfrm>
            <a:off x="4572000" y="5643578"/>
            <a:ext cx="285752" cy="369332"/>
          </a:xfrm>
          <a:prstGeom prst="rect">
            <a:avLst/>
          </a:prstGeom>
          <a:noFill/>
        </p:spPr>
        <p:txBody>
          <a:bodyPr wrap="square" rtlCol="1">
            <a:spAutoFit/>
          </a:bodyPr>
          <a:lstStyle/>
          <a:p>
            <a:r>
              <a:rPr lang="ar-SA" dirty="0" smtClean="0"/>
              <a:t>9</a:t>
            </a:r>
            <a:endParaRPr lang="ar-SA" dirty="0"/>
          </a:p>
        </p:txBody>
      </p:sp>
      <p:sp>
        <p:nvSpPr>
          <p:cNvPr id="96" name="مربع نص 95"/>
          <p:cNvSpPr txBox="1"/>
          <p:nvPr/>
        </p:nvSpPr>
        <p:spPr>
          <a:xfrm>
            <a:off x="1285852" y="5643578"/>
            <a:ext cx="285752" cy="369332"/>
          </a:xfrm>
          <a:prstGeom prst="rect">
            <a:avLst/>
          </a:prstGeom>
          <a:noFill/>
        </p:spPr>
        <p:txBody>
          <a:bodyPr wrap="square" rtlCol="1">
            <a:spAutoFit/>
          </a:bodyPr>
          <a:lstStyle/>
          <a:p>
            <a:r>
              <a:rPr lang="ar-SA" dirty="0" smtClean="0"/>
              <a:t>0</a:t>
            </a:r>
            <a:endParaRPr lang="ar-SA" dirty="0"/>
          </a:p>
        </p:txBody>
      </p:sp>
      <p:sp>
        <p:nvSpPr>
          <p:cNvPr id="97" name="مربع نص 96"/>
          <p:cNvSpPr txBox="1"/>
          <p:nvPr/>
        </p:nvSpPr>
        <p:spPr>
          <a:xfrm>
            <a:off x="2857488" y="5643578"/>
            <a:ext cx="285752" cy="369332"/>
          </a:xfrm>
          <a:prstGeom prst="rect">
            <a:avLst/>
          </a:prstGeom>
          <a:noFill/>
        </p:spPr>
        <p:txBody>
          <a:bodyPr wrap="square" rtlCol="1">
            <a:spAutoFit/>
          </a:bodyPr>
          <a:lstStyle/>
          <a:p>
            <a:r>
              <a:rPr lang="ar-SA" dirty="0" smtClean="0"/>
              <a:t>4</a:t>
            </a:r>
            <a:endParaRPr lang="ar-SA" dirty="0"/>
          </a:p>
        </p:txBody>
      </p:sp>
      <p:cxnSp>
        <p:nvCxnSpPr>
          <p:cNvPr id="98" name="رابط مستقيم 97"/>
          <p:cNvCxnSpPr/>
          <p:nvPr/>
        </p:nvCxnSpPr>
        <p:spPr>
          <a:xfrm rot="5400000">
            <a:off x="2465373" y="5035561"/>
            <a:ext cx="1071570" cy="1588"/>
          </a:xfrm>
          <a:prstGeom prst="line">
            <a:avLst/>
          </a:prstGeom>
        </p:spPr>
        <p:style>
          <a:lnRef idx="1">
            <a:schemeClr val="accent1"/>
          </a:lnRef>
          <a:fillRef idx="0">
            <a:schemeClr val="accent1"/>
          </a:fillRef>
          <a:effectRef idx="0">
            <a:schemeClr val="accent1"/>
          </a:effectRef>
          <a:fontRef idx="minor">
            <a:schemeClr val="tx1"/>
          </a:fontRef>
        </p:style>
      </p:cxnSp>
      <p:sp>
        <p:nvSpPr>
          <p:cNvPr id="99" name="مربع نص 98"/>
          <p:cNvSpPr txBox="1"/>
          <p:nvPr/>
        </p:nvSpPr>
        <p:spPr>
          <a:xfrm>
            <a:off x="0" y="2143116"/>
            <a:ext cx="1214414" cy="646331"/>
          </a:xfrm>
          <a:prstGeom prst="rect">
            <a:avLst/>
          </a:prstGeom>
          <a:noFill/>
        </p:spPr>
        <p:txBody>
          <a:bodyPr wrap="square" rtlCol="1">
            <a:spAutoFit/>
          </a:bodyPr>
          <a:lstStyle/>
          <a:p>
            <a:r>
              <a:rPr lang="ar-SA" b="1" dirty="0" smtClean="0"/>
              <a:t>الصفيحة العينية</a:t>
            </a:r>
            <a:endParaRPr lang="ar-SA" b="1" dirty="0"/>
          </a:p>
        </p:txBody>
      </p:sp>
      <p:sp>
        <p:nvSpPr>
          <p:cNvPr id="100" name="مربع نص 99"/>
          <p:cNvSpPr txBox="1"/>
          <p:nvPr/>
        </p:nvSpPr>
        <p:spPr>
          <a:xfrm>
            <a:off x="0" y="4643446"/>
            <a:ext cx="1142976" cy="646331"/>
          </a:xfrm>
          <a:prstGeom prst="rect">
            <a:avLst/>
          </a:prstGeom>
          <a:noFill/>
        </p:spPr>
        <p:txBody>
          <a:bodyPr wrap="square" rtlCol="1">
            <a:spAutoFit/>
          </a:bodyPr>
          <a:lstStyle/>
          <a:p>
            <a:r>
              <a:rPr lang="ar-SA" b="1" dirty="0" smtClean="0"/>
              <a:t>الشريحة المسرحية</a:t>
            </a:r>
            <a:endParaRPr lang="ar-SA" b="1" dirty="0"/>
          </a:p>
        </p:txBody>
      </p:sp>
      <p:graphicFrame>
        <p:nvGraphicFramePr>
          <p:cNvPr id="77" name="رسم تخطيطي 76"/>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559521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endParaRPr lang="ar-SA" dirty="0"/>
          </a:p>
        </p:txBody>
      </p:sp>
      <p:pic>
        <p:nvPicPr>
          <p:cNvPr id="5" name="Picture 2"/>
          <p:cNvPicPr>
            <a:picLocks noChangeAspect="1" noChangeArrowheads="1"/>
          </p:cNvPicPr>
          <p:nvPr/>
        </p:nvPicPr>
        <p:blipFill>
          <a:blip r:embed="rId2" cstate="print"/>
          <a:srcRect l="11719" t="41992" r="6250" b="10156"/>
          <a:stretch>
            <a:fillRect/>
          </a:stretch>
        </p:blipFill>
        <p:spPr bwMode="auto">
          <a:xfrm>
            <a:off x="1403648" y="476672"/>
            <a:ext cx="7496968" cy="3500462"/>
          </a:xfrm>
          <a:prstGeom prst="rect">
            <a:avLst/>
          </a:prstGeom>
          <a:noFill/>
          <a:ln w="9525">
            <a:noFill/>
            <a:miter lim="800000"/>
            <a:headEnd/>
            <a:tailEnd/>
          </a:ln>
          <a:effectLst/>
        </p:spPr>
      </p:pic>
      <p:sp>
        <p:nvSpPr>
          <p:cNvPr id="6" name="Rectangle 5"/>
          <p:cNvSpPr/>
          <p:nvPr/>
        </p:nvSpPr>
        <p:spPr>
          <a:xfrm>
            <a:off x="2051720" y="3429000"/>
            <a:ext cx="936104"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t>ثابت</a:t>
            </a:r>
            <a:endParaRPr lang="en-US" dirty="0"/>
          </a:p>
        </p:txBody>
      </p:sp>
      <p:sp>
        <p:nvSpPr>
          <p:cNvPr id="7" name="Rectangle 6"/>
          <p:cNvSpPr/>
          <p:nvPr/>
        </p:nvSpPr>
        <p:spPr>
          <a:xfrm>
            <a:off x="1907704" y="4509120"/>
            <a:ext cx="6566144" cy="6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SA" dirty="0" smtClean="0"/>
              <a:t>نزيل الشريحة المسرحيه ونضع بدل عنها الشريحه المراد قياس محتوياتها. ثم نقيسها من خلال العدسه العينية والقياس الناتج يضرب في 15,3والوحدة (ميكروميتر)</a:t>
            </a:r>
            <a:endParaRPr lang="en-US" dirty="0"/>
          </a:p>
        </p:txBody>
      </p:sp>
    </p:spTree>
    <p:extLst>
      <p:ext uri="{BB962C8B-B14F-4D97-AF65-F5344CB8AC3E}">
        <p14:creationId xmlns="" xmlns:p14="http://schemas.microsoft.com/office/powerpoint/2010/main" val="16681926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023%20Grain%20of%20pollen.jpg"/>
          <p:cNvPicPr>
            <a:picLocks noGrp="1" noChangeAspect="1"/>
          </p:cNvPicPr>
          <p:nvPr>
            <p:ph idx="1"/>
          </p:nvPr>
        </p:nvPicPr>
        <p:blipFill>
          <a:blip r:embed="rId2" cstate="print"/>
          <a:stretch>
            <a:fillRect/>
          </a:stretch>
        </p:blipFill>
        <p:spPr>
          <a:xfrm>
            <a:off x="142844" y="1785926"/>
            <a:ext cx="3500462" cy="3000396"/>
          </a:xfrm>
        </p:spPr>
      </p:pic>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4427984" y="188640"/>
            <a:ext cx="4557931" cy="27363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5"/>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427983" y="3284984"/>
            <a:ext cx="4557931" cy="266429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p:cNvSpPr txBox="1"/>
          <p:nvPr/>
        </p:nvSpPr>
        <p:spPr>
          <a:xfrm>
            <a:off x="4427985" y="6093296"/>
            <a:ext cx="4557930" cy="646331"/>
          </a:xfrm>
          <a:prstGeom prst="rect">
            <a:avLst/>
          </a:prstGeom>
          <a:solidFill>
            <a:schemeClr val="bg1"/>
          </a:solidFill>
        </p:spPr>
        <p:txBody>
          <a:bodyPr wrap="square" rtlCol="0">
            <a:spAutoFit/>
          </a:bodyPr>
          <a:lstStyle/>
          <a:p>
            <a:r>
              <a:rPr lang="ar-SA" dirty="0" smtClean="0"/>
              <a:t>عينة لحبوب اللقاح مصبوغة بصبغة الصفرانين تحت المجهر الضوئي قوة 40</a:t>
            </a:r>
            <a:r>
              <a:rPr lang="en-US" dirty="0" smtClean="0"/>
              <a:t>X</a:t>
            </a:r>
            <a:endParaRPr lang="en-US" dirty="0"/>
          </a:p>
        </p:txBody>
      </p:sp>
    </p:spTree>
    <p:extLst>
      <p:ext uri="{BB962C8B-B14F-4D97-AF65-F5344CB8AC3E}">
        <p14:creationId xmlns="" xmlns:p14="http://schemas.microsoft.com/office/powerpoint/2010/main" val="317920185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lumMod val="20000"/>
              <a:lumOff val="80000"/>
            </a:schemeClr>
          </a:solidFill>
        </p:spPr>
        <p:txBody>
          <a:bodyPr/>
          <a:lstStyle/>
          <a:p>
            <a:r>
              <a:rPr lang="ar-SA"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المناقشة</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796409899"/>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1528891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r>
              <a:rPr lang="ar-SA" dirty="0" smtClean="0"/>
              <a:t>انواع تحضير العينات </a:t>
            </a:r>
            <a:endParaRPr lang="ar-SA" dirty="0"/>
          </a:p>
        </p:txBody>
      </p:sp>
      <p:sp>
        <p:nvSpPr>
          <p:cNvPr id="3" name="مربع نص 2"/>
          <p:cNvSpPr txBox="1"/>
          <p:nvPr/>
        </p:nvSpPr>
        <p:spPr>
          <a:xfrm>
            <a:off x="630985" y="1700808"/>
            <a:ext cx="8230202" cy="4801314"/>
          </a:xfrm>
          <a:prstGeom prst="rect">
            <a:avLst/>
          </a:prstGeom>
          <a:noFill/>
        </p:spPr>
        <p:txBody>
          <a:bodyPr wrap="none" rtlCol="1">
            <a:spAutoFit/>
          </a:bodyPr>
          <a:lstStyle/>
          <a:p>
            <a:r>
              <a:rPr lang="ar-SA" dirty="0" smtClean="0"/>
              <a:t>يعتمد تحضير العينة على حاجة الفاحص ومدى استعماله </a:t>
            </a:r>
            <a:r>
              <a:rPr lang="ar-SA" dirty="0" err="1" smtClean="0"/>
              <a:t>لها .</a:t>
            </a:r>
            <a:r>
              <a:rPr lang="ar-SA" dirty="0" smtClean="0"/>
              <a:t> وينقسم تحضير العينات الى 3 </a:t>
            </a:r>
            <a:r>
              <a:rPr lang="ar-SA" dirty="0" err="1" smtClean="0"/>
              <a:t>اقسام :</a:t>
            </a:r>
            <a:endParaRPr lang="ar-SA" dirty="0" smtClean="0"/>
          </a:p>
          <a:p>
            <a:endParaRPr lang="ar-SA" dirty="0" smtClean="0"/>
          </a:p>
          <a:p>
            <a:r>
              <a:rPr lang="ar-SA" b="1" u="sng" dirty="0" smtClean="0">
                <a:solidFill>
                  <a:srgbClr val="FF0000"/>
                </a:solidFill>
              </a:rPr>
              <a:t>1- التحضير </a:t>
            </a:r>
            <a:r>
              <a:rPr lang="ar-SA" b="1" u="sng" dirty="0" err="1" smtClean="0">
                <a:solidFill>
                  <a:srgbClr val="FF0000"/>
                </a:solidFill>
              </a:rPr>
              <a:t>المؤقت :</a:t>
            </a:r>
            <a:endParaRPr lang="ar-SA" b="1" u="sng" dirty="0" smtClean="0">
              <a:solidFill>
                <a:srgbClr val="FF0000"/>
              </a:solidFill>
            </a:endParaRPr>
          </a:p>
          <a:p>
            <a:r>
              <a:rPr lang="ar-SA" dirty="0" smtClean="0"/>
              <a:t>تحضر العينة تحضيرا مؤقتا عادة بتحميلها  الماء ويتم ذلك </a:t>
            </a:r>
            <a:r>
              <a:rPr lang="ar-SA" dirty="0" err="1" smtClean="0"/>
              <a:t>باخذ</a:t>
            </a:r>
            <a:r>
              <a:rPr lang="ar-SA" dirty="0" smtClean="0"/>
              <a:t> قطره من الماء و وضعها على شريحة زجاجية </a:t>
            </a:r>
          </a:p>
          <a:p>
            <a:r>
              <a:rPr lang="ar-SA" dirty="0" smtClean="0"/>
              <a:t>نظيفة ثم توضع العينة المراد فحصها وتغطى بغطاء الشريحة وتفحص حالا لان الماء سريع </a:t>
            </a:r>
            <a:r>
              <a:rPr lang="ar-SA" dirty="0" err="1" smtClean="0"/>
              <a:t>التبخر .</a:t>
            </a:r>
            <a:endParaRPr lang="ar-SA" dirty="0" smtClean="0"/>
          </a:p>
          <a:p>
            <a:endParaRPr lang="ar-SA" dirty="0" smtClean="0"/>
          </a:p>
          <a:p>
            <a:r>
              <a:rPr lang="ar-SA" b="1" u="sng" dirty="0" smtClean="0">
                <a:solidFill>
                  <a:srgbClr val="FF0000"/>
                </a:solidFill>
              </a:rPr>
              <a:t>2- التحضير النصف </a:t>
            </a:r>
            <a:r>
              <a:rPr lang="ar-SA" b="1" u="sng" dirty="0" err="1" smtClean="0">
                <a:solidFill>
                  <a:srgbClr val="FF0000"/>
                </a:solidFill>
              </a:rPr>
              <a:t>مؤقت :</a:t>
            </a:r>
            <a:endParaRPr lang="ar-SA" b="1" u="sng" dirty="0" smtClean="0">
              <a:solidFill>
                <a:srgbClr val="FF0000"/>
              </a:solidFill>
            </a:endParaRPr>
          </a:p>
          <a:p>
            <a:r>
              <a:rPr lang="ar-SA" dirty="0" smtClean="0"/>
              <a:t>يستعمل  هنا </a:t>
            </a:r>
            <a:r>
              <a:rPr lang="ar-SA" dirty="0" err="1" smtClean="0"/>
              <a:t>الجلسرين</a:t>
            </a:r>
            <a:r>
              <a:rPr lang="ar-SA" dirty="0" smtClean="0"/>
              <a:t> بدل قطرة الماء كما يستعمل ايضا بعض المواد الكيميائية </a:t>
            </a:r>
            <a:r>
              <a:rPr lang="ar-SA" dirty="0" err="1" smtClean="0"/>
              <a:t>مثل :</a:t>
            </a:r>
            <a:endParaRPr lang="ar-SA" dirty="0" smtClean="0"/>
          </a:p>
          <a:p>
            <a:pPr marL="342900" indent="-342900">
              <a:buAutoNum type="arabic1Minus"/>
            </a:pPr>
            <a:r>
              <a:rPr lang="ar-SA" dirty="0" err="1" smtClean="0"/>
              <a:t>اللاكتوفينول</a:t>
            </a:r>
            <a:r>
              <a:rPr lang="ar-SA" dirty="0" smtClean="0"/>
              <a:t> ويتكون </a:t>
            </a:r>
            <a:r>
              <a:rPr lang="ar-SA" dirty="0" err="1" smtClean="0"/>
              <a:t>من :</a:t>
            </a:r>
            <a:endParaRPr lang="ar-SA" dirty="0" smtClean="0"/>
          </a:p>
          <a:p>
            <a:pPr marL="342900" indent="-342900"/>
            <a:r>
              <a:rPr lang="ar-SA" dirty="0" smtClean="0"/>
              <a:t>20 مل فينول </a:t>
            </a:r>
            <a:r>
              <a:rPr lang="ar-SA" dirty="0" err="1" smtClean="0"/>
              <a:t>ائب </a:t>
            </a:r>
            <a:r>
              <a:rPr lang="ar-SA" dirty="0" smtClean="0"/>
              <a:t>.+</a:t>
            </a:r>
            <a:r>
              <a:rPr lang="ar-SA" dirty="0" err="1" smtClean="0"/>
              <a:t>20مل</a:t>
            </a:r>
            <a:r>
              <a:rPr lang="ar-SA" dirty="0" smtClean="0"/>
              <a:t> حمض </a:t>
            </a:r>
            <a:r>
              <a:rPr lang="ar-SA" dirty="0" err="1" smtClean="0"/>
              <a:t>اللاكتيك</a:t>
            </a:r>
            <a:r>
              <a:rPr lang="ar-SA" dirty="0" smtClean="0"/>
              <a:t> +40 مل </a:t>
            </a:r>
            <a:r>
              <a:rPr lang="ar-SA" dirty="0" err="1" smtClean="0"/>
              <a:t>جلسرين</a:t>
            </a:r>
            <a:r>
              <a:rPr lang="ar-SA" dirty="0" smtClean="0"/>
              <a:t> + </a:t>
            </a:r>
            <a:r>
              <a:rPr lang="ar-SA" dirty="0" err="1" smtClean="0"/>
              <a:t>20مل</a:t>
            </a:r>
            <a:r>
              <a:rPr lang="ar-SA" dirty="0" smtClean="0"/>
              <a:t> </a:t>
            </a:r>
            <a:r>
              <a:rPr lang="ar-SA" dirty="0" err="1" smtClean="0"/>
              <a:t>ماء .</a:t>
            </a:r>
            <a:endParaRPr lang="ar-SA" dirty="0" smtClean="0"/>
          </a:p>
          <a:p>
            <a:pPr marL="342900" indent="-342900"/>
            <a:r>
              <a:rPr lang="ar-SA" dirty="0" smtClean="0"/>
              <a:t>ب- </a:t>
            </a:r>
            <a:r>
              <a:rPr lang="ar-SA" dirty="0" err="1" smtClean="0"/>
              <a:t>الجلسرين</a:t>
            </a:r>
            <a:r>
              <a:rPr lang="ar-SA" dirty="0" smtClean="0"/>
              <a:t> </a:t>
            </a:r>
            <a:r>
              <a:rPr lang="ar-SA" dirty="0" err="1" smtClean="0"/>
              <a:t>الفينولي</a:t>
            </a:r>
            <a:r>
              <a:rPr lang="ar-SA" dirty="0" smtClean="0"/>
              <a:t>  ويتكون من </a:t>
            </a:r>
            <a:r>
              <a:rPr lang="ar-SA" dirty="0" err="1" smtClean="0"/>
              <a:t>20مل</a:t>
            </a:r>
            <a:r>
              <a:rPr lang="ar-SA" dirty="0" smtClean="0"/>
              <a:t> </a:t>
            </a:r>
            <a:r>
              <a:rPr lang="ar-SA" dirty="0" err="1" smtClean="0"/>
              <a:t>فينول </a:t>
            </a:r>
            <a:r>
              <a:rPr lang="ar-SA" dirty="0" smtClean="0"/>
              <a:t>+</a:t>
            </a:r>
            <a:r>
              <a:rPr lang="ar-SA" dirty="0" err="1" smtClean="0"/>
              <a:t>40مل</a:t>
            </a:r>
            <a:r>
              <a:rPr lang="ar-SA" dirty="0" smtClean="0"/>
              <a:t> </a:t>
            </a:r>
            <a:r>
              <a:rPr lang="ar-SA" dirty="0" err="1" smtClean="0"/>
              <a:t>جلسرين</a:t>
            </a:r>
            <a:r>
              <a:rPr lang="ar-SA" dirty="0" smtClean="0"/>
              <a:t> </a:t>
            </a:r>
            <a:r>
              <a:rPr lang="ar-SA" dirty="0" err="1" smtClean="0"/>
              <a:t>+ماء .</a:t>
            </a:r>
            <a:endParaRPr lang="ar-SA" dirty="0" smtClean="0"/>
          </a:p>
          <a:p>
            <a:pPr marL="342900" indent="-342900"/>
            <a:endParaRPr lang="ar-SA" dirty="0" smtClean="0"/>
          </a:p>
          <a:p>
            <a:pPr marL="342900" indent="-342900"/>
            <a:r>
              <a:rPr lang="ar-SA" b="1" u="sng" dirty="0" smtClean="0">
                <a:solidFill>
                  <a:srgbClr val="FF0000"/>
                </a:solidFill>
              </a:rPr>
              <a:t>3- التحضير </a:t>
            </a:r>
            <a:r>
              <a:rPr lang="ar-SA" b="1" u="sng" dirty="0" err="1" smtClean="0">
                <a:solidFill>
                  <a:srgbClr val="FF0000"/>
                </a:solidFill>
              </a:rPr>
              <a:t>المستديم :</a:t>
            </a:r>
            <a:endParaRPr lang="ar-SA" b="1" u="sng" dirty="0" smtClean="0">
              <a:solidFill>
                <a:srgbClr val="FF0000"/>
              </a:solidFill>
            </a:endParaRPr>
          </a:p>
          <a:p>
            <a:pPr marL="342900" indent="-342900"/>
            <a:r>
              <a:rPr lang="ar-SA" dirty="0" smtClean="0"/>
              <a:t>ويقصد بالتحضير المستديم هو تحضير العينة سواء كاملة كالنباتات الكبيره الحجم والتي لا يمكن تحميلها كاملة </a:t>
            </a:r>
          </a:p>
          <a:p>
            <a:pPr marL="342900" indent="-342900"/>
            <a:r>
              <a:rPr lang="ar-SA" dirty="0" smtClean="0"/>
              <a:t>على الشريحة لفحصها تحت </a:t>
            </a:r>
            <a:r>
              <a:rPr lang="ar-SA" dirty="0" err="1" smtClean="0"/>
              <a:t>المجهر .</a:t>
            </a:r>
            <a:r>
              <a:rPr lang="ar-SA" dirty="0" smtClean="0"/>
              <a:t> وتعتبر العينات المحضرة </a:t>
            </a:r>
            <a:r>
              <a:rPr lang="ar-SA" dirty="0" err="1" smtClean="0"/>
              <a:t>بهذة</a:t>
            </a:r>
            <a:r>
              <a:rPr lang="ar-SA" dirty="0" smtClean="0"/>
              <a:t> الطريقة هي افضل  انواع التحضيرات </a:t>
            </a:r>
          </a:p>
          <a:p>
            <a:pPr marL="342900" indent="-342900"/>
            <a:r>
              <a:rPr lang="ar-SA" dirty="0" err="1" smtClean="0"/>
              <a:t>لانه</a:t>
            </a:r>
            <a:r>
              <a:rPr lang="ar-SA" dirty="0" smtClean="0"/>
              <a:t> يجعلها </a:t>
            </a:r>
            <a:r>
              <a:rPr lang="ar-SA" dirty="0" err="1" smtClean="0"/>
              <a:t>مجتفظة</a:t>
            </a:r>
            <a:r>
              <a:rPr lang="ar-SA" dirty="0" smtClean="0"/>
              <a:t> بشكلها وتركيبها لعدة سنوات يمكن الرجوع الية متى دعت الحاجة الى </a:t>
            </a:r>
            <a:r>
              <a:rPr lang="ar-SA" dirty="0" err="1" smtClean="0"/>
              <a:t>ذلك .</a:t>
            </a:r>
            <a:endParaRPr lang="ar-SA" dirty="0" smtClean="0"/>
          </a:p>
          <a:p>
            <a:pPr marL="342900" indent="-342900">
              <a:buAutoNum type="arabic1Minus"/>
            </a:pPr>
            <a:endParaRPr lang="ar-SA"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4"/>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a:bodyPr>
          <a:lstStyle/>
          <a:p>
            <a:pPr algn="r"/>
            <a:r>
              <a:rPr lang="ar-SA" sz="2800" dirty="0" smtClean="0">
                <a:solidFill>
                  <a:srgbClr val="7030A0"/>
                </a:solidFill>
              </a:rPr>
              <a:t>يختلف تحضير العينات النباتية </a:t>
            </a:r>
            <a:r>
              <a:rPr lang="ar-SA" sz="2800" dirty="0" err="1" smtClean="0">
                <a:solidFill>
                  <a:srgbClr val="7030A0"/>
                </a:solidFill>
              </a:rPr>
              <a:t>المجهرية</a:t>
            </a:r>
            <a:r>
              <a:rPr lang="ar-SA" sz="2800" dirty="0" smtClean="0">
                <a:solidFill>
                  <a:srgbClr val="7030A0"/>
                </a:solidFill>
              </a:rPr>
              <a:t> باختلاف أحجام النباتات ودرجة تعقيد تراكيب أجسامها,وهماك عدة طرق منها:</a:t>
            </a:r>
            <a:endParaRPr lang="ar-SA" sz="3600" dirty="0">
              <a:solidFill>
                <a:srgbClr val="7030A0"/>
              </a:solidFill>
            </a:endParaRPr>
          </a:p>
        </p:txBody>
      </p:sp>
      <p:graphicFrame>
        <p:nvGraphicFramePr>
          <p:cNvPr id="6" name="عنصر نائب للمحتوى 5"/>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رسم تخطيطي 5"/>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idx="1"/>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عنصر نائب للمحتوى 6"/>
          <p:cNvGraphicFramePr>
            <a:graphicFrameLocks noGrp="1"/>
          </p:cNvGraphicFramePr>
          <p:nvPr>
            <p:ph sz="half" idx="1"/>
            <p:extLst>
              <p:ext uri="{D42A27DB-BD31-4B8C-83A1-F6EECF244321}">
                <p14:modId xmlns="" xmlns:p14="http://schemas.microsoft.com/office/powerpoint/2010/main" val="203530426"/>
              </p:ext>
            </p:extLst>
          </p:nvPr>
        </p:nvGraphicFramePr>
        <p:xfrm>
          <a:off x="500034" y="1428736"/>
          <a:ext cx="8186766" cy="469742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رسم تخطيطي 3"/>
          <p:cNvGraphicFramePr/>
          <p:nvPr/>
        </p:nvGraphicFramePr>
        <p:xfrm>
          <a:off x="457200" y="274638"/>
          <a:ext cx="8229600" cy="114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مستطيل 6"/>
          <p:cNvSpPr/>
          <p:nvPr/>
        </p:nvSpPr>
        <p:spPr>
          <a:xfrm>
            <a:off x="467544" y="1500174"/>
            <a:ext cx="7962076" cy="954107"/>
          </a:xfrm>
          <a:prstGeom prst="rect">
            <a:avLst/>
          </a:prstGeom>
        </p:spPr>
        <p:txBody>
          <a:bodyPr wrap="square">
            <a:spAutoFit/>
          </a:bodyPr>
          <a:lstStyle/>
          <a:p>
            <a:pPr>
              <a:buNone/>
            </a:pPr>
            <a:r>
              <a:rPr lang="ar-SA" sz="2800" dirty="0" smtClean="0"/>
              <a:t>نستخدم فيها جذور البصل لأنها </a:t>
            </a:r>
            <a:r>
              <a:rPr lang="ar-SA" sz="2800" dirty="0" err="1" smtClean="0"/>
              <a:t>تعتبرافضل</a:t>
            </a:r>
            <a:r>
              <a:rPr lang="ar-SA" sz="2800" dirty="0" smtClean="0"/>
              <a:t> العينات للدراسة عند المبتدئ لسهولة تحضيرها ومن ثم سهولة فحصها.</a:t>
            </a:r>
          </a:p>
        </p:txBody>
      </p:sp>
      <p:pic>
        <p:nvPicPr>
          <p:cNvPr id="2" name="Picture 1"/>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6476814" y="3501008"/>
            <a:ext cx="2667185" cy="2455971"/>
          </a:xfrm>
          <a:prstGeom prst="rect">
            <a:avLst/>
          </a:prstGeom>
        </p:spPr>
      </p:pic>
      <p:pic>
        <p:nvPicPr>
          <p:cNvPr id="3" name="Picture 2"/>
          <p:cNvPicPr>
            <a:picLocks noChangeAspect="1"/>
          </p:cNvPicPr>
          <p:nvPr/>
        </p:nvPicPr>
        <p:blipFill>
          <a:blip r:embed="rId8" cstate="print">
            <a:extLst>
              <a:ext uri="{28A0092B-C50C-407E-A947-70E740481C1C}">
                <a14:useLocalDpi xmlns="" xmlns:a14="http://schemas.microsoft.com/office/drawing/2010/main" val="0"/>
              </a:ext>
            </a:extLst>
          </a:blip>
          <a:stretch>
            <a:fillRect/>
          </a:stretch>
        </p:blipFill>
        <p:spPr>
          <a:xfrm>
            <a:off x="3563753" y="3501008"/>
            <a:ext cx="1801789" cy="2717219"/>
          </a:xfrm>
          <a:prstGeom prst="rect">
            <a:avLst/>
          </a:prstGeom>
        </p:spPr>
      </p:pic>
      <p:sp>
        <p:nvSpPr>
          <p:cNvPr id="5" name="Right Arrow 4"/>
          <p:cNvSpPr/>
          <p:nvPr/>
        </p:nvSpPr>
        <p:spPr>
          <a:xfrm>
            <a:off x="5319024" y="4814462"/>
            <a:ext cx="1062000" cy="6606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9" cstate="print">
            <a:extLst>
              <a:ext uri="{28A0092B-C50C-407E-A947-70E740481C1C}">
                <a14:useLocalDpi xmlns="" xmlns:a14="http://schemas.microsoft.com/office/drawing/2010/main" val="0"/>
              </a:ext>
            </a:extLst>
          </a:blip>
          <a:srcRect l="16208" t="38" r="16208" b="-38"/>
          <a:stretch/>
        </p:blipFill>
        <p:spPr>
          <a:xfrm>
            <a:off x="254616" y="2874738"/>
            <a:ext cx="2831011" cy="3141732"/>
          </a:xfrm>
          <a:prstGeom prst="rect">
            <a:avLst/>
          </a:prstGeom>
        </p:spPr>
      </p:pic>
      <p:sp>
        <p:nvSpPr>
          <p:cNvPr id="11" name="Curved Up Arrow 10"/>
          <p:cNvSpPr/>
          <p:nvPr/>
        </p:nvSpPr>
        <p:spPr>
          <a:xfrm>
            <a:off x="2423607" y="5956979"/>
            <a:ext cx="1368152" cy="74614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fontScale="90000"/>
          </a:bodyPr>
          <a:lstStyle/>
          <a:p>
            <a:r>
              <a:rPr lang="ar-SA" dirty="0" smtClean="0"/>
              <a:t>1. إنبات الجذور    </a:t>
            </a:r>
            <a:r>
              <a:rPr lang="en-US" dirty="0" smtClean="0"/>
              <a:t>Root germination </a:t>
            </a:r>
            <a:endParaRPr lang="ar-SA" dirty="0"/>
          </a:p>
        </p:txBody>
      </p:sp>
      <p:sp>
        <p:nvSpPr>
          <p:cNvPr id="4" name="عنصر نائب للمحتوى 2"/>
          <p:cNvSpPr>
            <a:spLocks noGrp="1"/>
          </p:cNvSpPr>
          <p:nvPr>
            <p:ph idx="1"/>
          </p:nvPr>
        </p:nvSpPr>
        <p:spPr>
          <a:xfrm>
            <a:off x="3500430" y="1571612"/>
            <a:ext cx="5257808" cy="4525963"/>
          </a:xfrm>
        </p:spPr>
        <p:txBody>
          <a:bodyPr>
            <a:normAutofit/>
          </a:bodyPr>
          <a:lstStyle/>
          <a:p>
            <a:pPr marL="514350" indent="-514350" algn="just">
              <a:buNone/>
            </a:pPr>
            <a:r>
              <a:rPr lang="ar-SA" dirty="0" smtClean="0"/>
              <a:t>تستحث الساق القرصية لنبات البصل على إنتاج الجذور</a:t>
            </a:r>
            <a:r>
              <a:rPr lang="en-US" dirty="0" smtClean="0"/>
              <a:t> </a:t>
            </a:r>
            <a:r>
              <a:rPr lang="ar-SA" dirty="0" smtClean="0"/>
              <a:t>وذلك بوضع الأبصال في أوعية زجاجية مليئة بالماء المقطر بحيث تكون الساق القرصية دائما مغمورة في الماء وللحصول على جذور مناسبة في الطول تستغرق العملية وقتا يتراوح بين 3-5 أيام حسب درجة الحرارة.</a:t>
            </a:r>
            <a:endParaRPr lang="ar-SA" dirty="0"/>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67544" y="1858962"/>
            <a:ext cx="2828925" cy="31400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normAutofit/>
          </a:bodyPr>
          <a:lstStyle/>
          <a:p>
            <a:pPr algn="r"/>
            <a:r>
              <a:rPr lang="ar-SA" dirty="0" smtClean="0"/>
              <a:t>2. القتل والتثبيت</a:t>
            </a:r>
            <a:r>
              <a:rPr lang="ar-SA" dirty="0"/>
              <a:t> </a:t>
            </a:r>
            <a:r>
              <a:rPr lang="en-US" dirty="0" smtClean="0"/>
              <a:t>Killing and fixation</a:t>
            </a:r>
            <a:endParaRPr lang="ar-SA" dirty="0"/>
          </a:p>
        </p:txBody>
      </p:sp>
      <p:sp>
        <p:nvSpPr>
          <p:cNvPr id="3" name="عنصر نائب للمحتوى 2"/>
          <p:cNvSpPr>
            <a:spLocks noGrp="1"/>
          </p:cNvSpPr>
          <p:nvPr>
            <p:ph idx="1"/>
          </p:nvPr>
        </p:nvSpPr>
        <p:spPr/>
        <p:txBody>
          <a:bodyPr>
            <a:normAutofit fontScale="92500" lnSpcReduction="10000"/>
          </a:bodyPr>
          <a:lstStyle/>
          <a:p>
            <a:pPr marL="514350" indent="-514350">
              <a:buFont typeface="+mj-lt"/>
              <a:buAutoNum type="arabicPeriod"/>
            </a:pPr>
            <a:r>
              <a:rPr lang="ar-SA" dirty="0" smtClean="0"/>
              <a:t>تقطع القمم النامية لجذور البصل بطول 1-1.5 سم</a:t>
            </a:r>
          </a:p>
          <a:p>
            <a:pPr marL="514350" indent="-514350">
              <a:buFont typeface="+mj-lt"/>
              <a:buAutoNum type="arabicPeriod"/>
            </a:pPr>
            <a:r>
              <a:rPr lang="ar-SA" dirty="0" smtClean="0"/>
              <a:t>تغسل الجذور المقطوعة بماء مقطر جيدا للتخلص من أي مواد عالقة </a:t>
            </a:r>
            <a:r>
              <a:rPr lang="ar-SA" dirty="0" err="1" smtClean="0"/>
              <a:t>بها</a:t>
            </a:r>
            <a:r>
              <a:rPr lang="ar-SA" dirty="0" smtClean="0"/>
              <a:t>.</a:t>
            </a:r>
          </a:p>
          <a:p>
            <a:pPr marL="514350" indent="-514350">
              <a:buFont typeface="+mj-lt"/>
              <a:buAutoNum type="arabicPeriod"/>
            </a:pPr>
            <a:r>
              <a:rPr lang="ar-SA" dirty="0" smtClean="0"/>
              <a:t>توضع الجذور في محلول مثبت يتكون من </a:t>
            </a:r>
            <a:r>
              <a:rPr lang="en-US" dirty="0" smtClean="0"/>
              <a:t>:</a:t>
            </a:r>
          </a:p>
          <a:p>
            <a:pPr marL="0" indent="0">
              <a:buNone/>
            </a:pPr>
            <a:r>
              <a:rPr lang="en-US" dirty="0"/>
              <a:t> </a:t>
            </a:r>
            <a:r>
              <a:rPr lang="ar-SA" b="1" dirty="0" smtClean="0">
                <a:solidFill>
                  <a:srgbClr val="FF0000"/>
                </a:solidFill>
              </a:rPr>
              <a:t>الكحول </a:t>
            </a:r>
            <a:r>
              <a:rPr lang="ar-SA" b="1" dirty="0" err="1" smtClean="0">
                <a:solidFill>
                  <a:srgbClr val="FF0000"/>
                </a:solidFill>
              </a:rPr>
              <a:t>الايثيلي</a:t>
            </a:r>
            <a:r>
              <a:rPr lang="ar-SA" b="1" dirty="0" smtClean="0">
                <a:solidFill>
                  <a:srgbClr val="FF0000"/>
                </a:solidFill>
              </a:rPr>
              <a:t> 70% وحمض الخليك الثلجي (بنسبة 3:1 بالحجم) </a:t>
            </a:r>
            <a:endParaRPr lang="en-US" b="1" dirty="0" smtClean="0">
              <a:solidFill>
                <a:srgbClr val="FF0000"/>
              </a:solidFill>
            </a:endParaRPr>
          </a:p>
          <a:p>
            <a:pPr marL="0" indent="0">
              <a:buNone/>
            </a:pPr>
            <a:r>
              <a:rPr lang="ar-SA" dirty="0" smtClean="0"/>
              <a:t>وذلك لفترة تتراوح من 12 ساعة إلى 24 ساعة قبل عملية التثبيت.</a:t>
            </a:r>
          </a:p>
          <a:p>
            <a:pPr marL="571500" indent="-571500">
              <a:buFont typeface="+mj-lt"/>
              <a:buAutoNum type="arabicPeriod" startAt="4"/>
            </a:pPr>
            <a:r>
              <a:rPr lang="ar-SA" dirty="0" smtClean="0"/>
              <a:t>تغسل الجذور مرتين على الأقل بالماء المقطر للتخلص من أثار للمثبت. </a:t>
            </a:r>
            <a:endParaRPr lang="ar-S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انقلاب">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358</TotalTime>
  <Words>1440</Words>
  <Application>Microsoft Office PowerPoint</Application>
  <PresentationFormat>عرض على الشاشة (3:4)‏</PresentationFormat>
  <Paragraphs>155</Paragraphs>
  <Slides>27</Slides>
  <Notes>0</Notes>
  <HiddenSlides>0</HiddenSlides>
  <MMClips>0</MMClips>
  <ScaleCrop>false</ScaleCrop>
  <HeadingPairs>
    <vt:vector size="4" baseType="variant">
      <vt:variant>
        <vt:lpstr>سمة</vt:lpstr>
      </vt:variant>
      <vt:variant>
        <vt:i4>1</vt:i4>
      </vt:variant>
      <vt:variant>
        <vt:lpstr>عناوين الشرائح</vt:lpstr>
      </vt:variant>
      <vt:variant>
        <vt:i4>27</vt:i4>
      </vt:variant>
    </vt:vector>
  </HeadingPairs>
  <TitlesOfParts>
    <vt:vector size="28" baseType="lpstr">
      <vt:lpstr>انقلاب</vt:lpstr>
      <vt:lpstr>طرق تحضير العينات النباتية المجهرية وتطبيقاتها</vt:lpstr>
      <vt:lpstr>جمع وتحضير العينات النباتية المجهريه </vt:lpstr>
      <vt:lpstr>انواع تحضير العينات </vt:lpstr>
      <vt:lpstr>يختلف تحضير العينات النباتية المجهرية باختلاف أحجام النباتات ودرجة تعقيد تراكيب أجسامها,وهماك عدة طرق منها:</vt:lpstr>
      <vt:lpstr>الشريحة 5</vt:lpstr>
      <vt:lpstr>الشريحة 6</vt:lpstr>
      <vt:lpstr>الشريحة 7</vt:lpstr>
      <vt:lpstr>1. إنبات الجذور    Root germination </vt:lpstr>
      <vt:lpstr>2. القتل والتثبيت Killing and fixation</vt:lpstr>
      <vt:lpstr>3. التحليل Hydrolysis                  </vt:lpstr>
      <vt:lpstr>4. الصبغ                        Staining</vt:lpstr>
      <vt:lpstr>5. الهرس                    Squashing </vt:lpstr>
      <vt:lpstr>الشريحة 13</vt:lpstr>
      <vt:lpstr>الشريحة 14</vt:lpstr>
      <vt:lpstr>الشريحة 15</vt:lpstr>
      <vt:lpstr>POLLEN</vt:lpstr>
      <vt:lpstr>الأدوات</vt:lpstr>
      <vt:lpstr>طريقة العمل</vt:lpstr>
      <vt:lpstr>الشريحة 19</vt:lpstr>
      <vt:lpstr>الشريحة 20</vt:lpstr>
      <vt:lpstr>الشريحة 21</vt:lpstr>
      <vt:lpstr>الشريحة 22</vt:lpstr>
      <vt:lpstr>الشريحة 23</vt:lpstr>
      <vt:lpstr>الشريحة 24</vt:lpstr>
      <vt:lpstr>الشريحة 25</vt:lpstr>
      <vt:lpstr>الشريحة 26</vt:lpstr>
      <vt:lpstr>المناقشة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KCC</dc:creator>
  <cp:lastModifiedBy>a</cp:lastModifiedBy>
  <cp:revision>37</cp:revision>
  <dcterms:modified xsi:type="dcterms:W3CDTF">2019-02-01T06:39:07Z</dcterms:modified>
</cp:coreProperties>
</file>