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8" r:id="rId5"/>
    <p:sldId id="257" r:id="rId6"/>
    <p:sldId id="259" r:id="rId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B8A0B2-88A2-72A0-1AEE-D4041B90A32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674EBCCB-7F61-BDF9-DDC1-ACB9332928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91A120B1-9ADD-5E62-464D-E6DFBA16BB73}"/>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5" name="عنصر نائب للتذييل 4">
            <a:extLst>
              <a:ext uri="{FF2B5EF4-FFF2-40B4-BE49-F238E27FC236}">
                <a16:creationId xmlns:a16="http://schemas.microsoft.com/office/drawing/2014/main" id="{FF166542-9D11-039B-D46C-631922A45C7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BB65914-D509-20D6-032F-1C8A5B614935}"/>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2466342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F816DE-33E2-F371-DF1F-C8F4B32362BB}"/>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84DCCFF0-AA33-9FF8-F8F5-8127D06EA6C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3E1CC0AD-11C5-5239-6BB0-3027A47A63FA}"/>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5" name="عنصر نائب للتذييل 4">
            <a:extLst>
              <a:ext uri="{FF2B5EF4-FFF2-40B4-BE49-F238E27FC236}">
                <a16:creationId xmlns:a16="http://schemas.microsoft.com/office/drawing/2014/main" id="{384E6C08-6C56-044E-00F0-C9423D2528C1}"/>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98201FD-4056-9E95-7ECA-548F06E5F1AE}"/>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51605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0B2C2C6-4BB2-B274-AC43-732FB221F8B4}"/>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EFA8E9DF-8C13-E45A-2A33-9A7B84F4EB3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46DB3C6-AE39-CD52-4AE3-A0F4E11F0497}"/>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5" name="عنصر نائب للتذييل 4">
            <a:extLst>
              <a:ext uri="{FF2B5EF4-FFF2-40B4-BE49-F238E27FC236}">
                <a16:creationId xmlns:a16="http://schemas.microsoft.com/office/drawing/2014/main" id="{7D2CFFC2-555B-9439-864B-E3155B54CB33}"/>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9A68DE70-C7A9-6187-0E08-4188A4E2520A}"/>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423190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CE6150-CADA-CA51-DDE3-AA8891482045}"/>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919F9EE0-321C-31D0-0F2D-9E07EA099E5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F78D2FEB-C5E1-0B11-E7DE-62B932B7D303}"/>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5" name="عنصر نائب للتذييل 4">
            <a:extLst>
              <a:ext uri="{FF2B5EF4-FFF2-40B4-BE49-F238E27FC236}">
                <a16:creationId xmlns:a16="http://schemas.microsoft.com/office/drawing/2014/main" id="{38001BC5-8895-3772-FF1E-C3A99819D55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ACB313A-AB69-F747-0F93-9C1162ED494D}"/>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259031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188227-3E9F-45D6-1BB2-968E7D58FD3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E3671CB4-B6D8-76B3-43F4-441D321C77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22FED34-C750-EE09-2DA1-A7E41D43A034}"/>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5" name="عنصر نائب للتذييل 4">
            <a:extLst>
              <a:ext uri="{FF2B5EF4-FFF2-40B4-BE49-F238E27FC236}">
                <a16:creationId xmlns:a16="http://schemas.microsoft.com/office/drawing/2014/main" id="{09184571-D1C9-98CF-9090-AD15B0C570A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2B9F95A-F3AF-6EAD-AD1E-94B693D75297}"/>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209212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96D4165-A716-68CA-3F90-077BD0BE6968}"/>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1F00E572-A304-B02D-37F1-2F0CC8190F57}"/>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E5777E2C-061C-A12C-A6FC-899C2D216254}"/>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BEE31F18-AB01-0D23-1094-DAB640D893A7}"/>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6" name="عنصر نائب للتذييل 5">
            <a:extLst>
              <a:ext uri="{FF2B5EF4-FFF2-40B4-BE49-F238E27FC236}">
                <a16:creationId xmlns:a16="http://schemas.microsoft.com/office/drawing/2014/main" id="{335CBA0C-50F3-2A77-7A0E-47BB90CE00F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4221FA6-3EED-210A-8713-293FFD29903F}"/>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158594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5C3717-E8AD-9052-0452-75C624D65BC0}"/>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BD36BB91-EEAC-925B-02EC-2FD73E9D6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6850C422-6EAC-015B-20EB-2C0DC86CB8B9}"/>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ADC9746E-57A5-8299-4195-55BDB3B429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5438E04B-0C88-E4E0-F745-B6365BCAD778}"/>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D9DD6CB5-0594-C7A4-B2F6-652FA14E7039}"/>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8" name="عنصر نائب للتذييل 7">
            <a:extLst>
              <a:ext uri="{FF2B5EF4-FFF2-40B4-BE49-F238E27FC236}">
                <a16:creationId xmlns:a16="http://schemas.microsoft.com/office/drawing/2014/main" id="{4AE8923B-77BC-7276-39FB-3194D671485D}"/>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D8D56AD8-E00A-007F-6191-30A9CA8AC7D5}"/>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16765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EDBEC6-C400-F5D9-B7F6-28613B800E89}"/>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C168A74E-5D93-1BE1-8A71-B6CAAF4F90A5}"/>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4" name="عنصر نائب للتذييل 3">
            <a:extLst>
              <a:ext uri="{FF2B5EF4-FFF2-40B4-BE49-F238E27FC236}">
                <a16:creationId xmlns:a16="http://schemas.microsoft.com/office/drawing/2014/main" id="{7C0E69B0-8AD6-DA43-9D24-9F318B516C99}"/>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5E800FDA-223E-53BD-0ED6-6588197975AF}"/>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2423980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2A14C4E8-7480-833B-6D1E-02F8C2E902E4}"/>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3" name="عنصر نائب للتذييل 2">
            <a:extLst>
              <a:ext uri="{FF2B5EF4-FFF2-40B4-BE49-F238E27FC236}">
                <a16:creationId xmlns:a16="http://schemas.microsoft.com/office/drawing/2014/main" id="{B59A7344-3322-3E96-4B16-5826EBEDA684}"/>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E66F8A00-5518-D188-6F68-160744C452F9}"/>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209899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23288B3-0EA7-E844-783E-CB754F4C125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EDD8B34E-3C16-951A-9742-8894D11DA5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271EA84C-8C05-CC0A-2C23-2F6B47FCD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5E5024E7-B88C-7DB5-52F4-DBAC3BD65B2F}"/>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6" name="عنصر نائب للتذييل 5">
            <a:extLst>
              <a:ext uri="{FF2B5EF4-FFF2-40B4-BE49-F238E27FC236}">
                <a16:creationId xmlns:a16="http://schemas.microsoft.com/office/drawing/2014/main" id="{082A20C3-7A7F-B14B-2F14-AEB9258F5A2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63D3F27-5E55-35F7-8BFD-F85742FF939D}"/>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144315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86747F-7758-2E8E-A6EC-4A3AB34DB08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4F08FC31-1E64-1A92-7E6F-33C5E7F792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029EB7DC-A697-8DA7-8709-12D0075E5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A74A5AE9-51A9-5B77-B64B-DACAE4ADEAB9}"/>
              </a:ext>
            </a:extLst>
          </p:cNvPr>
          <p:cNvSpPr>
            <a:spLocks noGrp="1"/>
          </p:cNvSpPr>
          <p:nvPr>
            <p:ph type="dt" sz="half" idx="10"/>
          </p:nvPr>
        </p:nvSpPr>
        <p:spPr/>
        <p:txBody>
          <a:bodyPr/>
          <a:lstStyle/>
          <a:p>
            <a:fld id="{D529732A-4235-43E5-849C-DE0096FA68CB}" type="datetimeFigureOut">
              <a:rPr lang="ar-SA" smtClean="0"/>
              <a:t>28/11/1444</a:t>
            </a:fld>
            <a:endParaRPr lang="ar-SA"/>
          </a:p>
        </p:txBody>
      </p:sp>
      <p:sp>
        <p:nvSpPr>
          <p:cNvPr id="6" name="عنصر نائب للتذييل 5">
            <a:extLst>
              <a:ext uri="{FF2B5EF4-FFF2-40B4-BE49-F238E27FC236}">
                <a16:creationId xmlns:a16="http://schemas.microsoft.com/office/drawing/2014/main" id="{D7BB83C1-1DCA-93BE-B538-519C77F5041D}"/>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4C82F17F-4072-5BCC-4E61-E6A00C4CD33F}"/>
              </a:ext>
            </a:extLst>
          </p:cNvPr>
          <p:cNvSpPr>
            <a:spLocks noGrp="1"/>
          </p:cNvSpPr>
          <p:nvPr>
            <p:ph type="sldNum" sz="quarter" idx="12"/>
          </p:nvPr>
        </p:nvSpPr>
        <p:spPr/>
        <p:txBody>
          <a:bodyPr/>
          <a:lstStyle/>
          <a:p>
            <a:fld id="{A052D4CF-9296-43E4-9294-15406D2E9A86}" type="slidenum">
              <a:rPr lang="ar-SA" smtClean="0"/>
              <a:t>‹#›</a:t>
            </a:fld>
            <a:endParaRPr lang="ar-SA"/>
          </a:p>
        </p:txBody>
      </p:sp>
    </p:spTree>
    <p:extLst>
      <p:ext uri="{BB962C8B-B14F-4D97-AF65-F5344CB8AC3E}">
        <p14:creationId xmlns:p14="http://schemas.microsoft.com/office/powerpoint/2010/main" val="78999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94EE1274-BB58-5262-566A-6CC69A0249B5}"/>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1F430EF4-26BC-F6E2-35D4-DCFDD6DB74A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FAC0B9B-1537-6B51-1BE8-161F591B709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29732A-4235-43E5-849C-DE0096FA68CB}" type="datetimeFigureOut">
              <a:rPr lang="ar-SA" smtClean="0"/>
              <a:t>28/11/1444</a:t>
            </a:fld>
            <a:endParaRPr lang="ar-SA"/>
          </a:p>
        </p:txBody>
      </p:sp>
      <p:sp>
        <p:nvSpPr>
          <p:cNvPr id="5" name="عنصر نائب للتذييل 4">
            <a:extLst>
              <a:ext uri="{FF2B5EF4-FFF2-40B4-BE49-F238E27FC236}">
                <a16:creationId xmlns:a16="http://schemas.microsoft.com/office/drawing/2014/main" id="{C5FAD5FF-91C9-9412-AD6E-530D9A979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73FF443D-25BF-BFB2-D195-3ACB381E5F7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52D4CF-9296-43E4-9294-15406D2E9A86}" type="slidenum">
              <a:rPr lang="ar-SA" smtClean="0"/>
              <a:t>‹#›</a:t>
            </a:fld>
            <a:endParaRPr lang="ar-SA"/>
          </a:p>
        </p:txBody>
      </p:sp>
    </p:spTree>
    <p:extLst>
      <p:ext uri="{BB962C8B-B14F-4D97-AF65-F5344CB8AC3E}">
        <p14:creationId xmlns:p14="http://schemas.microsoft.com/office/powerpoint/2010/main" val="141495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عنوان 1">
            <a:extLst>
              <a:ext uri="{FF2B5EF4-FFF2-40B4-BE49-F238E27FC236}">
                <a16:creationId xmlns:a16="http://schemas.microsoft.com/office/drawing/2014/main" id="{5DBF13D7-36A7-0697-0E47-642ECA4C2BAF}"/>
              </a:ext>
            </a:extLst>
          </p:cNvPr>
          <p:cNvSpPr>
            <a:spLocks noGrp="1"/>
          </p:cNvSpPr>
          <p:nvPr>
            <p:ph type="title"/>
          </p:nvPr>
        </p:nvSpPr>
        <p:spPr>
          <a:xfrm>
            <a:off x="1137034" y="609597"/>
            <a:ext cx="9392421" cy="1330841"/>
          </a:xfrm>
        </p:spPr>
        <p:txBody>
          <a:bodyPr>
            <a:normAutofit/>
          </a:bodyPr>
          <a:lstStyle/>
          <a:p>
            <a:pPr algn="ctr"/>
            <a:r>
              <a:rPr lang="ar-SA" sz="2000" b="1" dirty="0"/>
              <a:t>تجربة \ محمد فهد العتيبي </a:t>
            </a:r>
          </a:p>
        </p:txBody>
      </p:sp>
      <p:sp>
        <p:nvSpPr>
          <p:cNvPr id="3" name="عنصر نائب للمحتوى 2">
            <a:extLst>
              <a:ext uri="{FF2B5EF4-FFF2-40B4-BE49-F238E27FC236}">
                <a16:creationId xmlns:a16="http://schemas.microsoft.com/office/drawing/2014/main" id="{5E4D37F3-86EF-8786-BF95-F590B11C43EF}"/>
              </a:ext>
            </a:extLst>
          </p:cNvPr>
          <p:cNvSpPr>
            <a:spLocks noGrp="1"/>
          </p:cNvSpPr>
          <p:nvPr>
            <p:ph idx="1"/>
          </p:nvPr>
        </p:nvSpPr>
        <p:spPr>
          <a:xfrm>
            <a:off x="1425786" y="1959726"/>
            <a:ext cx="4958966" cy="3917773"/>
          </a:xfrm>
        </p:spPr>
        <p:txBody>
          <a:bodyPr>
            <a:normAutofit fontScale="92500" lnSpcReduction="20000"/>
          </a:bodyPr>
          <a:lstStyle/>
          <a:p>
            <a:pPr marL="0" indent="0">
              <a:buNone/>
            </a:pPr>
            <a:r>
              <a:rPr lang="ar-SA" sz="2200" b="1" dirty="0"/>
              <a:t>زيادة مستوى الطلب على الوحدات كبيرة المساحة</a:t>
            </a:r>
          </a:p>
          <a:p>
            <a:pPr marL="0" indent="0">
              <a:buNone/>
            </a:pPr>
            <a:r>
              <a:rPr lang="ar-SA" sz="1700" b="1" dirty="0"/>
              <a:t> </a:t>
            </a:r>
          </a:p>
          <a:p>
            <a:pPr marL="0" indent="0">
              <a:buNone/>
            </a:pPr>
            <a:r>
              <a:rPr lang="ar-SA" sz="1700" dirty="0"/>
              <a:t> </a:t>
            </a:r>
            <a:r>
              <a:rPr lang="ar-SA" sz="1700" b="1" dirty="0"/>
              <a:t>(1) المعلومات الأساسية للتجربة : </a:t>
            </a:r>
          </a:p>
          <a:p>
            <a:pPr marL="0" indent="0">
              <a:buNone/>
            </a:pPr>
            <a:r>
              <a:rPr lang="ar-SA" sz="1700" dirty="0"/>
              <a:t> - </a:t>
            </a:r>
            <a:r>
              <a:rPr lang="ar-SA" sz="1700" b="1" dirty="0"/>
              <a:t>القطاع</a:t>
            </a:r>
            <a:r>
              <a:rPr lang="ar-SA" sz="1700" dirty="0"/>
              <a:t> / السكني </a:t>
            </a:r>
          </a:p>
          <a:p>
            <a:pPr marL="0" indent="0">
              <a:buNone/>
            </a:pPr>
            <a:r>
              <a:rPr lang="ar-SA" sz="1700" dirty="0"/>
              <a:t> - </a:t>
            </a:r>
            <a:r>
              <a:rPr lang="ar-SA" sz="1700" b="1" dirty="0"/>
              <a:t>المؤسسة</a:t>
            </a:r>
            <a:r>
              <a:rPr lang="ar-SA" sz="1700" dirty="0"/>
              <a:t> / خاص</a:t>
            </a:r>
          </a:p>
          <a:p>
            <a:pPr marL="0" indent="0">
              <a:buNone/>
            </a:pPr>
            <a:r>
              <a:rPr lang="ar-SA" sz="1700" dirty="0"/>
              <a:t> - </a:t>
            </a:r>
            <a:r>
              <a:rPr lang="ar-SA" sz="1700" b="1" dirty="0"/>
              <a:t>بداية التدخل </a:t>
            </a:r>
            <a:r>
              <a:rPr lang="ar-SA" sz="1700" dirty="0"/>
              <a:t>/ يونيو 2022</a:t>
            </a:r>
          </a:p>
          <a:p>
            <a:pPr marL="0" indent="0">
              <a:buNone/>
            </a:pPr>
            <a:r>
              <a:rPr lang="ar-SA" sz="1700" dirty="0"/>
              <a:t> - </a:t>
            </a:r>
            <a:r>
              <a:rPr lang="ar-SA" sz="1700" b="1" dirty="0"/>
              <a:t>نهاية التدخل </a:t>
            </a:r>
            <a:r>
              <a:rPr lang="ar-SA" sz="1700" dirty="0"/>
              <a:t>/ يونيو 2023</a:t>
            </a:r>
          </a:p>
          <a:p>
            <a:pPr marL="0" indent="0">
              <a:buNone/>
            </a:pPr>
            <a:r>
              <a:rPr lang="ar-SA" sz="1700" dirty="0"/>
              <a:t> - </a:t>
            </a:r>
            <a:r>
              <a:rPr lang="ar-SA" sz="1700" b="1" dirty="0"/>
              <a:t>الهدف</a:t>
            </a:r>
            <a:r>
              <a:rPr lang="ar-SA" sz="1700" dirty="0"/>
              <a:t> / تعزيز الرغبة عند العملاء على استأجر الوحدات الكبيرة بدلاً</a:t>
            </a:r>
          </a:p>
          <a:p>
            <a:pPr marL="0" indent="0">
              <a:buNone/>
            </a:pPr>
            <a:r>
              <a:rPr lang="ar-SA" sz="1700" dirty="0"/>
              <a:t> من المتوسطة والصغيرة</a:t>
            </a:r>
          </a:p>
          <a:p>
            <a:pPr marL="0" indent="0">
              <a:buNone/>
            </a:pPr>
            <a:r>
              <a:rPr lang="ar-SA" sz="1700" dirty="0"/>
              <a:t> - </a:t>
            </a:r>
            <a:r>
              <a:rPr lang="ar-SA" sz="1700" b="1" dirty="0"/>
              <a:t>المنهج المستخدم </a:t>
            </a:r>
            <a:r>
              <a:rPr lang="ar-SA" sz="1700" dirty="0"/>
              <a:t>/ تجربة في مشروع خاص </a:t>
            </a:r>
          </a:p>
          <a:p>
            <a:pPr marL="0" indent="0">
              <a:buNone/>
            </a:pPr>
            <a:r>
              <a:rPr lang="ar-SA" sz="1700" dirty="0"/>
              <a:t> - </a:t>
            </a:r>
            <a:r>
              <a:rPr lang="ar-SA" sz="1700" b="1" dirty="0"/>
              <a:t>التطبيق</a:t>
            </a:r>
            <a:r>
              <a:rPr lang="ar-SA" sz="1700" dirty="0"/>
              <a:t> / الدليل على ان تغيير أسعار الاجار للوحدات الكبيرة</a:t>
            </a:r>
          </a:p>
          <a:p>
            <a:pPr marL="0" indent="0">
              <a:buNone/>
            </a:pPr>
            <a:r>
              <a:rPr lang="ar-SA" sz="1700" dirty="0"/>
              <a:t> والمتوسطة الحجم ومقاربتها يمكن ان يحفز العملاء الى استأجر الوحدات</a:t>
            </a:r>
          </a:p>
          <a:p>
            <a:pPr marL="0" indent="0">
              <a:buNone/>
            </a:pPr>
            <a:r>
              <a:rPr lang="ar-SA" sz="1700" dirty="0"/>
              <a:t> الكبيرة</a:t>
            </a:r>
          </a:p>
        </p:txBody>
      </p:sp>
      <p:sp>
        <p:nvSpPr>
          <p:cNvPr id="28" name="Freeform: Shape 27">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 name="صورة 19">
            <a:extLst>
              <a:ext uri="{FF2B5EF4-FFF2-40B4-BE49-F238E27FC236}">
                <a16:creationId xmlns:a16="http://schemas.microsoft.com/office/drawing/2014/main" id="{5B0B0F88-C08A-0082-DBF7-07F89ECCA0B7}"/>
              </a:ext>
            </a:extLst>
          </p:cNvPr>
          <p:cNvPicPr>
            <a:picLocks noChangeAspect="1"/>
          </p:cNvPicPr>
          <p:nvPr/>
        </p:nvPicPr>
        <p:blipFill>
          <a:blip r:embed="rId2"/>
          <a:stretch>
            <a:fillRect/>
          </a:stretch>
        </p:blipFill>
        <p:spPr>
          <a:xfrm>
            <a:off x="12672" y="6190126"/>
            <a:ext cx="12192000" cy="695866"/>
          </a:xfrm>
          <a:prstGeom prst="rect">
            <a:avLst/>
          </a:prstGeom>
        </p:spPr>
      </p:pic>
      <p:pic>
        <p:nvPicPr>
          <p:cNvPr id="22" name="صورة 21">
            <a:extLst>
              <a:ext uri="{FF2B5EF4-FFF2-40B4-BE49-F238E27FC236}">
                <a16:creationId xmlns:a16="http://schemas.microsoft.com/office/drawing/2014/main" id="{9B54E1D7-E54B-6CC1-B296-4504909A49AC}"/>
              </a:ext>
            </a:extLst>
          </p:cNvPr>
          <p:cNvPicPr>
            <a:picLocks noChangeAspect="1"/>
          </p:cNvPicPr>
          <p:nvPr/>
        </p:nvPicPr>
        <p:blipFill>
          <a:blip r:embed="rId3"/>
          <a:stretch>
            <a:fillRect/>
          </a:stretch>
        </p:blipFill>
        <p:spPr>
          <a:xfrm>
            <a:off x="12672" y="-12026"/>
            <a:ext cx="2180509" cy="735229"/>
          </a:xfrm>
          <a:prstGeom prst="rect">
            <a:avLst/>
          </a:prstGeom>
        </p:spPr>
      </p:pic>
      <p:pic>
        <p:nvPicPr>
          <p:cNvPr id="7" name="صورة 6">
            <a:extLst>
              <a:ext uri="{FF2B5EF4-FFF2-40B4-BE49-F238E27FC236}">
                <a16:creationId xmlns:a16="http://schemas.microsoft.com/office/drawing/2014/main" id="{77B96DA0-DB9B-A424-A869-1A372A28234E}"/>
              </a:ext>
            </a:extLst>
          </p:cNvPr>
          <p:cNvPicPr>
            <a:picLocks noChangeAspect="1"/>
          </p:cNvPicPr>
          <p:nvPr/>
        </p:nvPicPr>
        <p:blipFill>
          <a:blip r:embed="rId4"/>
          <a:stretch>
            <a:fillRect/>
          </a:stretch>
        </p:blipFill>
        <p:spPr>
          <a:xfrm>
            <a:off x="8286732" y="1755028"/>
            <a:ext cx="3367085" cy="3897142"/>
          </a:xfrm>
          <a:prstGeom prst="rect">
            <a:avLst/>
          </a:prstGeom>
        </p:spPr>
      </p:pic>
    </p:spTree>
    <p:extLst>
      <p:ext uri="{BB962C8B-B14F-4D97-AF65-F5344CB8AC3E}">
        <p14:creationId xmlns:p14="http://schemas.microsoft.com/office/powerpoint/2010/main" val="1710967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291" y="3296652"/>
            <a:ext cx="12202113"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عنوان 1">
            <a:extLst>
              <a:ext uri="{FF2B5EF4-FFF2-40B4-BE49-F238E27FC236}">
                <a16:creationId xmlns:a16="http://schemas.microsoft.com/office/drawing/2014/main" id="{DBD4B3CE-4417-7992-2113-3DEB2EA03B72}"/>
              </a:ext>
            </a:extLst>
          </p:cNvPr>
          <p:cNvSpPr>
            <a:spLocks noGrp="1"/>
          </p:cNvSpPr>
          <p:nvPr>
            <p:ph type="title"/>
          </p:nvPr>
        </p:nvSpPr>
        <p:spPr>
          <a:xfrm>
            <a:off x="71365" y="2126841"/>
            <a:ext cx="12074613" cy="4297328"/>
          </a:xfrm>
        </p:spPr>
        <p:txBody>
          <a:bodyPr>
            <a:normAutofit/>
          </a:bodyPr>
          <a:lstStyle/>
          <a:p>
            <a:pPr marL="0" marR="0" algn="r">
              <a:lnSpc>
                <a:spcPct val="107000"/>
              </a:lnSpc>
              <a:spcBef>
                <a:spcPts val="0"/>
              </a:spcBef>
              <a:spcAft>
                <a:spcPts val="800"/>
              </a:spcAft>
            </a:pPr>
            <a:r>
              <a:rPr lang="ar-SA" sz="2000" b="1" dirty="0"/>
              <a:t>3 - الطرق او الوسائل المستخدمة في التدخل : </a:t>
            </a:r>
            <a:br>
              <a:rPr lang="ar-SA" b="1" dirty="0"/>
            </a:br>
            <a:r>
              <a:rPr lang="ar-SA" b="1" dirty="0"/>
              <a:t> </a:t>
            </a:r>
            <a:r>
              <a:rPr lang="ar-SA" sz="1800" kern="100" dirty="0">
                <a:effectLst/>
                <a:latin typeface="Calibri" panose="020F0502020204030204" pitchFamily="34" charset="0"/>
                <a:ea typeface="Calibri" panose="020F0502020204030204" pitchFamily="34" charset="0"/>
                <a:cs typeface="Arial" panose="020B0604020202020204" pitchFamily="34" charset="0"/>
              </a:rPr>
              <a:t>تم اجراء تجربة لاختبار التمايز الغير كامل وتأثيره على اختيارات المستأجرين التي يمكن ان تؤثر على طلب الوحدات الكبيرة والمتوسطة والصغيرة الحجم </a:t>
            </a:r>
            <a:br>
              <a:rPr lang="ar-SA" sz="1800" kern="100" dirty="0">
                <a:effectLst/>
                <a:latin typeface="Calibri" panose="020F0502020204030204" pitchFamily="34" charset="0"/>
                <a:ea typeface="Calibri" panose="020F0502020204030204" pitchFamily="34" charset="0"/>
                <a:cs typeface="Arial" panose="020B0604020202020204" pitchFamily="34" charset="0"/>
              </a:rPr>
            </a:b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ar-SA" sz="1800" kern="100" dirty="0">
                <a:effectLst/>
                <a:latin typeface="Calibri" panose="020F0502020204030204" pitchFamily="34" charset="0"/>
                <a:ea typeface="Calibri" panose="020F0502020204030204" pitchFamily="34" charset="0"/>
                <a:cs typeface="Arial" panose="020B0604020202020204" pitchFamily="34" charset="0"/>
              </a:rPr>
              <a:t>وتمت دراسة اختيارات العملاء للوحدات الكبيرة والمتوسطة والصغيرة الحجم قبل وبعد التجربة </a:t>
            </a:r>
            <a:br>
              <a:rPr lang="en-US" sz="1800" kern="100" dirty="0">
                <a:latin typeface="Calibri" panose="020F0502020204030204" pitchFamily="34" charset="0"/>
                <a:ea typeface="Calibri" panose="020F0502020204030204" pitchFamily="34" charset="0"/>
                <a:cs typeface="Arial" panose="020B0604020202020204" pitchFamily="34" charset="0"/>
              </a:rPr>
            </a:br>
            <a:r>
              <a:rPr lang="ar-SA" sz="1800" kern="100" dirty="0">
                <a:latin typeface="Calibri" panose="020F0502020204030204" pitchFamily="34" charset="0"/>
                <a:ea typeface="Calibri" panose="020F0502020204030204" pitchFamily="34" charset="0"/>
                <a:cs typeface="Arial" panose="020B0604020202020204" pitchFamily="34" charset="0"/>
              </a:rPr>
              <a:t>وأثبتت ان العملاء يفضلون الوحدة الصغيرة والمتوسطة بسبب فرق واضح في السعر عن الوحدات الكبيرة </a:t>
            </a:r>
            <a:br>
              <a:rPr lang="en-US" sz="1800" kern="100" dirty="0">
                <a:effectLst/>
                <a:latin typeface="Calibri" panose="020F0502020204030204" pitchFamily="34" charset="0"/>
                <a:ea typeface="Calibri" panose="020F0502020204030204" pitchFamily="34" charset="0"/>
                <a:cs typeface="Arial" panose="020B0604020202020204" pitchFamily="34" charset="0"/>
              </a:rPr>
            </a:br>
            <a:r>
              <a:rPr lang="ar-SA" sz="1800" kern="100" dirty="0">
                <a:effectLst/>
                <a:latin typeface="Calibri" panose="020F0502020204030204" pitchFamily="34" charset="0"/>
                <a:ea typeface="Calibri" panose="020F0502020204030204" pitchFamily="34" charset="0"/>
                <a:cs typeface="Arial" panose="020B0604020202020204" pitchFamily="34" charset="0"/>
              </a:rPr>
              <a:t> </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ar-SA" sz="2000" dirty="0"/>
          </a:p>
        </p:txBody>
      </p:sp>
      <p:sp>
        <p:nvSpPr>
          <p:cNvPr id="6" name="عنصر نائب للمحتوى 5">
            <a:extLst>
              <a:ext uri="{FF2B5EF4-FFF2-40B4-BE49-F238E27FC236}">
                <a16:creationId xmlns:a16="http://schemas.microsoft.com/office/drawing/2014/main" id="{35D92187-5345-2ED7-A9F2-6CEB231FCCB3}"/>
              </a:ext>
            </a:extLst>
          </p:cNvPr>
          <p:cNvSpPr>
            <a:spLocks noGrp="1"/>
          </p:cNvSpPr>
          <p:nvPr>
            <p:ph idx="1"/>
          </p:nvPr>
        </p:nvSpPr>
        <p:spPr>
          <a:xfrm>
            <a:off x="2500605" y="303052"/>
            <a:ext cx="9558046" cy="2398713"/>
          </a:xfrm>
        </p:spPr>
        <p:txBody>
          <a:bodyPr anchor="ctr">
            <a:normAutofit/>
          </a:bodyPr>
          <a:lstStyle/>
          <a:p>
            <a:pPr marL="0" indent="0">
              <a:buNone/>
            </a:pPr>
            <a:r>
              <a:rPr lang="ar-SA" sz="2000" b="1" dirty="0"/>
              <a:t>2 – المشكلة المراد التدخل فيها : </a:t>
            </a:r>
          </a:p>
          <a:p>
            <a:pPr marL="0" indent="0">
              <a:buNone/>
            </a:pPr>
            <a:endParaRPr lang="ar-SA" sz="2000" b="1" dirty="0"/>
          </a:p>
          <a:p>
            <a:pPr marL="0" marR="0" algn="r" rtl="1">
              <a:lnSpc>
                <a:spcPct val="107000"/>
              </a:lnSpc>
              <a:spcBef>
                <a:spcPts val="0"/>
              </a:spcBef>
              <a:spcAft>
                <a:spcPts val="800"/>
              </a:spcAft>
            </a:pPr>
            <a:r>
              <a:rPr lang="ar-SA" sz="1800" kern="100" dirty="0">
                <a:effectLst/>
                <a:latin typeface="Calibri" panose="020F0502020204030204" pitchFamily="34" charset="0"/>
                <a:ea typeface="Calibri" panose="020F0502020204030204" pitchFamily="34" charset="0"/>
                <a:cs typeface="Arial" panose="020B0604020202020204" pitchFamily="34" charset="0"/>
              </a:rPr>
              <a:t>هل يمكن للسعر ان يعزز رغبة العميل في اختيار الوحدات الكبيرة بدلاً من الصغيرة والمتوسطة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kern="100" dirty="0">
                <a:effectLst/>
                <a:latin typeface="Calibri" panose="020F0502020204030204" pitchFamily="34" charset="0"/>
                <a:ea typeface="Calibri" panose="020F0502020204030204" pitchFamily="34" charset="0"/>
                <a:cs typeface="Arial" panose="020B0604020202020204" pitchFamily="34" charset="0"/>
              </a:rPr>
              <a:t>وهل يمكن ان يؤثر سعر الوحدات المتوسطة المساحة على الوحدات الكبيرة المساحة</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kern="100" dirty="0">
                <a:effectLst/>
                <a:latin typeface="Calibri" panose="020F0502020204030204" pitchFamily="34" charset="0"/>
                <a:ea typeface="Calibri" panose="020F0502020204030204" pitchFamily="34" charset="0"/>
                <a:cs typeface="Arial" panose="020B0604020202020204" pitchFamily="34" charset="0"/>
              </a:rPr>
              <a:t>أردنا معرفة إذا كان بإمكاننا زيادة الطلب على الوحدات الكبيرة عن طريق مقاربة الأسعار للوحدة الكبيرة والمتوسطة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7" name="صورة 26">
            <a:extLst>
              <a:ext uri="{FF2B5EF4-FFF2-40B4-BE49-F238E27FC236}">
                <a16:creationId xmlns:a16="http://schemas.microsoft.com/office/drawing/2014/main" id="{F51A78D2-4907-74DB-A6CE-F7B6E5093A8F}"/>
              </a:ext>
            </a:extLst>
          </p:cNvPr>
          <p:cNvPicPr>
            <a:picLocks noChangeAspect="1"/>
          </p:cNvPicPr>
          <p:nvPr/>
        </p:nvPicPr>
        <p:blipFill>
          <a:blip r:embed="rId2"/>
          <a:stretch>
            <a:fillRect/>
          </a:stretch>
        </p:blipFill>
        <p:spPr>
          <a:xfrm>
            <a:off x="12672" y="6636"/>
            <a:ext cx="2180509" cy="735229"/>
          </a:xfrm>
          <a:prstGeom prst="rect">
            <a:avLst/>
          </a:prstGeom>
        </p:spPr>
      </p:pic>
      <p:pic>
        <p:nvPicPr>
          <p:cNvPr id="29" name="صورة 28">
            <a:extLst>
              <a:ext uri="{FF2B5EF4-FFF2-40B4-BE49-F238E27FC236}">
                <a16:creationId xmlns:a16="http://schemas.microsoft.com/office/drawing/2014/main" id="{E0D6B43F-B1BB-3A90-2DAB-68370790FE02}"/>
              </a:ext>
            </a:extLst>
          </p:cNvPr>
          <p:cNvPicPr>
            <a:picLocks noChangeAspect="1"/>
          </p:cNvPicPr>
          <p:nvPr/>
        </p:nvPicPr>
        <p:blipFill>
          <a:blip r:embed="rId3"/>
          <a:stretch>
            <a:fillRect/>
          </a:stretch>
        </p:blipFill>
        <p:spPr>
          <a:xfrm>
            <a:off x="12672" y="6190126"/>
            <a:ext cx="12192000" cy="695866"/>
          </a:xfrm>
          <a:prstGeom prst="rect">
            <a:avLst/>
          </a:prstGeom>
        </p:spPr>
      </p:pic>
    </p:spTree>
    <p:extLst>
      <p:ext uri="{BB962C8B-B14F-4D97-AF65-F5344CB8AC3E}">
        <p14:creationId xmlns:p14="http://schemas.microsoft.com/office/powerpoint/2010/main" val="22884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291" y="3296652"/>
            <a:ext cx="12202113"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عنوان 1">
            <a:extLst>
              <a:ext uri="{FF2B5EF4-FFF2-40B4-BE49-F238E27FC236}">
                <a16:creationId xmlns:a16="http://schemas.microsoft.com/office/drawing/2014/main" id="{DBD4B3CE-4417-7992-2113-3DEB2EA03B72}"/>
              </a:ext>
            </a:extLst>
          </p:cNvPr>
          <p:cNvSpPr>
            <a:spLocks noGrp="1"/>
          </p:cNvSpPr>
          <p:nvPr>
            <p:ph type="title"/>
          </p:nvPr>
        </p:nvSpPr>
        <p:spPr>
          <a:xfrm>
            <a:off x="225670" y="1371164"/>
            <a:ext cx="12074613" cy="5480200"/>
          </a:xfrm>
        </p:spPr>
        <p:txBody>
          <a:bodyPr>
            <a:normAutofit/>
          </a:bodyPr>
          <a:lstStyle/>
          <a:p>
            <a:pPr marL="0" marR="0" algn="ctr" rtl="1">
              <a:lnSpc>
                <a:spcPct val="107000"/>
              </a:lnSpc>
              <a:spcBef>
                <a:spcPts val="0"/>
              </a:spcBef>
              <a:spcAft>
                <a:spcPts val="800"/>
              </a:spcAft>
            </a:pPr>
            <a:r>
              <a:rPr lang="ar-SA" sz="2400" b="1" kern="100" dirty="0">
                <a:effectLst/>
                <a:latin typeface="Calibri" panose="020F0502020204030204" pitchFamily="34" charset="0"/>
                <a:ea typeface="Calibri" panose="020F0502020204030204" pitchFamily="34" charset="0"/>
                <a:cs typeface="Arial" panose="020B0604020202020204" pitchFamily="34" charset="0"/>
              </a:rPr>
              <a:t>كانت التغيرات التي تمت ملحوظه حيث زاد الاقبال على الوحدات الكبيرة المساحة عن قبل </a:t>
            </a:r>
            <a:br>
              <a:rPr lang="en-US" sz="2400" b="1" kern="100" dirty="0">
                <a:effectLst/>
                <a:latin typeface="Calibri" panose="020F0502020204030204" pitchFamily="34" charset="0"/>
                <a:ea typeface="Calibri" panose="020F0502020204030204" pitchFamily="34" charset="0"/>
                <a:cs typeface="Arial" panose="020B0604020202020204" pitchFamily="34" charset="0"/>
              </a:rPr>
            </a:br>
            <a:br>
              <a:rPr lang="en-US" sz="2400" b="1" kern="100" dirty="0">
                <a:effectLst/>
                <a:latin typeface="Calibri" panose="020F0502020204030204" pitchFamily="34" charset="0"/>
                <a:ea typeface="Calibri" panose="020F0502020204030204" pitchFamily="34" charset="0"/>
                <a:cs typeface="Arial" panose="020B0604020202020204" pitchFamily="34" charset="0"/>
              </a:rPr>
            </a:br>
            <a:r>
              <a:rPr lang="ar-SA" sz="2400" b="1" kern="100" dirty="0">
                <a:effectLst/>
                <a:latin typeface="Calibri" panose="020F0502020204030204" pitchFamily="34" charset="0"/>
                <a:ea typeface="Calibri" panose="020F0502020204030204" pitchFamily="34" charset="0"/>
                <a:cs typeface="Arial" panose="020B0604020202020204" pitchFamily="34" charset="0"/>
              </a:rPr>
              <a:t>بسبب تقليل الخدمات في الوحدات الصغيرة ومقاربة الأسعار بين الوحدات المتوسطة والكبيرة</a:t>
            </a:r>
            <a:br>
              <a:rPr lang="ar-SA" sz="2400" b="1" kern="100" dirty="0">
                <a:effectLst/>
                <a:latin typeface="Calibri" panose="020F0502020204030204" pitchFamily="34" charset="0"/>
                <a:ea typeface="Calibri" panose="020F0502020204030204" pitchFamily="34" charset="0"/>
                <a:cs typeface="Arial" panose="020B0604020202020204" pitchFamily="34" charset="0"/>
              </a:rPr>
            </a:br>
            <a:r>
              <a:rPr lang="ar-SA" sz="2400" b="1" kern="100" dirty="0">
                <a:effectLst/>
                <a:latin typeface="Calibri" panose="020F0502020204030204" pitchFamily="34" charset="0"/>
                <a:ea typeface="Calibri" panose="020F0502020204030204" pitchFamily="34" charset="0"/>
                <a:cs typeface="Arial" panose="020B0604020202020204" pitchFamily="34" charset="0"/>
              </a:rPr>
              <a:t> </a:t>
            </a:r>
            <a:br>
              <a:rPr lang="en-US" sz="2800" b="1" kern="100" dirty="0">
                <a:effectLst/>
                <a:latin typeface="Calibri" panose="020F0502020204030204" pitchFamily="34" charset="0"/>
                <a:ea typeface="Calibri" panose="020F0502020204030204" pitchFamily="34" charset="0"/>
                <a:cs typeface="Arial" panose="020B0604020202020204" pitchFamily="34" charset="0"/>
              </a:rPr>
            </a:br>
            <a:r>
              <a:rPr lang="ar-SA" sz="2800" b="1" kern="100" dirty="0">
                <a:effectLst/>
                <a:latin typeface="Calibri" panose="020F0502020204030204" pitchFamily="34" charset="0"/>
                <a:ea typeface="Calibri" panose="020F0502020204030204" pitchFamily="34" charset="0"/>
                <a:cs typeface="Arial" panose="020B0604020202020204" pitchFamily="34" charset="0"/>
              </a:rPr>
              <a:t> </a:t>
            </a:r>
            <a:br>
              <a:rPr lang="en-US" sz="2800" b="1" kern="100" dirty="0">
                <a:effectLst/>
                <a:latin typeface="Calibri" panose="020F0502020204030204" pitchFamily="34" charset="0"/>
                <a:ea typeface="Calibri" panose="020F0502020204030204" pitchFamily="34" charset="0"/>
                <a:cs typeface="Arial" panose="020B0604020202020204" pitchFamily="34" charset="0"/>
              </a:rPr>
            </a:br>
            <a:br>
              <a:rPr lang="ar-SA" sz="2800" b="1" dirty="0"/>
            </a:br>
            <a:br>
              <a:rPr lang="ar-SA" sz="2800" b="1" dirty="0"/>
            </a:br>
            <a:endParaRPr lang="ar-SA" sz="2800" b="1" dirty="0"/>
          </a:p>
        </p:txBody>
      </p:sp>
      <p:sp>
        <p:nvSpPr>
          <p:cNvPr id="6" name="عنصر نائب للمحتوى 5">
            <a:extLst>
              <a:ext uri="{FF2B5EF4-FFF2-40B4-BE49-F238E27FC236}">
                <a16:creationId xmlns:a16="http://schemas.microsoft.com/office/drawing/2014/main" id="{35D92187-5345-2ED7-A9F2-6CEB231FCCB3}"/>
              </a:ext>
            </a:extLst>
          </p:cNvPr>
          <p:cNvSpPr>
            <a:spLocks noGrp="1"/>
          </p:cNvSpPr>
          <p:nvPr>
            <p:ph idx="1"/>
          </p:nvPr>
        </p:nvSpPr>
        <p:spPr>
          <a:xfrm>
            <a:off x="5573863" y="629299"/>
            <a:ext cx="2429621" cy="1389959"/>
          </a:xfrm>
        </p:spPr>
        <p:txBody>
          <a:bodyPr anchor="ctr">
            <a:normAutofit/>
          </a:bodyPr>
          <a:lstStyle/>
          <a:p>
            <a:pPr marL="0" indent="0">
              <a:buNone/>
            </a:pPr>
            <a:r>
              <a:rPr lang="ar-SA" sz="2000" b="1" dirty="0"/>
              <a:t>(4)النتائج وحجم التأثير: </a:t>
            </a:r>
            <a:endParaRPr lang="ar-SA" sz="2000" dirty="0"/>
          </a:p>
        </p:txBody>
      </p:sp>
      <p:pic>
        <p:nvPicPr>
          <p:cNvPr id="27" name="صورة 26">
            <a:extLst>
              <a:ext uri="{FF2B5EF4-FFF2-40B4-BE49-F238E27FC236}">
                <a16:creationId xmlns:a16="http://schemas.microsoft.com/office/drawing/2014/main" id="{F51A78D2-4907-74DB-A6CE-F7B6E5093A8F}"/>
              </a:ext>
            </a:extLst>
          </p:cNvPr>
          <p:cNvPicPr>
            <a:picLocks noChangeAspect="1"/>
          </p:cNvPicPr>
          <p:nvPr/>
        </p:nvPicPr>
        <p:blipFill>
          <a:blip r:embed="rId2"/>
          <a:stretch>
            <a:fillRect/>
          </a:stretch>
        </p:blipFill>
        <p:spPr>
          <a:xfrm>
            <a:off x="12672" y="6636"/>
            <a:ext cx="2180509" cy="735229"/>
          </a:xfrm>
          <a:prstGeom prst="rect">
            <a:avLst/>
          </a:prstGeom>
        </p:spPr>
      </p:pic>
      <p:pic>
        <p:nvPicPr>
          <p:cNvPr id="29" name="صورة 28">
            <a:extLst>
              <a:ext uri="{FF2B5EF4-FFF2-40B4-BE49-F238E27FC236}">
                <a16:creationId xmlns:a16="http://schemas.microsoft.com/office/drawing/2014/main" id="{E0D6B43F-B1BB-3A90-2DAB-68370790FE02}"/>
              </a:ext>
            </a:extLst>
          </p:cNvPr>
          <p:cNvPicPr>
            <a:picLocks noChangeAspect="1"/>
          </p:cNvPicPr>
          <p:nvPr/>
        </p:nvPicPr>
        <p:blipFill>
          <a:blip r:embed="rId3"/>
          <a:stretch>
            <a:fillRect/>
          </a:stretch>
        </p:blipFill>
        <p:spPr>
          <a:xfrm>
            <a:off x="-108283" y="6168770"/>
            <a:ext cx="12192000" cy="695866"/>
          </a:xfrm>
          <a:prstGeom prst="rect">
            <a:avLst/>
          </a:prstGeom>
        </p:spPr>
      </p:pic>
    </p:spTree>
    <p:extLst>
      <p:ext uri="{BB962C8B-B14F-4D97-AF65-F5344CB8AC3E}">
        <p14:creationId xmlns:p14="http://schemas.microsoft.com/office/powerpoint/2010/main" val="16698885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495198DE538A4987E0A86011721C41" ma:contentTypeVersion="2" ma:contentTypeDescription="Create a new document." ma:contentTypeScope="" ma:versionID="c57567c1bb3b85d37f9edb3738339450">
  <xsd:schema xmlns:xsd="http://www.w3.org/2001/XMLSchema" xmlns:xs="http://www.w3.org/2001/XMLSchema" xmlns:p="http://schemas.microsoft.com/office/2006/metadata/properties" xmlns:ns3="b7aa7f65-80d7-4b9a-8adf-b1c490d6dd81" targetNamespace="http://schemas.microsoft.com/office/2006/metadata/properties" ma:root="true" ma:fieldsID="f55ec245858d2d6b63a3224e67018adb" ns3:_="">
    <xsd:import namespace="b7aa7f65-80d7-4b9a-8adf-b1c490d6dd8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aa7f65-80d7-4b9a-8adf-b1c490d6dd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9A546A-BEC0-4BA9-BF86-F24E112401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aa7f65-80d7-4b9a-8adf-b1c490d6dd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CDDCE0-9CAD-44AB-88ED-CD632A08CC1A}">
  <ds:schemaRefs>
    <ds:schemaRef ds:uri="http://schemas.microsoft.com/sharepoint/v3/contenttype/forms"/>
  </ds:schemaRefs>
</ds:datastoreItem>
</file>

<file path=customXml/itemProps3.xml><?xml version="1.0" encoding="utf-8"?>
<ds:datastoreItem xmlns:ds="http://schemas.openxmlformats.org/officeDocument/2006/customXml" ds:itemID="{2EC545D0-E882-42DA-9A25-B6A560890551}">
  <ds:schemaRefs>
    <ds:schemaRef ds:uri="http://www.w3.org/XML/1998/namespace"/>
    <ds:schemaRef ds:uri="http://purl.org/dc/elements/1.1/"/>
    <ds:schemaRef ds:uri="http://purl.org/dc/terms/"/>
    <ds:schemaRef ds:uri="http://schemas.microsoft.com/office/2006/documentManagement/types"/>
    <ds:schemaRef ds:uri="http://purl.org/dc/dcmitype/"/>
    <ds:schemaRef ds:uri="b7aa7f65-80d7-4b9a-8adf-b1c490d6dd8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10977</TotalTime>
  <Words>255</Words>
  <Application>Microsoft Office PowerPoint</Application>
  <PresentationFormat>شاشة عريضة</PresentationFormat>
  <Paragraphs>22</Paragraphs>
  <Slides>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3</vt:i4>
      </vt:variant>
    </vt:vector>
  </HeadingPairs>
  <TitlesOfParts>
    <vt:vector size="7" baseType="lpstr">
      <vt:lpstr>Arial</vt:lpstr>
      <vt:lpstr>Calibri</vt:lpstr>
      <vt:lpstr>Calibri Light</vt:lpstr>
      <vt:lpstr>نسق Office</vt:lpstr>
      <vt:lpstr>تجربة \ محمد فهد العتيبي </vt:lpstr>
      <vt:lpstr>3 - الطرق او الوسائل المستخدمة في التدخل :   تم اجراء تجربة لاختبار التمايز الغير كامل وتأثيره على اختيارات المستأجرين التي يمكن ان تؤثر على طلب الوحدات الكبيرة والمتوسطة والصغيرة الحجم   وتمت دراسة اختيارات العملاء للوحدات الكبيرة والمتوسطة والصغيرة الحجم قبل وبعد التجربة  وأثبتت ان العملاء يفضلون الوحدة الصغيرة والمتوسطة بسبب فرق واضح في السعر عن الوحدات الكبيرة    </vt:lpstr>
      <vt:lpstr>كانت التغيرات التي تمت ملحوظه حيث زاد الاقبال على الوحدات الكبيرة المساحة عن قبل   بسبب تقليل الخدمات في الوحدات الصغيرة ومقاربة الأسعار بين الوحدات المتوسطة والكبيرة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رقم"4"</dc:title>
  <dc:creator>محمد العتيبي ID 443910550</dc:creator>
  <cp:lastModifiedBy>محمد العتيبي ID 443910550</cp:lastModifiedBy>
  <cp:revision>3</cp:revision>
  <dcterms:created xsi:type="dcterms:W3CDTF">2023-05-17T12:21:17Z</dcterms:created>
  <dcterms:modified xsi:type="dcterms:W3CDTF">2023-06-16T00:53:54Z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0x0101004F495198DE538A4987E0A86011721C41</vt:lpwstr>
  </property>
</Properties>
</file>