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8" r:id="rId1"/>
  </p:sldMasterIdLst>
  <p:sldIdLst>
    <p:sldId id="256" r:id="rId2"/>
    <p:sldId id="257" r:id="rId3"/>
    <p:sldId id="265" r:id="rId4"/>
    <p:sldId id="258" r:id="rId5"/>
    <p:sldId id="259" r:id="rId6"/>
    <p:sldId id="260" r:id="rId7"/>
    <p:sldId id="261" r:id="rId8"/>
    <p:sldId id="262" r:id="rId9"/>
    <p:sldId id="263" r:id="rId10"/>
    <p:sldId id="264" r:id="rId11"/>
    <p:sldId id="266" r:id="rId12"/>
    <p:sldId id="267" r:id="rId13"/>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1973" autoAdjust="0"/>
    <p:restoredTop sz="94660"/>
  </p:normalViewPr>
  <p:slideViewPr>
    <p:cSldViewPr snapToGrid="0">
      <p:cViewPr varScale="1">
        <p:scale>
          <a:sx n="74" d="100"/>
          <a:sy n="74" d="100"/>
        </p:scale>
        <p:origin x="4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1C5FDA7-A4F0-4831-9644-B4338870A772}" type="datetimeFigureOut">
              <a:rPr lang="ar-SA" smtClean="0"/>
              <a:t>22/11/44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6F9A34E-412A-4AEE-A893-4CF8DC11B64A}" type="slidenum">
              <a:rPr lang="ar-SA" smtClean="0"/>
              <a:t>‹#›</a:t>
            </a:fld>
            <a:endParaRPr lang="ar-S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2957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C5FDA7-A4F0-4831-9644-B4338870A772}" type="datetimeFigureOut">
              <a:rPr lang="ar-SA" smtClean="0"/>
              <a:t>22/11/44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6F9A34E-412A-4AEE-A893-4CF8DC11B64A}" type="slidenum">
              <a:rPr lang="ar-SA" smtClean="0"/>
              <a:t>‹#›</a:t>
            </a:fld>
            <a:endParaRPr lang="ar-SA"/>
          </a:p>
        </p:txBody>
      </p:sp>
    </p:spTree>
    <p:extLst>
      <p:ext uri="{BB962C8B-B14F-4D97-AF65-F5344CB8AC3E}">
        <p14:creationId xmlns:p14="http://schemas.microsoft.com/office/powerpoint/2010/main" val="689522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C5FDA7-A4F0-4831-9644-B4338870A772}" type="datetimeFigureOut">
              <a:rPr lang="ar-SA" smtClean="0"/>
              <a:t>22/11/44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6F9A34E-412A-4AEE-A893-4CF8DC11B64A}" type="slidenum">
              <a:rPr lang="ar-SA" smtClean="0"/>
              <a:t>‹#›</a:t>
            </a:fld>
            <a:endParaRPr lang="ar-SA"/>
          </a:p>
        </p:txBody>
      </p:sp>
    </p:spTree>
    <p:extLst>
      <p:ext uri="{BB962C8B-B14F-4D97-AF65-F5344CB8AC3E}">
        <p14:creationId xmlns:p14="http://schemas.microsoft.com/office/powerpoint/2010/main" val="1580837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C5FDA7-A4F0-4831-9644-B4338870A772}" type="datetimeFigureOut">
              <a:rPr lang="ar-SA" smtClean="0"/>
              <a:t>22/11/44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6F9A34E-412A-4AEE-A893-4CF8DC11B64A}" type="slidenum">
              <a:rPr lang="ar-SA" smtClean="0"/>
              <a:t>‹#›</a:t>
            </a:fld>
            <a:endParaRPr lang="ar-SA"/>
          </a:p>
        </p:txBody>
      </p:sp>
    </p:spTree>
    <p:extLst>
      <p:ext uri="{BB962C8B-B14F-4D97-AF65-F5344CB8AC3E}">
        <p14:creationId xmlns:p14="http://schemas.microsoft.com/office/powerpoint/2010/main" val="1496492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C5FDA7-A4F0-4831-9644-B4338870A772}" type="datetimeFigureOut">
              <a:rPr lang="ar-SA" smtClean="0"/>
              <a:t>22/11/44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6F9A34E-412A-4AEE-A893-4CF8DC11B64A}" type="slidenum">
              <a:rPr lang="ar-SA" smtClean="0"/>
              <a:t>‹#›</a:t>
            </a:fld>
            <a:endParaRPr lang="ar-S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5112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1C5FDA7-A4F0-4831-9644-B4338870A772}" type="datetimeFigureOut">
              <a:rPr lang="ar-SA" smtClean="0"/>
              <a:t>22/11/44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6F9A34E-412A-4AEE-A893-4CF8DC11B64A}" type="slidenum">
              <a:rPr lang="ar-SA" smtClean="0"/>
              <a:t>‹#›</a:t>
            </a:fld>
            <a:endParaRPr lang="ar-SA"/>
          </a:p>
        </p:txBody>
      </p:sp>
    </p:spTree>
    <p:extLst>
      <p:ext uri="{BB962C8B-B14F-4D97-AF65-F5344CB8AC3E}">
        <p14:creationId xmlns:p14="http://schemas.microsoft.com/office/powerpoint/2010/main" val="2440568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1C5FDA7-A4F0-4831-9644-B4338870A772}" type="datetimeFigureOut">
              <a:rPr lang="ar-SA" smtClean="0"/>
              <a:t>22/11/44</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66F9A34E-412A-4AEE-A893-4CF8DC11B64A}" type="slidenum">
              <a:rPr lang="ar-SA" smtClean="0"/>
              <a:t>‹#›</a:t>
            </a:fld>
            <a:endParaRPr lang="ar-SA"/>
          </a:p>
        </p:txBody>
      </p:sp>
    </p:spTree>
    <p:extLst>
      <p:ext uri="{BB962C8B-B14F-4D97-AF65-F5344CB8AC3E}">
        <p14:creationId xmlns:p14="http://schemas.microsoft.com/office/powerpoint/2010/main" val="3372011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1C5FDA7-A4F0-4831-9644-B4338870A772}" type="datetimeFigureOut">
              <a:rPr lang="ar-SA" smtClean="0"/>
              <a:t>22/11/44</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66F9A34E-412A-4AEE-A893-4CF8DC11B64A}" type="slidenum">
              <a:rPr lang="ar-SA" smtClean="0"/>
              <a:t>‹#›</a:t>
            </a:fld>
            <a:endParaRPr lang="ar-SA"/>
          </a:p>
        </p:txBody>
      </p:sp>
    </p:spTree>
    <p:extLst>
      <p:ext uri="{BB962C8B-B14F-4D97-AF65-F5344CB8AC3E}">
        <p14:creationId xmlns:p14="http://schemas.microsoft.com/office/powerpoint/2010/main" val="374012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1C5FDA7-A4F0-4831-9644-B4338870A772}" type="datetimeFigureOut">
              <a:rPr lang="ar-SA" smtClean="0"/>
              <a:t>22/11/44</a:t>
            </a:fld>
            <a:endParaRPr lang="ar-S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ar-SA"/>
          </a:p>
        </p:txBody>
      </p:sp>
      <p:sp>
        <p:nvSpPr>
          <p:cNvPr id="9" name="Slide Number Placeholder 8"/>
          <p:cNvSpPr>
            <a:spLocks noGrp="1"/>
          </p:cNvSpPr>
          <p:nvPr>
            <p:ph type="sldNum" sz="quarter" idx="12"/>
          </p:nvPr>
        </p:nvSpPr>
        <p:spPr/>
        <p:txBody>
          <a:bodyPr/>
          <a:lstStyle/>
          <a:p>
            <a:fld id="{66F9A34E-412A-4AEE-A893-4CF8DC11B64A}" type="slidenum">
              <a:rPr lang="ar-SA" smtClean="0"/>
              <a:t>‹#›</a:t>
            </a:fld>
            <a:endParaRPr lang="ar-SA"/>
          </a:p>
        </p:txBody>
      </p:sp>
    </p:spTree>
    <p:extLst>
      <p:ext uri="{BB962C8B-B14F-4D97-AF65-F5344CB8AC3E}">
        <p14:creationId xmlns:p14="http://schemas.microsoft.com/office/powerpoint/2010/main" val="2412862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1C5FDA7-A4F0-4831-9644-B4338870A772}" type="datetimeFigureOut">
              <a:rPr lang="ar-SA" smtClean="0"/>
              <a:t>22/11/44</a:t>
            </a:fld>
            <a:endParaRPr lang="ar-S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ar-S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6F9A34E-412A-4AEE-A893-4CF8DC11B64A}" type="slidenum">
              <a:rPr lang="ar-SA" smtClean="0"/>
              <a:t>‹#›</a:t>
            </a:fld>
            <a:endParaRPr lang="ar-SA"/>
          </a:p>
        </p:txBody>
      </p:sp>
    </p:spTree>
    <p:extLst>
      <p:ext uri="{BB962C8B-B14F-4D97-AF65-F5344CB8AC3E}">
        <p14:creationId xmlns:p14="http://schemas.microsoft.com/office/powerpoint/2010/main" val="3605515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C5FDA7-A4F0-4831-9644-B4338870A772}" type="datetimeFigureOut">
              <a:rPr lang="ar-SA" smtClean="0"/>
              <a:t>22/11/44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6F9A34E-412A-4AEE-A893-4CF8DC11B64A}" type="slidenum">
              <a:rPr lang="ar-SA" smtClean="0"/>
              <a:t>‹#›</a:t>
            </a:fld>
            <a:endParaRPr lang="ar-SA"/>
          </a:p>
        </p:txBody>
      </p:sp>
    </p:spTree>
    <p:extLst>
      <p:ext uri="{BB962C8B-B14F-4D97-AF65-F5344CB8AC3E}">
        <p14:creationId xmlns:p14="http://schemas.microsoft.com/office/powerpoint/2010/main" val="2632765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1C5FDA7-A4F0-4831-9644-B4338870A772}" type="datetimeFigureOut">
              <a:rPr lang="ar-SA" smtClean="0"/>
              <a:t>22/11/44</a:t>
            </a:fld>
            <a:endParaRPr lang="ar-S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ar-S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6F9A34E-412A-4AEE-A893-4CF8DC11B64A}" type="slidenum">
              <a:rPr lang="ar-SA" smtClean="0"/>
              <a:t>‹#›</a:t>
            </a:fld>
            <a:endParaRPr lang="ar-S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91307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1"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r" defTabSz="914400" rtl="1"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r" defTabSz="914400" rtl="1"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r" rtl="0"/>
            <a:r>
              <a:rPr lang="ar-SA" sz="3600" b="1" dirty="0"/>
              <a:t>تجربة تعزيز استخدام السيارات الكهربائية</a:t>
            </a:r>
            <a:r>
              <a:rPr lang="en-US" dirty="0"/>
              <a:t/>
            </a:r>
            <a:br>
              <a:rPr lang="en-US" dirty="0"/>
            </a:br>
            <a:endParaRPr lang="ar-SA" dirty="0"/>
          </a:p>
        </p:txBody>
      </p:sp>
      <p:sp>
        <p:nvSpPr>
          <p:cNvPr id="3" name="Subtitle 2"/>
          <p:cNvSpPr>
            <a:spLocks noGrp="1"/>
          </p:cNvSpPr>
          <p:nvPr>
            <p:ph type="subTitle" idx="1"/>
          </p:nvPr>
        </p:nvSpPr>
        <p:spPr/>
        <p:txBody>
          <a:bodyPr/>
          <a:lstStyle/>
          <a:p>
            <a:pPr algn="r" rtl="0"/>
            <a:r>
              <a:rPr lang="ar-SA" dirty="0" smtClean="0"/>
              <a:t>إعداد الطالب: فهد بن رشيد</a:t>
            </a:r>
          </a:p>
          <a:p>
            <a:pPr algn="r" rtl="0"/>
            <a:r>
              <a:rPr lang="ar-SA" dirty="0" smtClean="0"/>
              <a:t>إشراف الدكتور: نواف الجليفي</a:t>
            </a:r>
            <a:endParaRPr lang="ar-SA" dirty="0"/>
          </a:p>
        </p:txBody>
      </p:sp>
    </p:spTree>
    <p:extLst>
      <p:ext uri="{BB962C8B-B14F-4D97-AF65-F5344CB8AC3E}">
        <p14:creationId xmlns:p14="http://schemas.microsoft.com/office/powerpoint/2010/main" val="36312429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800" b="1" dirty="0"/>
              <a:t>خامساّ: أولوية الوقوف للمواقف القريبة من </a:t>
            </a:r>
            <a:r>
              <a:rPr lang="ar-SA" sz="2800" b="1" dirty="0" smtClean="0"/>
              <a:t>البوابات:</a:t>
            </a:r>
            <a:endParaRPr lang="ar-SA" sz="2800" dirty="0"/>
          </a:p>
        </p:txBody>
      </p:sp>
      <p:sp>
        <p:nvSpPr>
          <p:cNvPr id="3" name="Content Placeholder 2"/>
          <p:cNvSpPr>
            <a:spLocks noGrp="1"/>
          </p:cNvSpPr>
          <p:nvPr>
            <p:ph idx="1"/>
          </p:nvPr>
        </p:nvSpPr>
        <p:spPr/>
        <p:txBody>
          <a:bodyPr/>
          <a:lstStyle/>
          <a:p>
            <a:pPr algn="just">
              <a:lnSpc>
                <a:spcPct val="150000"/>
              </a:lnSpc>
            </a:pPr>
            <a:r>
              <a:rPr lang="ar-SA" dirty="0"/>
              <a:t>إضافة للنقطة السابقة </a:t>
            </a:r>
            <a:r>
              <a:rPr lang="ar-SA" dirty="0" smtClean="0"/>
              <a:t>, خصصت المواقف الفريبة من البوابات للسيارات الكهربائية , </a:t>
            </a:r>
            <a:r>
              <a:rPr lang="ar-SA" dirty="0"/>
              <a:t>و بالتالي يراها مرتادو الأسواق و تمنح قائد المركبة ميزة فريدة عن المركبات التقليدية, و بالتالي يدفع فضول المارة لتجربتها و اقتنائها.</a:t>
            </a:r>
            <a:endParaRPr lang="en-US" dirty="0"/>
          </a:p>
          <a:p>
            <a:pPr algn="just">
              <a:lnSpc>
                <a:spcPct val="150000"/>
              </a:lnSpc>
            </a:pPr>
            <a:endParaRPr lang="ar-SA" dirty="0"/>
          </a:p>
        </p:txBody>
      </p:sp>
    </p:spTree>
    <p:extLst>
      <p:ext uri="{BB962C8B-B14F-4D97-AF65-F5344CB8AC3E}">
        <p14:creationId xmlns:p14="http://schemas.microsoft.com/office/powerpoint/2010/main" val="382077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sz="2800" b="1" dirty="0"/>
              <a:t>النتائج و حجم </a:t>
            </a:r>
            <a:r>
              <a:rPr lang="ar-SA" sz="2800" b="1" dirty="0"/>
              <a:t>التأثير المتوقع</a:t>
            </a:r>
            <a:r>
              <a:rPr lang="ar-SA" sz="2800" b="1" dirty="0"/>
              <a:t>:</a:t>
            </a:r>
            <a:endParaRPr lang="ar-SA" sz="2800" b="1" dirty="0"/>
          </a:p>
        </p:txBody>
      </p:sp>
      <p:sp>
        <p:nvSpPr>
          <p:cNvPr id="3" name="Content Placeholder 2"/>
          <p:cNvSpPr>
            <a:spLocks noGrp="1"/>
          </p:cNvSpPr>
          <p:nvPr>
            <p:ph idx="1"/>
          </p:nvPr>
        </p:nvSpPr>
        <p:spPr/>
        <p:txBody>
          <a:bodyPr/>
          <a:lstStyle/>
          <a:p>
            <a:pPr algn="just">
              <a:lnSpc>
                <a:spcPct val="150000"/>
              </a:lnSpc>
            </a:pPr>
            <a:r>
              <a:rPr lang="ar-SA" dirty="0" smtClean="0"/>
              <a:t>من المتوقع بعد تطبيق التجربة لمدة عام , إذ ان التأثير يتطلب فترة حتي ينعكس على  المستهلكين , أن يرتفع الطلب على السيارات الكهربائية بنسبة 50-70 % للسنة الأولى , و 300%-400% في السنوات الأربع التالية. كما يتوقع أن ينخفض الطلب على الوقود الأحفوري بنسبة 7% في السنة الأولى , و 25% في السنوات الأربع التالية. </a:t>
            </a:r>
            <a:endParaRPr lang="ar-SA" dirty="0"/>
          </a:p>
        </p:txBody>
      </p:sp>
    </p:spTree>
    <p:extLst>
      <p:ext uri="{BB962C8B-B14F-4D97-AF65-F5344CB8AC3E}">
        <p14:creationId xmlns:p14="http://schemas.microsoft.com/office/powerpoint/2010/main" val="2186765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sz="2800" b="1" dirty="0"/>
              <a:t>الخلاصة</a:t>
            </a:r>
            <a:r>
              <a:rPr lang="ar-SA" dirty="0" smtClean="0"/>
              <a:t>: </a:t>
            </a:r>
            <a:endParaRPr lang="ar-SA" dirty="0"/>
          </a:p>
        </p:txBody>
      </p:sp>
      <p:sp>
        <p:nvSpPr>
          <p:cNvPr id="3" name="Content Placeholder 2"/>
          <p:cNvSpPr>
            <a:spLocks noGrp="1"/>
          </p:cNvSpPr>
          <p:nvPr>
            <p:ph idx="1"/>
          </p:nvPr>
        </p:nvSpPr>
        <p:spPr/>
        <p:txBody>
          <a:bodyPr/>
          <a:lstStyle/>
          <a:p>
            <a:pPr algn="just">
              <a:lnSpc>
                <a:spcPct val="150000"/>
              </a:lnSpc>
            </a:pPr>
            <a:r>
              <a:rPr lang="ar-SA" dirty="0" smtClean="0"/>
              <a:t>يتوقع لتجربة تعزيز استخدام السيارات الكهربائية في المملكة أثر إيجابي على جانب المستهلك في تخفيض النفقات , و على الحكومة في تقليل الأعباء و الطلب المتزايد على الوقود الأحفوري , كما يتوقع أن يكون التأثير في دالة أسية ( </a:t>
            </a:r>
            <a:r>
              <a:rPr lang="en-US" dirty="0" smtClean="0"/>
              <a:t>exponential</a:t>
            </a:r>
            <a:r>
              <a:rPr lang="ar-SA" dirty="0" smtClean="0"/>
              <a:t> ) على السنوات الخمس القادمة. </a:t>
            </a:r>
            <a:endParaRPr lang="ar-SA" dirty="0"/>
          </a:p>
        </p:txBody>
      </p:sp>
    </p:spTree>
    <p:extLst>
      <p:ext uri="{BB962C8B-B14F-4D97-AF65-F5344CB8AC3E}">
        <p14:creationId xmlns:p14="http://schemas.microsoft.com/office/powerpoint/2010/main" val="1461329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2800" b="1" dirty="0"/>
              <a:t>تجربة تعزيز استخدام السيارات الكهربائية</a:t>
            </a:r>
            <a:r>
              <a:rPr lang="en-US" sz="2800" dirty="0"/>
              <a:t/>
            </a:r>
            <a:br>
              <a:rPr lang="en-US" sz="2800" dirty="0"/>
            </a:br>
            <a:endParaRPr lang="ar-SA" sz="2800" dirty="0"/>
          </a:p>
        </p:txBody>
      </p:sp>
      <p:sp>
        <p:nvSpPr>
          <p:cNvPr id="3" name="Content Placeholder 2"/>
          <p:cNvSpPr>
            <a:spLocks noGrp="1"/>
          </p:cNvSpPr>
          <p:nvPr>
            <p:ph idx="1"/>
          </p:nvPr>
        </p:nvSpPr>
        <p:spPr>
          <a:xfrm>
            <a:off x="1097280" y="2532184"/>
            <a:ext cx="10058400" cy="3336909"/>
          </a:xfrm>
        </p:spPr>
        <p:txBody>
          <a:bodyPr/>
          <a:lstStyle/>
          <a:p>
            <a:pPr>
              <a:lnSpc>
                <a:spcPct val="150000"/>
              </a:lnSpc>
            </a:pPr>
            <a:r>
              <a:rPr lang="ar-SA" dirty="0" smtClean="0"/>
              <a:t>الدولة</a:t>
            </a:r>
            <a:r>
              <a:rPr lang="ar-SA" dirty="0"/>
              <a:t>: المملكة العربية السعودية</a:t>
            </a:r>
            <a:endParaRPr lang="en-US" dirty="0"/>
          </a:p>
          <a:p>
            <a:pPr>
              <a:lnSpc>
                <a:spcPct val="150000"/>
              </a:lnSpc>
            </a:pPr>
            <a:r>
              <a:rPr lang="ar-SA" dirty="0"/>
              <a:t>القطاع: الطاقة</a:t>
            </a:r>
            <a:endParaRPr lang="en-US" dirty="0"/>
          </a:p>
          <a:p>
            <a:pPr>
              <a:lnSpc>
                <a:spcPct val="150000"/>
              </a:lnSpc>
            </a:pPr>
            <a:r>
              <a:rPr lang="ar-SA" dirty="0"/>
              <a:t>المشكلة: عزوف عن شراء السيارات الكهربائية و مقاومة التغيير.</a:t>
            </a:r>
            <a:endParaRPr lang="en-US" dirty="0"/>
          </a:p>
          <a:p>
            <a:pPr>
              <a:lnSpc>
                <a:spcPct val="150000"/>
              </a:lnSpc>
            </a:pPr>
            <a:r>
              <a:rPr lang="ar-SA" dirty="0"/>
              <a:t>الهدف: زيادة استخدام السيارات </a:t>
            </a:r>
            <a:r>
              <a:rPr lang="ar-SA" dirty="0" smtClean="0"/>
              <a:t>الكهربائية</a:t>
            </a:r>
          </a:p>
          <a:p>
            <a:pPr>
              <a:lnSpc>
                <a:spcPct val="150000"/>
              </a:lnSpc>
            </a:pPr>
            <a:r>
              <a:rPr lang="ar-SA" dirty="0" smtClean="0"/>
              <a:t>الفترة: يناير 2024 –  ديسمبر 2024.</a:t>
            </a:r>
            <a:endParaRPr lang="en-US" dirty="0"/>
          </a:p>
          <a:p>
            <a:endParaRPr lang="ar-SA" dirty="0"/>
          </a:p>
        </p:txBody>
      </p:sp>
    </p:spTree>
    <p:extLst>
      <p:ext uri="{BB962C8B-B14F-4D97-AF65-F5344CB8AC3E}">
        <p14:creationId xmlns:p14="http://schemas.microsoft.com/office/powerpoint/2010/main" val="122760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sz="2800" b="1" dirty="0"/>
              <a:t>التشخيص</a:t>
            </a:r>
            <a:r>
              <a:rPr lang="ar-SA" dirty="0" smtClean="0"/>
              <a:t>:</a:t>
            </a:r>
            <a:endParaRPr lang="ar-SA" dirty="0"/>
          </a:p>
        </p:txBody>
      </p:sp>
      <p:sp>
        <p:nvSpPr>
          <p:cNvPr id="3" name="Content Placeholder 2"/>
          <p:cNvSpPr>
            <a:spLocks noGrp="1"/>
          </p:cNvSpPr>
          <p:nvPr>
            <p:ph idx="1"/>
          </p:nvPr>
        </p:nvSpPr>
        <p:spPr/>
        <p:txBody>
          <a:bodyPr>
            <a:normAutofit/>
          </a:bodyPr>
          <a:lstStyle/>
          <a:p>
            <a:pPr algn="just">
              <a:lnSpc>
                <a:spcPct val="150000"/>
              </a:lnSpc>
            </a:pPr>
            <a:r>
              <a:rPr lang="ar-SA" dirty="0" smtClean="0"/>
              <a:t>في ظل ازدياد عدد السكان و زيادة الطلب على الوقود و محدودية انتاجه محلياً من جهة, و تشديد القيود البيئية العالمية على الانبعاثات الكربونية من جهة أخرى , أصبحت السيارات الكهربائية حلاً لكلا الطرفين الحكومات في تنويع الطلب على الطاقة و تقليل الانبعاثات الضارة و تخفيض درجة الحرارة,  و المستفيد الآخر هم قائدو المركبات في تقليل تكلفة المواصلات إذ اصبحت تكلفة </a:t>
            </a:r>
            <a:r>
              <a:rPr lang="ar-SA" dirty="0"/>
              <a:t>الوقود في التنقلات تستقطع جزءاً ليس باليسير من دخل </a:t>
            </a:r>
            <a:r>
              <a:rPr lang="ar-SA" dirty="0" smtClean="0"/>
              <a:t>الفرد. لكن هذه التقنية الجديدة تواجه مقاومة وانخفاض للطلب عليها لاسيما في بداية طرحها في الأسواق و هنا تكمن المشكلة.  </a:t>
            </a:r>
          </a:p>
          <a:p>
            <a:endParaRPr lang="ar-SA" dirty="0"/>
          </a:p>
          <a:p>
            <a:endParaRPr lang="ar-SA" dirty="0" smtClean="0"/>
          </a:p>
          <a:p>
            <a:r>
              <a:rPr lang="ar-SA" dirty="0" smtClean="0"/>
              <a:t> </a:t>
            </a:r>
            <a:endParaRPr lang="ar-SA" dirty="0"/>
          </a:p>
        </p:txBody>
      </p:sp>
    </p:spTree>
    <p:extLst>
      <p:ext uri="{BB962C8B-B14F-4D97-AF65-F5344CB8AC3E}">
        <p14:creationId xmlns:p14="http://schemas.microsoft.com/office/powerpoint/2010/main" val="1758262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2800" b="1" dirty="0" smtClean="0"/>
              <a:t>تجربة تعزيز استخدام السيارات الكهربائية</a:t>
            </a:r>
            <a:r>
              <a:rPr lang="en-US" sz="3200" dirty="0" smtClean="0"/>
              <a:t/>
            </a:r>
            <a:br>
              <a:rPr lang="en-US" sz="3200" dirty="0" smtClean="0"/>
            </a:br>
            <a:endParaRPr lang="ar-SA" sz="3200" dirty="0"/>
          </a:p>
        </p:txBody>
      </p:sp>
      <p:sp>
        <p:nvSpPr>
          <p:cNvPr id="3" name="Content Placeholder 2"/>
          <p:cNvSpPr>
            <a:spLocks noGrp="1"/>
          </p:cNvSpPr>
          <p:nvPr>
            <p:ph idx="1"/>
          </p:nvPr>
        </p:nvSpPr>
        <p:spPr>
          <a:xfrm>
            <a:off x="837027" y="1887937"/>
            <a:ext cx="10578905" cy="4023360"/>
          </a:xfrm>
        </p:spPr>
        <p:txBody>
          <a:bodyPr>
            <a:normAutofit fontScale="92500" lnSpcReduction="20000"/>
          </a:bodyPr>
          <a:lstStyle/>
          <a:p>
            <a:pPr algn="just">
              <a:lnSpc>
                <a:spcPct val="200000"/>
              </a:lnSpc>
            </a:pPr>
            <a:r>
              <a:rPr lang="ar-SA" sz="2200" dirty="0"/>
              <a:t>تهدف التجربة لتحفيز و تعزيز التغيير لدى قائدي المركبات من استخدام محركات الاحتراق الداخلي ,إلى استخدام المركبات الكهربائية و ذلك لتقليل الانبعاثات الضارة و الالتزام بالمستويات العالمية المحددة لكل دولة, و رفع جودة الهواء داخل المدن من جهة و تخفيض درجة الحرارة الناتجة من محركات الاحتراق الداخلي وعددها الكبير لا سيما في المدن الرئيسية كالرياض و جدة من جهة أخرى. كما أن المركبات الكهربائية تساهم في تقليل استهلاك المحروقات المحدودة في ظل الانفجار السكاني المتزايد , و قد يتوارد إلى الذهن أن المحروقات ستستهلك سواء في المحرك أو في انتاج الكهرباء , لكن الإجابة عن هذا التساؤل هي أن كفاءة المولدات في محطات انتاج الكهرباء أعلى بكثير من محركات الاحتراق الداخلي للمركبات. كما أن السعة الانتاجية للكهرباء لدى المحطات في المملكة قابلة للزيادة بتكلفة أفل من زيادة عدد المصافي أو استيراد المحروقات من الخارج.</a:t>
            </a:r>
            <a:endParaRPr lang="en-US" sz="2200" dirty="0"/>
          </a:p>
          <a:p>
            <a:endParaRPr lang="ar-SA" dirty="0"/>
          </a:p>
        </p:txBody>
      </p:sp>
    </p:spTree>
    <p:extLst>
      <p:ext uri="{BB962C8B-B14F-4D97-AF65-F5344CB8AC3E}">
        <p14:creationId xmlns:p14="http://schemas.microsoft.com/office/powerpoint/2010/main" val="4123127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2800" b="1" dirty="0" smtClean="0"/>
              <a:t>الطرق المستخدمة</a:t>
            </a:r>
            <a:endParaRPr lang="ar-SA" sz="2800" b="1" dirty="0"/>
          </a:p>
        </p:txBody>
      </p:sp>
      <p:sp>
        <p:nvSpPr>
          <p:cNvPr id="3" name="Content Placeholder 2"/>
          <p:cNvSpPr>
            <a:spLocks noGrp="1"/>
          </p:cNvSpPr>
          <p:nvPr>
            <p:ph idx="1"/>
          </p:nvPr>
        </p:nvSpPr>
        <p:spPr/>
        <p:txBody>
          <a:bodyPr>
            <a:normAutofit/>
          </a:bodyPr>
          <a:lstStyle/>
          <a:p>
            <a:pPr marL="0" indent="0">
              <a:lnSpc>
                <a:spcPct val="150000"/>
              </a:lnSpc>
              <a:buNone/>
            </a:pPr>
            <a:r>
              <a:rPr lang="ar-SA" dirty="0"/>
              <a:t>اعتمدت التجربة على عدة طرق </a:t>
            </a:r>
            <a:r>
              <a:rPr lang="ar-SA" dirty="0" smtClean="0"/>
              <a:t>في تعزيز و زيادة استخدام السيارات الكهربائية و هي </a:t>
            </a:r>
            <a:r>
              <a:rPr lang="ar-SA" dirty="0"/>
              <a:t>:</a:t>
            </a:r>
            <a:endParaRPr lang="en-US" dirty="0"/>
          </a:p>
          <a:p>
            <a:pPr marL="457200" lvl="0" indent="-457200">
              <a:lnSpc>
                <a:spcPct val="150000"/>
              </a:lnSpc>
              <a:buFont typeface="+mj-lt"/>
              <a:buAutoNum type="arabicPeriod"/>
            </a:pPr>
            <a:r>
              <a:rPr lang="ar-SA" dirty="0"/>
              <a:t>اعفاء ضريبي عند شراء المركبات الكهربائية</a:t>
            </a:r>
            <a:endParaRPr lang="en-US" dirty="0"/>
          </a:p>
          <a:p>
            <a:pPr marL="457200" lvl="0" indent="-457200">
              <a:lnSpc>
                <a:spcPct val="150000"/>
              </a:lnSpc>
              <a:buFont typeface="+mj-lt"/>
              <a:buAutoNum type="arabicPeriod"/>
            </a:pPr>
            <a:r>
              <a:rPr lang="ar-SA" dirty="0"/>
              <a:t>تحديد سيارات الاجرة لدى المطارات و الأسواق بالسيارات الكهربائية</a:t>
            </a:r>
            <a:endParaRPr lang="en-US" dirty="0"/>
          </a:p>
          <a:p>
            <a:pPr marL="457200" lvl="0" indent="-457200">
              <a:lnSpc>
                <a:spcPct val="150000"/>
              </a:lnSpc>
              <a:buFont typeface="+mj-lt"/>
              <a:buAutoNum type="arabicPeriod"/>
            </a:pPr>
            <a:r>
              <a:rPr lang="ar-SA" dirty="0"/>
              <a:t>تأجير سيارات كهربائية بأسعار رمزية </a:t>
            </a:r>
            <a:endParaRPr lang="en-US" dirty="0"/>
          </a:p>
          <a:p>
            <a:pPr marL="457200" lvl="0" indent="-457200">
              <a:lnSpc>
                <a:spcPct val="150000"/>
              </a:lnSpc>
              <a:buFont typeface="+mj-lt"/>
              <a:buAutoNum type="arabicPeriod"/>
            </a:pPr>
            <a:r>
              <a:rPr lang="ar-SA" dirty="0"/>
              <a:t>توفير </a:t>
            </a:r>
            <a:r>
              <a:rPr lang="ar-SA" dirty="0" smtClean="0"/>
              <a:t>أماكن شحن </a:t>
            </a:r>
            <a:r>
              <a:rPr lang="ar-SA" dirty="0"/>
              <a:t>مجانية في الأماكن العامة </a:t>
            </a:r>
            <a:endParaRPr lang="en-US" dirty="0"/>
          </a:p>
          <a:p>
            <a:pPr marL="457200" lvl="0" indent="-457200">
              <a:lnSpc>
                <a:spcPct val="150000"/>
              </a:lnSpc>
              <a:buFont typeface="+mj-lt"/>
              <a:buAutoNum type="arabicPeriod"/>
            </a:pPr>
            <a:r>
              <a:rPr lang="ar-SA" dirty="0"/>
              <a:t>أولوية الوقوف للمواقف القريبة من البوابات</a:t>
            </a:r>
            <a:endParaRPr lang="en-US" dirty="0"/>
          </a:p>
          <a:p>
            <a:endParaRPr lang="ar-SA" dirty="0"/>
          </a:p>
        </p:txBody>
      </p:sp>
    </p:spTree>
    <p:extLst>
      <p:ext uri="{BB962C8B-B14F-4D97-AF65-F5344CB8AC3E}">
        <p14:creationId xmlns:p14="http://schemas.microsoft.com/office/powerpoint/2010/main" val="2507443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800" b="1" dirty="0"/>
              <a:t>أولاّ: اعفاء ضريبي عند شراء المركبات الكهربائية</a:t>
            </a:r>
            <a:r>
              <a:rPr lang="ar-SA" sz="2800" b="1" dirty="0" smtClean="0"/>
              <a:t>:</a:t>
            </a:r>
            <a:endParaRPr lang="ar-SA" dirty="0"/>
          </a:p>
        </p:txBody>
      </p:sp>
      <p:sp>
        <p:nvSpPr>
          <p:cNvPr id="3" name="Content Placeholder 2"/>
          <p:cNvSpPr>
            <a:spLocks noGrp="1"/>
          </p:cNvSpPr>
          <p:nvPr>
            <p:ph idx="1"/>
          </p:nvPr>
        </p:nvSpPr>
        <p:spPr>
          <a:xfrm>
            <a:off x="1097280" y="1871002"/>
            <a:ext cx="10058400" cy="3998091"/>
          </a:xfrm>
        </p:spPr>
        <p:txBody>
          <a:bodyPr/>
          <a:lstStyle/>
          <a:p>
            <a:pPr>
              <a:lnSpc>
                <a:spcPct val="150000"/>
              </a:lnSpc>
            </a:pPr>
            <a:r>
              <a:rPr lang="ar-SA" dirty="0" smtClean="0"/>
              <a:t>تطبق </a:t>
            </a:r>
            <a:r>
              <a:rPr lang="ar-SA" dirty="0"/>
              <a:t>ضريبة القيمة المضافة على المشتريات في المملكة , و بهدف التأثير على الطلب في </a:t>
            </a:r>
            <a:r>
              <a:rPr lang="ar-SA" dirty="0" smtClean="0"/>
              <a:t>السيارات </a:t>
            </a:r>
            <a:r>
              <a:rPr lang="ar-SA" dirty="0"/>
              <a:t>الكهربائية , تم اعفاؤها من ضريبة </a:t>
            </a:r>
            <a:r>
              <a:rPr lang="ar-SA" dirty="0" smtClean="0"/>
              <a:t>القيمة </a:t>
            </a:r>
            <a:r>
              <a:rPr lang="ar-SA" dirty="0"/>
              <a:t>المضافة و التي تشكل %15 </a:t>
            </a:r>
            <a:r>
              <a:rPr lang="ar-SA" dirty="0" smtClean="0"/>
              <a:t>من تكلفة السيارة , وذلك يرفع قيمة السيارة الكهربائية مقابل التكلفة.</a:t>
            </a:r>
            <a:endParaRPr lang="en-US" dirty="0"/>
          </a:p>
          <a:p>
            <a:endParaRPr lang="ar-SA" dirty="0"/>
          </a:p>
        </p:txBody>
      </p:sp>
    </p:spTree>
    <p:extLst>
      <p:ext uri="{BB962C8B-B14F-4D97-AF65-F5344CB8AC3E}">
        <p14:creationId xmlns:p14="http://schemas.microsoft.com/office/powerpoint/2010/main" val="520214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800" b="1" dirty="0"/>
              <a:t>ثانياّ: تحديد سيارات الاجرة لدى المطارات و الأسواق بالسيارات </a:t>
            </a:r>
            <a:r>
              <a:rPr lang="ar-SA" sz="2800" b="1" dirty="0" smtClean="0"/>
              <a:t>الكهربائية</a:t>
            </a:r>
            <a:r>
              <a:rPr lang="en-US" sz="2800" b="1" dirty="0" smtClean="0"/>
              <a:t>:</a:t>
            </a:r>
            <a:endParaRPr lang="ar-SA" dirty="0"/>
          </a:p>
        </p:txBody>
      </p:sp>
      <p:sp>
        <p:nvSpPr>
          <p:cNvPr id="3" name="Content Placeholder 2"/>
          <p:cNvSpPr>
            <a:spLocks noGrp="1"/>
          </p:cNvSpPr>
          <p:nvPr>
            <p:ph idx="1"/>
          </p:nvPr>
        </p:nvSpPr>
        <p:spPr/>
        <p:txBody>
          <a:bodyPr/>
          <a:lstStyle/>
          <a:p>
            <a:pPr algn="just">
              <a:lnSpc>
                <a:spcPct val="150000"/>
              </a:lnSpc>
            </a:pPr>
            <a:r>
              <a:rPr lang="ar-SA" dirty="0"/>
              <a:t>في سبيل تغيير نظرة السكان تجاه المركبات الكهربائية و رفع مستوى تقبلهم لهذا النوع من السيارات بعد اعتيادهم على المركبات التقليدية منذ معرفتهم بالسيارات , جرى تقييد سيارات الأجرة في المطارات و الأسواق بالسيارات الكهربائية , و ذلك لخلق تجربة واقعية تبين مزايا السيارات الكهربائية و بالتالي تدفع العملاء لاقتناء هذه السيارات و نقل تجربتهم للآخرين.</a:t>
            </a:r>
            <a:endParaRPr lang="en-US" dirty="0"/>
          </a:p>
          <a:p>
            <a:endParaRPr lang="ar-SA" dirty="0"/>
          </a:p>
        </p:txBody>
      </p:sp>
    </p:spTree>
    <p:extLst>
      <p:ext uri="{BB962C8B-B14F-4D97-AF65-F5344CB8AC3E}">
        <p14:creationId xmlns:p14="http://schemas.microsoft.com/office/powerpoint/2010/main" val="3526494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ar-SA" sz="2800" b="1" dirty="0"/>
              <a:t>ثالثاّ: تأجير سيارات كهربائية بأسعار </a:t>
            </a:r>
            <a:r>
              <a:rPr lang="ar-SA" sz="2800" b="1" dirty="0" smtClean="0"/>
              <a:t>رمزية:</a:t>
            </a:r>
            <a:endParaRPr lang="ar-SA" sz="2800" dirty="0"/>
          </a:p>
        </p:txBody>
      </p:sp>
      <p:sp>
        <p:nvSpPr>
          <p:cNvPr id="3" name="Content Placeholder 2"/>
          <p:cNvSpPr>
            <a:spLocks noGrp="1"/>
          </p:cNvSpPr>
          <p:nvPr>
            <p:ph idx="1"/>
          </p:nvPr>
        </p:nvSpPr>
        <p:spPr/>
        <p:txBody>
          <a:bodyPr/>
          <a:lstStyle/>
          <a:p>
            <a:pPr algn="just">
              <a:lnSpc>
                <a:spcPct val="150000"/>
              </a:lnSpc>
            </a:pPr>
            <a:r>
              <a:rPr lang="en-US" b="1" dirty="0"/>
              <a:t> </a:t>
            </a:r>
            <a:r>
              <a:rPr lang="ar-SA" dirty="0"/>
              <a:t>لا شك تكلفة الايجار تشكل عاملاّ مهماّ في اختيار المركبة المستأجرة , ومن هنا كان تخفيض سعر الايجار للسيارات الكهربائية بدعم من الحكومة بالإضافة لانخفاض التكلفة الرأسمالية على مكتب التأجير بإعفاء السيارات الكهربائية من الضريبة كما أوردنا في النقطة الأولى, كل ذلك يدفع المستأجر لاختيار السيارات الكهربائية و يمنحه تجربة قيادة توضح له مزاياها و بالتالي تحدث تغيير في الذائقة و النظرة الاجتماعية تجاه هذا النوع من السيارات.</a:t>
            </a:r>
            <a:endParaRPr lang="en-US" dirty="0"/>
          </a:p>
          <a:p>
            <a:pPr algn="just"/>
            <a:endParaRPr lang="ar-SA" dirty="0"/>
          </a:p>
        </p:txBody>
      </p:sp>
    </p:spTree>
    <p:extLst>
      <p:ext uri="{BB962C8B-B14F-4D97-AF65-F5344CB8AC3E}">
        <p14:creationId xmlns:p14="http://schemas.microsoft.com/office/powerpoint/2010/main" val="2948461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800" b="1" dirty="0"/>
              <a:t>رابعاّ : </a:t>
            </a:r>
            <a:r>
              <a:rPr lang="ar-SA" sz="2800" b="1" dirty="0" smtClean="0"/>
              <a:t>توفير أماكن شحن مجانية </a:t>
            </a:r>
            <a:r>
              <a:rPr lang="ar-SA" sz="2800" b="1" dirty="0"/>
              <a:t>في الأماكن </a:t>
            </a:r>
            <a:r>
              <a:rPr lang="ar-SA" sz="2800" b="1" dirty="0" smtClean="0"/>
              <a:t>العامة</a:t>
            </a:r>
            <a:r>
              <a:rPr lang="en-US" sz="2800" b="1" dirty="0" smtClean="0"/>
              <a:t>: </a:t>
            </a:r>
            <a:endParaRPr lang="ar-SA" sz="3200" dirty="0"/>
          </a:p>
        </p:txBody>
      </p:sp>
      <p:sp>
        <p:nvSpPr>
          <p:cNvPr id="3" name="Content Placeholder 2"/>
          <p:cNvSpPr>
            <a:spLocks noGrp="1"/>
          </p:cNvSpPr>
          <p:nvPr>
            <p:ph idx="1"/>
          </p:nvPr>
        </p:nvSpPr>
        <p:spPr/>
        <p:txBody>
          <a:bodyPr/>
          <a:lstStyle/>
          <a:p>
            <a:pPr algn="just">
              <a:lnSpc>
                <a:spcPct val="150000"/>
              </a:lnSpc>
            </a:pPr>
            <a:r>
              <a:rPr lang="ar-SA" dirty="0"/>
              <a:t>من أهم النقاط التي يتخوف منها من لهم رغبة باقتناء سيارة كهربائية هي مسألة تزويد المركبة بالطاقة , خصوصا مع ضغف البنية التحتية لهذه التقنية و حداثتها. لذا , أشترطت الحكومة توفير مواقف مخصصة للسيارات الكهربائية ومزودة بشواحن مجانية لاستغلال الوقت المستغرق في المرفق لشحن المركبة بلا تكلفة.</a:t>
            </a:r>
            <a:endParaRPr lang="en-US" dirty="0"/>
          </a:p>
          <a:p>
            <a:pPr algn="just">
              <a:lnSpc>
                <a:spcPct val="150000"/>
              </a:lnSpc>
            </a:pPr>
            <a:endParaRPr lang="ar-SA" dirty="0"/>
          </a:p>
        </p:txBody>
      </p:sp>
    </p:spTree>
    <p:extLst>
      <p:ext uri="{BB962C8B-B14F-4D97-AF65-F5344CB8AC3E}">
        <p14:creationId xmlns:p14="http://schemas.microsoft.com/office/powerpoint/2010/main" val="379886208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62</TotalTime>
  <Words>765</Words>
  <Application>Microsoft Office PowerPoint</Application>
  <PresentationFormat>Widescreen</PresentationFormat>
  <Paragraphs>37</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Retrospect</vt:lpstr>
      <vt:lpstr>تجربة تعزيز استخدام السيارات الكهربائية </vt:lpstr>
      <vt:lpstr>تجربة تعزيز استخدام السيارات الكهربائية </vt:lpstr>
      <vt:lpstr>التشخيص:</vt:lpstr>
      <vt:lpstr>تجربة تعزيز استخدام السيارات الكهربائية </vt:lpstr>
      <vt:lpstr>الطرق المستخدمة</vt:lpstr>
      <vt:lpstr>أولاّ: اعفاء ضريبي عند شراء المركبات الكهربائية:</vt:lpstr>
      <vt:lpstr>ثانياّ: تحديد سيارات الاجرة لدى المطارات و الأسواق بالسيارات الكهربائية:</vt:lpstr>
      <vt:lpstr>ثالثاّ: تأجير سيارات كهربائية بأسعار رمزية:</vt:lpstr>
      <vt:lpstr>رابعاّ : توفير أماكن شحن مجانية في الأماكن العامة: </vt:lpstr>
      <vt:lpstr>خامساّ: أولوية الوقوف للمواقف القريبة من البوابات:</vt:lpstr>
      <vt:lpstr>النتائج و حجم التأثير المتوقع:</vt:lpstr>
      <vt:lpstr>الخلاصة: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تجربة تعزيز استخدام السيارات الكهربائية</dc:title>
  <dc:creator>فوفو</dc:creator>
  <cp:lastModifiedBy>فوفو</cp:lastModifiedBy>
  <cp:revision>9</cp:revision>
  <dcterms:created xsi:type="dcterms:W3CDTF">2023-06-03T05:16:52Z</dcterms:created>
  <dcterms:modified xsi:type="dcterms:W3CDTF">2023-06-10T10:33:54Z</dcterms:modified>
</cp:coreProperties>
</file>