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64" r:id="rId1"/>
  </p:sldMasterIdLst>
  <p:sldIdLst>
    <p:sldId id="256" r:id="rId2"/>
    <p:sldId id="265" r:id="rId3"/>
    <p:sldId id="257" r:id="rId4"/>
    <p:sldId id="258" r:id="rId5"/>
    <p:sldId id="259" r:id="rId6"/>
    <p:sldId id="260" r:id="rId7"/>
    <p:sldId id="261" r:id="rId8"/>
    <p:sldId id="262" r:id="rId9"/>
    <p:sldId id="263" r:id="rId10"/>
    <p:sldId id="264" r:id="rId11"/>
    <p:sldId id="266" r:id="rId12"/>
    <p:sldId id="267"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النمط المتوس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3" autoAdjust="0"/>
    <p:restoredTop sz="94626" autoAdjust="0"/>
  </p:normalViewPr>
  <p:slideViewPr>
    <p:cSldViewPr>
      <p:cViewPr varScale="1">
        <p:scale>
          <a:sx n="46" d="100"/>
          <a:sy n="46" d="100"/>
        </p:scale>
        <p:origin x="1146"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5311E0C-7BDF-4269-BA41-1680C4513A1C}" type="datetimeFigureOut">
              <a:rPr lang="ar-SA" smtClean="0"/>
              <a:pPr/>
              <a:t>28/01/1445</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39820A6-B0E4-405D-B794-CAEDB4273A80}" type="slidenum">
              <a:rPr lang="ar-SA" smtClean="0"/>
              <a:pPr/>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5311E0C-7BDF-4269-BA41-1680C4513A1C}" type="datetimeFigureOut">
              <a:rPr lang="ar-SA" smtClean="0"/>
              <a:pPr/>
              <a:t>28/01/1445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39820A6-B0E4-405D-B794-CAEDB4273A80}"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5311E0C-7BDF-4269-BA41-1680C4513A1C}" type="datetimeFigureOut">
              <a:rPr lang="ar-SA" smtClean="0"/>
              <a:pPr/>
              <a:t>28/01/1445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39820A6-B0E4-405D-B794-CAEDB4273A80}"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05311E0C-7BDF-4269-BA41-1680C4513A1C}" type="datetimeFigureOut">
              <a:rPr lang="ar-SA" smtClean="0"/>
              <a:pPr/>
              <a:t>28/01/1445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39820A6-B0E4-405D-B794-CAEDB4273A80}"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05311E0C-7BDF-4269-BA41-1680C4513A1C}" type="datetimeFigureOut">
              <a:rPr lang="ar-SA" smtClean="0"/>
              <a:pPr/>
              <a:t>28/01/1445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39820A6-B0E4-405D-B794-CAEDB4273A80}"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05311E0C-7BDF-4269-BA41-1680C4513A1C}" type="datetimeFigureOut">
              <a:rPr lang="ar-SA" smtClean="0"/>
              <a:pPr/>
              <a:t>28/01/1445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39820A6-B0E4-405D-B794-CAEDB4273A80}" type="slidenum">
              <a:rPr lang="ar-SA" smtClean="0"/>
              <a:pPr/>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05311E0C-7BDF-4269-BA41-1680C4513A1C}" type="datetimeFigureOut">
              <a:rPr lang="ar-SA" smtClean="0"/>
              <a:pPr/>
              <a:t>28/01/1445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239820A6-B0E4-405D-B794-CAEDB4273A80}"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05311E0C-7BDF-4269-BA41-1680C4513A1C}" type="datetimeFigureOut">
              <a:rPr lang="ar-SA" smtClean="0"/>
              <a:pPr/>
              <a:t>28/01/1445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239820A6-B0E4-405D-B794-CAEDB4273A80}"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311E0C-7BDF-4269-BA41-1680C4513A1C}" type="datetimeFigureOut">
              <a:rPr lang="ar-SA" smtClean="0"/>
              <a:pPr/>
              <a:t>28/01/1445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239820A6-B0E4-405D-B794-CAEDB4273A80}"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5311E0C-7BDF-4269-BA41-1680C4513A1C}" type="datetimeFigureOut">
              <a:rPr lang="ar-SA" smtClean="0"/>
              <a:pPr/>
              <a:t>28/01/1445</a:t>
            </a:fld>
            <a:endParaRPr lang="ar-SA"/>
          </a:p>
        </p:txBody>
      </p:sp>
      <p:sp>
        <p:nvSpPr>
          <p:cNvPr id="7" name="Slide Number Placeholder 6"/>
          <p:cNvSpPr>
            <a:spLocks noGrp="1"/>
          </p:cNvSpPr>
          <p:nvPr>
            <p:ph type="sldNum" sz="quarter" idx="12"/>
          </p:nvPr>
        </p:nvSpPr>
        <p:spPr/>
        <p:txBody>
          <a:bodyPr/>
          <a:lstStyle/>
          <a:p>
            <a:fld id="{239820A6-B0E4-405D-B794-CAEDB4273A80}" type="slidenum">
              <a:rPr lang="ar-SA" smtClean="0"/>
              <a:pPr/>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05311E0C-7BDF-4269-BA41-1680C4513A1C}" type="datetimeFigureOut">
              <a:rPr lang="ar-SA" smtClean="0"/>
              <a:pPr/>
              <a:t>28/01/1445</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239820A6-B0E4-405D-B794-CAEDB4273A80}"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5311E0C-7BDF-4269-BA41-1680C4513A1C}" type="datetimeFigureOut">
              <a:rPr lang="ar-SA" smtClean="0"/>
              <a:pPr/>
              <a:t>28/01/1445</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39820A6-B0E4-405D-B794-CAEDB4273A80}"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SA" sz="4000" dirty="0" smtClean="0"/>
              <a:t>تأثير الملوثات في الحيوانات المائية</a:t>
            </a:r>
            <a:endParaRPr lang="ar-SA" sz="4000" dirty="0"/>
          </a:p>
        </p:txBody>
      </p:sp>
      <p:sp>
        <p:nvSpPr>
          <p:cNvPr id="3" name="عنوان فرعي 2"/>
          <p:cNvSpPr>
            <a:spLocks noGrp="1"/>
          </p:cNvSpPr>
          <p:nvPr>
            <p:ph type="subTitle" idx="1"/>
          </p:nvPr>
        </p:nvSpPr>
        <p:spPr/>
        <p:txBody>
          <a:bodyPr>
            <a:normAutofit/>
          </a:bodyPr>
          <a:lstStyle/>
          <a:p>
            <a:r>
              <a:rPr lang="ar-SA" dirty="0" smtClean="0"/>
              <a:t>د. عهود العمري</a:t>
            </a:r>
          </a:p>
          <a:p>
            <a:r>
              <a:rPr lang="ar-SA" dirty="0" smtClean="0"/>
              <a:t>أ. مرام المقبل</a:t>
            </a:r>
          </a:p>
        </p:txBody>
      </p:sp>
    </p:spTree>
    <p:extLst>
      <p:ext uri="{BB962C8B-B14F-4D97-AF65-F5344CB8AC3E}">
        <p14:creationId xmlns:p14="http://schemas.microsoft.com/office/powerpoint/2010/main" val="2154255041"/>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40484669"/>
              </p:ext>
            </p:extLst>
          </p:nvPr>
        </p:nvGraphicFramePr>
        <p:xfrm>
          <a:off x="572573" y="764704"/>
          <a:ext cx="7973062" cy="4534443"/>
        </p:xfrm>
        <a:graphic>
          <a:graphicData uri="http://schemas.openxmlformats.org/drawingml/2006/table">
            <a:tbl>
              <a:tblPr rtl="1" firstRow="1" bandRow="1">
                <a:tableStyleId>{21E4AEA4-8DFA-4A89-87EB-49C32662AFE0}</a:tableStyleId>
              </a:tblPr>
              <a:tblGrid>
                <a:gridCol w="1400175">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731886">
                  <a:extLst>
                    <a:ext uri="{9D8B030D-6E8A-4147-A177-3AD203B41FA5}">
                      <a16:colId xmlns:a16="http://schemas.microsoft.com/office/drawing/2014/main" val="20002"/>
                    </a:ext>
                  </a:extLst>
                </a:gridCol>
                <a:gridCol w="909589">
                  <a:extLst>
                    <a:ext uri="{9D8B030D-6E8A-4147-A177-3AD203B41FA5}">
                      <a16:colId xmlns:a16="http://schemas.microsoft.com/office/drawing/2014/main" val="20003"/>
                    </a:ext>
                  </a:extLst>
                </a:gridCol>
                <a:gridCol w="820738">
                  <a:extLst>
                    <a:ext uri="{9D8B030D-6E8A-4147-A177-3AD203B41FA5}">
                      <a16:colId xmlns:a16="http://schemas.microsoft.com/office/drawing/2014/main" val="20004"/>
                    </a:ext>
                  </a:extLst>
                </a:gridCol>
                <a:gridCol w="820738">
                  <a:extLst>
                    <a:ext uri="{9D8B030D-6E8A-4147-A177-3AD203B41FA5}">
                      <a16:colId xmlns:a16="http://schemas.microsoft.com/office/drawing/2014/main" val="20005"/>
                    </a:ext>
                  </a:extLst>
                </a:gridCol>
                <a:gridCol w="820738">
                  <a:extLst>
                    <a:ext uri="{9D8B030D-6E8A-4147-A177-3AD203B41FA5}">
                      <a16:colId xmlns:a16="http://schemas.microsoft.com/office/drawing/2014/main" val="20006"/>
                    </a:ext>
                  </a:extLst>
                </a:gridCol>
                <a:gridCol w="820738">
                  <a:extLst>
                    <a:ext uri="{9D8B030D-6E8A-4147-A177-3AD203B41FA5}">
                      <a16:colId xmlns:a16="http://schemas.microsoft.com/office/drawing/2014/main" val="20007"/>
                    </a:ext>
                  </a:extLst>
                </a:gridCol>
                <a:gridCol w="712736">
                  <a:extLst>
                    <a:ext uri="{9D8B030D-6E8A-4147-A177-3AD203B41FA5}">
                      <a16:colId xmlns:a16="http://schemas.microsoft.com/office/drawing/2014/main" val="20008"/>
                    </a:ext>
                  </a:extLst>
                </a:gridCol>
                <a:gridCol w="727444">
                  <a:extLst>
                    <a:ext uri="{9D8B030D-6E8A-4147-A177-3AD203B41FA5}">
                      <a16:colId xmlns:a16="http://schemas.microsoft.com/office/drawing/2014/main" val="20009"/>
                    </a:ext>
                  </a:extLst>
                </a:gridCol>
              </a:tblGrid>
              <a:tr h="1104208">
                <a:tc gridSpan="2">
                  <a:txBody>
                    <a:bodyPr/>
                    <a:lstStyle/>
                    <a:p>
                      <a:pPr algn="ctr" rtl="1"/>
                      <a:r>
                        <a:rPr lang="ar-SA" dirty="0" smtClean="0"/>
                        <a:t>التراكيز</a:t>
                      </a:r>
                      <a:r>
                        <a:rPr lang="ar-SA" baseline="0" dirty="0" smtClean="0"/>
                        <a:t> </a:t>
                      </a:r>
                      <a:endParaRPr lang="ar-SA" dirty="0">
                        <a:solidFill>
                          <a:schemeClr val="tx1"/>
                        </a:solidFill>
                      </a:endParaRPr>
                    </a:p>
                  </a:txBody>
                  <a:tcPr/>
                </a:tc>
                <a:tc hMerge="1">
                  <a:txBody>
                    <a:bodyPr/>
                    <a:lstStyle/>
                    <a:p>
                      <a:pPr rtl="1"/>
                      <a:endParaRPr lang="ar-SA"/>
                    </a:p>
                  </a:txBody>
                  <a:tcPr/>
                </a:tc>
                <a:tc gridSpan="2">
                  <a:txBody>
                    <a:bodyPr/>
                    <a:lstStyle/>
                    <a:p>
                      <a:pPr algn="ctr" rtl="1"/>
                      <a:r>
                        <a:rPr lang="ar-SA" dirty="0" smtClean="0"/>
                        <a:t>الكنترول</a:t>
                      </a:r>
                      <a:r>
                        <a:rPr lang="ar-SA" baseline="0" dirty="0" smtClean="0"/>
                        <a:t> </a:t>
                      </a:r>
                    </a:p>
                    <a:p>
                      <a:pPr algn="ctr" rtl="1"/>
                      <a:r>
                        <a:rPr lang="en-US" baseline="0" dirty="0" smtClean="0"/>
                        <a:t>Control </a:t>
                      </a:r>
                      <a:endParaRPr lang="ar-SA" dirty="0">
                        <a:solidFill>
                          <a:schemeClr val="tx1"/>
                        </a:solidFill>
                      </a:endParaRPr>
                    </a:p>
                  </a:txBody>
                  <a:tcPr/>
                </a:tc>
                <a:tc hMerge="1">
                  <a:txBody>
                    <a:bodyPr/>
                    <a:lstStyle/>
                    <a:p>
                      <a:pPr rtl="1"/>
                      <a:endParaRPr lang="ar-SA"/>
                    </a:p>
                  </a:txBody>
                  <a:tcPr/>
                </a:tc>
                <a:tc gridSpan="2">
                  <a:txBody>
                    <a:bodyPr/>
                    <a:lstStyle/>
                    <a:p>
                      <a:pPr algn="ctr" rtl="1"/>
                      <a:r>
                        <a:rPr lang="en-US" dirty="0" smtClean="0"/>
                        <a:t>ZnSO</a:t>
                      </a:r>
                      <a:r>
                        <a:rPr lang="en-US" sz="800" dirty="0" smtClean="0"/>
                        <a:t>4</a:t>
                      </a:r>
                    </a:p>
                    <a:p>
                      <a:pPr algn="ctr" rtl="1"/>
                      <a:r>
                        <a:rPr lang="en-US" sz="1800" dirty="0" smtClean="0"/>
                        <a:t>0.</a:t>
                      </a:r>
                      <a:r>
                        <a:rPr lang="en-US" sz="1800" dirty="0" smtClean="0">
                          <a:solidFill>
                            <a:srgbClr val="FF0000"/>
                          </a:solidFill>
                        </a:rPr>
                        <a:t>01</a:t>
                      </a:r>
                    </a:p>
                    <a:p>
                      <a:pPr algn="ctr" rtl="1"/>
                      <a:r>
                        <a:rPr lang="en-US" sz="1800" dirty="0" smtClean="0"/>
                        <a:t>gm/L</a:t>
                      </a:r>
                      <a:endParaRPr lang="ar-SA" sz="1800" dirty="0">
                        <a:solidFill>
                          <a:schemeClr val="bg1"/>
                        </a:solidFill>
                      </a:endParaRPr>
                    </a:p>
                  </a:txBody>
                  <a:tcPr/>
                </a:tc>
                <a:tc hMerge="1">
                  <a:txBody>
                    <a:bodyPr/>
                    <a:lstStyle/>
                    <a:p>
                      <a:pPr rtl="1"/>
                      <a:endParaRPr lang="ar-SA"/>
                    </a:p>
                  </a:txBody>
                  <a:tcPr/>
                </a:tc>
                <a:tc gridSpan="2">
                  <a:txBody>
                    <a:bodyPr/>
                    <a:lstStyle/>
                    <a:p>
                      <a:pPr algn="ctr" rtl="1"/>
                      <a:r>
                        <a:rPr lang="en-US" dirty="0" smtClean="0"/>
                        <a:t>ZnSO</a:t>
                      </a:r>
                      <a:r>
                        <a:rPr lang="en-US" sz="800" dirty="0" smtClean="0"/>
                        <a:t>4</a:t>
                      </a:r>
                    </a:p>
                    <a:p>
                      <a:pPr algn="ctr" rtl="1"/>
                      <a:r>
                        <a:rPr lang="en-US" sz="1800" dirty="0" smtClean="0"/>
                        <a:t>0.</a:t>
                      </a:r>
                      <a:r>
                        <a:rPr lang="en-US" sz="1800" dirty="0" smtClean="0">
                          <a:solidFill>
                            <a:srgbClr val="FF0000"/>
                          </a:solidFill>
                        </a:rPr>
                        <a:t>1</a:t>
                      </a:r>
                    </a:p>
                    <a:p>
                      <a:pPr algn="ctr" rtl="1"/>
                      <a:r>
                        <a:rPr lang="en-US" sz="1800" dirty="0" smtClean="0"/>
                        <a:t>L</a:t>
                      </a:r>
                      <a:r>
                        <a:rPr lang="ar-SA" sz="1800" dirty="0" smtClean="0"/>
                        <a:t>/</a:t>
                      </a:r>
                      <a:r>
                        <a:rPr lang="en-US" sz="1800" dirty="0" smtClean="0"/>
                        <a:t>gm</a:t>
                      </a:r>
                      <a:endParaRPr lang="ar-SA" sz="1800" dirty="0" smtClean="0"/>
                    </a:p>
                    <a:p>
                      <a:pPr algn="ctr" rtl="1"/>
                      <a:endParaRPr lang="ar-SA" dirty="0"/>
                    </a:p>
                  </a:txBody>
                  <a:tcPr/>
                </a:tc>
                <a:tc hMerge="1">
                  <a:txBody>
                    <a:bodyPr/>
                    <a:lstStyle/>
                    <a:p>
                      <a:pPr rtl="1"/>
                      <a:endParaRPr lang="ar-SA"/>
                    </a:p>
                  </a:txBody>
                  <a:tcPr/>
                </a:tc>
                <a:tc gridSpan="2">
                  <a:txBody>
                    <a:bodyPr/>
                    <a:lstStyle/>
                    <a:p>
                      <a:pPr algn="ctr" rtl="1"/>
                      <a:r>
                        <a:rPr lang="ar-SA" dirty="0" smtClean="0"/>
                        <a:t>الملاحظات</a:t>
                      </a:r>
                      <a:r>
                        <a:rPr lang="ar-SA" baseline="0" dirty="0" smtClean="0"/>
                        <a:t> </a:t>
                      </a:r>
                      <a:endParaRPr lang="ar-SA" dirty="0">
                        <a:solidFill>
                          <a:schemeClr val="tx1"/>
                        </a:solidFill>
                      </a:endParaRPr>
                    </a:p>
                  </a:txBody>
                  <a:tcPr/>
                </a:tc>
                <a:tc hMerge="1">
                  <a:txBody>
                    <a:bodyPr/>
                    <a:lstStyle/>
                    <a:p>
                      <a:pPr rtl="1"/>
                      <a:endParaRPr lang="ar-SA"/>
                    </a:p>
                  </a:txBody>
                  <a:tcPr/>
                </a:tc>
                <a:extLst>
                  <a:ext uri="{0D108BD9-81ED-4DB2-BD59-A6C34878D82A}">
                    <a16:rowId xmlns:a16="http://schemas.microsoft.com/office/drawing/2014/main" val="10000"/>
                  </a:ext>
                </a:extLst>
              </a:tr>
              <a:tr h="339756">
                <a:tc>
                  <a:txBody>
                    <a:bodyPr/>
                    <a:lstStyle/>
                    <a:p>
                      <a:pPr algn="ctr"/>
                      <a:r>
                        <a:rPr lang="ar-SA" sz="2400" dirty="0" smtClean="0"/>
                        <a:t>الأيام </a:t>
                      </a:r>
                      <a:endParaRPr lang="ar-SA" sz="2400" dirty="0"/>
                    </a:p>
                  </a:txBody>
                  <a:tcPr/>
                </a:tc>
                <a:tc>
                  <a:txBody>
                    <a:bodyPr/>
                    <a:lstStyle/>
                    <a:p>
                      <a:endParaRPr lang="ar-SA" dirty="0"/>
                    </a:p>
                  </a:txBody>
                  <a:tcPr/>
                </a:tc>
                <a:tc>
                  <a:txBody>
                    <a:bodyPr/>
                    <a:lstStyle/>
                    <a:p>
                      <a:pPr rtl="1"/>
                      <a:r>
                        <a:rPr lang="en-US" dirty="0" smtClean="0"/>
                        <a:t>L   </a:t>
                      </a:r>
                      <a:endParaRPr lang="ar-SA" dirty="0"/>
                    </a:p>
                  </a:txBody>
                  <a:tcPr/>
                </a:tc>
                <a:tc>
                  <a:txBody>
                    <a:bodyPr/>
                    <a:lstStyle/>
                    <a:p>
                      <a:pPr rtl="1"/>
                      <a:r>
                        <a:rPr lang="en-US" dirty="0" smtClean="0"/>
                        <a:t>D    </a:t>
                      </a:r>
                      <a:endParaRPr lang="ar-SA" dirty="0"/>
                    </a:p>
                  </a:txBody>
                  <a:tcPr/>
                </a:tc>
                <a:tc>
                  <a:txBody>
                    <a:bodyPr/>
                    <a:lstStyle/>
                    <a:p>
                      <a:pPr rtl="1"/>
                      <a:r>
                        <a:rPr lang="en-US" dirty="0" smtClean="0"/>
                        <a:t>L    </a:t>
                      </a:r>
                      <a:endParaRPr lang="ar-SA" dirty="0"/>
                    </a:p>
                  </a:txBody>
                  <a:tcPr/>
                </a:tc>
                <a:tc>
                  <a:txBody>
                    <a:bodyPr/>
                    <a:lstStyle/>
                    <a:p>
                      <a:pPr rtl="1"/>
                      <a:r>
                        <a:rPr lang="en-US" dirty="0" smtClean="0"/>
                        <a:t>D   </a:t>
                      </a:r>
                      <a:endParaRPr lang="ar-SA" dirty="0"/>
                    </a:p>
                  </a:txBody>
                  <a:tcPr/>
                </a:tc>
                <a:tc>
                  <a:txBody>
                    <a:bodyPr/>
                    <a:lstStyle/>
                    <a:p>
                      <a:pPr rtl="1"/>
                      <a:r>
                        <a:rPr lang="en-US" dirty="0" smtClean="0"/>
                        <a:t>L    </a:t>
                      </a:r>
                      <a:endParaRPr lang="ar-SA" dirty="0"/>
                    </a:p>
                  </a:txBody>
                  <a:tcPr/>
                </a:tc>
                <a:tc>
                  <a:txBody>
                    <a:bodyPr/>
                    <a:lstStyle/>
                    <a:p>
                      <a:pPr rtl="1"/>
                      <a:r>
                        <a:rPr lang="en-US" dirty="0" smtClean="0"/>
                        <a:t>D   </a:t>
                      </a:r>
                      <a:endParaRPr lang="ar-SA" dirty="0"/>
                    </a:p>
                  </a:txBody>
                  <a:tcPr/>
                </a:tc>
                <a:tc>
                  <a:txBody>
                    <a:bodyPr/>
                    <a:lstStyle/>
                    <a:p>
                      <a:pPr rtl="1"/>
                      <a:endParaRPr lang="ar-SA" dirty="0"/>
                    </a:p>
                  </a:txBody>
                  <a:tcPr/>
                </a:tc>
                <a:tc>
                  <a:txBody>
                    <a:bodyPr/>
                    <a:lstStyle/>
                    <a:p>
                      <a:pPr rtl="1"/>
                      <a:endParaRPr lang="ar-SA" dirty="0"/>
                    </a:p>
                  </a:txBody>
                  <a:tcPr/>
                </a:tc>
                <a:extLst>
                  <a:ext uri="{0D108BD9-81ED-4DB2-BD59-A6C34878D82A}">
                    <a16:rowId xmlns:a16="http://schemas.microsoft.com/office/drawing/2014/main" val="10001"/>
                  </a:ext>
                </a:extLst>
              </a:tr>
              <a:tr h="339756">
                <a:tc>
                  <a:txBody>
                    <a:bodyPr/>
                    <a:lstStyle/>
                    <a:p>
                      <a:endParaRPr lang="ar-SA" dirty="0"/>
                    </a:p>
                  </a:txBody>
                  <a:tcPr/>
                </a:tc>
                <a:tc>
                  <a:txBody>
                    <a:bodyPr/>
                    <a:lstStyle/>
                    <a:p>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c>
                  <a:txBody>
                    <a:bodyPr/>
                    <a:lstStyle/>
                    <a:p>
                      <a:pPr rtl="1"/>
                      <a:endParaRPr lang="ar-SA"/>
                    </a:p>
                  </a:txBody>
                  <a:tcPr/>
                </a:tc>
                <a:extLst>
                  <a:ext uri="{0D108BD9-81ED-4DB2-BD59-A6C34878D82A}">
                    <a16:rowId xmlns:a16="http://schemas.microsoft.com/office/drawing/2014/main" val="10002"/>
                  </a:ext>
                </a:extLst>
              </a:tr>
              <a:tr h="339756">
                <a:tc>
                  <a:txBody>
                    <a:bodyPr/>
                    <a:lstStyle/>
                    <a:p>
                      <a:endParaRPr lang="ar-SA" dirty="0"/>
                    </a:p>
                  </a:txBody>
                  <a:tcPr/>
                </a:tc>
                <a:tc>
                  <a:txBody>
                    <a:bodyPr/>
                    <a:lstStyle/>
                    <a:p>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extLst>
                  <a:ext uri="{0D108BD9-81ED-4DB2-BD59-A6C34878D82A}">
                    <a16:rowId xmlns:a16="http://schemas.microsoft.com/office/drawing/2014/main" val="10003"/>
                  </a:ext>
                </a:extLst>
              </a:tr>
              <a:tr h="339756">
                <a:tc>
                  <a:txBody>
                    <a:bodyPr/>
                    <a:lstStyle/>
                    <a:p>
                      <a:endParaRPr lang="ar-SA"/>
                    </a:p>
                  </a:txBody>
                  <a:tcPr/>
                </a:tc>
                <a:tc>
                  <a:txBody>
                    <a:bodyPr/>
                    <a:lstStyle/>
                    <a:p>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extLst>
                  <a:ext uri="{0D108BD9-81ED-4DB2-BD59-A6C34878D82A}">
                    <a16:rowId xmlns:a16="http://schemas.microsoft.com/office/drawing/2014/main" val="10004"/>
                  </a:ext>
                </a:extLst>
              </a:tr>
              <a:tr h="339756">
                <a:tc>
                  <a:txBody>
                    <a:bodyPr/>
                    <a:lstStyle/>
                    <a:p>
                      <a:endParaRPr lang="ar-SA"/>
                    </a:p>
                  </a:txBody>
                  <a:tcPr/>
                </a:tc>
                <a:tc>
                  <a:txBody>
                    <a:bodyPr/>
                    <a:lstStyle/>
                    <a:p>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extLst>
                  <a:ext uri="{0D108BD9-81ED-4DB2-BD59-A6C34878D82A}">
                    <a16:rowId xmlns:a16="http://schemas.microsoft.com/office/drawing/2014/main" val="10005"/>
                  </a:ext>
                </a:extLst>
              </a:tr>
              <a:tr h="339756">
                <a:tc>
                  <a:txBody>
                    <a:bodyPr/>
                    <a:lstStyle/>
                    <a:p>
                      <a:endParaRPr lang="ar-SA"/>
                    </a:p>
                  </a:txBody>
                  <a:tcPr/>
                </a:tc>
                <a:tc>
                  <a:txBody>
                    <a:bodyPr/>
                    <a:lstStyle/>
                    <a:p>
                      <a:endParaRPr lang="ar-SA"/>
                    </a:p>
                  </a:txBody>
                  <a:tcPr/>
                </a:tc>
                <a:tc>
                  <a:txBody>
                    <a:bodyPr/>
                    <a:lstStyle/>
                    <a:p>
                      <a:pPr rtl="1"/>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extLst>
                  <a:ext uri="{0D108BD9-81ED-4DB2-BD59-A6C34878D82A}">
                    <a16:rowId xmlns:a16="http://schemas.microsoft.com/office/drawing/2014/main" val="10006"/>
                  </a:ext>
                </a:extLst>
              </a:tr>
              <a:tr h="339756">
                <a:tc>
                  <a:txBody>
                    <a:bodyPr/>
                    <a:lstStyle/>
                    <a:p>
                      <a:endParaRPr lang="ar-SA"/>
                    </a:p>
                  </a:txBody>
                  <a:tcPr/>
                </a:tc>
                <a:tc>
                  <a:txBody>
                    <a:bodyPr/>
                    <a:lstStyle/>
                    <a:p>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extLst>
                  <a:ext uri="{0D108BD9-81ED-4DB2-BD59-A6C34878D82A}">
                    <a16:rowId xmlns:a16="http://schemas.microsoft.com/office/drawing/2014/main" val="10007"/>
                  </a:ext>
                </a:extLst>
              </a:tr>
              <a:tr h="693963">
                <a:tc>
                  <a:txBody>
                    <a:bodyPr/>
                    <a:lstStyle/>
                    <a:p>
                      <a:endParaRPr lang="ar-SA" dirty="0"/>
                    </a:p>
                  </a:txBody>
                  <a:tcPr/>
                </a:tc>
                <a:tc>
                  <a:txBody>
                    <a:bodyPr/>
                    <a:lstStyle/>
                    <a:p>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c>
                  <a:txBody>
                    <a:bodyPr/>
                    <a:lstStyle/>
                    <a:p>
                      <a:pPr rtl="1"/>
                      <a:endParaRPr lang="ar-SA"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943904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15616" y="2636912"/>
            <a:ext cx="7024744" cy="1143000"/>
          </a:xfrm>
        </p:spPr>
        <p:txBody>
          <a:bodyPr>
            <a:normAutofit fontScale="90000"/>
          </a:bodyPr>
          <a:lstStyle/>
          <a:p>
            <a:pPr algn="ctr"/>
            <a:r>
              <a:rPr lang="ar-SA" dirty="0" smtClean="0"/>
              <a:t/>
            </a:r>
            <a:br>
              <a:rPr lang="ar-SA" dirty="0" smtClean="0"/>
            </a:br>
            <a:r>
              <a:rPr lang="ar-SA" dirty="0" smtClean="0"/>
              <a:t>تجربة عن تلوث الأسماك</a:t>
            </a:r>
            <a:endParaRPr lang="ar-SA" dirty="0"/>
          </a:p>
        </p:txBody>
      </p:sp>
    </p:spTree>
    <p:extLst>
      <p:ext uri="{BB962C8B-B14F-4D97-AF65-F5344CB8AC3E}">
        <p14:creationId xmlns:p14="http://schemas.microsoft.com/office/powerpoint/2010/main" val="255004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476672"/>
            <a:ext cx="7024626" cy="1693992"/>
          </a:xfrm>
        </p:spPr>
        <p:txBody>
          <a:bodyPr>
            <a:normAutofit/>
          </a:bodyPr>
          <a:lstStyle/>
          <a:p>
            <a:r>
              <a:rPr lang="ar-SA" sz="1800" b="1" dirty="0"/>
              <a:t>مستوى التراكم الحيوي لعنصر الخارصين في الأنسجة المختلفة لسمكة الكارب الاعتيادي </a:t>
            </a:r>
            <a:r>
              <a:rPr lang="en-GB" sz="1800" b="1" i="1" dirty="0"/>
              <a:t>Cyprinus carpio</a:t>
            </a:r>
            <a:r>
              <a:rPr lang="ar-SA" sz="1800" b="1" dirty="0"/>
              <a:t> المعرضة </a:t>
            </a:r>
            <a:r>
              <a:rPr lang="ar-SA" sz="1800" b="1" dirty="0">
                <a:solidFill>
                  <a:srgbClr val="FF0000"/>
                </a:solidFill>
              </a:rPr>
              <a:t>للتراكيز تحت القاتلة</a:t>
            </a:r>
            <a:r>
              <a:rPr lang="en-US" b="1" dirty="0">
                <a:solidFill>
                  <a:srgbClr val="FF0000"/>
                </a:solidFill>
              </a:rPr>
              <a:t/>
            </a:r>
            <a:br>
              <a:rPr lang="en-US" b="1" dirty="0">
                <a:solidFill>
                  <a:srgbClr val="FF0000"/>
                </a:solidFill>
              </a:rPr>
            </a:br>
            <a:endParaRPr lang="ar-SA" dirty="0">
              <a:solidFill>
                <a:srgbClr val="FF0000"/>
              </a:solidFill>
            </a:endParaRPr>
          </a:p>
        </p:txBody>
      </p:sp>
      <p:sp>
        <p:nvSpPr>
          <p:cNvPr id="3" name="عنصر نائب للمحتوى 2"/>
          <p:cNvSpPr>
            <a:spLocks noGrp="1"/>
          </p:cNvSpPr>
          <p:nvPr>
            <p:ph idx="1"/>
          </p:nvPr>
        </p:nvSpPr>
        <p:spPr/>
        <p:txBody>
          <a:bodyPr>
            <a:normAutofit fontScale="85000" lnSpcReduction="10000"/>
          </a:bodyPr>
          <a:lstStyle/>
          <a:p>
            <a:r>
              <a:rPr lang="ar-SA" dirty="0"/>
              <a:t>عرضت أسماك الكارب الاعتيادي </a:t>
            </a:r>
            <a:r>
              <a:rPr lang="en-GB" i="1" dirty="0"/>
              <a:t>Cyprinus carpio </a:t>
            </a:r>
            <a:r>
              <a:rPr lang="ar-SA" dirty="0"/>
              <a:t>لثلاث </a:t>
            </a:r>
            <a:r>
              <a:rPr lang="ar-SA" dirty="0">
                <a:solidFill>
                  <a:srgbClr val="FF0000"/>
                </a:solidFill>
              </a:rPr>
              <a:t>تراكيز تحت مميتة </a:t>
            </a:r>
            <a:r>
              <a:rPr lang="en-GB" dirty="0"/>
              <a:t>0.05</a:t>
            </a:r>
            <a:r>
              <a:rPr lang="ar-SA" dirty="0"/>
              <a:t> و </a:t>
            </a:r>
            <a:r>
              <a:rPr lang="en-GB" dirty="0"/>
              <a:t>0.1</a:t>
            </a:r>
            <a:r>
              <a:rPr lang="ar-SA" dirty="0"/>
              <a:t> و</a:t>
            </a:r>
            <a:r>
              <a:rPr lang="en-GB" dirty="0"/>
              <a:t>1 </a:t>
            </a:r>
            <a:r>
              <a:rPr lang="ar-SA" dirty="0"/>
              <a:t>  ملغم / لتر من عنصر الخارصين فضلا عن معاملة</a:t>
            </a:r>
            <a:r>
              <a:rPr lang="ar-SA" dirty="0">
                <a:solidFill>
                  <a:srgbClr val="FF0000"/>
                </a:solidFill>
              </a:rPr>
              <a:t> السيطرة </a:t>
            </a:r>
            <a:r>
              <a:rPr lang="ar-SA" dirty="0"/>
              <a:t>للفترات  </a:t>
            </a:r>
            <a:r>
              <a:rPr lang="en-GB" dirty="0"/>
              <a:t>1</a:t>
            </a:r>
            <a:r>
              <a:rPr lang="ar-SA" dirty="0"/>
              <a:t> و </a:t>
            </a:r>
            <a:r>
              <a:rPr lang="en-GB" dirty="0"/>
              <a:t>7</a:t>
            </a:r>
            <a:r>
              <a:rPr lang="ar-SA" dirty="0"/>
              <a:t> و </a:t>
            </a:r>
            <a:r>
              <a:rPr lang="en-GB" dirty="0"/>
              <a:t>14</a:t>
            </a:r>
            <a:r>
              <a:rPr lang="ar-SA" dirty="0"/>
              <a:t> و </a:t>
            </a:r>
            <a:r>
              <a:rPr lang="en-GB" dirty="0"/>
              <a:t>21</a:t>
            </a:r>
            <a:r>
              <a:rPr lang="ar-SA" dirty="0"/>
              <a:t>  يوم لكل تركيز ، أضيف العنصر على شكل مركب كلوريد الخارصين حدد خلال التجربة المستوى التراكمي للعنصر في أنسجة كل من </a:t>
            </a:r>
            <a:r>
              <a:rPr lang="ar-SA" dirty="0">
                <a:solidFill>
                  <a:srgbClr val="FF0000"/>
                </a:solidFill>
              </a:rPr>
              <a:t>الغلاصم</a:t>
            </a:r>
            <a:r>
              <a:rPr lang="ar-SA" dirty="0"/>
              <a:t> والكبد والكلية والعضلات على التوالي. لوحظ إن أعلى تركيز للخارصين كان قد سجل في أنسجة الكبد والكلية و</a:t>
            </a:r>
            <a:r>
              <a:rPr lang="ar-SA" dirty="0">
                <a:solidFill>
                  <a:srgbClr val="FF0000"/>
                </a:solidFill>
              </a:rPr>
              <a:t>الغلاصم</a:t>
            </a:r>
            <a:r>
              <a:rPr lang="ar-SA" dirty="0"/>
              <a:t> لمجموعة الأسماك المعرضة لأعلى تركيز خلال الفترتين </a:t>
            </a:r>
            <a:r>
              <a:rPr lang="en-GB" dirty="0"/>
              <a:t>14</a:t>
            </a:r>
            <a:r>
              <a:rPr lang="ar-SA" dirty="0"/>
              <a:t>و </a:t>
            </a:r>
            <a:r>
              <a:rPr lang="en-GB" dirty="0"/>
              <a:t>21</a:t>
            </a:r>
            <a:r>
              <a:rPr lang="ar-SA" dirty="0"/>
              <a:t>  يوم من زمن التجربة على التوالي ، بينما أظهرت نسيج العضلات قيم أدنى  من عنصر الخارصين مقارنة مع مجموعة اسماك </a:t>
            </a:r>
            <a:r>
              <a:rPr lang="ar-SA" dirty="0">
                <a:solidFill>
                  <a:srgbClr val="FF0000"/>
                </a:solidFill>
              </a:rPr>
              <a:t>السيطرة</a:t>
            </a:r>
            <a:r>
              <a:rPr lang="ar-SA" dirty="0"/>
              <a:t>.</a:t>
            </a:r>
            <a:endParaRPr lang="en-US" dirty="0"/>
          </a:p>
          <a:p>
            <a:r>
              <a:rPr lang="en-US" b="1" dirty="0"/>
              <a:t> </a:t>
            </a:r>
            <a:endParaRPr lang="en-US" dirty="0"/>
          </a:p>
          <a:p>
            <a:endParaRPr lang="ar-SA" dirty="0"/>
          </a:p>
        </p:txBody>
      </p:sp>
    </p:spTree>
    <p:extLst>
      <p:ext uri="{BB962C8B-B14F-4D97-AF65-F5344CB8AC3E}">
        <p14:creationId xmlns:p14="http://schemas.microsoft.com/office/powerpoint/2010/main" val="3096885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492" y="908720"/>
            <a:ext cx="6777317" cy="4923909"/>
          </a:xfrm>
        </p:spPr>
        <p:txBody>
          <a:bodyPr>
            <a:normAutofit fontScale="70000" lnSpcReduction="20000"/>
          </a:bodyPr>
          <a:lstStyle/>
          <a:p>
            <a:r>
              <a:rPr lang="ar-SA" dirty="0"/>
              <a:t>ملوّثات الماء الرئيسية :</a:t>
            </a:r>
            <a:br>
              <a:rPr lang="ar-SA" dirty="0"/>
            </a:br>
            <a:r>
              <a:rPr lang="ar-SA" dirty="0"/>
              <a:t>أ. المجاري </a:t>
            </a:r>
            <a:r>
              <a:rPr lang="ar-SA" dirty="0" smtClean="0"/>
              <a:t>المنزلية </a:t>
            </a:r>
            <a:r>
              <a:rPr lang="ar-SA" dirty="0"/>
              <a:t>والصناعية:</a:t>
            </a:r>
            <a:br>
              <a:rPr lang="ar-SA" dirty="0"/>
            </a:br>
            <a:r>
              <a:rPr lang="ar-SA" dirty="0"/>
              <a:t>أدّت عمليات التصنيع والتمدن الى </a:t>
            </a:r>
            <a:r>
              <a:rPr lang="ar-SA" dirty="0" smtClean="0"/>
              <a:t>ارتفاع </a:t>
            </a:r>
            <a:r>
              <a:rPr lang="ar-SA" dirty="0"/>
              <a:t>حاد في كمية </a:t>
            </a:r>
            <a:r>
              <a:rPr lang="ar-SA" dirty="0" smtClean="0"/>
              <a:t>المجاري والتي </a:t>
            </a:r>
            <a:r>
              <a:rPr lang="ar-SA" dirty="0"/>
              <a:t>تحتوي على مواد صناعية غير قابلة للتحليل </a:t>
            </a:r>
            <a:r>
              <a:rPr lang="ar-SA" dirty="0" smtClean="0"/>
              <a:t>البيولوجي كمواد </a:t>
            </a:r>
            <a:r>
              <a:rPr lang="ar-SA" dirty="0"/>
              <a:t>التنظيف الصلبة والمعقّدة.</a:t>
            </a:r>
            <a:br>
              <a:rPr lang="ar-SA" dirty="0"/>
            </a:br>
            <a:r>
              <a:rPr lang="ar-SA" dirty="0"/>
              <a:t>ب. الأسمدة:</a:t>
            </a:r>
            <a:br>
              <a:rPr lang="ar-SA" dirty="0"/>
            </a:br>
            <a:r>
              <a:rPr lang="ar-SA" dirty="0"/>
              <a:t>الأسمدة المهمة جداً هي </a:t>
            </a:r>
            <a:r>
              <a:rPr lang="ar-SA" dirty="0" smtClean="0"/>
              <a:t>المحتوية على أملاح </a:t>
            </a:r>
            <a:r>
              <a:rPr lang="ar-SA" dirty="0"/>
              <a:t>النيتروجين والفوسفور، التي تلزم لمعظم النباتات وبكميات </a:t>
            </a:r>
            <a:r>
              <a:rPr lang="ar-SA" dirty="0" smtClean="0"/>
              <a:t>كبيرة. تسمى </a:t>
            </a:r>
            <a:r>
              <a:rPr lang="ar-SA" dirty="0"/>
              <a:t>هذه الأملاح "بالأملاح </a:t>
            </a:r>
            <a:r>
              <a:rPr lang="ar-SA" dirty="0" smtClean="0"/>
              <a:t>المغذية". هذه </a:t>
            </a:r>
            <a:r>
              <a:rPr lang="ar-SA" dirty="0"/>
              <a:t>المغذيات النباتية تستطيع تنشيط </a:t>
            </a:r>
            <a:r>
              <a:rPr lang="ar-SA" dirty="0" smtClean="0"/>
              <a:t>نمو النباتات المائية ولكن </a:t>
            </a:r>
            <a:r>
              <a:rPr lang="ar-SA" dirty="0"/>
              <a:t>تؤثر سلباً على </a:t>
            </a:r>
            <a:r>
              <a:rPr lang="ar-SA" dirty="0" smtClean="0"/>
              <a:t>استعمال </a:t>
            </a:r>
            <a:r>
              <a:rPr lang="ar-SA" dirty="0"/>
              <a:t>الماء</a:t>
            </a:r>
            <a:br>
              <a:rPr lang="ar-SA" dirty="0"/>
            </a:br>
            <a:r>
              <a:rPr lang="ar-SA" dirty="0"/>
              <a:t>عندما تنحل هذه النباتات تستنفذ الأكسجين المذاب في الماء وتعطي روائح </a:t>
            </a:r>
            <a:r>
              <a:rPr lang="ar-SA" dirty="0" smtClean="0"/>
              <a:t>كريهة.</a:t>
            </a:r>
            <a:r>
              <a:rPr lang="ar-SA" dirty="0"/>
              <a:t/>
            </a:r>
            <a:br>
              <a:rPr lang="ar-SA" dirty="0"/>
            </a:br>
            <a:r>
              <a:rPr lang="ar-SA" dirty="0"/>
              <a:t>ج. المبيدات:</a:t>
            </a:r>
            <a:br>
              <a:rPr lang="ar-SA" dirty="0"/>
            </a:br>
            <a:r>
              <a:rPr lang="ar-SA" dirty="0"/>
              <a:t>المبيدات هي مواد </a:t>
            </a:r>
            <a:r>
              <a:rPr lang="ar-SA" dirty="0" smtClean="0"/>
              <a:t>سامة تستخدم </a:t>
            </a:r>
            <a:r>
              <a:rPr lang="ar-SA" dirty="0"/>
              <a:t>لمكافحة الكائنات الحية التي تضر بالإنسان </a:t>
            </a:r>
            <a:r>
              <a:rPr lang="ar-SA" dirty="0" smtClean="0"/>
              <a:t>ومحاصيله. إن </a:t>
            </a:r>
            <a:r>
              <a:rPr lang="ar-SA" dirty="0"/>
              <a:t>خطر تلوث البيئة من المبيدات نَشط فقط بعد الحرب العالمية الثانية، وذلك نتيجة لتطور مبيدات صناعية ثابتة </a:t>
            </a:r>
            <a:r>
              <a:rPr lang="ar-SA" dirty="0" smtClean="0"/>
              <a:t>جدا تستطيع </a:t>
            </a:r>
            <a:r>
              <a:rPr lang="ar-SA" dirty="0"/>
              <a:t>البقاء سنوات عديدة دون أن تتحلّل.</a:t>
            </a:r>
            <a:br>
              <a:rPr lang="ar-SA" dirty="0"/>
            </a:br>
            <a:r>
              <a:rPr lang="ar-SA" dirty="0"/>
              <a:t>د. التلوث الجرثومي والفيروسي:</a:t>
            </a:r>
            <a:br>
              <a:rPr lang="ar-SA" dirty="0"/>
            </a:br>
            <a:r>
              <a:rPr lang="ar-SA" dirty="0"/>
              <a:t>الماء كمصدر للتلوث بأمراض الأمعاء المعدية كمرض التيفوس والكوليرا</a:t>
            </a:r>
            <a:r>
              <a:rPr lang="ar-SA" dirty="0" smtClean="0"/>
              <a:t>.</a:t>
            </a:r>
          </a:p>
          <a:p>
            <a:r>
              <a:rPr lang="ar-SA" dirty="0" smtClean="0">
                <a:solidFill>
                  <a:srgbClr val="FF0000"/>
                </a:solidFill>
              </a:rPr>
              <a:t>يتم إضافة شريحة تتناول مختلف الدراسات التي تتعلق بأنواع التعرض شاملة التعرض الحاد </a:t>
            </a:r>
            <a:r>
              <a:rPr lang="en-US" dirty="0" smtClean="0">
                <a:solidFill>
                  <a:srgbClr val="FF0000"/>
                </a:solidFill>
              </a:rPr>
              <a:t>Acute exposure </a:t>
            </a:r>
            <a:r>
              <a:rPr lang="ar-SA" dirty="0" smtClean="0">
                <a:solidFill>
                  <a:srgbClr val="FF0000"/>
                </a:solidFill>
              </a:rPr>
              <a:t> والتعرض المزمن </a:t>
            </a:r>
            <a:r>
              <a:rPr lang="en-US" dirty="0" smtClean="0">
                <a:solidFill>
                  <a:srgbClr val="FF0000"/>
                </a:solidFill>
              </a:rPr>
              <a:t>Chronic exposure</a:t>
            </a:r>
            <a:r>
              <a:rPr lang="ar-SA" dirty="0" smtClean="0">
                <a:solidFill>
                  <a:srgbClr val="FF0000"/>
                </a:solidFill>
              </a:rPr>
              <a:t> بتعريفاتهم والجرعة المميتة </a:t>
            </a:r>
            <a:r>
              <a:rPr lang="en-US" dirty="0" smtClean="0">
                <a:solidFill>
                  <a:srgbClr val="FF0000"/>
                </a:solidFill>
              </a:rPr>
              <a:t>LD50</a:t>
            </a:r>
            <a:r>
              <a:rPr lang="ar-SA" dirty="0" smtClean="0">
                <a:solidFill>
                  <a:srgbClr val="FF0000"/>
                </a:solidFill>
              </a:rPr>
              <a:t> في بعض الكائنات المائية</a:t>
            </a:r>
            <a:endParaRPr lang="ar-SA" dirty="0"/>
          </a:p>
        </p:txBody>
      </p:sp>
    </p:spTree>
    <p:extLst>
      <p:ext uri="{BB962C8B-B14F-4D97-AF65-F5344CB8AC3E}">
        <p14:creationId xmlns:p14="http://schemas.microsoft.com/office/powerpoint/2010/main" val="3388855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مقدمة</a:t>
            </a:r>
            <a:endParaRPr lang="ar-SA" dirty="0"/>
          </a:p>
        </p:txBody>
      </p:sp>
      <p:sp>
        <p:nvSpPr>
          <p:cNvPr id="3" name="عنصر نائب للمحتوى 2"/>
          <p:cNvSpPr>
            <a:spLocks noGrp="1"/>
          </p:cNvSpPr>
          <p:nvPr>
            <p:ph idx="1"/>
          </p:nvPr>
        </p:nvSpPr>
        <p:spPr/>
        <p:txBody>
          <a:bodyPr>
            <a:normAutofit/>
          </a:bodyPr>
          <a:lstStyle/>
          <a:p>
            <a:r>
              <a:rPr lang="ar-SA" dirty="0" smtClean="0"/>
              <a:t>تزامن تلوث البيئة مع التقدم العلمي الحديث فالغلاف الجوي قد يتشبع بالغازات السامة والتي تخرج من فوهات المصانع وعوادم السيارات.</a:t>
            </a:r>
          </a:p>
          <a:p>
            <a:r>
              <a:rPr lang="ar-SA" dirty="0" smtClean="0"/>
              <a:t>التربة الزراعية تئن من آثار الأسمدة الكيماوية والمبيدات الحشرية والتي أفقدت الطيور أهم دعائم غذائها فانقرض بعضها.</a:t>
            </a:r>
          </a:p>
          <a:p>
            <a:r>
              <a:rPr lang="ar-SA" dirty="0" smtClean="0"/>
              <a:t>بعض المصبات الطبيعية للمياه تغيرت رائحتها ولونها وتركيبها بسبب مخلفات بعض المصانع.</a:t>
            </a:r>
          </a:p>
        </p:txBody>
      </p:sp>
    </p:spTree>
    <p:extLst>
      <p:ext uri="{BB962C8B-B14F-4D97-AF65-F5344CB8AC3E}">
        <p14:creationId xmlns:p14="http://schemas.microsoft.com/office/powerpoint/2010/main" val="2084272932"/>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الهدف</a:t>
            </a:r>
            <a:endParaRPr lang="ar-SA" dirty="0"/>
          </a:p>
        </p:txBody>
      </p:sp>
      <p:sp>
        <p:nvSpPr>
          <p:cNvPr id="3" name="عنصر نائب للمحتوى 2"/>
          <p:cNvSpPr>
            <a:spLocks noGrp="1"/>
          </p:cNvSpPr>
          <p:nvPr>
            <p:ph idx="1"/>
          </p:nvPr>
        </p:nvSpPr>
        <p:spPr/>
        <p:txBody>
          <a:bodyPr>
            <a:normAutofit/>
          </a:bodyPr>
          <a:lstStyle/>
          <a:p>
            <a:r>
              <a:rPr lang="ar-SA" dirty="0" smtClean="0"/>
              <a:t>التعرف على تأثير ملوثات مختارة من العناصر الثقيلة كالزنك والزئبق والنحاس.</a:t>
            </a:r>
          </a:p>
          <a:p>
            <a:r>
              <a:rPr lang="ar-SA" dirty="0" smtClean="0"/>
              <a:t>ومحاولة التعرف على التراكيز التي لا تؤذي الحيوانات على الأقل على المدى القصير ومن ثم تلمس الأضرار التي يمكن أن ينتج عنها على المدى البعيد والتي تنعكس على الانسان عند غذائه على هذه الحيوانات.</a:t>
            </a:r>
          </a:p>
          <a:p>
            <a:r>
              <a:rPr lang="ar-SA" dirty="0" smtClean="0"/>
              <a:t> </a:t>
            </a:r>
            <a:endParaRPr lang="ar-SA" dirty="0" smtClean="0">
              <a:solidFill>
                <a:srgbClr val="FF0000"/>
              </a:solidFill>
            </a:endParaRPr>
          </a:p>
        </p:txBody>
      </p:sp>
    </p:spTree>
    <p:extLst>
      <p:ext uri="{BB962C8B-B14F-4D97-AF65-F5344CB8AC3E}">
        <p14:creationId xmlns:p14="http://schemas.microsoft.com/office/powerpoint/2010/main" val="3553546766"/>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الأدوات المستخدمة</a:t>
            </a:r>
            <a:endParaRPr lang="ar-SA" dirty="0"/>
          </a:p>
        </p:txBody>
      </p:sp>
      <p:sp>
        <p:nvSpPr>
          <p:cNvPr id="3" name="عنصر نائب للمحتوى 2"/>
          <p:cNvSpPr>
            <a:spLocks noGrp="1"/>
          </p:cNvSpPr>
          <p:nvPr>
            <p:ph idx="1"/>
          </p:nvPr>
        </p:nvSpPr>
        <p:spPr/>
        <p:txBody>
          <a:bodyPr/>
          <a:lstStyle/>
          <a:p>
            <a:pPr marL="514350" indent="-514350">
              <a:buFont typeface="+mj-lt"/>
              <a:buAutoNum type="arabicPeriod"/>
            </a:pPr>
            <a:r>
              <a:rPr lang="ar-SA" dirty="0" smtClean="0"/>
              <a:t> عينات سمك بطول 5سم نظرا لسهولة التعامل مع هذا الطول في مثل هذه التجربة.</a:t>
            </a:r>
          </a:p>
          <a:p>
            <a:pPr marL="514350" indent="-514350">
              <a:buFont typeface="+mj-lt"/>
              <a:buAutoNum type="arabicPeriod"/>
            </a:pPr>
            <a:r>
              <a:rPr lang="ar-SA" dirty="0" smtClean="0">
                <a:solidFill>
                  <a:srgbClr val="FF0000"/>
                </a:solidFill>
              </a:rPr>
              <a:t>3</a:t>
            </a:r>
            <a:r>
              <a:rPr lang="ar-SA" dirty="0" smtClean="0"/>
              <a:t> أحواض مائية.</a:t>
            </a:r>
          </a:p>
          <a:p>
            <a:pPr marL="514350" indent="-514350">
              <a:buFont typeface="+mj-lt"/>
              <a:buAutoNum type="arabicPeriod"/>
            </a:pPr>
            <a:r>
              <a:rPr lang="ar-SA" dirty="0" smtClean="0"/>
              <a:t>مادة كبريتات الزنك (</a:t>
            </a:r>
            <a:r>
              <a:rPr lang="en-US" dirty="0" smtClean="0"/>
              <a:t>znso4</a:t>
            </a:r>
            <a:r>
              <a:rPr lang="ar-SA" dirty="0" smtClean="0"/>
              <a:t>) </a:t>
            </a:r>
            <a:r>
              <a:rPr lang="ar-SA" dirty="0" smtClean="0">
                <a:solidFill>
                  <a:srgbClr val="FF0000"/>
                </a:solidFill>
              </a:rPr>
              <a:t>أو اي ملوث </a:t>
            </a:r>
            <a:r>
              <a:rPr lang="ar-SA" dirty="0" smtClean="0"/>
              <a:t>.</a:t>
            </a:r>
            <a:endParaRPr lang="ar-SA" dirty="0"/>
          </a:p>
        </p:txBody>
      </p:sp>
    </p:spTree>
    <p:extLst>
      <p:ext uri="{BB962C8B-B14F-4D97-AF65-F5344CB8AC3E}">
        <p14:creationId xmlns:p14="http://schemas.microsoft.com/office/powerpoint/2010/main" val="1953947486"/>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خطوات العمل</a:t>
            </a:r>
            <a:endParaRPr lang="ar-SA" dirty="0"/>
          </a:p>
        </p:txBody>
      </p:sp>
      <p:sp>
        <p:nvSpPr>
          <p:cNvPr id="3" name="عنصر نائب للمحتوى 2"/>
          <p:cNvSpPr>
            <a:spLocks noGrp="1"/>
          </p:cNvSpPr>
          <p:nvPr>
            <p:ph idx="1"/>
          </p:nvPr>
        </p:nvSpPr>
        <p:spPr/>
        <p:txBody>
          <a:bodyPr>
            <a:normAutofit fontScale="92500" lnSpcReduction="10000"/>
          </a:bodyPr>
          <a:lstStyle/>
          <a:p>
            <a:pPr marL="514350" indent="-514350">
              <a:buFont typeface="+mj-lt"/>
              <a:buAutoNum type="arabicPeriod"/>
            </a:pPr>
            <a:r>
              <a:rPr lang="ar-SA" dirty="0" smtClean="0"/>
              <a:t>تحضير تراكيز من كبريتات الزنك وهي: </a:t>
            </a:r>
            <a:r>
              <a:rPr lang="en-US" dirty="0" smtClean="0"/>
              <a:t>0.</a:t>
            </a:r>
            <a:r>
              <a:rPr lang="en-US" dirty="0" smtClean="0">
                <a:solidFill>
                  <a:srgbClr val="FF0000"/>
                </a:solidFill>
              </a:rPr>
              <a:t>1</a:t>
            </a:r>
            <a:r>
              <a:rPr lang="en-US" dirty="0" smtClean="0"/>
              <a:t>mg/L, </a:t>
            </a:r>
            <a:r>
              <a:rPr lang="en-US" dirty="0" smtClean="0">
                <a:solidFill>
                  <a:srgbClr val="FF0000"/>
                </a:solidFill>
              </a:rPr>
              <a:t>0.03mg/L</a:t>
            </a:r>
            <a:r>
              <a:rPr lang="en-US" dirty="0" smtClean="0"/>
              <a:t>0.01mg/L.</a:t>
            </a:r>
          </a:p>
          <a:p>
            <a:pPr marL="514350" indent="-514350">
              <a:buFont typeface="+mj-lt"/>
              <a:buAutoNum type="arabicPeriod"/>
            </a:pPr>
            <a:r>
              <a:rPr lang="ar-SA" dirty="0" smtClean="0"/>
              <a:t>تجهز 5 أحواض مائية ويمرر فيها الأكسجين ,في الحوض الأول محددة من الأسماك للمقارنة . أما في كل حوض من الأحواض الباقية فتصب فيها التراكيز الباقية على التوالي من </a:t>
            </a:r>
            <a:r>
              <a:rPr lang="ar-SA" dirty="0" smtClean="0">
                <a:solidFill>
                  <a:srgbClr val="FF0000"/>
                </a:solidFill>
              </a:rPr>
              <a:t>كبريتات الزنك </a:t>
            </a:r>
            <a:r>
              <a:rPr lang="ar-SA" dirty="0" smtClean="0"/>
              <a:t>, ويوضع نفس عدد الأسماك التي وضعت في الحوض الأول في كل حوض.</a:t>
            </a:r>
          </a:p>
          <a:p>
            <a:pPr marL="514350" indent="-514350">
              <a:buFont typeface="+mj-lt"/>
              <a:buAutoNum type="arabicPeriod"/>
            </a:pPr>
            <a:r>
              <a:rPr lang="ar-SA" dirty="0" smtClean="0"/>
              <a:t>تعرض الأحواض للضوء, ويثبت تركيز الأكسجين(بحيث لا يقل عن </a:t>
            </a:r>
            <a:r>
              <a:rPr lang="en-US" dirty="0" smtClean="0"/>
              <a:t>(</a:t>
            </a:r>
            <a:r>
              <a:rPr lang="en-US" dirty="0" smtClean="0">
                <a:solidFill>
                  <a:srgbClr val="FF0000"/>
                </a:solidFill>
              </a:rPr>
              <a:t>4ppm</a:t>
            </a:r>
            <a:r>
              <a:rPr lang="en-US" dirty="0" smtClean="0"/>
              <a:t>)</a:t>
            </a:r>
            <a:r>
              <a:rPr lang="ar-SA" dirty="0" smtClean="0"/>
              <a:t>.</a:t>
            </a:r>
          </a:p>
          <a:p>
            <a:pPr marL="514350" indent="-514350">
              <a:buFont typeface="+mj-lt"/>
              <a:buAutoNum type="arabicPeriod"/>
            </a:pPr>
            <a:endParaRPr lang="ar-SA" dirty="0"/>
          </a:p>
        </p:txBody>
      </p:sp>
    </p:spTree>
    <p:extLst>
      <p:ext uri="{BB962C8B-B14F-4D97-AF65-F5344CB8AC3E}">
        <p14:creationId xmlns:p14="http://schemas.microsoft.com/office/powerpoint/2010/main" val="371958177"/>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خطوات العمل</a:t>
            </a:r>
            <a:endParaRPr lang="ar-SA" dirty="0"/>
          </a:p>
        </p:txBody>
      </p:sp>
      <p:sp>
        <p:nvSpPr>
          <p:cNvPr id="3" name="عنصر نائب للمحتوى 2"/>
          <p:cNvSpPr>
            <a:spLocks noGrp="1"/>
          </p:cNvSpPr>
          <p:nvPr>
            <p:ph idx="1"/>
          </p:nvPr>
        </p:nvSpPr>
        <p:spPr/>
        <p:txBody>
          <a:bodyPr/>
          <a:lstStyle/>
          <a:p>
            <a:r>
              <a:rPr lang="ar-SA" dirty="0"/>
              <a:t>4</a:t>
            </a:r>
            <a:r>
              <a:rPr lang="ar-SA" dirty="0" smtClean="0"/>
              <a:t>- تتابع الاسماك في الاحواض كل 24 ساعة لمدة 7 ايام متتالية </a:t>
            </a:r>
          </a:p>
          <a:p>
            <a:r>
              <a:rPr lang="ar-SA" dirty="0" smtClean="0"/>
              <a:t>5- تسجل النتائج في جدول مناسب (</a:t>
            </a:r>
            <a:r>
              <a:rPr lang="ar-SA" dirty="0" smtClean="0">
                <a:solidFill>
                  <a:srgbClr val="FF0000"/>
                </a:solidFill>
              </a:rPr>
              <a:t>جدول رقم 17يتم اضافة شريحة تحتوي على شكل الجدول</a:t>
            </a:r>
            <a:r>
              <a:rPr lang="ar-SA" dirty="0" smtClean="0"/>
              <a:t>).</a:t>
            </a:r>
          </a:p>
          <a:p>
            <a:pPr marL="0" indent="0">
              <a:buNone/>
            </a:pPr>
            <a:endParaRPr lang="ar-SA" dirty="0" smtClean="0"/>
          </a:p>
          <a:p>
            <a:r>
              <a:rPr lang="ar-SA" dirty="0"/>
              <a:t>6</a:t>
            </a:r>
            <a:r>
              <a:rPr lang="ar-SA" dirty="0" smtClean="0"/>
              <a:t>- تمثل بيانا العلاقة بين تركيز العنصر (س) وعدد الوفيات (ص) , (</a:t>
            </a:r>
            <a:r>
              <a:rPr lang="ar-SA" dirty="0" smtClean="0">
                <a:solidFill>
                  <a:srgbClr val="FF0000"/>
                </a:solidFill>
              </a:rPr>
              <a:t>شكل رقم 24 يتم اضافة شريحة تحتوي على شكل البيان</a:t>
            </a:r>
            <a:r>
              <a:rPr lang="ar-SA" dirty="0" smtClean="0"/>
              <a:t>).</a:t>
            </a:r>
          </a:p>
          <a:p>
            <a:pPr marL="0" indent="0">
              <a:buNone/>
            </a:pPr>
            <a:endParaRPr lang="ar-SA" dirty="0"/>
          </a:p>
        </p:txBody>
      </p:sp>
    </p:spTree>
    <p:extLst>
      <p:ext uri="{BB962C8B-B14F-4D97-AF65-F5344CB8AC3E}">
        <p14:creationId xmlns:p14="http://schemas.microsoft.com/office/powerpoint/2010/main" val="3409542227"/>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المناقشة والاستنتاج </a:t>
            </a:r>
            <a:endParaRPr lang="ar-SA" dirty="0"/>
          </a:p>
        </p:txBody>
      </p:sp>
      <p:sp>
        <p:nvSpPr>
          <p:cNvPr id="3" name="عنصر نائب للمحتوى 2"/>
          <p:cNvSpPr>
            <a:spLocks noGrp="1"/>
          </p:cNvSpPr>
          <p:nvPr>
            <p:ph idx="1"/>
          </p:nvPr>
        </p:nvSpPr>
        <p:spPr/>
        <p:txBody>
          <a:bodyPr/>
          <a:lstStyle/>
          <a:p>
            <a:r>
              <a:rPr lang="ar-SA" dirty="0" smtClean="0"/>
              <a:t>1- تناقش النتائج مع التركيز على التراكيز الأكثر تأثيرا .</a:t>
            </a:r>
          </a:p>
          <a:p>
            <a:r>
              <a:rPr lang="ar-SA" dirty="0" smtClean="0"/>
              <a:t>2- ما هو التركيز الذي يتعادل فيه عدد الوفيات مع عدد الأحياء أي الذي يبقى فيه نصف العدد أحياء ؟..وماذا يعني ذلك ؟</a:t>
            </a:r>
          </a:p>
          <a:p>
            <a:r>
              <a:rPr lang="ar-SA" dirty="0" smtClean="0"/>
              <a:t>3- هل لاحظت تغيرا في سلوكيات الاسماك عند وضعها في الأحواض وهل اختلف السلوك من تركيز لآخر؟ وماذا يعني هذا فسيولوجيا؟</a:t>
            </a:r>
            <a:endParaRPr lang="ar-SA" dirty="0"/>
          </a:p>
        </p:txBody>
      </p:sp>
    </p:spTree>
    <p:extLst>
      <p:ext uri="{BB962C8B-B14F-4D97-AF65-F5344CB8AC3E}">
        <p14:creationId xmlns:p14="http://schemas.microsoft.com/office/powerpoint/2010/main" val="4219230267"/>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p:cNvSpPr>
            <a:spLocks noGrp="1"/>
          </p:cNvSpPr>
          <p:nvPr>
            <p:ph idx="1"/>
          </p:nvPr>
        </p:nvSpPr>
        <p:spPr>
          <a:xfrm>
            <a:off x="457200" y="0"/>
            <a:ext cx="8229600" cy="6669360"/>
          </a:xfrm>
        </p:spPr>
        <p:txBody>
          <a:bodyPr/>
          <a:lstStyle/>
          <a:p>
            <a:pPr marL="0" indent="0">
              <a:buNone/>
            </a:pPr>
            <a:endParaRPr lang="ar-SA" dirty="0" smtClean="0"/>
          </a:p>
          <a:p>
            <a:pPr marL="0" indent="0">
              <a:buNone/>
            </a:pPr>
            <a:endParaRPr lang="ar-SA" dirty="0"/>
          </a:p>
          <a:p>
            <a:pPr marL="0" indent="0">
              <a:buNone/>
            </a:pPr>
            <a:r>
              <a:rPr lang="ar-SA" dirty="0" smtClean="0"/>
              <a:t>4-ماهو التأثير العام للملوثات في الكائنات الحية؟</a:t>
            </a:r>
          </a:p>
          <a:p>
            <a:pPr marL="0" indent="0">
              <a:buNone/>
            </a:pPr>
            <a:r>
              <a:rPr lang="ar-SA" dirty="0" smtClean="0"/>
              <a:t>5-اربط هذا التطبيق بالدراسات المماثلة على الكائنات المائية.</a:t>
            </a:r>
          </a:p>
          <a:p>
            <a:pPr marL="0" indent="0" algn="ctr">
              <a:buNone/>
            </a:pPr>
            <a:r>
              <a:rPr lang="ar-SA" u="sng" dirty="0" smtClean="0">
                <a:solidFill>
                  <a:schemeClr val="accent1">
                    <a:lumMod val="50000"/>
                  </a:schemeClr>
                </a:solidFill>
              </a:rPr>
              <a:t>تعريفات مهمة</a:t>
            </a:r>
          </a:p>
          <a:p>
            <a:pPr marL="0" indent="0" algn="ctr">
              <a:buNone/>
            </a:pPr>
            <a:r>
              <a:rPr lang="ar-SA" dirty="0" smtClean="0">
                <a:solidFill>
                  <a:schemeClr val="accent1">
                    <a:lumMod val="50000"/>
                  </a:schemeClr>
                </a:solidFill>
              </a:rPr>
              <a:t>1-</a:t>
            </a:r>
            <a:r>
              <a:rPr lang="en-US" dirty="0" smtClean="0">
                <a:solidFill>
                  <a:schemeClr val="accent1">
                    <a:lumMod val="50000"/>
                  </a:schemeClr>
                </a:solidFill>
              </a:rPr>
              <a:t>LD50)</a:t>
            </a:r>
            <a:r>
              <a:rPr lang="ar-SA" dirty="0" smtClean="0">
                <a:solidFill>
                  <a:schemeClr val="accent1">
                    <a:lumMod val="50000"/>
                  </a:schemeClr>
                </a:solidFill>
              </a:rPr>
              <a:t>): </a:t>
            </a:r>
            <a:r>
              <a:rPr lang="en-US" dirty="0" smtClean="0">
                <a:solidFill>
                  <a:schemeClr val="accent1">
                    <a:lumMod val="50000"/>
                  </a:schemeClr>
                </a:solidFill>
              </a:rPr>
              <a:t>dose</a:t>
            </a:r>
            <a:r>
              <a:rPr lang="en-US" dirty="0">
                <a:solidFill>
                  <a:schemeClr val="accent1">
                    <a:lumMod val="50000"/>
                  </a:schemeClr>
                </a:solidFill>
              </a:rPr>
              <a:t> </a:t>
            </a:r>
            <a:r>
              <a:rPr lang="ar-SA" dirty="0" smtClean="0">
                <a:solidFill>
                  <a:schemeClr val="accent1">
                    <a:lumMod val="50000"/>
                  </a:schemeClr>
                </a:solidFill>
              </a:rPr>
              <a:t> = جرعة</a:t>
            </a:r>
          </a:p>
          <a:p>
            <a:pPr marL="0" indent="0" algn="ctr">
              <a:buNone/>
            </a:pPr>
            <a:r>
              <a:rPr lang="en-US" dirty="0" smtClean="0">
                <a:solidFill>
                  <a:schemeClr val="accent1">
                    <a:lumMod val="50000"/>
                  </a:schemeClr>
                </a:solidFill>
              </a:rPr>
              <a:t>Lethal</a:t>
            </a:r>
            <a:r>
              <a:rPr lang="ar-SA" dirty="0" smtClean="0">
                <a:solidFill>
                  <a:schemeClr val="accent1">
                    <a:lumMod val="50000"/>
                  </a:schemeClr>
                </a:solidFill>
              </a:rPr>
              <a:t> =مميتة</a:t>
            </a:r>
          </a:p>
          <a:p>
            <a:pPr marL="0" indent="0" algn="ctr">
              <a:buNone/>
            </a:pPr>
            <a:r>
              <a:rPr lang="ar-SA" dirty="0" smtClean="0">
                <a:solidFill>
                  <a:schemeClr val="accent1">
                    <a:lumMod val="50000"/>
                  </a:schemeClr>
                </a:solidFill>
              </a:rPr>
              <a:t>مثال: اذا كان لدينا 100 سمكة وأعطيناهم ملوث ومات 50 اذن الجرعة المعطاة مميتة.</a:t>
            </a:r>
          </a:p>
          <a:p>
            <a:pPr marL="0" indent="0" algn="ctr">
              <a:buNone/>
            </a:pPr>
            <a:r>
              <a:rPr lang="ar-SA" dirty="0" smtClean="0">
                <a:solidFill>
                  <a:schemeClr val="accent1">
                    <a:lumMod val="50000"/>
                  </a:schemeClr>
                </a:solidFill>
              </a:rPr>
              <a:t>2-</a:t>
            </a:r>
            <a:r>
              <a:rPr lang="en-US" dirty="0" smtClean="0">
                <a:solidFill>
                  <a:schemeClr val="accent1">
                    <a:lumMod val="50000"/>
                  </a:schemeClr>
                </a:solidFill>
              </a:rPr>
              <a:t>(Acute)</a:t>
            </a:r>
            <a:r>
              <a:rPr lang="ar-SA" dirty="0" smtClean="0">
                <a:solidFill>
                  <a:schemeClr val="accent1">
                    <a:lumMod val="50000"/>
                  </a:schemeClr>
                </a:solidFill>
              </a:rPr>
              <a:t>=حاد</a:t>
            </a:r>
          </a:p>
          <a:p>
            <a:pPr marL="0" indent="0" algn="ctr">
              <a:buNone/>
            </a:pPr>
            <a:r>
              <a:rPr lang="ar-SA" dirty="0" smtClean="0">
                <a:solidFill>
                  <a:schemeClr val="accent1">
                    <a:lumMod val="50000"/>
                  </a:schemeClr>
                </a:solidFill>
              </a:rPr>
              <a:t>(</a:t>
            </a:r>
            <a:r>
              <a:rPr lang="en-US" dirty="0" smtClean="0">
                <a:solidFill>
                  <a:schemeClr val="accent1">
                    <a:lumMod val="50000"/>
                  </a:schemeClr>
                </a:solidFill>
              </a:rPr>
              <a:t>chronic</a:t>
            </a:r>
            <a:r>
              <a:rPr lang="ar-SA" dirty="0" smtClean="0">
                <a:solidFill>
                  <a:schemeClr val="accent1">
                    <a:lumMod val="50000"/>
                  </a:schemeClr>
                </a:solidFill>
              </a:rPr>
              <a:t>)=مزمن</a:t>
            </a:r>
          </a:p>
          <a:p>
            <a:pPr marL="0" indent="0" algn="ctr">
              <a:buNone/>
            </a:pPr>
            <a:r>
              <a:rPr lang="ar-SA" dirty="0" smtClean="0">
                <a:solidFill>
                  <a:schemeClr val="accent1">
                    <a:lumMod val="50000"/>
                  </a:schemeClr>
                </a:solidFill>
              </a:rPr>
              <a:t>3-(</a:t>
            </a:r>
            <a:r>
              <a:rPr lang="en-US" dirty="0" smtClean="0">
                <a:solidFill>
                  <a:schemeClr val="accent1">
                    <a:lumMod val="50000"/>
                  </a:schemeClr>
                </a:solidFill>
              </a:rPr>
              <a:t>exposure</a:t>
            </a:r>
            <a:r>
              <a:rPr lang="ar-SA" dirty="0" smtClean="0">
                <a:solidFill>
                  <a:schemeClr val="accent1">
                    <a:lumMod val="50000"/>
                  </a:schemeClr>
                </a:solidFill>
              </a:rPr>
              <a:t>)=تعرض</a:t>
            </a:r>
          </a:p>
          <a:p>
            <a:pPr marL="0" indent="0" algn="ctr">
              <a:buNone/>
            </a:pPr>
            <a:r>
              <a:rPr lang="ar-SA" dirty="0" smtClean="0">
                <a:solidFill>
                  <a:schemeClr val="accent1">
                    <a:lumMod val="50000"/>
                  </a:schemeClr>
                </a:solidFill>
              </a:rPr>
              <a:t>يستخدم مصطلح (</a:t>
            </a:r>
            <a:r>
              <a:rPr lang="en-US" dirty="0" smtClean="0">
                <a:solidFill>
                  <a:schemeClr val="accent1">
                    <a:lumMod val="50000"/>
                  </a:schemeClr>
                </a:solidFill>
              </a:rPr>
              <a:t>exposure</a:t>
            </a:r>
            <a:r>
              <a:rPr lang="ar-SA" dirty="0" smtClean="0">
                <a:solidFill>
                  <a:schemeClr val="accent1">
                    <a:lumMod val="50000"/>
                  </a:schemeClr>
                </a:solidFill>
              </a:rPr>
              <a:t> </a:t>
            </a:r>
            <a:r>
              <a:rPr lang="en-US" dirty="0" smtClean="0">
                <a:solidFill>
                  <a:schemeClr val="accent1">
                    <a:lumMod val="50000"/>
                  </a:schemeClr>
                </a:solidFill>
              </a:rPr>
              <a:t>chronic</a:t>
            </a:r>
            <a:r>
              <a:rPr lang="ar-SA" dirty="0" smtClean="0">
                <a:solidFill>
                  <a:schemeClr val="accent1">
                    <a:lumMod val="50000"/>
                  </a:schemeClr>
                </a:solidFill>
              </a:rPr>
              <a:t>) في تجارب البيئة غالبا.</a:t>
            </a:r>
            <a:endParaRPr lang="ar-SA" dirty="0">
              <a:solidFill>
                <a:schemeClr val="tx1">
                  <a:lumMod val="95000"/>
                  <a:lumOff val="5000"/>
                </a:schemeClr>
              </a:solidFill>
            </a:endParaRPr>
          </a:p>
        </p:txBody>
      </p:sp>
    </p:spTree>
    <p:extLst>
      <p:ext uri="{BB962C8B-B14F-4D97-AF65-F5344CB8AC3E}">
        <p14:creationId xmlns:p14="http://schemas.microsoft.com/office/powerpoint/2010/main" val="3873491330"/>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235</TotalTime>
  <Words>556</Words>
  <Application>Microsoft Office PowerPoint</Application>
  <PresentationFormat>عرض على الشاشة (4:3)</PresentationFormat>
  <Paragraphs>63</Paragraphs>
  <Slides>12</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12</vt:i4>
      </vt:variant>
    </vt:vector>
  </HeadingPairs>
  <TitlesOfParts>
    <vt:vector size="16" baseType="lpstr">
      <vt:lpstr>Century Gothic</vt:lpstr>
      <vt:lpstr>Tahoma</vt:lpstr>
      <vt:lpstr>Wingdings 2</vt:lpstr>
      <vt:lpstr>أوستن</vt:lpstr>
      <vt:lpstr>تأثير الملوثات في الحيوانات المائية</vt:lpstr>
      <vt:lpstr>عرض تقديمي في PowerPoint</vt:lpstr>
      <vt:lpstr>مقدمة</vt:lpstr>
      <vt:lpstr>الهدف</vt:lpstr>
      <vt:lpstr>الأدوات المستخدمة</vt:lpstr>
      <vt:lpstr>خطوات العمل</vt:lpstr>
      <vt:lpstr>تابع خطوات العمل</vt:lpstr>
      <vt:lpstr>المناقشة والاستنتاج </vt:lpstr>
      <vt:lpstr>عرض تقديمي في PowerPoint</vt:lpstr>
      <vt:lpstr>عرض تقديمي في PowerPoint</vt:lpstr>
      <vt:lpstr> تجربة عن تلوث الأسماك</vt:lpstr>
      <vt:lpstr>مستوى التراكم الحيوي لعنصر الخارصين في الأنسجة المختلفة لسمكة الكارب الاعتيادي Cyprinus carpio المعرضة للتراكيز تحت القاتلة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تأثير الموثات في الحيوانات المائية</dc:title>
  <dc:creator>hp</dc:creator>
  <cp:lastModifiedBy>dell</cp:lastModifiedBy>
  <cp:revision>23</cp:revision>
  <dcterms:created xsi:type="dcterms:W3CDTF">2012-09-10T14:25:39Z</dcterms:created>
  <dcterms:modified xsi:type="dcterms:W3CDTF">2023-08-14T12:25:23Z</dcterms:modified>
</cp:coreProperties>
</file>