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17C22066-37EF-4E84-A2E8-D35B315947B4}" type="datetimeFigureOut">
              <a:rPr lang="ar-SA" smtClean="0"/>
              <a:t>30/03/1445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DD31AE4-3031-4F73-B7BF-1B9463EE8301}"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17C22066-37EF-4E84-A2E8-D35B315947B4}" type="datetimeFigureOut">
              <a:rPr lang="ar-SA" smtClean="0"/>
              <a:t>30/03/1445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DD31AE4-3031-4F73-B7BF-1B9463EE8301}"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17C22066-37EF-4E84-A2E8-D35B315947B4}" type="datetimeFigureOut">
              <a:rPr lang="ar-SA" smtClean="0"/>
              <a:t>30/03/1445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DD31AE4-3031-4F73-B7BF-1B9463EE8301}"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17C22066-37EF-4E84-A2E8-D35B315947B4}" type="datetimeFigureOut">
              <a:rPr lang="ar-SA" smtClean="0"/>
              <a:t>30/03/1445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DD31AE4-3031-4F73-B7BF-1B9463EE8301}"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C22066-37EF-4E84-A2E8-D35B315947B4}" type="datetimeFigureOut">
              <a:rPr lang="ar-SA" smtClean="0"/>
              <a:t>30/03/1445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DD31AE4-3031-4F73-B7BF-1B9463EE8301}"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17C22066-37EF-4E84-A2E8-D35B315947B4}" type="datetimeFigureOut">
              <a:rPr lang="ar-SA" smtClean="0"/>
              <a:t>30/03/1445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DD31AE4-3031-4F73-B7BF-1B9463EE8301}"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17C22066-37EF-4E84-A2E8-D35B315947B4}" type="datetimeFigureOut">
              <a:rPr lang="ar-SA" smtClean="0"/>
              <a:t>30/03/1445</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DDD31AE4-3031-4F73-B7BF-1B9463EE8301}"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17C22066-37EF-4E84-A2E8-D35B315947B4}" type="datetimeFigureOut">
              <a:rPr lang="ar-SA" smtClean="0"/>
              <a:t>30/03/1445</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DDD31AE4-3031-4F73-B7BF-1B9463EE8301}"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C22066-37EF-4E84-A2E8-D35B315947B4}" type="datetimeFigureOut">
              <a:rPr lang="ar-SA" smtClean="0"/>
              <a:t>30/03/1445</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DDD31AE4-3031-4F73-B7BF-1B9463EE8301}"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C22066-37EF-4E84-A2E8-D35B315947B4}" type="datetimeFigureOut">
              <a:rPr lang="ar-SA" smtClean="0"/>
              <a:t>30/03/1445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DD31AE4-3031-4F73-B7BF-1B9463EE8301}"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C22066-37EF-4E84-A2E8-D35B315947B4}" type="datetimeFigureOut">
              <a:rPr lang="ar-SA" smtClean="0"/>
              <a:t>30/03/1445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DD31AE4-3031-4F73-B7BF-1B9463EE8301}"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7C22066-37EF-4E84-A2E8-D35B315947B4}" type="datetimeFigureOut">
              <a:rPr lang="ar-SA" smtClean="0"/>
              <a:t>30/03/1445</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DD31AE4-3031-4F73-B7BF-1B9463EE8301}"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92D050"/>
          </a:solidFill>
        </p:spPr>
        <p:txBody>
          <a:bodyPr/>
          <a:lstStyle/>
          <a:p>
            <a:r>
              <a:rPr lang="ar-SA" dirty="0" smtClean="0">
                <a:solidFill>
                  <a:srgbClr val="FF0000"/>
                </a:solidFill>
              </a:rPr>
              <a:t>المسكوكات الإسلامية</a:t>
            </a:r>
            <a:endParaRPr lang="ar-SA" dirty="0">
              <a:solidFill>
                <a:srgbClr val="FF0000"/>
              </a:solidFill>
            </a:endParaRPr>
          </a:p>
        </p:txBody>
      </p:sp>
      <p:sp>
        <p:nvSpPr>
          <p:cNvPr id="3" name="Subtitle 2"/>
          <p:cNvSpPr>
            <a:spLocks noGrp="1"/>
          </p:cNvSpPr>
          <p:nvPr>
            <p:ph type="subTitle" idx="1"/>
          </p:nvPr>
        </p:nvSpPr>
        <p:spPr/>
        <p:txBody>
          <a:bodyPr/>
          <a:lstStyle/>
          <a:p>
            <a:r>
              <a:rPr lang="ar-SA" dirty="0" smtClean="0">
                <a:solidFill>
                  <a:srgbClr val="002060"/>
                </a:solidFill>
              </a:rPr>
              <a:t>المحاضرة 5</a:t>
            </a:r>
            <a:endParaRPr lang="ar-SA"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ar-SA" dirty="0" smtClean="0">
                <a:solidFill>
                  <a:srgbClr val="FF0000"/>
                </a:solidFill>
              </a:rPr>
              <a:t>فلس لاتيني معرب بدون الصليب</a:t>
            </a:r>
            <a:endParaRPr lang="ar-SA" dirty="0">
              <a:solidFill>
                <a:srgbClr val="FF0000"/>
              </a:solidFill>
            </a:endParaRPr>
          </a:p>
        </p:txBody>
      </p:sp>
      <p:pic>
        <p:nvPicPr>
          <p:cNvPr id="4" name="Content Placeholder 3" descr="فلس أندلسي بيزنطي بحرف تي.jpg"/>
          <p:cNvPicPr>
            <a:picLocks noGrp="1" noChangeAspect="1"/>
          </p:cNvPicPr>
          <p:nvPr>
            <p:ph idx="1"/>
          </p:nvPr>
        </p:nvPicPr>
        <p:blipFill>
          <a:blip r:embed="rId2" cstate="print"/>
          <a:stretch>
            <a:fillRect/>
          </a:stretch>
        </p:blipFill>
        <p:spPr>
          <a:xfrm>
            <a:off x="168757" y="1930272"/>
            <a:ext cx="8930549" cy="4523064"/>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ar-SA" dirty="0" smtClean="0">
                <a:solidFill>
                  <a:srgbClr val="FF0000"/>
                </a:solidFill>
              </a:rPr>
              <a:t>نصف دينار بكتابات لاتينية </a:t>
            </a:r>
            <a:r>
              <a:rPr lang="ar-SA" dirty="0" err="1" smtClean="0">
                <a:solidFill>
                  <a:srgbClr val="FF0000"/>
                </a:solidFill>
              </a:rPr>
              <a:t>وأندقتيون</a:t>
            </a:r>
            <a:endParaRPr lang="ar-SA" dirty="0">
              <a:solidFill>
                <a:srgbClr val="FF0000"/>
              </a:solidFill>
            </a:endParaRPr>
          </a:p>
        </p:txBody>
      </p:sp>
      <p:pic>
        <p:nvPicPr>
          <p:cNvPr id="4" name="Content Placeholder 3" descr="نصف دينار أندلسي.jpg"/>
          <p:cNvPicPr>
            <a:picLocks noGrp="1" noChangeAspect="1"/>
          </p:cNvPicPr>
          <p:nvPr>
            <p:ph idx="1"/>
          </p:nvPr>
        </p:nvPicPr>
        <p:blipFill>
          <a:blip r:embed="rId2" cstate="print"/>
          <a:stretch>
            <a:fillRect/>
          </a:stretch>
        </p:blipFill>
        <p:spPr>
          <a:xfrm>
            <a:off x="251520" y="1579126"/>
            <a:ext cx="8892480" cy="4442457"/>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ar-SA" dirty="0" smtClean="0">
                <a:solidFill>
                  <a:srgbClr val="FF0000"/>
                </a:solidFill>
              </a:rPr>
              <a:t>نصف دينار لاتيني معرب </a:t>
            </a:r>
            <a:r>
              <a:rPr lang="ar-SA" dirty="0" err="1" smtClean="0">
                <a:solidFill>
                  <a:srgbClr val="FF0000"/>
                </a:solidFill>
              </a:rPr>
              <a:t>وأندقتيون</a:t>
            </a:r>
            <a:endParaRPr lang="ar-SA" dirty="0">
              <a:solidFill>
                <a:srgbClr val="FF0000"/>
              </a:solidFill>
            </a:endParaRPr>
          </a:p>
        </p:txBody>
      </p:sp>
      <p:pic>
        <p:nvPicPr>
          <p:cNvPr id="4" name="Content Placeholder 3" descr="نصف دينار أندلسي أنقتيون.jpg"/>
          <p:cNvPicPr>
            <a:picLocks noGrp="1" noChangeAspect="1"/>
          </p:cNvPicPr>
          <p:nvPr>
            <p:ph idx="1"/>
          </p:nvPr>
        </p:nvPicPr>
        <p:blipFill>
          <a:blip r:embed="rId2" cstate="print"/>
          <a:stretch>
            <a:fillRect/>
          </a:stretch>
        </p:blipFill>
        <p:spPr>
          <a:xfrm>
            <a:off x="-180307" y="1579126"/>
            <a:ext cx="9324307" cy="4658185"/>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ar-SA" dirty="0" smtClean="0">
                <a:solidFill>
                  <a:srgbClr val="FF0000"/>
                </a:solidFill>
              </a:rPr>
              <a:t>نصف دينار مزدوج اللغة</a:t>
            </a:r>
            <a:endParaRPr lang="ar-SA" dirty="0">
              <a:solidFill>
                <a:srgbClr val="FF0000"/>
              </a:solidFill>
            </a:endParaRPr>
          </a:p>
        </p:txBody>
      </p:sp>
      <p:pic>
        <p:nvPicPr>
          <p:cNvPr id="4" name="Content Placeholder 3" descr="نصف دينار أندلسي كتابات عربية ولاتينية.jpg"/>
          <p:cNvPicPr>
            <a:picLocks noGrp="1" noChangeAspect="1"/>
          </p:cNvPicPr>
          <p:nvPr>
            <p:ph idx="1"/>
          </p:nvPr>
        </p:nvPicPr>
        <p:blipFill>
          <a:blip r:embed="rId2" cstate="print"/>
          <a:stretch>
            <a:fillRect/>
          </a:stretch>
        </p:blipFill>
        <p:spPr>
          <a:xfrm>
            <a:off x="-70937" y="1583312"/>
            <a:ext cx="9214937" cy="4870024"/>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ar-SA" dirty="0" smtClean="0">
                <a:solidFill>
                  <a:srgbClr val="FF0000"/>
                </a:solidFill>
              </a:rPr>
              <a:t>دينار ضرب الأندلس 98هـ</a:t>
            </a:r>
            <a:endParaRPr lang="ar-SA" dirty="0">
              <a:solidFill>
                <a:srgbClr val="FF0000"/>
              </a:solidFill>
            </a:endParaRPr>
          </a:p>
        </p:txBody>
      </p:sp>
      <p:pic>
        <p:nvPicPr>
          <p:cNvPr id="4" name="Content Placeholder 3" descr="دينار الأندلس 98هـ.jpg"/>
          <p:cNvPicPr>
            <a:picLocks noGrp="1" noChangeAspect="1"/>
          </p:cNvPicPr>
          <p:nvPr>
            <p:ph idx="1"/>
          </p:nvPr>
        </p:nvPicPr>
        <p:blipFill>
          <a:blip r:embed="rId2" cstate="print"/>
          <a:stretch>
            <a:fillRect/>
          </a:stretch>
        </p:blipFill>
        <p:spPr>
          <a:xfrm>
            <a:off x="-130899" y="1485126"/>
            <a:ext cx="9274899" cy="4824193"/>
          </a:xfrm>
          <a:solidFill>
            <a:srgbClr val="92D050"/>
          </a:solid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ar-SA" dirty="0" smtClean="0">
                <a:solidFill>
                  <a:srgbClr val="FF0000"/>
                </a:solidFill>
              </a:rPr>
              <a:t>دينار ضرب الأندلس 114هـ</a:t>
            </a:r>
            <a:endParaRPr lang="ar-SA" dirty="0">
              <a:solidFill>
                <a:srgbClr val="FF0000"/>
              </a:solidFill>
            </a:endParaRPr>
          </a:p>
        </p:txBody>
      </p:sp>
      <p:pic>
        <p:nvPicPr>
          <p:cNvPr id="4" name="Content Placeholder 3" descr="دينار ضرب الأندلس 114هـ.jpg"/>
          <p:cNvPicPr>
            <a:picLocks noGrp="1" noChangeAspect="1"/>
          </p:cNvPicPr>
          <p:nvPr>
            <p:ph idx="1"/>
          </p:nvPr>
        </p:nvPicPr>
        <p:blipFill>
          <a:blip r:embed="rId2" cstate="print"/>
          <a:stretch>
            <a:fillRect/>
          </a:stretch>
        </p:blipFill>
        <p:spPr>
          <a:xfrm>
            <a:off x="56744" y="1532126"/>
            <a:ext cx="9087256" cy="492121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ar-SA" dirty="0" smtClean="0">
                <a:solidFill>
                  <a:srgbClr val="FF0000"/>
                </a:solidFill>
              </a:rPr>
              <a:t>درهم ضرب الأندلس 165هـ</a:t>
            </a:r>
            <a:endParaRPr lang="ar-SA" dirty="0">
              <a:solidFill>
                <a:srgbClr val="FF0000"/>
              </a:solidFill>
            </a:endParaRPr>
          </a:p>
        </p:txBody>
      </p:sp>
      <p:pic>
        <p:nvPicPr>
          <p:cNvPr id="4" name="Content Placeholder 3" descr="درهم الأندلس 165هـ.jpg"/>
          <p:cNvPicPr>
            <a:picLocks noGrp="1" noChangeAspect="1"/>
          </p:cNvPicPr>
          <p:nvPr>
            <p:ph idx="1"/>
          </p:nvPr>
        </p:nvPicPr>
        <p:blipFill>
          <a:blip r:embed="rId2" cstate="print"/>
          <a:stretch>
            <a:fillRect/>
          </a:stretch>
        </p:blipFill>
        <p:spPr>
          <a:xfrm>
            <a:off x="-5162" y="1563654"/>
            <a:ext cx="9149162" cy="460165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ar-SA" dirty="0" smtClean="0">
                <a:solidFill>
                  <a:srgbClr val="FF0000"/>
                </a:solidFill>
              </a:rPr>
              <a:t>النقود الأموية في أفريقية والأندلس</a:t>
            </a:r>
            <a:endParaRPr lang="ar-SA" dirty="0">
              <a:solidFill>
                <a:srgbClr val="FF0000"/>
              </a:solidFill>
            </a:endParaRPr>
          </a:p>
        </p:txBody>
      </p:sp>
      <p:sp>
        <p:nvSpPr>
          <p:cNvPr id="3" name="Content Placeholder 2"/>
          <p:cNvSpPr>
            <a:spLocks noGrp="1"/>
          </p:cNvSpPr>
          <p:nvPr>
            <p:ph idx="1"/>
          </p:nvPr>
        </p:nvSpPr>
        <p:spPr/>
        <p:txBody>
          <a:bodyPr/>
          <a:lstStyle/>
          <a:p>
            <a:r>
              <a:rPr lang="ar-SA" dirty="0" smtClean="0">
                <a:solidFill>
                  <a:srgbClr val="7030A0"/>
                </a:solidFill>
              </a:rPr>
              <a:t>سلكت مسيرة التعريب في الشمال الأفريقي مسلكا مختلفا من جهة اعتمادها على صيغ مختصرة من العبارات المسجلة على النقود الأموية بعد التعريب الكامل</a:t>
            </a:r>
          </a:p>
          <a:p>
            <a:r>
              <a:rPr lang="ar-SA" dirty="0" smtClean="0">
                <a:solidFill>
                  <a:srgbClr val="7030A0"/>
                </a:solidFill>
              </a:rPr>
              <a:t>يعود الاعتماد على الصيغ المختصرة لحقيقة أن الغالب على النقد الذهبي هو أجزاء الدنانير من نصف وثلث فضلا عن انخفاض وزن الدنانير عن الوزن الشرعي المقرر 4.25ج</a:t>
            </a:r>
          </a:p>
          <a:p>
            <a:r>
              <a:rPr lang="ar-SA" dirty="0" smtClean="0">
                <a:solidFill>
                  <a:srgbClr val="7030A0"/>
                </a:solidFill>
              </a:rPr>
              <a:t>ظهرت البسملة بمركز الوجه المسجل به عبارة الضرب كما ظهرت دار ضرب أفريقية على بعض العملات.</a:t>
            </a:r>
            <a:endParaRPr lang="ar-SA" dirty="0">
              <a:solidFill>
                <a:srgbClr val="7030A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ar-SA" dirty="0" smtClean="0">
                <a:solidFill>
                  <a:srgbClr val="FF0000"/>
                </a:solidFill>
              </a:rPr>
              <a:t>نصف دينار 92هـ</a:t>
            </a:r>
            <a:endParaRPr lang="ar-SA" dirty="0">
              <a:solidFill>
                <a:srgbClr val="FF0000"/>
              </a:solidFill>
            </a:endParaRPr>
          </a:p>
        </p:txBody>
      </p:sp>
      <p:pic>
        <p:nvPicPr>
          <p:cNvPr id="4" name="Content Placeholder 3" descr="نصف92هـ.jpg"/>
          <p:cNvPicPr>
            <a:picLocks noGrp="1" noChangeAspect="1"/>
          </p:cNvPicPr>
          <p:nvPr>
            <p:ph idx="1"/>
          </p:nvPr>
        </p:nvPicPr>
        <p:blipFill>
          <a:blip r:embed="rId2" cstate="print"/>
          <a:stretch>
            <a:fillRect/>
          </a:stretch>
        </p:blipFill>
        <p:spPr>
          <a:xfrm>
            <a:off x="1091140" y="1507136"/>
            <a:ext cx="7081260" cy="5225389"/>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ar-SA" dirty="0" smtClean="0">
                <a:solidFill>
                  <a:srgbClr val="FF0000"/>
                </a:solidFill>
              </a:rPr>
              <a:t>نصف ضرب أفريقية 94هـ</a:t>
            </a:r>
            <a:endParaRPr lang="ar-SA" dirty="0">
              <a:solidFill>
                <a:srgbClr val="FF0000"/>
              </a:solidFill>
            </a:endParaRPr>
          </a:p>
        </p:txBody>
      </p:sp>
      <p:pic>
        <p:nvPicPr>
          <p:cNvPr id="4" name="Content Placeholder 3" descr="نصف أفريقية 94هـ.jpg"/>
          <p:cNvPicPr>
            <a:picLocks noGrp="1" noChangeAspect="1"/>
          </p:cNvPicPr>
          <p:nvPr>
            <p:ph idx="1"/>
          </p:nvPr>
        </p:nvPicPr>
        <p:blipFill>
          <a:blip r:embed="rId2" cstate="print"/>
          <a:stretch>
            <a:fillRect/>
          </a:stretch>
        </p:blipFill>
        <p:spPr>
          <a:xfrm>
            <a:off x="1" y="1628800"/>
            <a:ext cx="9025126" cy="4968552"/>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ar-SA" dirty="0" smtClean="0">
                <a:solidFill>
                  <a:srgbClr val="FF0000"/>
                </a:solidFill>
              </a:rPr>
              <a:t>دينار أفريقية 101هـ</a:t>
            </a:r>
            <a:endParaRPr lang="ar-SA" dirty="0">
              <a:solidFill>
                <a:srgbClr val="FF0000"/>
              </a:solidFill>
            </a:endParaRPr>
          </a:p>
        </p:txBody>
      </p:sp>
      <p:pic>
        <p:nvPicPr>
          <p:cNvPr id="4" name="Content Placeholder 3" descr="دينار ضرب أفريقية 101هـ.jpg"/>
          <p:cNvPicPr>
            <a:picLocks noGrp="1" noChangeAspect="1"/>
          </p:cNvPicPr>
          <p:nvPr>
            <p:ph idx="1"/>
          </p:nvPr>
        </p:nvPicPr>
        <p:blipFill>
          <a:blip r:embed="rId2" cstate="print"/>
          <a:stretch>
            <a:fillRect/>
          </a:stretch>
        </p:blipFill>
        <p:spPr>
          <a:xfrm>
            <a:off x="0" y="1412776"/>
            <a:ext cx="9118209" cy="4617306"/>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ar-SA" dirty="0" smtClean="0">
                <a:solidFill>
                  <a:srgbClr val="FF0000"/>
                </a:solidFill>
              </a:rPr>
              <a:t>دينار ضرب أفريقية 103هـ</a:t>
            </a:r>
            <a:endParaRPr lang="ar-SA" dirty="0">
              <a:solidFill>
                <a:srgbClr val="FF0000"/>
              </a:solidFill>
            </a:endParaRPr>
          </a:p>
        </p:txBody>
      </p:sp>
      <p:pic>
        <p:nvPicPr>
          <p:cNvPr id="4" name="Content Placeholder 3" descr="دينار ضرب أفريقية 103هـ.jpg"/>
          <p:cNvPicPr>
            <a:picLocks noGrp="1" noChangeAspect="1"/>
          </p:cNvPicPr>
          <p:nvPr>
            <p:ph idx="1"/>
          </p:nvPr>
        </p:nvPicPr>
        <p:blipFill>
          <a:blip r:embed="rId2" cstate="print"/>
          <a:stretch>
            <a:fillRect/>
          </a:stretch>
        </p:blipFill>
        <p:spPr>
          <a:xfrm>
            <a:off x="-92451" y="1559664"/>
            <a:ext cx="9056939" cy="4893672"/>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ar-SA" dirty="0" smtClean="0">
                <a:solidFill>
                  <a:srgbClr val="FF0000"/>
                </a:solidFill>
              </a:rPr>
              <a:t>ثلث دينار ضرب 103هـ</a:t>
            </a:r>
            <a:endParaRPr lang="ar-SA" dirty="0">
              <a:solidFill>
                <a:srgbClr val="FF0000"/>
              </a:solidFill>
            </a:endParaRPr>
          </a:p>
        </p:txBody>
      </p:sp>
      <p:pic>
        <p:nvPicPr>
          <p:cNvPr id="4" name="Content Placeholder 3" descr="ثلث دينار افريقية 103هـ.jpg"/>
          <p:cNvPicPr>
            <a:picLocks noGrp="1" noChangeAspect="1"/>
          </p:cNvPicPr>
          <p:nvPr>
            <p:ph idx="1"/>
          </p:nvPr>
        </p:nvPicPr>
        <p:blipFill>
          <a:blip r:embed="rId2" cstate="print"/>
          <a:stretch>
            <a:fillRect/>
          </a:stretch>
        </p:blipFill>
        <p:spPr>
          <a:xfrm>
            <a:off x="-184243" y="1581016"/>
            <a:ext cx="9328243" cy="487232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ar-SA" dirty="0" smtClean="0">
                <a:solidFill>
                  <a:srgbClr val="FF0000"/>
                </a:solidFill>
              </a:rPr>
              <a:t>النقود الأموية في الأندلس</a:t>
            </a:r>
            <a:endParaRPr lang="ar-SA" dirty="0">
              <a:solidFill>
                <a:srgbClr val="FF0000"/>
              </a:solidFill>
            </a:endParaRPr>
          </a:p>
        </p:txBody>
      </p:sp>
      <p:sp>
        <p:nvSpPr>
          <p:cNvPr id="3" name="Content Placeholder 2"/>
          <p:cNvSpPr>
            <a:spLocks noGrp="1"/>
          </p:cNvSpPr>
          <p:nvPr>
            <p:ph idx="1"/>
          </p:nvPr>
        </p:nvSpPr>
        <p:spPr/>
        <p:txBody>
          <a:bodyPr/>
          <a:lstStyle/>
          <a:p>
            <a:r>
              <a:rPr lang="ar-SA" dirty="0" smtClean="0">
                <a:solidFill>
                  <a:srgbClr val="7030A0"/>
                </a:solidFill>
              </a:rPr>
              <a:t>رغم أن الأندلس فتحت بعد تمام تعريب النقود إلا أن النقود من الذهب والبرونز ضربت بها على النمط البيزنطي اللاتيني مع حذف الرموز المسيحية واعتماد كتابات مختصرة بالحروف اللاتينية ذات المسحة اليونانية.</a:t>
            </a:r>
          </a:p>
          <a:p>
            <a:r>
              <a:rPr lang="ar-SA" dirty="0" smtClean="0">
                <a:solidFill>
                  <a:srgbClr val="7030A0"/>
                </a:solidFill>
              </a:rPr>
              <a:t>ظهرت مسكوكات ذهبية بدون صور ولكن بكتابات لاتينية مختصرة وأخرى مزدوجة اللغة فضلا عن استخدام تقويم </a:t>
            </a:r>
            <a:r>
              <a:rPr lang="ar-SA" dirty="0" err="1" smtClean="0">
                <a:solidFill>
                  <a:srgbClr val="7030A0"/>
                </a:solidFill>
              </a:rPr>
              <a:t>الأندقتيون</a:t>
            </a:r>
            <a:r>
              <a:rPr lang="ar-SA" dirty="0" smtClean="0">
                <a:solidFill>
                  <a:srgbClr val="7030A0"/>
                </a:solidFill>
              </a:rPr>
              <a:t> أو السنة </a:t>
            </a:r>
            <a:r>
              <a:rPr lang="ar-SA" dirty="0" err="1" smtClean="0">
                <a:solidFill>
                  <a:srgbClr val="7030A0"/>
                </a:solidFill>
              </a:rPr>
              <a:t>الجبائية</a:t>
            </a:r>
            <a:r>
              <a:rPr lang="ar-SA" dirty="0" smtClean="0">
                <a:solidFill>
                  <a:srgbClr val="7030A0"/>
                </a:solidFill>
              </a:rPr>
              <a:t> الرومانية في بعض القطع.</a:t>
            </a:r>
          </a:p>
          <a:p>
            <a:r>
              <a:rPr lang="ar-SA" dirty="0" smtClean="0">
                <a:solidFill>
                  <a:srgbClr val="7030A0"/>
                </a:solidFill>
              </a:rPr>
              <a:t>ظهر اسم الأندلس لأول مرة على العملات في عام 98هـ</a:t>
            </a:r>
            <a:endParaRPr lang="ar-SA" dirty="0">
              <a:solidFill>
                <a:srgbClr val="7030A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ar-SA" dirty="0" smtClean="0">
                <a:solidFill>
                  <a:srgbClr val="FF0000"/>
                </a:solidFill>
              </a:rPr>
              <a:t>دينار لاتيني معرب بدون الصليب</a:t>
            </a:r>
            <a:endParaRPr lang="ar-SA" dirty="0">
              <a:solidFill>
                <a:srgbClr val="FF0000"/>
              </a:solidFill>
            </a:endParaRPr>
          </a:p>
        </p:txBody>
      </p:sp>
      <p:pic>
        <p:nvPicPr>
          <p:cNvPr id="4" name="Content Placeholder 3" descr="فلس اندلسي.jpg"/>
          <p:cNvPicPr>
            <a:picLocks noGrp="1" noChangeAspect="1"/>
          </p:cNvPicPr>
          <p:nvPr>
            <p:ph idx="1"/>
          </p:nvPr>
        </p:nvPicPr>
        <p:blipFill>
          <a:blip r:embed="rId2" cstate="print"/>
          <a:stretch>
            <a:fillRect/>
          </a:stretch>
        </p:blipFill>
        <p:spPr>
          <a:xfrm>
            <a:off x="179512" y="1838016"/>
            <a:ext cx="8924094" cy="4327288"/>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202</Words>
  <Application>Microsoft Office PowerPoint</Application>
  <PresentationFormat>عرض على الشاشة (4:3)</PresentationFormat>
  <Paragraphs>23</Paragraphs>
  <Slides>16</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16</vt:i4>
      </vt:variant>
    </vt:vector>
  </HeadingPairs>
  <TitlesOfParts>
    <vt:vector size="20" baseType="lpstr">
      <vt:lpstr>Arial</vt:lpstr>
      <vt:lpstr>Calibri</vt:lpstr>
      <vt:lpstr>Times New Roman</vt:lpstr>
      <vt:lpstr>Office Theme</vt:lpstr>
      <vt:lpstr>المسكوكات الإسلامية</vt:lpstr>
      <vt:lpstr>النقود الأموية في أفريقية والأندلس</vt:lpstr>
      <vt:lpstr>نصف دينار 92هـ</vt:lpstr>
      <vt:lpstr>نصف ضرب أفريقية 94هـ</vt:lpstr>
      <vt:lpstr>دينار أفريقية 101هـ</vt:lpstr>
      <vt:lpstr>دينار ضرب أفريقية 103هـ</vt:lpstr>
      <vt:lpstr>ثلث دينار ضرب 103هـ</vt:lpstr>
      <vt:lpstr>النقود الأموية في الأندلس</vt:lpstr>
      <vt:lpstr>دينار لاتيني معرب بدون الصليب</vt:lpstr>
      <vt:lpstr>فلس لاتيني معرب بدون الصليب</vt:lpstr>
      <vt:lpstr>نصف دينار بكتابات لاتينية وأندقتيون</vt:lpstr>
      <vt:lpstr>نصف دينار لاتيني معرب وأندقتيون</vt:lpstr>
      <vt:lpstr>نصف دينار مزدوج اللغة</vt:lpstr>
      <vt:lpstr>دينار ضرب الأندلس 98هـ</vt:lpstr>
      <vt:lpstr>دينار ضرب الأندلس 114هـ</vt:lpstr>
      <vt:lpstr>درهم ضرب الأندلس 165هـ</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المسكوكات الإسلامية</dc:title>
  <dc:creator>HP</dc:creator>
  <cp:lastModifiedBy>Ahmed s</cp:lastModifiedBy>
  <cp:revision>13</cp:revision>
  <dcterms:created xsi:type="dcterms:W3CDTF">2011-12-17T22:43:45Z</dcterms:created>
  <dcterms:modified xsi:type="dcterms:W3CDTF">2023-10-14T20:08:48Z</dcterms:modified>
</cp:coreProperties>
</file>