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85" r:id="rId1"/>
  </p:sldMasterIdLst>
  <p:notesMasterIdLst>
    <p:notesMasterId r:id="rId31"/>
  </p:notesMasterIdLst>
  <p:handoutMasterIdLst>
    <p:handoutMasterId r:id="rId32"/>
  </p:handoutMasterIdLst>
  <p:sldIdLst>
    <p:sldId id="302" r:id="rId2"/>
    <p:sldId id="311" r:id="rId3"/>
    <p:sldId id="418" r:id="rId4"/>
    <p:sldId id="453" r:id="rId5"/>
    <p:sldId id="459" r:id="rId6"/>
    <p:sldId id="412" r:id="rId7"/>
    <p:sldId id="419" r:id="rId8"/>
    <p:sldId id="420" r:id="rId9"/>
    <p:sldId id="421" r:id="rId10"/>
    <p:sldId id="452" r:id="rId11"/>
    <p:sldId id="438" r:id="rId12"/>
    <p:sldId id="436" r:id="rId13"/>
    <p:sldId id="439" r:id="rId14"/>
    <p:sldId id="440" r:id="rId15"/>
    <p:sldId id="454" r:id="rId16"/>
    <p:sldId id="455" r:id="rId17"/>
    <p:sldId id="437" r:id="rId18"/>
    <p:sldId id="413" r:id="rId19"/>
    <p:sldId id="457" r:id="rId20"/>
    <p:sldId id="430" r:id="rId21"/>
    <p:sldId id="442" r:id="rId22"/>
    <p:sldId id="443" r:id="rId23"/>
    <p:sldId id="444" r:id="rId24"/>
    <p:sldId id="456" r:id="rId25"/>
    <p:sldId id="446" r:id="rId26"/>
    <p:sldId id="447" r:id="rId27"/>
    <p:sldId id="448" r:id="rId28"/>
    <p:sldId id="458" r:id="rId29"/>
    <p:sldId id="450" r:id="rId30"/>
  </p:sldIdLst>
  <p:sldSz cx="9144000" cy="6858000" type="screen4x3"/>
  <p:notesSz cx="7077075" cy="9369425"/>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63D"/>
    <a:srgbClr val="E6E6E6"/>
    <a:srgbClr val="FF9999"/>
    <a:srgbClr val="CCFF99"/>
    <a:srgbClr val="FF505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2391" autoAdjust="0"/>
  </p:normalViewPr>
  <p:slideViewPr>
    <p:cSldViewPr>
      <p:cViewPr varScale="1">
        <p:scale>
          <a:sx n="92" d="100"/>
          <a:sy n="92" d="100"/>
        </p:scale>
        <p:origin x="1219"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62"/>
    </p:cViewPr>
  </p:sorterViewPr>
  <p:notesViewPr>
    <p:cSldViewPr>
      <p:cViewPr varScale="1">
        <p:scale>
          <a:sx n="68" d="100"/>
          <a:sy n="68" d="100"/>
        </p:scale>
        <p:origin x="3043" y="2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10343" y="0"/>
            <a:ext cx="3066733" cy="470098"/>
          </a:xfrm>
          <a:prstGeom prst="rect">
            <a:avLst/>
          </a:prstGeom>
        </p:spPr>
        <p:txBody>
          <a:bodyPr vert="horz" lIns="94531" tIns="47265" rIns="94531" bIns="47265" rtlCol="1"/>
          <a:lstStyle>
            <a:lvl1pPr algn="r">
              <a:defRPr sz="1200"/>
            </a:lvl1pPr>
          </a:lstStyle>
          <a:p>
            <a:endParaRPr lang="ar-SA"/>
          </a:p>
        </p:txBody>
      </p:sp>
      <p:sp>
        <p:nvSpPr>
          <p:cNvPr id="3" name="Date Placeholder 2"/>
          <p:cNvSpPr>
            <a:spLocks noGrp="1"/>
          </p:cNvSpPr>
          <p:nvPr>
            <p:ph type="dt" sz="quarter" idx="1"/>
          </p:nvPr>
        </p:nvSpPr>
        <p:spPr>
          <a:xfrm>
            <a:off x="1638" y="0"/>
            <a:ext cx="3066733" cy="470098"/>
          </a:xfrm>
          <a:prstGeom prst="rect">
            <a:avLst/>
          </a:prstGeom>
        </p:spPr>
        <p:txBody>
          <a:bodyPr vert="horz" lIns="94531" tIns="47265" rIns="94531" bIns="47265" rtlCol="1"/>
          <a:lstStyle>
            <a:lvl1pPr algn="l">
              <a:defRPr sz="1200"/>
            </a:lvl1pPr>
          </a:lstStyle>
          <a:p>
            <a:fld id="{C31AEF1F-77D8-440A-B991-A0F3B13D7D94}" type="datetimeFigureOut">
              <a:rPr lang="ar-SA" smtClean="0"/>
              <a:t>11/04/1442</a:t>
            </a:fld>
            <a:endParaRPr lang="ar-SA"/>
          </a:p>
        </p:txBody>
      </p:sp>
      <p:sp>
        <p:nvSpPr>
          <p:cNvPr id="4" name="Footer Placeholder 3"/>
          <p:cNvSpPr>
            <a:spLocks noGrp="1"/>
          </p:cNvSpPr>
          <p:nvPr>
            <p:ph type="ftr" sz="quarter" idx="2"/>
          </p:nvPr>
        </p:nvSpPr>
        <p:spPr>
          <a:xfrm>
            <a:off x="4010343" y="8899328"/>
            <a:ext cx="3066733" cy="470097"/>
          </a:xfrm>
          <a:prstGeom prst="rect">
            <a:avLst/>
          </a:prstGeom>
        </p:spPr>
        <p:txBody>
          <a:bodyPr vert="horz" lIns="94531" tIns="47265" rIns="94531" bIns="47265" rtlCol="1" anchor="b"/>
          <a:lstStyle>
            <a:lvl1pPr algn="r">
              <a:defRPr sz="1200"/>
            </a:lvl1pPr>
          </a:lstStyle>
          <a:p>
            <a:endParaRPr lang="ar-SA"/>
          </a:p>
        </p:txBody>
      </p:sp>
      <p:sp>
        <p:nvSpPr>
          <p:cNvPr id="5" name="Slide Number Placeholder 4"/>
          <p:cNvSpPr>
            <a:spLocks noGrp="1"/>
          </p:cNvSpPr>
          <p:nvPr>
            <p:ph type="sldNum" sz="quarter" idx="3"/>
          </p:nvPr>
        </p:nvSpPr>
        <p:spPr>
          <a:xfrm>
            <a:off x="1638" y="8899328"/>
            <a:ext cx="3066733" cy="470097"/>
          </a:xfrm>
          <a:prstGeom prst="rect">
            <a:avLst/>
          </a:prstGeom>
        </p:spPr>
        <p:txBody>
          <a:bodyPr vert="horz" lIns="94531" tIns="47265" rIns="94531" bIns="47265" rtlCol="1" anchor="b"/>
          <a:lstStyle>
            <a:lvl1pPr algn="l">
              <a:defRPr sz="1200"/>
            </a:lvl1pPr>
          </a:lstStyle>
          <a:p>
            <a:fld id="{A369B6B0-6589-48E2-8978-C34CA9A27E37}" type="slidenum">
              <a:rPr lang="ar-SA" smtClean="0"/>
              <a:t>‹#›</a:t>
            </a:fld>
            <a:endParaRPr lang="ar-SA"/>
          </a:p>
        </p:txBody>
      </p:sp>
    </p:spTree>
    <p:extLst>
      <p:ext uri="{BB962C8B-B14F-4D97-AF65-F5344CB8AC3E}">
        <p14:creationId xmlns:p14="http://schemas.microsoft.com/office/powerpoint/2010/main" val="317138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10343" y="0"/>
            <a:ext cx="3066733" cy="469518"/>
          </a:xfrm>
          <a:prstGeom prst="rect">
            <a:avLst/>
          </a:prstGeom>
        </p:spPr>
        <p:txBody>
          <a:bodyPr vert="horz" lIns="94531" tIns="47265" rIns="94531" bIns="47265" rtlCol="1"/>
          <a:lstStyle>
            <a:lvl1pPr algn="r">
              <a:defRPr sz="1200"/>
            </a:lvl1pPr>
          </a:lstStyle>
          <a:p>
            <a:endParaRPr lang="ar-SA"/>
          </a:p>
        </p:txBody>
      </p:sp>
      <p:sp>
        <p:nvSpPr>
          <p:cNvPr id="3" name="Date Placeholder 2"/>
          <p:cNvSpPr>
            <a:spLocks noGrp="1"/>
          </p:cNvSpPr>
          <p:nvPr>
            <p:ph type="dt" idx="1"/>
          </p:nvPr>
        </p:nvSpPr>
        <p:spPr>
          <a:xfrm>
            <a:off x="1638" y="0"/>
            <a:ext cx="3066733" cy="469518"/>
          </a:xfrm>
          <a:prstGeom prst="rect">
            <a:avLst/>
          </a:prstGeom>
        </p:spPr>
        <p:txBody>
          <a:bodyPr vert="horz" lIns="94531" tIns="47265" rIns="94531" bIns="47265" rtlCol="1"/>
          <a:lstStyle>
            <a:lvl1pPr algn="l">
              <a:defRPr sz="1200"/>
            </a:lvl1pPr>
          </a:lstStyle>
          <a:p>
            <a:fld id="{606E1B55-94FB-459C-A27D-597B68325370}" type="datetimeFigureOut">
              <a:rPr lang="ar-SA" smtClean="0"/>
              <a:t>11/04/1442</a:t>
            </a:fld>
            <a:endParaRPr lang="ar-SA"/>
          </a:p>
        </p:txBody>
      </p:sp>
      <p:sp>
        <p:nvSpPr>
          <p:cNvPr id="4" name="Slide Image Placeholder 3"/>
          <p:cNvSpPr>
            <a:spLocks noGrp="1" noRot="1" noChangeAspect="1"/>
          </p:cNvSpPr>
          <p:nvPr>
            <p:ph type="sldImg" idx="2"/>
          </p:nvPr>
        </p:nvSpPr>
        <p:spPr>
          <a:xfrm>
            <a:off x="1430338" y="1171575"/>
            <a:ext cx="4216400" cy="3162300"/>
          </a:xfrm>
          <a:prstGeom prst="rect">
            <a:avLst/>
          </a:prstGeom>
          <a:noFill/>
          <a:ln w="12700">
            <a:solidFill>
              <a:prstClr val="black"/>
            </a:solidFill>
          </a:ln>
        </p:spPr>
        <p:txBody>
          <a:bodyPr vert="horz" lIns="94531" tIns="47265" rIns="94531" bIns="47265" rtlCol="1" anchor="ctr"/>
          <a:lstStyle/>
          <a:p>
            <a:endParaRPr lang="ar-SA"/>
          </a:p>
        </p:txBody>
      </p:sp>
      <p:sp>
        <p:nvSpPr>
          <p:cNvPr id="5" name="Notes Placeholder 4"/>
          <p:cNvSpPr>
            <a:spLocks noGrp="1"/>
          </p:cNvSpPr>
          <p:nvPr>
            <p:ph type="body" sz="quarter" idx="3"/>
          </p:nvPr>
        </p:nvSpPr>
        <p:spPr>
          <a:xfrm>
            <a:off x="707708" y="4509765"/>
            <a:ext cx="5661660" cy="3688857"/>
          </a:xfrm>
          <a:prstGeom prst="rect">
            <a:avLst/>
          </a:prstGeom>
        </p:spPr>
        <p:txBody>
          <a:bodyPr vert="horz" lIns="94531" tIns="47265" rIns="94531" bIns="47265"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6" name="Footer Placeholder 5"/>
          <p:cNvSpPr>
            <a:spLocks noGrp="1"/>
          </p:cNvSpPr>
          <p:nvPr>
            <p:ph type="ftr" sz="quarter" idx="4"/>
          </p:nvPr>
        </p:nvSpPr>
        <p:spPr>
          <a:xfrm>
            <a:off x="4010343" y="8899908"/>
            <a:ext cx="3066733" cy="469518"/>
          </a:xfrm>
          <a:prstGeom prst="rect">
            <a:avLst/>
          </a:prstGeom>
        </p:spPr>
        <p:txBody>
          <a:bodyPr vert="horz" lIns="94531" tIns="47265" rIns="94531" bIns="47265" rtlCol="1" anchor="b"/>
          <a:lstStyle>
            <a:lvl1pPr algn="r">
              <a:defRPr sz="1200"/>
            </a:lvl1pPr>
          </a:lstStyle>
          <a:p>
            <a:endParaRPr lang="ar-SA"/>
          </a:p>
        </p:txBody>
      </p:sp>
      <p:sp>
        <p:nvSpPr>
          <p:cNvPr id="7" name="Slide Number Placeholder 6"/>
          <p:cNvSpPr>
            <a:spLocks noGrp="1"/>
          </p:cNvSpPr>
          <p:nvPr>
            <p:ph type="sldNum" sz="quarter" idx="5"/>
          </p:nvPr>
        </p:nvSpPr>
        <p:spPr>
          <a:xfrm>
            <a:off x="1638" y="8899908"/>
            <a:ext cx="3066733" cy="469518"/>
          </a:xfrm>
          <a:prstGeom prst="rect">
            <a:avLst/>
          </a:prstGeom>
        </p:spPr>
        <p:txBody>
          <a:bodyPr vert="horz" lIns="94531" tIns="47265" rIns="94531" bIns="47265" rtlCol="1" anchor="b"/>
          <a:lstStyle>
            <a:lvl1pPr algn="l">
              <a:defRPr sz="1200"/>
            </a:lvl1pPr>
          </a:lstStyle>
          <a:p>
            <a:fld id="{93252CC2-8B07-43C5-BF76-4D976F516B41}" type="slidenum">
              <a:rPr lang="ar-SA" smtClean="0"/>
              <a:t>‹#›</a:t>
            </a:fld>
            <a:endParaRPr lang="ar-SA"/>
          </a:p>
        </p:txBody>
      </p:sp>
    </p:spTree>
    <p:extLst>
      <p:ext uri="{BB962C8B-B14F-4D97-AF65-F5344CB8AC3E}">
        <p14:creationId xmlns:p14="http://schemas.microsoft.com/office/powerpoint/2010/main" val="395727444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252CC2-8B07-43C5-BF76-4D976F516B41}" type="slidenum">
              <a:rPr lang="ar-SA" smtClean="0"/>
              <a:t>13</a:t>
            </a:fld>
            <a:endParaRPr lang="ar-SA"/>
          </a:p>
        </p:txBody>
      </p:sp>
    </p:spTree>
    <p:extLst>
      <p:ext uri="{BB962C8B-B14F-4D97-AF65-F5344CB8AC3E}">
        <p14:creationId xmlns:p14="http://schemas.microsoft.com/office/powerpoint/2010/main" val="1691529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411943-68B4-40D6-8533-A089771DD806}" type="uaqdatetime1">
              <a:rPr lang="ar-SA" smtClean="0"/>
              <a:t>11/04/1442</a:t>
            </a:fld>
            <a:endParaRPr lang="ar-SA"/>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a:t>
            </a:fld>
            <a:endParaRPr lang="ar-S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983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04E278-FCF5-4B10-B543-4F9EE413074D}" type="uaqdatetime1">
              <a:rPr lang="ar-SA" smtClean="0"/>
              <a:t>11/04/1442</a:t>
            </a:fld>
            <a:endParaRPr lang="ar-SA"/>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249487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2BDE63-1826-40AF-972E-507A4970E1E2}" type="uaqdatetime1">
              <a:rPr lang="ar-SA" smtClean="0"/>
              <a:t>11/04/1442</a:t>
            </a:fld>
            <a:endParaRPr lang="ar-SA"/>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167997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F7D906-37F0-4349-8DCF-9864DAD2DB78}" type="uaqdatetime1">
              <a:rPr lang="ar-SA" smtClean="0"/>
              <a:t>11/04/1442</a:t>
            </a:fld>
            <a:endParaRPr lang="ar-SA"/>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247053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6D1700-1F9A-4A27-800D-421470AD0E44}" type="uaqdatetime1">
              <a:rPr lang="ar-SA" smtClean="0"/>
              <a:t>11/04/1442</a:t>
            </a:fld>
            <a:endParaRPr lang="ar-SA"/>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a:t>
            </a:fld>
            <a:endParaRPr lang="ar-SA"/>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645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7A7F07-3F1A-4BC8-A2F8-679CD893369D}" type="uaqdatetime1">
              <a:rPr lang="ar-SA" smtClean="0"/>
              <a:t>11/04/1442</a:t>
            </a:fld>
            <a:endParaRPr lang="ar-SA"/>
          </a:p>
        </p:txBody>
      </p:sp>
      <p:sp>
        <p:nvSpPr>
          <p:cNvPr id="6" name="Footer Placeholder 5"/>
          <p:cNvSpPr>
            <a:spLocks noGrp="1"/>
          </p:cNvSpPr>
          <p:nvPr>
            <p:ph type="ftr" sz="quarter" idx="11"/>
          </p:nvPr>
        </p:nvSpPr>
        <p:spPr/>
        <p:txBody>
          <a:bodyPr/>
          <a:lstStyle/>
          <a:p>
            <a:r>
              <a:rPr lang="ar-SA"/>
              <a:t>فوزية الكلابي</a:t>
            </a:r>
          </a:p>
        </p:txBody>
      </p:sp>
      <p:sp>
        <p:nvSpPr>
          <p:cNvPr id="7" name="Slide Number Placeholder 6"/>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3509978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142FA4-2C7F-4879-9009-F56B4277EFA4}" type="uaqdatetime1">
              <a:rPr lang="ar-SA" smtClean="0"/>
              <a:t>11/04/1442</a:t>
            </a:fld>
            <a:endParaRPr lang="ar-SA"/>
          </a:p>
        </p:txBody>
      </p:sp>
      <p:sp>
        <p:nvSpPr>
          <p:cNvPr id="8" name="Footer Placeholder 7"/>
          <p:cNvSpPr>
            <a:spLocks noGrp="1"/>
          </p:cNvSpPr>
          <p:nvPr>
            <p:ph type="ftr" sz="quarter" idx="11"/>
          </p:nvPr>
        </p:nvSpPr>
        <p:spPr/>
        <p:txBody>
          <a:bodyPr/>
          <a:lstStyle/>
          <a:p>
            <a:r>
              <a:rPr lang="ar-SA"/>
              <a:t>فوزية الكلابي</a:t>
            </a:r>
          </a:p>
        </p:txBody>
      </p:sp>
      <p:sp>
        <p:nvSpPr>
          <p:cNvPr id="9" name="Slide Number Placeholder 8"/>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1684170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46F765-A90F-4CAB-B7AB-6BF099FBA6B2}" type="uaqdatetime1">
              <a:rPr lang="ar-SA" smtClean="0"/>
              <a:t>11/04/1442</a:t>
            </a:fld>
            <a:endParaRPr lang="ar-SA"/>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668525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3BDBC2-37D2-4F4F-9F74-5FEA06B199E1}" type="uaqdatetime1">
              <a:rPr lang="ar-SA" smtClean="0"/>
              <a:t>11/04/1442</a:t>
            </a:fld>
            <a:endParaRPr lang="ar-SA"/>
          </a:p>
        </p:txBody>
      </p:sp>
      <p:sp>
        <p:nvSpPr>
          <p:cNvPr id="8" name="Footer Placeholder 7"/>
          <p:cNvSpPr>
            <a:spLocks noGrp="1"/>
          </p:cNvSpPr>
          <p:nvPr>
            <p:ph type="ftr" sz="quarter" idx="11"/>
          </p:nvPr>
        </p:nvSpPr>
        <p:spPr/>
        <p:txBody>
          <a:bodyPr/>
          <a:lstStyle>
            <a:lvl1pPr>
              <a:defRPr>
                <a:solidFill>
                  <a:srgbClr val="FFFFFF"/>
                </a:solidFill>
              </a:defRPr>
            </a:lvl1pPr>
          </a:lstStyle>
          <a:p>
            <a:r>
              <a:rPr lang="ar-SA"/>
              <a:t>فوزية الكلابي</a:t>
            </a:r>
          </a:p>
        </p:txBody>
      </p:sp>
      <p:sp>
        <p:nvSpPr>
          <p:cNvPr id="9" name="Slide Number Placeholder 8"/>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2310158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59EF07A-D1D6-4CB9-B870-5E9E04D81F6C}" type="uaqdatetime1">
              <a:rPr lang="ar-SA" smtClean="0"/>
              <a:t>11/04/1442</a:t>
            </a:fld>
            <a:endParaRPr lang="ar-SA"/>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ar-SA"/>
              <a:t>فوزية الكلابي</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166A3E3-444F-47B4-8A46-DB0B3A57CE9E}" type="slidenum">
              <a:rPr lang="ar-SA" smtClean="0"/>
              <a:t>‹#›</a:t>
            </a:fld>
            <a:endParaRPr lang="ar-SA"/>
          </a:p>
        </p:txBody>
      </p:sp>
    </p:spTree>
    <p:extLst>
      <p:ext uri="{BB962C8B-B14F-4D97-AF65-F5344CB8AC3E}">
        <p14:creationId xmlns:p14="http://schemas.microsoft.com/office/powerpoint/2010/main" val="2191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35BC1E4-AD65-4622-8644-834BE1B498FD}" type="uaqdatetime1">
              <a:rPr lang="ar-SA" smtClean="0"/>
              <a:t>11/04/1442</a:t>
            </a:fld>
            <a:endParaRPr lang="ar-SA"/>
          </a:p>
        </p:txBody>
      </p:sp>
      <p:sp>
        <p:nvSpPr>
          <p:cNvPr id="6" name="Footer Placeholder 5"/>
          <p:cNvSpPr>
            <a:spLocks noGrp="1"/>
          </p:cNvSpPr>
          <p:nvPr>
            <p:ph type="ftr" sz="quarter" idx="11"/>
          </p:nvPr>
        </p:nvSpPr>
        <p:spPr/>
        <p:txBody>
          <a:bodyPr/>
          <a:lstStyle/>
          <a:p>
            <a:r>
              <a:rPr lang="ar-SA"/>
              <a:t>فوزية الكلابي</a:t>
            </a:r>
          </a:p>
        </p:txBody>
      </p:sp>
      <p:sp>
        <p:nvSpPr>
          <p:cNvPr id="7" name="Slide Number Placeholder 6"/>
          <p:cNvSpPr>
            <a:spLocks noGrp="1"/>
          </p:cNvSpPr>
          <p:nvPr>
            <p:ph type="sldNum" sz="quarter" idx="12"/>
          </p:nvPr>
        </p:nvSpPr>
        <p:spPr/>
        <p:txBody>
          <a:bodyPr/>
          <a:lstStyle/>
          <a:p>
            <a:fld id="{0166A3E3-444F-47B4-8A46-DB0B3A57CE9E}" type="slidenum">
              <a:rPr lang="ar-SA" smtClean="0"/>
              <a:t>‹#›</a:t>
            </a:fld>
            <a:endParaRPr lang="ar-SA"/>
          </a:p>
        </p:txBody>
      </p:sp>
    </p:spTree>
    <p:extLst>
      <p:ext uri="{BB962C8B-B14F-4D97-AF65-F5344CB8AC3E}">
        <p14:creationId xmlns:p14="http://schemas.microsoft.com/office/powerpoint/2010/main" val="1687694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15BDD2C-6687-4915-99F8-C5258BA8C419}" type="uaqdatetime1">
              <a:rPr lang="ar-SA" smtClean="0"/>
              <a:t>11/04/1442</a:t>
            </a:fld>
            <a:endParaRPr lang="ar-SA"/>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ar-SA"/>
              <a:t>فوزية الكلابي</a:t>
            </a: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166A3E3-444F-47B4-8A46-DB0B3A57CE9E}" type="slidenum">
              <a:rPr lang="ar-SA" smtClean="0"/>
              <a:t>‹#›</a:t>
            </a:fld>
            <a:endParaRPr lang="ar-SA"/>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632268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780928"/>
            <a:ext cx="8130075" cy="2060216"/>
          </a:xfrm>
        </p:spPr>
        <p:txBody>
          <a:bodyPr anchor="ctr">
            <a:noAutofit/>
          </a:bodyPr>
          <a:lstStyle/>
          <a:p>
            <a:pPr marL="182880" indent="0" algn="r" rtl="1">
              <a:buNone/>
            </a:pPr>
            <a:r>
              <a:rPr lang="ar-SA" sz="4400" b="1" dirty="0">
                <a:solidFill>
                  <a:srgbClr val="C00000"/>
                </a:solidFill>
                <a:latin typeface="Times New Roman" pitchFamily="18" charset="0"/>
                <a:cs typeface="Times New Roman" pitchFamily="18" charset="0"/>
              </a:rPr>
              <a:t>عرض المنشأة في ظل </a:t>
            </a:r>
            <a:r>
              <a:rPr lang="ar-SA" sz="4400" b="1">
                <a:solidFill>
                  <a:srgbClr val="C00000"/>
                </a:solidFill>
                <a:latin typeface="Times New Roman" pitchFamily="18" charset="0"/>
                <a:cs typeface="Times New Roman" pitchFamily="18" charset="0"/>
              </a:rPr>
              <a:t>المنافسة </a:t>
            </a:r>
            <a:r>
              <a:rPr lang="ar-SA" sz="4400" b="1" smtClean="0">
                <a:solidFill>
                  <a:srgbClr val="C00000"/>
                </a:solidFill>
                <a:latin typeface="Times New Roman" pitchFamily="18" charset="0"/>
                <a:cs typeface="Times New Roman" pitchFamily="18" charset="0"/>
              </a:rPr>
              <a:t>الكاملة</a:t>
            </a:r>
            <a:endParaRPr lang="ar-SA" sz="4400" b="1" dirty="0">
              <a:solidFill>
                <a:srgbClr val="C00000"/>
              </a:solidFill>
              <a:latin typeface="Times New Roman" pitchFamily="18" charset="0"/>
              <a:cs typeface="Times New Roman" pitchFamily="18" charset="0"/>
            </a:endParaRPr>
          </a:p>
        </p:txBody>
      </p:sp>
      <p:sp>
        <p:nvSpPr>
          <p:cNvPr id="3" name="Footer Placeholder 2"/>
          <p:cNvSpPr>
            <a:spLocks noGrp="1"/>
          </p:cNvSpPr>
          <p:nvPr>
            <p:ph type="ftr" sz="quarter" idx="11"/>
          </p:nvPr>
        </p:nvSpPr>
        <p:spPr/>
        <p:txBody>
          <a:bodyPr/>
          <a:lstStyle/>
          <a:p>
            <a:r>
              <a:rPr lang="ar-SA"/>
              <a:t>فوزية الكلابي</a:t>
            </a:r>
          </a:p>
        </p:txBody>
      </p:sp>
      <p:sp>
        <p:nvSpPr>
          <p:cNvPr id="4" name="Slide Number Placeholder 3"/>
          <p:cNvSpPr>
            <a:spLocks noGrp="1"/>
          </p:cNvSpPr>
          <p:nvPr>
            <p:ph type="sldNum" sz="quarter" idx="12"/>
          </p:nvPr>
        </p:nvSpPr>
        <p:spPr/>
        <p:txBody>
          <a:bodyPr/>
          <a:lstStyle/>
          <a:p>
            <a:fld id="{0166A3E3-444F-47B4-8A46-DB0B3A57CE9E}" type="slidenum">
              <a:rPr lang="ar-SA" smtClean="0"/>
              <a:t>1</a:t>
            </a:fld>
            <a:endParaRPr lang="ar-SA"/>
          </a:p>
        </p:txBody>
      </p:sp>
      <p:sp>
        <p:nvSpPr>
          <p:cNvPr id="11" name="Title 1"/>
          <p:cNvSpPr txBox="1">
            <a:spLocks/>
          </p:cNvSpPr>
          <p:nvPr/>
        </p:nvSpPr>
        <p:spPr>
          <a:xfrm>
            <a:off x="1547664" y="2680904"/>
            <a:ext cx="5721895" cy="936104"/>
          </a:xfrm>
          <a:prstGeom prst="rect">
            <a:avLst/>
          </a:prstGeom>
        </p:spPr>
        <p:txBody>
          <a:bodyPr vert="horz" lIns="91440" tIns="45720" rIns="91440" bIns="45720" rtlCol="0" anchor="ct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l" defTabSz="914400" rtl="1" eaLnBrk="1" latinLnBrk="0" hangingPunct="1">
              <a:spcBef>
                <a:spcPct val="0"/>
              </a:spcBef>
              <a:buNone/>
              <a:defRPr sz="5400" kern="1200" cap="all" spc="-100" baseline="0">
                <a:solidFill>
                  <a:schemeClr val="tx2"/>
                </a:solidFill>
                <a:latin typeface="+mj-lt"/>
                <a:ea typeface="+mj-ea"/>
                <a:cs typeface="+mj-cs"/>
              </a:defRPr>
            </a:lvl1pPr>
          </a:lstStyle>
          <a:p>
            <a:pPr algn="ctr"/>
            <a:endParaRPr lang="ar-SA" sz="4000" b="1"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158304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10</a:t>
            </a:fld>
            <a:endParaRPr lang="ar-SA"/>
          </a:p>
        </p:txBody>
      </p:sp>
      <p:cxnSp>
        <p:nvCxnSpPr>
          <p:cNvPr id="7" name="Straight Arrow Connector 6"/>
          <p:cNvCxnSpPr/>
          <p:nvPr/>
        </p:nvCxnSpPr>
        <p:spPr>
          <a:xfrm flipV="1">
            <a:off x="1108900" y="2779841"/>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351356" y="3486946"/>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267744" y="3411802"/>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592741" y="3255581"/>
            <a:ext cx="2154838" cy="2200587"/>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392458" y="2959398"/>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3" name="Rounded Rectangle 22"/>
          <p:cNvSpPr/>
          <p:nvPr/>
        </p:nvSpPr>
        <p:spPr>
          <a:xfrm>
            <a:off x="4053357" y="3075561"/>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512787" y="2317257"/>
            <a:ext cx="627653"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 </a:t>
            </a:r>
            <a:r>
              <a:rPr lang="en-US" sz="1600" dirty="0"/>
              <a:t>ATCAVC</a:t>
            </a:r>
          </a:p>
          <a:p>
            <a:pPr algn="ctr"/>
            <a:endParaRPr lang="en-US" sz="1600" dirty="0"/>
          </a:p>
        </p:txBody>
      </p:sp>
      <p:sp>
        <p:nvSpPr>
          <p:cNvPr id="25" name="Rounded Rectangle 24"/>
          <p:cNvSpPr/>
          <p:nvPr/>
        </p:nvSpPr>
        <p:spPr>
          <a:xfrm>
            <a:off x="4371097" y="3641943"/>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453156" y="53885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42" name="Rounded Rectangle 41"/>
          <p:cNvSpPr/>
          <p:nvPr/>
        </p:nvSpPr>
        <p:spPr>
          <a:xfrm flipH="1">
            <a:off x="2483690" y="4861346"/>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mc:AlternateContent xmlns:mc="http://schemas.openxmlformats.org/markup-compatibility/2006" xmlns:a14="http://schemas.microsoft.com/office/drawing/2010/main">
        <mc:Choice Requires="a14">
          <p:sp>
            <p:nvSpPr>
              <p:cNvPr id="6" name="Rectangle 5"/>
              <p:cNvSpPr/>
              <p:nvPr/>
            </p:nvSpPr>
            <p:spPr>
              <a:xfrm>
                <a:off x="4420823" y="836712"/>
                <a:ext cx="4615672" cy="576064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r>
                  <a:rPr lang="ar-SA" sz="2400" b="1" dirty="0">
                    <a:solidFill>
                      <a:srgbClr val="0070C0"/>
                    </a:solidFill>
                    <a:effectLst>
                      <a:outerShdw blurRad="38100" dist="38100" dir="2700000" algn="tl">
                        <a:srgbClr val="000000">
                          <a:alpha val="43137"/>
                        </a:srgbClr>
                      </a:outerShdw>
                    </a:effectLst>
                  </a:rPr>
                  <a:t>ربح الوحدة الواحدة</a:t>
                </a:r>
              </a:p>
              <a:p>
                <a:r>
                  <a:rPr lang="ar-SA" sz="2400" b="1" dirty="0">
                    <a:solidFill>
                      <a:srgbClr val="0070C0"/>
                    </a:solidFill>
                    <a:effectLst>
                      <a:outerShdw blurRad="38100" dist="38100" dir="2700000" algn="tl">
                        <a:srgbClr val="000000">
                          <a:alpha val="43137"/>
                        </a:srgbClr>
                      </a:outerShdw>
                    </a:effectLst>
                  </a:rPr>
                  <a:t>                   </a:t>
                </a:r>
                <a14:m>
                  <m:oMath xmlns:m="http://schemas.openxmlformats.org/officeDocument/2006/math">
                    <m:f>
                      <m:fPr>
                        <m:ctrlPr>
                          <a:rPr lang="ar-SA" sz="2400"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m:rPr>
                            <m:nor/>
                          </m:rPr>
                          <a:rPr lang="el-GR"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π</m:t>
                        </m:r>
                      </m:num>
                      <m:den>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ar-SA" sz="2400" b="1" i="1">
                        <a:solidFill>
                          <a:srgbClr val="C00000"/>
                        </a:solidFill>
                        <a:effectLst>
                          <a:outerShdw blurRad="38100" dist="38100" dir="2700000" algn="tl">
                            <a:srgbClr val="000000">
                              <a:alpha val="43137"/>
                            </a:srgbClr>
                          </a:outerShdw>
                        </a:effectLst>
                        <a:latin typeface="Cambria Math" panose="02040503050406030204" pitchFamily="18" charset="0"/>
                      </a:rPr>
                      <m:t>= </m:t>
                    </m:r>
                    <m:f>
                      <m:fPr>
                        <m:ctrlPr>
                          <a:rPr lang="ar-SA" sz="2400"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ar-SA" sz="2400" b="1" i="1">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ar-SA" sz="2400"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𝑻𝑪</m:t>
                        </m:r>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   </m:t>
                        </m:r>
                      </m:num>
                      <m:den>
                        <m:r>
                          <a:rPr lang="en-US" sz="2400"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oMath>
                </a14:m>
                <a:endParaRPr lang="ar-SA" sz="2400" b="1" dirty="0">
                  <a:solidFill>
                    <a:srgbClr val="0070C0"/>
                  </a:solidFill>
                  <a:effectLst>
                    <a:outerShdw blurRad="38100" dist="38100" dir="2700000" algn="tl">
                      <a:srgbClr val="000000">
                        <a:alpha val="43137"/>
                      </a:srgbClr>
                    </a:outerShdw>
                  </a:effectLst>
                </a:endParaRPr>
              </a:p>
              <a:p>
                <a:pPr/>
                <a14:m>
                  <m:oMathPara xmlns:m="http://schemas.openxmlformats.org/officeDocument/2006/math">
                    <m:oMathParaPr>
                      <m:jc m:val="centerGroup"/>
                    </m:oMathParaPr>
                    <m:oMath xmlns:m="http://schemas.openxmlformats.org/officeDocument/2006/math">
                      <m:f>
                        <m:fPr>
                          <m:ctrlPr>
                            <a:rPr lang="ar-SA" sz="2000"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m:rPr>
                              <m:nor/>
                            </m:rPr>
                            <a:rPr lang="el-GR" sz="20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π</m:t>
                          </m:r>
                        </m:num>
                        <m:den>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m:t>
                      </m:r>
                      <m:d>
                        <m:dPr>
                          <m:ctrlP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ctrlPr>
                        </m:dPr>
                        <m:e>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𝑨𝑹</m:t>
                          </m:r>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𝑷</m:t>
                          </m:r>
                        </m:e>
                      </m:d>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000" b="1" i="1">
                          <a:solidFill>
                            <a:srgbClr val="C00000"/>
                          </a:solidFill>
                          <a:effectLst>
                            <a:outerShdw blurRad="38100" dist="38100" dir="2700000" algn="tl">
                              <a:srgbClr val="000000">
                                <a:alpha val="43137"/>
                              </a:srgbClr>
                            </a:outerShdw>
                          </a:effectLst>
                          <a:latin typeface="Cambria Math" panose="02040503050406030204" pitchFamily="18" charset="0"/>
                        </a:rPr>
                        <m:t>𝑨𝑻𝑪</m:t>
                      </m:r>
                    </m:oMath>
                  </m:oMathPara>
                </a14:m>
                <a:endParaRPr lang="en-US" sz="2000" b="1" dirty="0">
                  <a:solidFill>
                    <a:srgbClr val="C00000"/>
                  </a:solidFill>
                  <a:effectLst>
                    <a:outerShdw blurRad="38100" dist="38100" dir="2700000" algn="tl">
                      <a:srgbClr val="000000">
                        <a:alpha val="43137"/>
                      </a:srgbClr>
                    </a:outerShdw>
                  </a:effectLst>
                </a:endParaRPr>
              </a:p>
              <a:p>
                <a:r>
                  <a:rPr lang="ar-SA" sz="2400" b="1" dirty="0">
                    <a:solidFill>
                      <a:srgbClr val="00B050"/>
                    </a:solidFill>
                    <a:effectLst>
                      <a:outerShdw blurRad="38100" dist="38100" dir="2700000" algn="tl">
                        <a:srgbClr val="000000">
                          <a:alpha val="43137"/>
                        </a:srgbClr>
                      </a:outerShdw>
                    </a:effectLst>
                  </a:rPr>
                  <a:t>اذا كان   </a:t>
                </a:r>
                <a14:m>
                  <m:oMath xmlns:m="http://schemas.openxmlformats.org/officeDocument/2006/math">
                    <m:d>
                      <m:dPr>
                        <m:ctrlP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ctrlPr>
                      </m:dPr>
                      <m:e>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𝑷</m:t>
                        </m:r>
                      </m:e>
                    </m:d>
                    <m:r>
                      <a:rPr lang="en-US" sz="2400" b="1" i="1" smtClean="0">
                        <a:solidFill>
                          <a:srgbClr val="00B050"/>
                        </a:solidFill>
                        <a:effectLst>
                          <a:outerShdw blurRad="38100" dist="38100" dir="2700000" algn="tl">
                            <a:srgbClr val="000000">
                              <a:alpha val="43137"/>
                            </a:srgbClr>
                          </a:outerShdw>
                        </a:effectLst>
                        <a:latin typeface="Cambria Math" panose="02040503050406030204" pitchFamily="18" charset="0"/>
                      </a:rPr>
                      <m:t>&gt;</m:t>
                    </m:r>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𝑨𝑻𝑪</m:t>
                    </m:r>
                  </m:oMath>
                </a14:m>
                <a:r>
                  <a:rPr lang="en-US" sz="2400" b="1" dirty="0">
                    <a:solidFill>
                      <a:srgbClr val="00B050"/>
                    </a:solidFill>
                    <a:effectLst>
                      <a:outerShdw blurRad="38100" dist="38100" dir="2700000" algn="tl">
                        <a:srgbClr val="000000">
                          <a:alpha val="43137"/>
                        </a:srgbClr>
                      </a:outerShdw>
                    </a:effectLst>
                  </a:rPr>
                  <a:t> </a:t>
                </a:r>
                <a:r>
                  <a:rPr lang="ar-SA" sz="2400" b="1" dirty="0">
                    <a:solidFill>
                      <a:srgbClr val="00B050"/>
                    </a:solidFill>
                    <a:effectLst>
                      <a:outerShdw blurRad="38100" dist="38100" dir="2700000" algn="tl">
                        <a:srgbClr val="000000">
                          <a:alpha val="43137"/>
                        </a:srgbClr>
                      </a:outerShdw>
                    </a:effectLst>
                  </a:rPr>
                  <a:t> ارباح </a:t>
                </a:r>
              </a:p>
              <a:p>
                <a:r>
                  <a:rPr lang="ar-SA" sz="2400" b="1" dirty="0">
                    <a:solidFill>
                      <a:srgbClr val="00B050"/>
                    </a:solidFill>
                    <a:effectLst>
                      <a:outerShdw blurRad="38100" dist="38100" dir="2700000" algn="tl">
                        <a:srgbClr val="000000">
                          <a:alpha val="43137"/>
                        </a:srgbClr>
                      </a:outerShdw>
                    </a:effectLst>
                  </a:rPr>
                  <a:t>اذا كان   </a:t>
                </a:r>
                <a14:m>
                  <m:oMath xmlns:m="http://schemas.openxmlformats.org/officeDocument/2006/math">
                    <m:d>
                      <m:dPr>
                        <m:ctrlP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ctrlPr>
                      </m:dPr>
                      <m:e>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𝑷</m:t>
                        </m:r>
                      </m:e>
                    </m:d>
                    <m:r>
                      <a:rPr lang="ar-SA" sz="2400" b="1" i="1" smtClean="0">
                        <a:solidFill>
                          <a:srgbClr val="00B050"/>
                        </a:solidFill>
                        <a:effectLst>
                          <a:outerShdw blurRad="38100" dist="38100" dir="2700000" algn="tl">
                            <a:srgbClr val="000000">
                              <a:alpha val="43137"/>
                            </a:srgbClr>
                          </a:outerShdw>
                        </a:effectLst>
                        <a:latin typeface="Cambria Math" panose="02040503050406030204" pitchFamily="18" charset="0"/>
                      </a:rPr>
                      <m:t>=</m:t>
                    </m:r>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𝑨𝑻𝑪</m:t>
                    </m:r>
                  </m:oMath>
                </a14:m>
                <a:r>
                  <a:rPr lang="en-US" sz="2400" b="1" dirty="0">
                    <a:solidFill>
                      <a:srgbClr val="00B050"/>
                    </a:solidFill>
                    <a:effectLst>
                      <a:outerShdw blurRad="38100" dist="38100" dir="2700000" algn="tl">
                        <a:srgbClr val="000000">
                          <a:alpha val="43137"/>
                        </a:srgbClr>
                      </a:outerShdw>
                    </a:effectLst>
                  </a:rPr>
                  <a:t> </a:t>
                </a:r>
                <a:r>
                  <a:rPr lang="ar-SA" sz="2400" b="1" dirty="0">
                    <a:solidFill>
                      <a:srgbClr val="00B050"/>
                    </a:solidFill>
                    <a:effectLst>
                      <a:outerShdw blurRad="38100" dist="38100" dir="2700000" algn="tl">
                        <a:srgbClr val="000000">
                          <a:alpha val="43137"/>
                        </a:srgbClr>
                      </a:outerShdw>
                    </a:effectLst>
                  </a:rPr>
                  <a:t> لا ارباح ولا خسائر </a:t>
                </a:r>
              </a:p>
              <a:p>
                <a:r>
                  <a:rPr lang="ar-SA" sz="2400" b="1" dirty="0">
                    <a:solidFill>
                      <a:srgbClr val="00B050"/>
                    </a:solidFill>
                    <a:effectLst>
                      <a:outerShdw blurRad="38100" dist="38100" dir="2700000" algn="tl">
                        <a:srgbClr val="000000">
                          <a:alpha val="43137"/>
                        </a:srgbClr>
                      </a:outerShdw>
                    </a:effectLst>
                  </a:rPr>
                  <a:t>اذا كان   </a:t>
                </a:r>
                <a14:m>
                  <m:oMath xmlns:m="http://schemas.openxmlformats.org/officeDocument/2006/math">
                    <m:d>
                      <m:dPr>
                        <m:ctrlP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ctrlPr>
                      </m:dPr>
                      <m:e>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𝑷</m:t>
                        </m:r>
                      </m:e>
                    </m:d>
                    <m:r>
                      <a:rPr lang="en-US" sz="2400" b="1" i="1" smtClean="0">
                        <a:solidFill>
                          <a:srgbClr val="00B050"/>
                        </a:solidFill>
                        <a:effectLst>
                          <a:outerShdw blurRad="38100" dist="38100" dir="2700000" algn="tl">
                            <a:srgbClr val="000000">
                              <a:alpha val="43137"/>
                            </a:srgbClr>
                          </a:outerShdw>
                        </a:effectLst>
                        <a:latin typeface="Cambria Math" panose="02040503050406030204" pitchFamily="18" charset="0"/>
                      </a:rPr>
                      <m:t>&lt;</m:t>
                    </m:r>
                    <m:r>
                      <a:rPr lang="en-US" sz="2400" b="1" i="1">
                        <a:solidFill>
                          <a:srgbClr val="00B050"/>
                        </a:solidFill>
                        <a:effectLst>
                          <a:outerShdw blurRad="38100" dist="38100" dir="2700000" algn="tl">
                            <a:srgbClr val="000000">
                              <a:alpha val="43137"/>
                            </a:srgbClr>
                          </a:outerShdw>
                        </a:effectLst>
                        <a:latin typeface="Cambria Math" panose="02040503050406030204" pitchFamily="18" charset="0"/>
                      </a:rPr>
                      <m:t>𝑨𝑻𝑪</m:t>
                    </m:r>
                  </m:oMath>
                </a14:m>
                <a:r>
                  <a:rPr lang="en-US" sz="2400" b="1" dirty="0">
                    <a:solidFill>
                      <a:srgbClr val="00B050"/>
                    </a:solidFill>
                    <a:effectLst>
                      <a:outerShdw blurRad="38100" dist="38100" dir="2700000" algn="tl">
                        <a:srgbClr val="000000">
                          <a:alpha val="43137"/>
                        </a:srgbClr>
                      </a:outerShdw>
                    </a:effectLst>
                  </a:rPr>
                  <a:t> </a:t>
                </a:r>
                <a:r>
                  <a:rPr lang="ar-SA" sz="2400" b="1" dirty="0">
                    <a:solidFill>
                      <a:srgbClr val="00B050"/>
                    </a:solidFill>
                    <a:effectLst>
                      <a:outerShdw blurRad="38100" dist="38100" dir="2700000" algn="tl">
                        <a:srgbClr val="000000">
                          <a:alpha val="43137"/>
                        </a:srgbClr>
                      </a:outerShdw>
                    </a:effectLst>
                  </a:rPr>
                  <a:t> خسائر </a:t>
                </a:r>
                <a:endParaRPr lang="en-US" sz="2400" b="1" dirty="0">
                  <a:solidFill>
                    <a:srgbClr val="00B050"/>
                  </a:solidFill>
                  <a:effectLst>
                    <a:outerShdw blurRad="38100" dist="38100" dir="2700000" algn="tl">
                      <a:srgbClr val="000000">
                        <a:alpha val="43137"/>
                      </a:srgbClr>
                    </a:outerShdw>
                  </a:effectLst>
                </a:endParaRPr>
              </a:p>
              <a:p>
                <a:r>
                  <a:rPr lang="ar-SA" sz="2400" b="1" dirty="0" smtClean="0">
                    <a:solidFill>
                      <a:srgbClr val="00B050"/>
                    </a:solidFill>
                    <a:effectLst>
                      <a:outerShdw blurRad="38100" dist="38100" dir="2700000" algn="tl">
                        <a:srgbClr val="000000">
                          <a:alpha val="43137"/>
                        </a:srgbClr>
                      </a:outerShdw>
                    </a:effectLst>
                  </a:rPr>
                  <a:t> </a:t>
                </a:r>
                <a:endParaRPr lang="ar-SA" sz="2400" b="1" dirty="0">
                  <a:solidFill>
                    <a:srgbClr val="00B050"/>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rPr>
                  <a:t>عند نقطة التعادل (</a:t>
                </a:r>
                <a:r>
                  <a:rPr lang="en-US" sz="2400" b="1" dirty="0">
                    <a:solidFill>
                      <a:srgbClr val="0070C0"/>
                    </a:solidFill>
                    <a:effectLst>
                      <a:outerShdw blurRad="38100" dist="38100" dir="2700000" algn="tl">
                        <a:srgbClr val="000000">
                          <a:alpha val="43137"/>
                        </a:srgbClr>
                      </a:outerShdw>
                    </a:effectLst>
                  </a:rPr>
                  <a:t>MC=</a:t>
                </a:r>
                <a:r>
                  <a:rPr lang="en-US" sz="2400" b="1" dirty="0" err="1">
                    <a:solidFill>
                      <a:srgbClr val="0070C0"/>
                    </a:solidFill>
                    <a:effectLst>
                      <a:outerShdw blurRad="38100" dist="38100" dir="2700000" algn="tl">
                        <a:srgbClr val="000000">
                          <a:alpha val="43137"/>
                        </a:srgbClr>
                      </a:outerShdw>
                    </a:effectLst>
                  </a:rPr>
                  <a:t>ATC</a:t>
                </a:r>
                <a:r>
                  <a:rPr lang="en-US" sz="1400" b="1" dirty="0" err="1">
                    <a:solidFill>
                      <a:srgbClr val="0070C0"/>
                    </a:solidFill>
                    <a:effectLst>
                      <a:outerShdw blurRad="38100" dist="38100" dir="2700000" algn="tl">
                        <a:srgbClr val="000000">
                          <a:alpha val="43137"/>
                        </a:srgbClr>
                      </a:outerShdw>
                    </a:effectLst>
                  </a:rPr>
                  <a:t>min</a:t>
                </a:r>
                <a:r>
                  <a:rPr lang="ar-SA" sz="2400" b="1" dirty="0">
                    <a:solidFill>
                      <a:srgbClr val="0070C0"/>
                    </a:solidFill>
                    <a:effectLst>
                      <a:outerShdw blurRad="38100" dist="38100" dir="2700000" algn="tl">
                        <a:srgbClr val="000000">
                          <a:alpha val="43137"/>
                        </a:srgbClr>
                      </a:outerShdw>
                    </a:effectLst>
                  </a:rPr>
                  <a:t>)</a:t>
                </a:r>
              </a:p>
              <a:p>
                <a:r>
                  <a:rPr lang="ar-SA" sz="2000" b="1" dirty="0">
                    <a:solidFill>
                      <a:srgbClr val="C00000"/>
                    </a:solidFill>
                    <a:effectLst>
                      <a:outerShdw blurRad="38100" dist="38100" dir="2700000" algn="tl">
                        <a:srgbClr val="000000">
                          <a:alpha val="43137"/>
                        </a:srgbClr>
                      </a:outerShdw>
                    </a:effectLst>
                  </a:rPr>
                  <a:t>لا ارباح ولا خسائر ( ارباح عادية ) المنشأة </a:t>
                </a:r>
                <a:r>
                  <a:rPr lang="ar-SA" sz="2000" b="1" dirty="0" smtClean="0">
                    <a:solidFill>
                      <a:srgbClr val="C00000"/>
                    </a:solidFill>
                    <a:effectLst>
                      <a:outerShdw blurRad="38100" dist="38100" dir="2700000" algn="tl">
                        <a:srgbClr val="000000">
                          <a:alpha val="43137"/>
                        </a:srgbClr>
                      </a:outerShdw>
                    </a:effectLst>
                  </a:rPr>
                  <a:t>تغطي كل </a:t>
                </a:r>
                <a:r>
                  <a:rPr lang="ar-SA" sz="2000" b="1" dirty="0">
                    <a:solidFill>
                      <a:srgbClr val="C00000"/>
                    </a:solidFill>
                    <a:effectLst>
                      <a:outerShdw blurRad="38100" dist="38100" dir="2700000" algn="tl">
                        <a:srgbClr val="000000">
                          <a:alpha val="43137"/>
                        </a:srgbClr>
                      </a:outerShdw>
                    </a:effectLst>
                  </a:rPr>
                  <a:t>التكاليف الثابتة  </a:t>
                </a:r>
                <a:endParaRPr lang="en-US" sz="2000" b="1"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rPr>
                  <a:t>عند نقطة الاغلاق (</a:t>
                </a:r>
                <a:r>
                  <a:rPr lang="en-US" sz="2400" b="1" dirty="0">
                    <a:solidFill>
                      <a:srgbClr val="0070C0"/>
                    </a:solidFill>
                    <a:effectLst>
                      <a:outerShdw blurRad="38100" dist="38100" dir="2700000" algn="tl">
                        <a:srgbClr val="000000">
                          <a:alpha val="43137"/>
                        </a:srgbClr>
                      </a:outerShdw>
                    </a:effectLst>
                  </a:rPr>
                  <a:t>(MC=</a:t>
                </a:r>
                <a:r>
                  <a:rPr lang="en-US" sz="2400" b="1" dirty="0" err="1">
                    <a:solidFill>
                      <a:srgbClr val="0070C0"/>
                    </a:solidFill>
                    <a:effectLst>
                      <a:outerShdw blurRad="38100" dist="38100" dir="2700000" algn="tl">
                        <a:srgbClr val="000000">
                          <a:alpha val="43137"/>
                        </a:srgbClr>
                      </a:outerShdw>
                    </a:effectLst>
                  </a:rPr>
                  <a:t>AVC</a:t>
                </a:r>
                <a:r>
                  <a:rPr lang="en-US" sz="1400" b="1" dirty="0" err="1">
                    <a:solidFill>
                      <a:srgbClr val="0070C0"/>
                    </a:solidFill>
                    <a:effectLst>
                      <a:outerShdw blurRad="38100" dist="38100" dir="2700000" algn="tl">
                        <a:srgbClr val="000000">
                          <a:alpha val="43137"/>
                        </a:srgbClr>
                      </a:outerShdw>
                    </a:effectLst>
                  </a:rPr>
                  <a:t>min</a:t>
                </a:r>
                <a:endParaRPr lang="ar-SA" sz="1400" b="1" dirty="0">
                  <a:solidFill>
                    <a:srgbClr val="0070C0"/>
                  </a:solidFill>
                  <a:effectLst>
                    <a:outerShdw blurRad="38100" dist="38100" dir="2700000" algn="tl">
                      <a:srgbClr val="000000">
                        <a:alpha val="43137"/>
                      </a:srgbClr>
                    </a:outerShdw>
                  </a:effectLst>
                </a:endParaRPr>
              </a:p>
              <a:p>
                <a:r>
                  <a:rPr lang="ar-SA" sz="2400" dirty="0">
                    <a:solidFill>
                      <a:srgbClr val="C00000"/>
                    </a:solidFill>
                    <a:effectLst>
                      <a:outerShdw blurRad="38100" dist="38100" dir="2700000" algn="tl">
                        <a:srgbClr val="000000">
                          <a:alpha val="43137"/>
                        </a:srgbClr>
                      </a:outerShdw>
                    </a:effectLst>
                  </a:rPr>
                  <a:t>خسائر تساوي </a:t>
                </a:r>
                <a:r>
                  <a:rPr lang="ar-SA" sz="2400" dirty="0" smtClean="0">
                    <a:solidFill>
                      <a:srgbClr val="C00000"/>
                    </a:solidFill>
                    <a:effectLst>
                      <a:outerShdw blurRad="38100" dist="38100" dir="2700000" algn="tl">
                        <a:srgbClr val="000000">
                          <a:alpha val="43137"/>
                        </a:srgbClr>
                      </a:outerShdw>
                    </a:effectLst>
                  </a:rPr>
                  <a:t>التكاليف </a:t>
                </a:r>
                <a:r>
                  <a:rPr lang="ar-SA" sz="2400" dirty="0">
                    <a:solidFill>
                      <a:srgbClr val="C00000"/>
                    </a:solidFill>
                    <a:effectLst>
                      <a:outerShdw blurRad="38100" dist="38100" dir="2700000" algn="tl">
                        <a:srgbClr val="000000">
                          <a:alpha val="43137"/>
                        </a:srgbClr>
                      </a:outerShdw>
                    </a:effectLst>
                  </a:rPr>
                  <a:t>الثابتة</a:t>
                </a:r>
              </a:p>
              <a:p>
                <a:r>
                  <a:rPr lang="en-US" sz="1600" b="1" dirty="0">
                    <a:solidFill>
                      <a:srgbClr val="C00000"/>
                    </a:solidFill>
                    <a:effectLst>
                      <a:outerShdw blurRad="38100" dist="38100" dir="2700000" algn="tl">
                        <a:srgbClr val="000000">
                          <a:alpha val="43137"/>
                        </a:srgbClr>
                      </a:outerShdw>
                    </a:effectLst>
                  </a:rPr>
                  <a:t> </a:t>
                </a:r>
                <a:endParaRPr lang="ar-SA" sz="2000" b="1"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p:txBody>
          </p:sp>
        </mc:Choice>
        <mc:Fallback xmlns="">
          <p:sp>
            <p:nvSpPr>
              <p:cNvPr id="6" name="Rectangle 5"/>
              <p:cNvSpPr>
                <a:spLocks noRot="1" noChangeAspect="1" noMove="1" noResize="1" noEditPoints="1" noAdjustHandles="1" noChangeArrowheads="1" noChangeShapeType="1" noTextEdit="1"/>
              </p:cNvSpPr>
              <p:nvPr/>
            </p:nvSpPr>
            <p:spPr>
              <a:xfrm>
                <a:off x="4420823" y="836712"/>
                <a:ext cx="4615672" cy="5760640"/>
              </a:xfrm>
              <a:prstGeom prst="rect">
                <a:avLst/>
              </a:prstGeom>
              <a:blipFill rotWithShape="0">
                <a:blip r:embed="rId2"/>
                <a:stretch>
                  <a:fillRect l="-2378" r="-2906"/>
                </a:stretch>
              </a:blipFill>
              <a:ln>
                <a:noFill/>
              </a:ln>
            </p:spPr>
            <p:txBody>
              <a:bodyPr/>
              <a:lstStyle/>
              <a:p>
                <a:r>
                  <a:rPr lang="en-US">
                    <a:noFill/>
                  </a:rPr>
                  <a:t> </a:t>
                </a:r>
              </a:p>
            </p:txBody>
          </p:sp>
        </mc:Fallback>
      </mc:AlternateContent>
      <p:sp>
        <p:nvSpPr>
          <p:cNvPr id="3" name="Oval 2"/>
          <p:cNvSpPr/>
          <p:nvPr/>
        </p:nvSpPr>
        <p:spPr>
          <a:xfrm flipV="1">
            <a:off x="2614065" y="5013175"/>
            <a:ext cx="150574" cy="99707"/>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018177" y="4393508"/>
            <a:ext cx="130657" cy="111009"/>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2526102" y="3649688"/>
            <a:ext cx="792166" cy="53430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400" dirty="0"/>
              <a:t>نقطة التعادل </a:t>
            </a:r>
            <a:endParaRPr lang="en-US" sz="1400" dirty="0"/>
          </a:p>
        </p:txBody>
      </p:sp>
      <p:sp>
        <p:nvSpPr>
          <p:cNvPr id="49" name="Rounded Rectangle 48"/>
          <p:cNvSpPr/>
          <p:nvPr/>
        </p:nvSpPr>
        <p:spPr>
          <a:xfrm>
            <a:off x="2205030" y="4421650"/>
            <a:ext cx="750433" cy="53430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400" dirty="0"/>
              <a:t>نقطة الاغلاق </a:t>
            </a:r>
            <a:endParaRPr lang="en-US" sz="1400" dirty="0"/>
          </a:p>
        </p:txBody>
      </p:sp>
      <p:cxnSp>
        <p:nvCxnSpPr>
          <p:cNvPr id="8" name="Straight Connector 7"/>
          <p:cNvCxnSpPr/>
          <p:nvPr/>
        </p:nvCxnSpPr>
        <p:spPr>
          <a:xfrm>
            <a:off x="1043608" y="3641943"/>
            <a:ext cx="0" cy="7745"/>
          </a:xfrm>
          <a:prstGeom prst="line">
            <a:avLst/>
          </a:prstGeom>
        </p:spPr>
        <p:style>
          <a:lnRef idx="3">
            <a:schemeClr val="accent5"/>
          </a:lnRef>
          <a:fillRef idx="0">
            <a:schemeClr val="accent5"/>
          </a:fillRef>
          <a:effectRef idx="2">
            <a:schemeClr val="accent5"/>
          </a:effectRef>
          <a:fontRef idx="minor">
            <a:schemeClr val="tx1"/>
          </a:fontRef>
        </p:style>
      </p:cxnSp>
      <p:cxnSp>
        <p:nvCxnSpPr>
          <p:cNvPr id="13" name="Straight Connector 12"/>
          <p:cNvCxnSpPr/>
          <p:nvPr/>
        </p:nvCxnSpPr>
        <p:spPr>
          <a:xfrm>
            <a:off x="647067" y="1700808"/>
            <a:ext cx="3960440" cy="0"/>
          </a:xfrm>
          <a:prstGeom prst="line">
            <a:avLst/>
          </a:prstGeom>
          <a:ln>
            <a:solidFill>
              <a:srgbClr val="FFC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518472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حجم الارباح والخسائر عند التوازن</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11561" y="1845734"/>
            <a:ext cx="7755200" cy="4391578"/>
          </a:xfrm>
        </p:spPr>
        <p:txBody>
          <a:bodyPr>
            <a:normAutofit/>
          </a:bodyPr>
          <a:lstStyle/>
          <a:p>
            <a:pPr algn="r" rtl="1"/>
            <a:r>
              <a:rPr lang="ar-SA" sz="2400" dirty="0"/>
              <a:t>لتحديد حجم الارباح او الخسائر نستخدم  منحنيات التكاليف الحدية والمتوسطة والايراد الحدي وبافتراض ان السعر السائد في السوق هو (</a:t>
            </a:r>
            <a:r>
              <a:rPr lang="en-US" sz="2400" dirty="0"/>
              <a:t>P*</a:t>
            </a:r>
            <a:r>
              <a:rPr lang="ar-SA" sz="2400" dirty="0"/>
              <a:t>)</a:t>
            </a:r>
            <a:r>
              <a:rPr lang="en-US" sz="2400" dirty="0"/>
              <a:t>  </a:t>
            </a:r>
            <a:r>
              <a:rPr lang="ar-SA" sz="2400" dirty="0"/>
              <a:t>وبتطبيق شرط التوازن في المنافسة الكاملة في الاجل القصير (</a:t>
            </a:r>
            <a:r>
              <a:rPr lang="en-US" sz="2400" dirty="0"/>
              <a:t>MC=P</a:t>
            </a:r>
            <a:r>
              <a:rPr lang="ar-SA" sz="2400" dirty="0"/>
              <a:t>)</a:t>
            </a:r>
            <a:r>
              <a:rPr lang="en-US" sz="2400" dirty="0"/>
              <a:t> </a:t>
            </a:r>
            <a:r>
              <a:rPr lang="ar-SA" sz="2400" dirty="0"/>
              <a:t>نحصل على حجم الانتاج التوازني (</a:t>
            </a:r>
            <a:r>
              <a:rPr lang="en-US" sz="2400" dirty="0"/>
              <a:t>Q*</a:t>
            </a:r>
            <a:r>
              <a:rPr lang="ar-SA" sz="2400" dirty="0"/>
              <a:t>)الذي يحقق للمنشأة اقصى ارباح</a:t>
            </a:r>
            <a:r>
              <a:rPr lang="en-US" sz="2400" dirty="0"/>
              <a:t>  </a:t>
            </a:r>
            <a:r>
              <a:rPr lang="ar-SA" sz="2400" dirty="0"/>
              <a:t>او اقل خسائر.</a:t>
            </a:r>
            <a:endParaRPr lang="en-US" sz="2400" dirty="0"/>
          </a:p>
          <a:p>
            <a:pPr algn="r" rtl="1"/>
            <a:endParaRPr lang="ar-SA" sz="2400" dirty="0"/>
          </a:p>
          <a:p>
            <a:pPr algn="r" rtl="1">
              <a:buFont typeface="Wingdings" panose="05000000000000000000" pitchFamily="2" charset="2"/>
              <a:buChar char="q"/>
            </a:pPr>
            <a:r>
              <a:rPr lang="ar-SA" sz="2400" b="1" dirty="0">
                <a:solidFill>
                  <a:srgbClr val="0070C0"/>
                </a:solidFill>
                <a:effectLst>
                  <a:outerShdw blurRad="38100" dist="38100" dir="2700000" algn="tl">
                    <a:srgbClr val="000000">
                      <a:alpha val="43137"/>
                    </a:srgbClr>
                  </a:outerShdw>
                </a:effectLst>
              </a:rPr>
              <a:t>تعظيم الارباح (</a:t>
            </a:r>
            <a:r>
              <a:rPr lang="en-US" sz="2400" b="1" dirty="0">
                <a:solidFill>
                  <a:srgbClr val="0070C0"/>
                </a:solidFill>
                <a:effectLst>
                  <a:outerShdw blurRad="38100" dist="38100" dir="2700000" algn="tl">
                    <a:srgbClr val="000000">
                      <a:alpha val="43137"/>
                    </a:srgbClr>
                  </a:outerShdw>
                </a:effectLst>
              </a:rPr>
              <a:t> Profit Maximization</a:t>
            </a:r>
            <a:r>
              <a:rPr lang="ar-SA" sz="2400" b="1" dirty="0">
                <a:solidFill>
                  <a:srgbClr val="0070C0"/>
                </a:solidFill>
                <a:effectLst>
                  <a:outerShdw blurRad="38100" dist="38100" dir="2700000" algn="tl">
                    <a:srgbClr val="000000">
                      <a:alpha val="43137"/>
                    </a:srgbClr>
                  </a:outerShdw>
                </a:effectLst>
              </a:rPr>
              <a:t>)</a:t>
            </a:r>
          </a:p>
          <a:p>
            <a:pPr algn="r" rtl="1">
              <a:buFont typeface="Wingdings" panose="05000000000000000000" pitchFamily="2" charset="2"/>
              <a:buChar char="q"/>
            </a:pPr>
            <a:r>
              <a:rPr lang="ar-SA" sz="2400" b="1" dirty="0">
                <a:solidFill>
                  <a:srgbClr val="0070C0"/>
                </a:solidFill>
                <a:effectLst>
                  <a:outerShdw blurRad="38100" dist="38100" dir="2700000" algn="tl">
                    <a:srgbClr val="000000">
                      <a:alpha val="43137"/>
                    </a:srgbClr>
                  </a:outerShdw>
                </a:effectLst>
              </a:rPr>
              <a:t>تدنية الخسائر (</a:t>
            </a:r>
            <a:r>
              <a:rPr lang="en-US" sz="2400" b="1" dirty="0">
                <a:solidFill>
                  <a:srgbClr val="0070C0"/>
                </a:solidFill>
                <a:effectLst>
                  <a:outerShdw blurRad="38100" dist="38100" dir="2700000" algn="tl">
                    <a:srgbClr val="000000">
                      <a:alpha val="43137"/>
                    </a:srgbClr>
                  </a:outerShdw>
                </a:effectLst>
              </a:rPr>
              <a:t>Loss Minimization</a:t>
            </a:r>
            <a:r>
              <a:rPr lang="ar-SA" sz="2400" b="1" dirty="0">
                <a:solidFill>
                  <a:srgbClr val="0070C0"/>
                </a:solidFill>
                <a:effectLst>
                  <a:outerShdw blurRad="38100" dist="38100" dir="2700000" algn="tl">
                    <a:srgbClr val="000000">
                      <a:alpha val="43137"/>
                    </a:srgbClr>
                  </a:outerShdw>
                </a:effectLst>
              </a:rPr>
              <a:t>)</a:t>
            </a:r>
          </a:p>
          <a:p>
            <a:pPr algn="r" rtl="1">
              <a:buFont typeface="Wingdings" panose="05000000000000000000" pitchFamily="2" charset="2"/>
              <a:buChar char="q"/>
            </a:pPr>
            <a:r>
              <a:rPr lang="ar-SA" sz="2400" b="1" dirty="0">
                <a:solidFill>
                  <a:srgbClr val="0070C0"/>
                </a:solidFill>
                <a:effectLst>
                  <a:outerShdw blurRad="38100" dist="38100" dir="2700000" algn="tl">
                    <a:srgbClr val="000000">
                      <a:alpha val="43137"/>
                    </a:srgbClr>
                  </a:outerShdw>
                </a:effectLst>
              </a:rPr>
              <a:t>قرار اغلاق المنشأة(</a:t>
            </a:r>
            <a:r>
              <a:rPr lang="en-US" sz="2400" b="1" dirty="0">
                <a:solidFill>
                  <a:srgbClr val="0070C0"/>
                </a:solidFill>
                <a:effectLst>
                  <a:outerShdw blurRad="38100" dist="38100" dir="2700000" algn="tl">
                    <a:srgbClr val="000000">
                      <a:alpha val="43137"/>
                    </a:srgbClr>
                  </a:outerShdw>
                </a:effectLst>
              </a:rPr>
              <a:t>Firm Shutdown Decision </a:t>
            </a:r>
            <a:r>
              <a:rPr lang="ar-SA" sz="2400" b="1" dirty="0">
                <a:solidFill>
                  <a:srgbClr val="0070C0"/>
                </a:solidFill>
                <a:effectLst>
                  <a:outerShdw blurRad="38100" dist="38100" dir="2700000" algn="tl">
                    <a:srgbClr val="000000">
                      <a:alpha val="43137"/>
                    </a:srgbClr>
                  </a:outerShdw>
                </a:effectLst>
              </a:rPr>
              <a:t>)</a:t>
            </a:r>
            <a:endParaRPr lang="en-US" sz="2400" b="1" dirty="0">
              <a:solidFill>
                <a:srgbClr val="0070C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11</a:t>
            </a:fld>
            <a:endParaRPr lang="ar-SA"/>
          </a:p>
        </p:txBody>
      </p:sp>
    </p:spTree>
    <p:extLst>
      <p:ext uri="{BB962C8B-B14F-4D97-AF65-F5344CB8AC3E}">
        <p14:creationId xmlns:p14="http://schemas.microsoft.com/office/powerpoint/2010/main" val="351176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26" y="193705"/>
            <a:ext cx="8351838" cy="1431224"/>
          </a:xfrm>
        </p:spPr>
        <p:txBody>
          <a:bodyPr/>
          <a:lstStyle/>
          <a:p>
            <a:pPr algn="ctr" rtl="1"/>
            <a:r>
              <a:rPr lang="ar-SA" b="1" dirty="0">
                <a:solidFill>
                  <a:srgbClr val="C00000"/>
                </a:solidFill>
                <a:effectLst>
                  <a:outerShdw blurRad="38100" dist="38100" dir="2700000" algn="tl">
                    <a:srgbClr val="000000">
                      <a:alpha val="43137"/>
                    </a:srgbClr>
                  </a:outerShdw>
                </a:effectLst>
              </a:rPr>
              <a:t>تعظيم الارباح </a:t>
            </a:r>
            <a:r>
              <a:rPr lang="ar-SA" sz="3600" b="1" dirty="0">
                <a:solidFill>
                  <a:srgbClr val="C00000"/>
                </a:solidFill>
                <a:effectLst>
                  <a:outerShdw blurRad="38100" dist="38100" dir="2700000" algn="tl">
                    <a:srgbClr val="000000">
                      <a:alpha val="43137"/>
                    </a:srgbClr>
                  </a:outerShdw>
                </a:effectLst>
              </a:rPr>
              <a:t>(</a:t>
            </a:r>
            <a:r>
              <a:rPr lang="en-US" sz="3600" b="1" dirty="0">
                <a:solidFill>
                  <a:srgbClr val="C00000"/>
                </a:solidFill>
                <a:effectLst>
                  <a:outerShdw blurRad="38100" dist="38100" dir="2700000" algn="tl">
                    <a:srgbClr val="000000">
                      <a:alpha val="43137"/>
                    </a:srgbClr>
                  </a:outerShdw>
                </a:effectLst>
              </a:rPr>
              <a:t> Profit Maximization</a:t>
            </a:r>
            <a:r>
              <a:rPr lang="ar-SA" sz="3600" b="1" dirty="0">
                <a:solidFill>
                  <a:srgbClr val="C00000"/>
                </a:solidFill>
                <a:effectLst>
                  <a:outerShdw blurRad="38100" dist="38100" dir="2700000" algn="tl">
                    <a:srgbClr val="000000">
                      <a:alpha val="43137"/>
                    </a:srgbClr>
                  </a:outerShdw>
                </a:effectLst>
              </a:rPr>
              <a:t>)</a:t>
            </a: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12</a:t>
            </a:fld>
            <a:endParaRPr lang="ar-SA"/>
          </a:p>
        </p:txBody>
      </p:sp>
      <p:cxnSp>
        <p:nvCxnSpPr>
          <p:cNvPr id="7" name="Straight Arrow Connector 6"/>
          <p:cNvCxnSpPr/>
          <p:nvPr/>
        </p:nvCxnSpPr>
        <p:spPr>
          <a:xfrm flipV="1">
            <a:off x="1115616" y="2780928"/>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393945" y="3434751"/>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267744" y="3411802"/>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786411" y="3185261"/>
            <a:ext cx="1998357" cy="1968380"/>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131840" y="2924944"/>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2" name="Rounded Rectangle 21"/>
          <p:cNvSpPr/>
          <p:nvPr/>
        </p:nvSpPr>
        <p:spPr>
          <a:xfrm>
            <a:off x="4686030" y="3595768"/>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p>
        </p:txBody>
      </p:sp>
      <p:sp>
        <p:nvSpPr>
          <p:cNvPr id="23" name="Rounded Rectangle 22"/>
          <p:cNvSpPr/>
          <p:nvPr/>
        </p:nvSpPr>
        <p:spPr>
          <a:xfrm>
            <a:off x="4018795" y="2949966"/>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1" y="2317257"/>
            <a:ext cx="1140440"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a:t>
            </a:r>
            <a:r>
              <a:rPr lang="en-US" sz="1600" dirty="0"/>
              <a:t>MR</a:t>
            </a:r>
          </a:p>
          <a:p>
            <a:pPr algn="ctr"/>
            <a:r>
              <a:rPr lang="en-US" sz="1600" dirty="0"/>
              <a:t>ATC</a:t>
            </a:r>
            <a:r>
              <a:rPr lang="ar-SA" sz="1600" dirty="0"/>
              <a:t>,</a:t>
            </a:r>
            <a:r>
              <a:rPr lang="en-US" sz="1600" dirty="0"/>
              <a:t>AVC</a:t>
            </a:r>
          </a:p>
          <a:p>
            <a:pPr algn="ctr"/>
            <a:r>
              <a:rPr lang="en-US" sz="1600" dirty="0"/>
              <a:t>D</a:t>
            </a:r>
            <a:r>
              <a:rPr lang="ar-SA" sz="1600" dirty="0"/>
              <a:t>,</a:t>
            </a:r>
            <a:r>
              <a:rPr lang="en-US" sz="1600" dirty="0"/>
              <a:t>AR</a:t>
            </a:r>
            <a:r>
              <a:rPr lang="ar-SA" sz="1600" dirty="0"/>
              <a:t>,</a:t>
            </a:r>
            <a:r>
              <a:rPr lang="en-US" sz="1600" dirty="0"/>
              <a:t>P</a:t>
            </a:r>
          </a:p>
          <a:p>
            <a:pPr algn="ctr"/>
            <a:endParaRPr lang="en-US" sz="1600" dirty="0"/>
          </a:p>
        </p:txBody>
      </p:sp>
      <p:sp>
        <p:nvSpPr>
          <p:cNvPr id="25" name="Rounded Rectangle 24"/>
          <p:cNvSpPr/>
          <p:nvPr/>
        </p:nvSpPr>
        <p:spPr>
          <a:xfrm>
            <a:off x="4858914" y="3185261"/>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453156" y="53885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cxnSp>
        <p:nvCxnSpPr>
          <p:cNvPr id="28" name="Straight Connector 27"/>
          <p:cNvCxnSpPr/>
          <p:nvPr/>
        </p:nvCxnSpPr>
        <p:spPr>
          <a:xfrm flipV="1">
            <a:off x="1125179" y="3775788"/>
            <a:ext cx="3871303" cy="59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3392710" y="3819458"/>
            <a:ext cx="98449" cy="1831977"/>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3382212" y="3763241"/>
            <a:ext cx="109668" cy="11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382212" y="4234702"/>
            <a:ext cx="109668" cy="11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Connector 34"/>
          <p:cNvCxnSpPr/>
          <p:nvPr/>
        </p:nvCxnSpPr>
        <p:spPr>
          <a:xfrm flipH="1">
            <a:off x="1023761" y="4290001"/>
            <a:ext cx="2266596" cy="56217"/>
          </a:xfrm>
          <a:prstGeom prst="line">
            <a:avLst/>
          </a:prstGeom>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flipH="1">
            <a:off x="529747" y="3626875"/>
            <a:ext cx="490244" cy="31103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P*</a:t>
            </a:r>
          </a:p>
        </p:txBody>
      </p:sp>
      <p:sp>
        <p:nvSpPr>
          <p:cNvPr id="37" name="Rounded Rectangle 36"/>
          <p:cNvSpPr/>
          <p:nvPr/>
        </p:nvSpPr>
        <p:spPr>
          <a:xfrm flipH="1">
            <a:off x="396626" y="4136761"/>
            <a:ext cx="729630" cy="307227"/>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ATC</a:t>
            </a:r>
            <a:r>
              <a:rPr lang="en-US" dirty="0"/>
              <a:t>*</a:t>
            </a:r>
          </a:p>
        </p:txBody>
      </p:sp>
      <p:sp>
        <p:nvSpPr>
          <p:cNvPr id="38" name="Rounded Rectangle 37"/>
          <p:cNvSpPr/>
          <p:nvPr/>
        </p:nvSpPr>
        <p:spPr>
          <a:xfrm flipH="1">
            <a:off x="3142776" y="5574477"/>
            <a:ext cx="429223" cy="30077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Q*</a:t>
            </a:r>
          </a:p>
        </p:txBody>
      </p:sp>
      <p:sp>
        <p:nvSpPr>
          <p:cNvPr id="39" name="Rounded Rectangle 38"/>
          <p:cNvSpPr/>
          <p:nvPr/>
        </p:nvSpPr>
        <p:spPr>
          <a:xfrm flipH="1">
            <a:off x="1963117" y="3911260"/>
            <a:ext cx="631200" cy="323441"/>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b="1" dirty="0"/>
              <a:t>ارباح</a:t>
            </a:r>
            <a:endParaRPr lang="en-US" b="1" dirty="0"/>
          </a:p>
        </p:txBody>
      </p:sp>
      <p:sp>
        <p:nvSpPr>
          <p:cNvPr id="40" name="Rounded Rectangle 39"/>
          <p:cNvSpPr/>
          <p:nvPr/>
        </p:nvSpPr>
        <p:spPr>
          <a:xfrm flipH="1">
            <a:off x="908506" y="3560606"/>
            <a:ext cx="583955" cy="37332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d</a:t>
            </a:r>
          </a:p>
        </p:txBody>
      </p:sp>
      <p:sp>
        <p:nvSpPr>
          <p:cNvPr id="41" name="Rounded Rectangle 40"/>
          <p:cNvSpPr/>
          <p:nvPr/>
        </p:nvSpPr>
        <p:spPr>
          <a:xfrm flipH="1">
            <a:off x="1053528" y="4136761"/>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c</a:t>
            </a:r>
          </a:p>
        </p:txBody>
      </p:sp>
      <p:sp>
        <p:nvSpPr>
          <p:cNvPr id="42" name="Rounded Rectangle 41"/>
          <p:cNvSpPr/>
          <p:nvPr/>
        </p:nvSpPr>
        <p:spPr>
          <a:xfrm flipH="1">
            <a:off x="3189749" y="4093185"/>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b</a:t>
            </a:r>
          </a:p>
        </p:txBody>
      </p:sp>
      <p:sp>
        <p:nvSpPr>
          <p:cNvPr id="43" name="Rounded Rectangle 42"/>
          <p:cNvSpPr/>
          <p:nvPr/>
        </p:nvSpPr>
        <p:spPr>
          <a:xfrm flipH="1">
            <a:off x="3225018" y="3570742"/>
            <a:ext cx="320173" cy="18117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100" dirty="0"/>
              <a:t>a</a:t>
            </a:r>
          </a:p>
        </p:txBody>
      </p:sp>
      <p:sp>
        <p:nvSpPr>
          <p:cNvPr id="44" name="Rounded Rectangle 43"/>
          <p:cNvSpPr/>
          <p:nvPr/>
        </p:nvSpPr>
        <p:spPr>
          <a:xfrm flipH="1">
            <a:off x="1038503" y="5352239"/>
            <a:ext cx="355442" cy="21441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o</a:t>
            </a:r>
          </a:p>
        </p:txBody>
      </p:sp>
      <p:sp>
        <p:nvSpPr>
          <p:cNvPr id="45" name="Rounded Rectangle 44"/>
          <p:cNvSpPr/>
          <p:nvPr/>
        </p:nvSpPr>
        <p:spPr>
          <a:xfrm flipH="1">
            <a:off x="3099553" y="5365673"/>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f</a:t>
            </a:r>
          </a:p>
        </p:txBody>
      </p:sp>
      <p:cxnSp>
        <p:nvCxnSpPr>
          <p:cNvPr id="48" name="Straight Connector 47"/>
          <p:cNvCxnSpPr>
            <a:endCxn id="31" idx="2"/>
          </p:cNvCxnSpPr>
          <p:nvPr/>
        </p:nvCxnSpPr>
        <p:spPr>
          <a:xfrm>
            <a:off x="1125179" y="3819458"/>
            <a:ext cx="2257033" cy="0"/>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1" name="Straight Connector 50"/>
          <p:cNvCxnSpPr/>
          <p:nvPr/>
        </p:nvCxnSpPr>
        <p:spPr>
          <a:xfrm>
            <a:off x="1139227" y="4313810"/>
            <a:ext cx="2257033" cy="0"/>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2" name="Straight Connector 51"/>
          <p:cNvCxnSpPr>
            <a:stCxn id="31" idx="5"/>
          </p:cNvCxnSpPr>
          <p:nvPr/>
        </p:nvCxnSpPr>
        <p:spPr>
          <a:xfrm flipH="1">
            <a:off x="3459325" y="3859209"/>
            <a:ext cx="16494" cy="388239"/>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5" name="Straight Connector 54"/>
          <p:cNvCxnSpPr/>
          <p:nvPr/>
        </p:nvCxnSpPr>
        <p:spPr>
          <a:xfrm flipH="1">
            <a:off x="1128035" y="3789040"/>
            <a:ext cx="11192" cy="524770"/>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sp>
        <p:nvSpPr>
          <p:cNvPr id="6" name="Rectangle 5"/>
          <p:cNvSpPr/>
          <p:nvPr/>
        </p:nvSpPr>
        <p:spPr>
          <a:xfrm>
            <a:off x="3180411" y="1626424"/>
            <a:ext cx="5909596" cy="489311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r>
              <a:rPr lang="ar-SA" sz="2400" dirty="0">
                <a:solidFill>
                  <a:schemeClr val="tx1"/>
                </a:solidFill>
              </a:rPr>
              <a:t>يتحقق شرط التوازن عند النقطة (</a:t>
            </a:r>
            <a:r>
              <a:rPr lang="en-US" sz="2400" dirty="0">
                <a:solidFill>
                  <a:schemeClr val="tx1"/>
                </a:solidFill>
              </a:rPr>
              <a:t>a</a:t>
            </a:r>
            <a:r>
              <a:rPr lang="ar-SA" sz="2400" dirty="0">
                <a:solidFill>
                  <a:schemeClr val="tx1"/>
                </a:solidFill>
              </a:rPr>
              <a:t>) حيث (</a:t>
            </a:r>
            <a:r>
              <a:rPr lang="en-US" sz="2400" dirty="0">
                <a:solidFill>
                  <a:schemeClr val="tx1"/>
                </a:solidFill>
              </a:rPr>
              <a:t>MC=P</a:t>
            </a:r>
            <a:r>
              <a:rPr lang="ar-SA" sz="2400" dirty="0">
                <a:solidFill>
                  <a:schemeClr val="tx1"/>
                </a:solidFill>
              </a:rPr>
              <a:t>)</a:t>
            </a:r>
            <a:r>
              <a:rPr lang="en-US" sz="2400" dirty="0">
                <a:solidFill>
                  <a:schemeClr val="tx1"/>
                </a:solidFill>
              </a:rPr>
              <a:t>        </a:t>
            </a:r>
          </a:p>
          <a:p>
            <a:r>
              <a:rPr lang="el-GR"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dirty="0">
                <a:solidFill>
                  <a:srgbClr val="C00000"/>
                </a:solidFill>
                <a:effectLst>
                  <a:outerShdw blurRad="38100" dist="38100" dir="2700000" algn="tl">
                    <a:srgbClr val="000000">
                      <a:alpha val="43137"/>
                    </a:srgbClr>
                  </a:outerShdw>
                </a:effectLst>
              </a:rPr>
              <a:t> = TR – TC</a:t>
            </a:r>
            <a:r>
              <a:rPr lang="en-US" sz="2400" dirty="0">
                <a:solidFill>
                  <a:schemeClr val="tx1"/>
                </a:solidFill>
                <a:effectLst>
                  <a:outerShdw blurRad="38100" dist="38100" dir="2700000" algn="tl">
                    <a:srgbClr val="000000">
                      <a:alpha val="43137"/>
                    </a:srgbClr>
                  </a:outerShdw>
                </a:effectLst>
              </a:rPr>
              <a:t>                   </a:t>
            </a:r>
            <a:r>
              <a:rPr lang="ar-SA" sz="2400" dirty="0">
                <a:solidFill>
                  <a:schemeClr val="tx1"/>
                </a:solidFill>
                <a:effectLst>
                  <a:outerShdw blurRad="38100" dist="38100" dir="2700000" algn="tl">
                    <a:srgbClr val="000000">
                      <a:alpha val="43137"/>
                    </a:srgbClr>
                  </a:outerShdw>
                </a:effectLst>
              </a:rPr>
              <a:t>    </a:t>
            </a:r>
            <a:r>
              <a:rPr lang="en-US" sz="2400" dirty="0">
                <a:solidFill>
                  <a:schemeClr val="tx1"/>
                </a:solidFill>
                <a:effectLst>
                  <a:outerShdw blurRad="38100" dist="38100" dir="2700000" algn="tl">
                    <a:srgbClr val="000000">
                      <a:alpha val="43137"/>
                    </a:srgbClr>
                  </a:outerShdw>
                </a:effectLst>
              </a:rPr>
              <a:t>             </a:t>
            </a:r>
            <a:endParaRPr lang="ar-SA" sz="2400" dirty="0">
              <a:solidFill>
                <a:schemeClr val="tx1"/>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rPr>
              <a:t>الايراد الكلي          </a:t>
            </a:r>
            <a:r>
              <a:rPr lang="en-US" sz="2400" b="1" dirty="0">
                <a:solidFill>
                  <a:srgbClr val="0070C0"/>
                </a:solidFill>
                <a:effectLst>
                  <a:outerShdw blurRad="38100" dist="38100" dir="2700000" algn="tl">
                    <a:srgbClr val="000000">
                      <a:alpha val="43137"/>
                    </a:srgbClr>
                  </a:outerShdw>
                </a:effectLst>
              </a:rPr>
              <a:t>TR=P.Q</a:t>
            </a:r>
            <a:r>
              <a:rPr lang="ar-SA" sz="2400" b="1" dirty="0">
                <a:solidFill>
                  <a:srgbClr val="0070C0"/>
                </a:solidFill>
                <a:effectLst>
                  <a:outerShdw blurRad="38100" dist="38100" dir="2700000" algn="tl">
                    <a:srgbClr val="000000">
                      <a:alpha val="43137"/>
                    </a:srgbClr>
                  </a:outerShdw>
                </a:effectLst>
              </a:rPr>
              <a:t> </a:t>
            </a:r>
            <a:endParaRPr lang="en-US" sz="2400" b="1" dirty="0">
              <a:solidFill>
                <a:srgbClr val="0070C0"/>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do</a:t>
            </a:r>
            <a:r>
              <a:rPr lang="ar-SA" sz="2400" dirty="0">
                <a:solidFill>
                  <a:schemeClr val="tx1"/>
                </a:solidFill>
                <a:effectLst>
                  <a:outerShdw blurRad="38100" dist="38100" dir="2700000" algn="tl">
                    <a:srgbClr val="000000">
                      <a:alpha val="43137"/>
                    </a:srgbClr>
                  </a:outerShdw>
                </a:effectLst>
              </a:rPr>
              <a:t>) هي السعر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a:t>
            </a:r>
            <a:r>
              <a:rPr lang="en-US" sz="2400" dirty="0" err="1">
                <a:solidFill>
                  <a:schemeClr val="tx1"/>
                </a:solidFill>
                <a:effectLst>
                  <a:outerShdw blurRad="38100" dist="38100" dir="2700000" algn="tl">
                    <a:srgbClr val="000000">
                      <a:alpha val="43137"/>
                    </a:srgbClr>
                  </a:outerShdw>
                </a:effectLst>
              </a:rPr>
              <a:t>cb</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TR</a:t>
            </a:r>
            <a:r>
              <a:rPr lang="ar-SA" sz="2400" dirty="0">
                <a:solidFill>
                  <a:srgbClr val="C00000"/>
                </a:solidFill>
                <a:effectLst>
                  <a:outerShdw blurRad="38100" dist="38100" dir="2700000" algn="tl">
                    <a:srgbClr val="000000">
                      <a:alpha val="43137"/>
                    </a:srgbClr>
                  </a:outerShdw>
                </a:effectLst>
              </a:rPr>
              <a:t>)يساوي المساحة (</a:t>
            </a:r>
            <a:r>
              <a:rPr lang="en-US" sz="2400" dirty="0" err="1">
                <a:solidFill>
                  <a:srgbClr val="C00000"/>
                </a:solidFill>
                <a:effectLst>
                  <a:outerShdw blurRad="38100" dist="38100" dir="2700000" algn="tl">
                    <a:srgbClr val="000000">
                      <a:alpha val="43137"/>
                    </a:srgbClr>
                  </a:outerShdw>
                </a:effectLst>
              </a:rPr>
              <a:t>dafo</a:t>
            </a:r>
            <a:r>
              <a:rPr lang="ar-SA" sz="2400" dirty="0">
                <a:solidFill>
                  <a:srgbClr val="C00000"/>
                </a:solidFill>
                <a:effectLst>
                  <a:outerShdw blurRad="38100" dist="38100" dir="2700000" algn="tl">
                    <a:srgbClr val="000000">
                      <a:alpha val="43137"/>
                    </a:srgbClr>
                  </a:outerShdw>
                </a:effectLst>
              </a:rPr>
              <a:t>)</a:t>
            </a:r>
          </a:p>
          <a:p>
            <a:r>
              <a:rPr lang="ar-SA" sz="2400" b="1" dirty="0">
                <a:solidFill>
                  <a:srgbClr val="0070C0"/>
                </a:solidFill>
                <a:effectLst>
                  <a:outerShdw blurRad="38100" dist="38100" dir="2700000" algn="tl">
                    <a:srgbClr val="000000">
                      <a:alpha val="43137"/>
                    </a:srgbClr>
                  </a:outerShdw>
                </a:effectLst>
              </a:rPr>
              <a:t>التكاليف الكلية      </a:t>
            </a:r>
            <a:r>
              <a:rPr lang="en-US" sz="2400" b="1" dirty="0">
                <a:solidFill>
                  <a:srgbClr val="0070C0"/>
                </a:solidFill>
                <a:effectLst>
                  <a:outerShdw blurRad="38100" dist="38100" dir="2700000" algn="tl">
                    <a:srgbClr val="000000">
                      <a:alpha val="43137"/>
                    </a:srgbClr>
                  </a:outerShdw>
                </a:effectLst>
              </a:rPr>
              <a:t>TC=ATC.Q</a:t>
            </a:r>
            <a:r>
              <a:rPr lang="ar-SA" sz="2400" b="1" dirty="0">
                <a:solidFill>
                  <a:srgbClr val="0070C0"/>
                </a:solidFill>
                <a:effectLst>
                  <a:outerShdw blurRad="38100" dist="38100" dir="2700000" algn="tl">
                    <a:srgbClr val="000000">
                      <a:alpha val="43137"/>
                    </a:srgbClr>
                  </a:outerShdw>
                </a:effectLst>
              </a:rPr>
              <a:t>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co</a:t>
            </a:r>
            <a:r>
              <a:rPr lang="ar-SA" sz="2400" dirty="0">
                <a:solidFill>
                  <a:schemeClr val="tx1"/>
                </a:solidFill>
                <a:effectLst>
                  <a:outerShdw blurRad="38100" dist="38100" dir="2700000" algn="tl">
                    <a:srgbClr val="000000">
                      <a:alpha val="43137"/>
                    </a:srgbClr>
                  </a:outerShdw>
                </a:effectLst>
              </a:rPr>
              <a:t>) هي التكاليف المتوسطة الكلية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TC</a:t>
            </a:r>
            <a:r>
              <a:rPr lang="ar-SA" sz="2400" dirty="0">
                <a:solidFill>
                  <a:srgbClr val="C00000"/>
                </a:solidFill>
                <a:effectLst>
                  <a:outerShdw blurRad="38100" dist="38100" dir="2700000" algn="tl">
                    <a:srgbClr val="000000">
                      <a:alpha val="43137"/>
                    </a:srgbClr>
                  </a:outerShdw>
                </a:effectLst>
              </a:rPr>
              <a:t>)تساوي المساحة (</a:t>
            </a:r>
            <a:r>
              <a:rPr lang="en-US" sz="2400" dirty="0" err="1">
                <a:solidFill>
                  <a:srgbClr val="C00000"/>
                </a:solidFill>
                <a:effectLst>
                  <a:outerShdw blurRad="38100" dist="38100" dir="2700000" algn="tl">
                    <a:srgbClr val="000000">
                      <a:alpha val="43137"/>
                    </a:srgbClr>
                  </a:outerShdw>
                </a:effectLst>
              </a:rPr>
              <a:t>cbfo</a:t>
            </a:r>
            <a:r>
              <a:rPr lang="ar-SA" sz="2400" dirty="0">
                <a:solidFill>
                  <a:srgbClr val="C00000"/>
                </a:solidFill>
                <a:effectLst>
                  <a:outerShdw blurRad="38100" dist="38100" dir="2700000" algn="tl">
                    <a:srgbClr val="000000">
                      <a:alpha val="43137"/>
                    </a:srgbClr>
                  </a:outerShdw>
                </a:effectLst>
              </a:rPr>
              <a:t>)</a:t>
            </a:r>
            <a:endParaRPr lang="en-US" sz="2400" dirty="0">
              <a:solidFill>
                <a:srgbClr val="C00000"/>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الارباح الكلية</a:t>
            </a:r>
            <a:r>
              <a:rPr lang="el-GR"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b="1" dirty="0">
                <a:solidFill>
                  <a:srgbClr val="0070C0"/>
                </a:solidFill>
                <a:effectLst>
                  <a:outerShdw blurRad="38100" dist="38100" dir="2700000" algn="tl">
                    <a:srgbClr val="000000">
                      <a:alpha val="43137"/>
                    </a:srgbClr>
                  </a:outerShdw>
                </a:effectLst>
              </a:rPr>
              <a:t> = TR – TC              </a:t>
            </a:r>
            <a:endParaRPr lang="ar-SA" sz="2400" b="1" dirty="0">
              <a:solidFill>
                <a:srgbClr val="0070C0"/>
              </a:solidFill>
              <a:effectLst>
                <a:outerShdw blurRad="38100" dist="38100" dir="2700000" algn="tl">
                  <a:srgbClr val="000000">
                    <a:alpha val="43137"/>
                  </a:srgbClr>
                </a:outerShdw>
              </a:effectLst>
            </a:endParaRPr>
          </a:p>
          <a:p>
            <a:r>
              <a:rPr lang="ar-SA" sz="2400" dirty="0">
                <a:solidFill>
                  <a:srgbClr val="C00000"/>
                </a:solidFill>
                <a:effectLst>
                  <a:outerShdw blurRad="38100" dist="38100" dir="2700000" algn="tl">
                    <a:srgbClr val="000000">
                      <a:alpha val="43137"/>
                    </a:srgbClr>
                  </a:outerShdw>
                </a:effectLst>
              </a:rPr>
              <a:t>حجم الارباح الكلية تساوي المساحة (</a:t>
            </a:r>
            <a:r>
              <a:rPr lang="en-US" sz="2400" dirty="0" err="1">
                <a:solidFill>
                  <a:srgbClr val="C00000"/>
                </a:solidFill>
                <a:effectLst>
                  <a:outerShdw blurRad="38100" dist="38100" dir="2700000" algn="tl">
                    <a:srgbClr val="000000">
                      <a:alpha val="43137"/>
                    </a:srgbClr>
                  </a:outerShdw>
                </a:effectLst>
              </a:rPr>
              <a:t>abcd</a:t>
            </a:r>
            <a:r>
              <a:rPr lang="ar-SA" sz="2400" dirty="0">
                <a:solidFill>
                  <a:srgbClr val="C00000"/>
                </a:solidFill>
                <a:effectLst>
                  <a:outerShdw blurRad="38100" dist="38100" dir="2700000" algn="tl">
                    <a:srgbClr val="000000">
                      <a:alpha val="43137"/>
                    </a:srgbClr>
                  </a:outerShdw>
                </a:effectLst>
              </a:rPr>
              <a:t>)</a:t>
            </a:r>
            <a:endParaRPr lang="en-US" sz="2400"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p:txBody>
      </p:sp>
      <p:sp>
        <p:nvSpPr>
          <p:cNvPr id="8" name="Rectangle 7"/>
          <p:cNvSpPr/>
          <p:nvPr/>
        </p:nvSpPr>
        <p:spPr>
          <a:xfrm>
            <a:off x="2372504" y="3217031"/>
            <a:ext cx="787675" cy="3559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MC=P</a:t>
            </a:r>
          </a:p>
        </p:txBody>
      </p:sp>
      <p:cxnSp>
        <p:nvCxnSpPr>
          <p:cNvPr id="10" name="Elbow Connector 9"/>
          <p:cNvCxnSpPr/>
          <p:nvPr/>
        </p:nvCxnSpPr>
        <p:spPr>
          <a:xfrm>
            <a:off x="3109776" y="3574140"/>
            <a:ext cx="224038" cy="116998"/>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54344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solidFill>
                  <a:srgbClr val="C00000"/>
                </a:solidFill>
                <a:effectLst>
                  <a:outerShdw blurRad="38100" dist="38100" dir="2700000" algn="tl">
                    <a:srgbClr val="000000">
                      <a:alpha val="43137"/>
                    </a:srgbClr>
                  </a:outerShdw>
                </a:effectLst>
              </a:rPr>
              <a:t>تابع تعظيم الارباح </a:t>
            </a:r>
            <a:endParaRPr lang="en-US"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22959" y="1737361"/>
                <a:ext cx="7543801" cy="4787983"/>
              </a:xfrm>
            </p:spPr>
            <p:txBody>
              <a:bodyPr>
                <a:noAutofit/>
              </a:bodyPr>
              <a:lstStyle/>
              <a:p>
                <a:pPr algn="r" rtl="1"/>
                <a:r>
                  <a:rPr lang="ar-SA" b="1" dirty="0">
                    <a:solidFill>
                      <a:srgbClr val="0070C0"/>
                    </a:solidFill>
                    <a:effectLst>
                      <a:outerShdw blurRad="38100" dist="38100" dir="2700000" algn="tl">
                        <a:srgbClr val="000000">
                          <a:alpha val="43137"/>
                        </a:srgbClr>
                      </a:outerShdw>
                    </a:effectLst>
                  </a:rPr>
                  <a:t>ويمكن الحصول على ربح الوحدة الواحدة من الانتاج بقسمة الارباح على حجم الانتاج </a:t>
                </a:r>
                <a:endParaRPr lang="en-US" b="1" dirty="0">
                  <a:solidFill>
                    <a:srgbClr val="0070C0"/>
                  </a:solidFill>
                  <a:effectLst>
                    <a:outerShdw blurRad="38100" dist="38100" dir="2700000" algn="tl">
                      <a:srgbClr val="000000">
                        <a:alpha val="43137"/>
                      </a:srgbClr>
                    </a:outerShdw>
                  </a:effectLst>
                </a:endParaRPr>
              </a:p>
              <a:p>
                <a:pPr algn="r" rtl="1"/>
                <a14:m>
                  <m:oMath xmlns:m="http://schemas.openxmlformats.org/officeDocument/2006/math">
                    <m:f>
                      <m:fPr>
                        <m:ctrlPr>
                          <a:rPr lang="ar-SA"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m:rPr>
                            <m:nor/>
                          </m:rPr>
                          <a:rPr lang="el-GR"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π</m:t>
                        </m:r>
                      </m:num>
                      <m:den>
                        <m:r>
                          <a:rPr lang="en-US"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ar-SA" b="1" i="1">
                        <a:solidFill>
                          <a:srgbClr val="C00000"/>
                        </a:solidFill>
                        <a:effectLst>
                          <a:outerShdw blurRad="38100" dist="38100" dir="2700000" algn="tl">
                            <a:srgbClr val="000000">
                              <a:alpha val="43137"/>
                            </a:srgbClr>
                          </a:outerShdw>
                        </a:effectLst>
                        <a:latin typeface="Cambria Math" panose="02040503050406030204" pitchFamily="18" charset="0"/>
                      </a:rPr>
                      <m:t>= </m:t>
                    </m:r>
                    <m:f>
                      <m:fPr>
                        <m:ctrlPr>
                          <a:rPr lang="ar-SA"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b="1" i="1">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n-US"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ar-SA" b="1" i="1">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ar-SA"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b="1" i="1">
                            <a:solidFill>
                              <a:srgbClr val="C00000"/>
                            </a:solidFill>
                            <a:effectLst>
                              <a:outerShdw blurRad="38100" dist="38100" dir="2700000" algn="tl">
                                <a:srgbClr val="000000">
                                  <a:alpha val="43137"/>
                                </a:srgbClr>
                              </a:outerShdw>
                            </a:effectLst>
                            <a:latin typeface="Cambria Math" panose="02040503050406030204" pitchFamily="18" charset="0"/>
                          </a:rPr>
                          <m:t>𝑻𝑪</m:t>
                        </m:r>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num>
                      <m:den>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ar-SA"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oMath>
                </a14:m>
                <a:endParaRPr lang="en-US" b="1" dirty="0">
                  <a:solidFill>
                    <a:srgbClr val="C00000"/>
                  </a:solidFill>
                  <a:effectLst>
                    <a:outerShdw blurRad="38100" dist="38100" dir="2700000" algn="tl">
                      <a:srgbClr val="000000">
                        <a:alpha val="43137"/>
                      </a:srgbClr>
                    </a:outerShdw>
                  </a:effectLst>
                </a:endParaRPr>
              </a:p>
              <a:p>
                <a:pPr algn="ctr" rtl="1"/>
                <a14:m>
                  <m:oMath xmlns:m="http://schemas.openxmlformats.org/officeDocument/2006/math">
                    <m:f>
                      <m:fPr>
                        <m:ctrlPr>
                          <a:rPr lang="ar-SA" b="1" i="1">
                            <a:solidFill>
                              <a:srgbClr val="C00000"/>
                            </a:solidFill>
                            <a:effectLst>
                              <a:outerShdw blurRad="38100" dist="38100" dir="2700000" algn="tl">
                                <a:srgbClr val="000000">
                                  <a:alpha val="43137"/>
                                </a:srgbClr>
                              </a:outerShdw>
                            </a:effectLst>
                            <a:latin typeface="Cambria Math" panose="02040503050406030204" pitchFamily="18" charset="0"/>
                          </a:rPr>
                        </m:ctrlPr>
                      </m:fPr>
                      <m:num>
                        <m:r>
                          <m:rPr>
                            <m:nor/>
                          </m:rPr>
                          <a:rPr lang="el-GR"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m:t>π</m:t>
                        </m:r>
                      </m:num>
                      <m:den>
                        <m:r>
                          <a:rPr lang="en-US" b="1" i="1">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m:t>
                    </m:r>
                    <m:d>
                      <m:dPr>
                        <m:ctrlP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ctrlPr>
                      </m:dPr>
                      <m:e>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𝑨𝑹</m:t>
                        </m:r>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e>
                    </m:d>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𝑨𝑻𝑪</m:t>
                    </m:r>
                    <m:r>
                      <a:rPr lang="en-US" b="1" i="1" smtClean="0">
                        <a:solidFill>
                          <a:srgbClr val="C00000"/>
                        </a:solidFill>
                        <a:effectLst>
                          <a:outerShdw blurRad="38100" dist="38100" dir="2700000" algn="tl">
                            <a:srgbClr val="000000">
                              <a:alpha val="43137"/>
                            </a:srgbClr>
                          </a:outerShdw>
                        </a:effectLst>
                        <a:latin typeface="Cambria Math" panose="02040503050406030204" pitchFamily="18" charset="0"/>
                      </a:rPr>
                      <m:t>                        </m:t>
                    </m:r>
                  </m:oMath>
                </a14:m>
                <a:endParaRPr lang="en-US" b="1" dirty="0">
                  <a:solidFill>
                    <a:srgbClr val="C00000"/>
                  </a:solidFill>
                  <a:effectLst>
                    <a:outerShdw blurRad="38100" dist="38100" dir="2700000" algn="tl">
                      <a:srgbClr val="000000">
                        <a:alpha val="43137"/>
                      </a:srgbClr>
                    </a:outerShdw>
                  </a:effectLst>
                </a:endParaRPr>
              </a:p>
              <a:p>
                <a:pPr algn="r" rtl="1"/>
                <a:r>
                  <a:rPr lang="ar-SA" dirty="0"/>
                  <a:t>وبالتالي ربح الوحدة الواحدة يساوي الايراد المتوسط( سعر السلعة) مطروح منه التكاليف المتوسطة الكلية. ومن الرسم السابق</a:t>
                </a:r>
              </a:p>
              <a:p>
                <a:pPr algn="r" rtl="1"/>
                <a:r>
                  <a:rPr lang="ar-SA" dirty="0"/>
                  <a:t> المسافة (</a:t>
                </a:r>
                <a:r>
                  <a:rPr lang="en-US" dirty="0"/>
                  <a:t>do</a:t>
                </a:r>
                <a:r>
                  <a:rPr lang="ar-SA" dirty="0"/>
                  <a:t>) هي الايراد المتوسط( السعر)</a:t>
                </a:r>
              </a:p>
              <a:p>
                <a:pPr algn="r" rtl="1"/>
                <a:r>
                  <a:rPr lang="ar-SA" dirty="0"/>
                  <a:t>المسافة (</a:t>
                </a:r>
                <a:r>
                  <a:rPr lang="en-US" dirty="0"/>
                  <a:t>co</a:t>
                </a:r>
                <a:r>
                  <a:rPr lang="ar-SA" dirty="0"/>
                  <a:t>) هي التكاليف المتوسطة الكلية </a:t>
                </a:r>
              </a:p>
              <a:p>
                <a:pPr algn="r" rtl="1"/>
                <a:r>
                  <a:rPr lang="ar-SA" dirty="0"/>
                  <a:t>وبالتالي المسافة (</a:t>
                </a:r>
                <a:r>
                  <a:rPr lang="en-US" dirty="0"/>
                  <a:t>dc</a:t>
                </a:r>
                <a:r>
                  <a:rPr lang="ar-SA" dirty="0"/>
                  <a:t>) هي ربح الوحدة الواحدة </a:t>
                </a:r>
              </a:p>
              <a:p>
                <a:pPr algn="r" rtl="1"/>
                <a:r>
                  <a:rPr lang="ar-SA" dirty="0"/>
                  <a:t>وبالتالي الربح الكلي هو حصل ضرب ربح الوحدة الواحدة (</a:t>
                </a:r>
                <a:r>
                  <a:rPr lang="en-US" dirty="0"/>
                  <a:t>dc</a:t>
                </a:r>
                <a:r>
                  <a:rPr lang="ar-SA" dirty="0"/>
                  <a:t>)</a:t>
                </a:r>
                <a:r>
                  <a:rPr lang="en-US" dirty="0"/>
                  <a:t> </a:t>
                </a:r>
                <a:r>
                  <a:rPr lang="ar-SA" dirty="0"/>
                  <a:t>في حجم الانتاج (</a:t>
                </a:r>
                <a:r>
                  <a:rPr lang="en-US" dirty="0" err="1"/>
                  <a:t>cb</a:t>
                </a:r>
                <a:r>
                  <a:rPr lang="en-US" dirty="0"/>
                  <a:t>=of</a:t>
                </a:r>
                <a:r>
                  <a:rPr lang="ar-SA" dirty="0"/>
                  <a:t>) بمعنى ان حجم الارباح هي المستطيل (</a:t>
                </a:r>
                <a:r>
                  <a:rPr lang="en-US" dirty="0" err="1"/>
                  <a:t>abcd</a:t>
                </a:r>
                <a:r>
                  <a:rPr lang="ar-SA" dirty="0"/>
                  <a:t>)</a:t>
                </a:r>
              </a:p>
              <a:p>
                <a:pPr algn="r" rt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22959" y="1737361"/>
                <a:ext cx="7543801" cy="4787983"/>
              </a:xfrm>
              <a:blipFill>
                <a:blip r:embed="rId3"/>
                <a:stretch>
                  <a:fillRect t="-1529" r="-242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13</a:t>
            </a:fld>
            <a:endParaRPr lang="ar-SA"/>
          </a:p>
        </p:txBody>
      </p:sp>
    </p:spTree>
    <p:extLst>
      <p:ext uri="{BB962C8B-B14F-4D97-AF65-F5344CB8AC3E}">
        <p14:creationId xmlns:p14="http://schemas.microsoft.com/office/powerpoint/2010/main" val="2534899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766132"/>
          </a:xfrm>
        </p:spPr>
        <p:txBody>
          <a:bodyPr>
            <a:normAutofit/>
          </a:bodyPr>
          <a:lstStyle/>
          <a:p>
            <a:pPr algn="ctr" rtl="1"/>
            <a:r>
              <a:rPr lang="ar-SA" sz="4400" b="1" dirty="0">
                <a:solidFill>
                  <a:srgbClr val="C00000"/>
                </a:solidFill>
                <a:effectLst>
                  <a:outerShdw blurRad="38100" dist="38100" dir="2700000" algn="tl">
                    <a:srgbClr val="000000">
                      <a:alpha val="43137"/>
                    </a:srgbClr>
                  </a:outerShdw>
                </a:effectLst>
              </a:rPr>
              <a:t>تدنية الخسائر (</a:t>
            </a:r>
            <a:r>
              <a:rPr lang="en-US" sz="4400" b="1" dirty="0">
                <a:solidFill>
                  <a:srgbClr val="C00000"/>
                </a:solidFill>
                <a:effectLst>
                  <a:outerShdw blurRad="38100" dist="38100" dir="2700000" algn="tl">
                    <a:srgbClr val="000000">
                      <a:alpha val="43137"/>
                    </a:srgbClr>
                  </a:outerShdw>
                </a:effectLst>
              </a:rPr>
              <a:t>Loss Minimization</a:t>
            </a:r>
            <a:r>
              <a:rPr lang="ar-SA" sz="4400" b="1" dirty="0">
                <a:solidFill>
                  <a:srgbClr val="C00000"/>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251521" y="1340768"/>
            <a:ext cx="8115240" cy="5040560"/>
          </a:xfrm>
        </p:spPr>
        <p:txBody>
          <a:bodyPr>
            <a:normAutofit fontScale="92500" lnSpcReduction="20000"/>
          </a:bodyPr>
          <a:lstStyle/>
          <a:p>
            <a:pPr algn="r" rtl="1"/>
            <a:r>
              <a:rPr lang="ar-SA" sz="2600" b="1" dirty="0">
                <a:solidFill>
                  <a:srgbClr val="0070C0"/>
                </a:solidFill>
                <a:effectLst>
                  <a:outerShdw blurRad="38100" dist="38100" dir="2700000" algn="tl">
                    <a:srgbClr val="000000">
                      <a:alpha val="43137"/>
                    </a:srgbClr>
                  </a:outerShdw>
                </a:effectLst>
              </a:rPr>
              <a:t>قد تحقق المنشأة ارباح اذا كان (</a:t>
            </a:r>
            <a:r>
              <a:rPr lang="en-US" sz="2600" b="1" dirty="0">
                <a:solidFill>
                  <a:srgbClr val="0070C0"/>
                </a:solidFill>
                <a:effectLst>
                  <a:outerShdw blurRad="38100" dist="38100" dir="2700000" algn="tl">
                    <a:srgbClr val="000000">
                      <a:alpha val="43137"/>
                    </a:srgbClr>
                  </a:outerShdw>
                </a:effectLst>
              </a:rPr>
              <a:t>P&gt;ATC</a:t>
            </a:r>
            <a:r>
              <a:rPr lang="ar-SA" sz="2600" b="1" dirty="0">
                <a:solidFill>
                  <a:srgbClr val="0070C0"/>
                </a:solidFill>
                <a:effectLst>
                  <a:outerShdw blurRad="38100" dist="38100" dir="2700000" algn="tl">
                    <a:srgbClr val="000000">
                      <a:alpha val="43137"/>
                    </a:srgbClr>
                  </a:outerShdw>
                </a:effectLst>
              </a:rPr>
              <a:t>)وقد تحقق خسائر (</a:t>
            </a:r>
            <a:r>
              <a:rPr lang="en-US" sz="2600" b="1" dirty="0">
                <a:solidFill>
                  <a:srgbClr val="0070C0"/>
                </a:solidFill>
                <a:effectLst>
                  <a:outerShdw blurRad="38100" dist="38100" dir="2700000" algn="tl">
                    <a:srgbClr val="000000">
                      <a:alpha val="43137"/>
                    </a:srgbClr>
                  </a:outerShdw>
                </a:effectLst>
              </a:rPr>
              <a:t>P&lt;ATC</a:t>
            </a:r>
            <a:r>
              <a:rPr lang="ar-SA" sz="2600" b="1" dirty="0">
                <a:solidFill>
                  <a:srgbClr val="0070C0"/>
                </a:solidFill>
                <a:effectLst>
                  <a:outerShdw blurRad="38100" dist="38100" dir="2700000" algn="tl">
                    <a:srgbClr val="000000">
                      <a:alpha val="43137"/>
                    </a:srgbClr>
                  </a:outerShdw>
                </a:effectLst>
              </a:rPr>
              <a:t>)</a:t>
            </a:r>
          </a:p>
          <a:p>
            <a:pPr algn="r" rtl="1"/>
            <a:r>
              <a:rPr lang="ar-SA" sz="2600" b="1" dirty="0">
                <a:solidFill>
                  <a:srgbClr val="C00000"/>
                </a:solidFill>
                <a:effectLst>
                  <a:outerShdw blurRad="38100" dist="38100" dir="2700000" algn="tl">
                    <a:srgbClr val="000000">
                      <a:alpha val="43137"/>
                    </a:srgbClr>
                  </a:outerShdw>
                </a:effectLst>
              </a:rPr>
              <a:t>لماذا تستمر المنشأة وهي تحقق خسائر ؟</a:t>
            </a:r>
          </a:p>
          <a:p>
            <a:pPr algn="r" rtl="1"/>
            <a:r>
              <a:rPr lang="ar-SA" sz="2600" b="1" dirty="0">
                <a:solidFill>
                  <a:schemeClr val="tx1"/>
                </a:solidFill>
                <a:effectLst>
                  <a:outerShdw blurRad="38100" dist="38100" dir="2700000" algn="tl">
                    <a:srgbClr val="000000">
                      <a:alpha val="43137"/>
                    </a:srgbClr>
                  </a:outerShdw>
                </a:effectLst>
              </a:rPr>
              <a:t>السبب هو وجود التكاليف الثابتة لو توقفت ستتحمل كل التكاليف الثابتة لو استمرت قد تغطي كل التكاليف الثابتة او جزء منها وفق الحالات التالية: </a:t>
            </a:r>
          </a:p>
          <a:p>
            <a:pPr algn="r" rtl="1">
              <a:buFont typeface="Wingdings" panose="05000000000000000000" pitchFamily="2" charset="2"/>
              <a:buChar char="q"/>
            </a:pPr>
            <a:r>
              <a:rPr lang="en-US" sz="2600" b="1" dirty="0" err="1">
                <a:solidFill>
                  <a:srgbClr val="C00000"/>
                </a:solidFill>
                <a:effectLst>
                  <a:outerShdw blurRad="38100" dist="38100" dir="2700000" algn="tl">
                    <a:srgbClr val="000000">
                      <a:alpha val="43137"/>
                    </a:srgbClr>
                  </a:outerShdw>
                </a:effectLst>
              </a:rPr>
              <a:t>AVC</a:t>
            </a:r>
            <a:r>
              <a:rPr lang="en-US" sz="1500" b="1" dirty="0" err="1">
                <a:solidFill>
                  <a:srgbClr val="C00000"/>
                </a:solidFill>
                <a:effectLst>
                  <a:outerShdw blurRad="38100" dist="38100" dir="2700000" algn="tl">
                    <a:srgbClr val="000000">
                      <a:alpha val="43137"/>
                    </a:srgbClr>
                  </a:outerShdw>
                </a:effectLst>
              </a:rPr>
              <a:t>min</a:t>
            </a:r>
            <a:r>
              <a:rPr lang="en-US" sz="2600" b="1" dirty="0">
                <a:solidFill>
                  <a:srgbClr val="C00000"/>
                </a:solidFill>
                <a:effectLst>
                  <a:outerShdw blurRad="38100" dist="38100" dir="2700000" algn="tl">
                    <a:srgbClr val="000000">
                      <a:alpha val="43137"/>
                    </a:srgbClr>
                  </a:outerShdw>
                </a:effectLst>
              </a:rPr>
              <a:t>&lt;P&lt;</a:t>
            </a:r>
            <a:r>
              <a:rPr lang="en-US" sz="2600" b="1" dirty="0" err="1">
                <a:solidFill>
                  <a:srgbClr val="C00000"/>
                </a:solidFill>
                <a:effectLst>
                  <a:outerShdw blurRad="38100" dist="38100" dir="2700000" algn="tl">
                    <a:srgbClr val="000000">
                      <a:alpha val="43137"/>
                    </a:srgbClr>
                  </a:outerShdw>
                </a:effectLst>
              </a:rPr>
              <a:t>ATC</a:t>
            </a:r>
            <a:r>
              <a:rPr lang="en-US" sz="1500" b="1" dirty="0" err="1">
                <a:solidFill>
                  <a:srgbClr val="C00000"/>
                </a:solidFill>
                <a:effectLst>
                  <a:outerShdw blurRad="38100" dist="38100" dir="2700000" algn="tl">
                    <a:srgbClr val="000000">
                      <a:alpha val="43137"/>
                    </a:srgbClr>
                  </a:outerShdw>
                </a:effectLst>
              </a:rPr>
              <a:t>min</a:t>
            </a:r>
            <a:r>
              <a:rPr lang="en-US" sz="2600" b="1" dirty="0">
                <a:solidFill>
                  <a:srgbClr val="C00000"/>
                </a:solidFill>
                <a:effectLst>
                  <a:outerShdw blurRad="38100" dist="38100" dir="2700000" algn="tl">
                    <a:srgbClr val="000000">
                      <a:alpha val="43137"/>
                    </a:srgbClr>
                  </a:outerShdw>
                </a:effectLst>
              </a:rPr>
              <a:t>  </a:t>
            </a:r>
            <a:r>
              <a:rPr lang="ar-SA" sz="2600" b="1" dirty="0">
                <a:solidFill>
                  <a:srgbClr val="C00000"/>
                </a:solidFill>
                <a:effectLst>
                  <a:outerShdw blurRad="38100" dist="38100" dir="2700000" algn="tl">
                    <a:srgbClr val="000000">
                      <a:alpha val="43137"/>
                    </a:srgbClr>
                  </a:outerShdw>
                </a:effectLst>
              </a:rPr>
              <a:t> </a:t>
            </a:r>
          </a:p>
          <a:p>
            <a:pPr algn="r" rtl="1"/>
            <a:r>
              <a:rPr lang="ar-SA" sz="2600" dirty="0">
                <a:solidFill>
                  <a:schemeClr val="tx1"/>
                </a:solidFill>
                <a:effectLst>
                  <a:outerShdw blurRad="38100" dist="38100" dir="2700000" algn="tl">
                    <a:srgbClr val="000000">
                      <a:alpha val="43137"/>
                    </a:srgbClr>
                  </a:outerShdw>
                </a:effectLst>
              </a:rPr>
              <a:t>تحقق خسائر ولكن تستمر في الانتاج وهي تحقق خسائر لانها تغطي</a:t>
            </a:r>
            <a:r>
              <a:rPr lang="en-US" sz="2600" dirty="0">
                <a:solidFill>
                  <a:schemeClr val="tx1"/>
                </a:solidFill>
                <a:effectLst>
                  <a:outerShdw blurRad="38100" dist="38100" dir="2700000" algn="tl">
                    <a:srgbClr val="000000">
                      <a:alpha val="43137"/>
                    </a:srgbClr>
                  </a:outerShdw>
                </a:effectLst>
              </a:rPr>
              <a:t> </a:t>
            </a:r>
            <a:r>
              <a:rPr lang="ar-SA" sz="2600" dirty="0">
                <a:solidFill>
                  <a:schemeClr val="tx1"/>
                </a:solidFill>
                <a:effectLst>
                  <a:outerShdw blurRad="38100" dist="38100" dir="2700000" algn="tl">
                    <a:srgbClr val="000000">
                      <a:alpha val="43137"/>
                    </a:srgbClr>
                  </a:outerShdw>
                </a:effectLst>
              </a:rPr>
              <a:t>التكاليف المتغيرة وجزء من التكاليف الثابتة</a:t>
            </a:r>
            <a:endParaRPr lang="en-US" sz="2600" dirty="0">
              <a:solidFill>
                <a:schemeClr val="tx1"/>
              </a:solidFill>
              <a:effectLst>
                <a:outerShdw blurRad="38100" dist="38100" dir="2700000" algn="tl">
                  <a:srgbClr val="000000">
                    <a:alpha val="43137"/>
                  </a:srgbClr>
                </a:outerShdw>
              </a:effectLst>
            </a:endParaRPr>
          </a:p>
          <a:p>
            <a:pPr algn="r" rtl="1">
              <a:buFont typeface="Wingdings" panose="05000000000000000000" pitchFamily="2" charset="2"/>
              <a:buChar char="q"/>
            </a:pPr>
            <a:r>
              <a:rPr lang="en-US" sz="2600" b="1" dirty="0" err="1">
                <a:solidFill>
                  <a:srgbClr val="C00000"/>
                </a:solidFill>
                <a:effectLst>
                  <a:outerShdw blurRad="38100" dist="38100" dir="2700000" algn="tl">
                    <a:srgbClr val="000000">
                      <a:alpha val="43137"/>
                    </a:srgbClr>
                  </a:outerShdw>
                </a:effectLst>
              </a:rPr>
              <a:t>AVC</a:t>
            </a:r>
            <a:r>
              <a:rPr lang="en-US" sz="1500" b="1" dirty="0" err="1">
                <a:solidFill>
                  <a:srgbClr val="C00000"/>
                </a:solidFill>
                <a:effectLst>
                  <a:outerShdw blurRad="38100" dist="38100" dir="2700000" algn="tl">
                    <a:srgbClr val="000000">
                      <a:alpha val="43137"/>
                    </a:srgbClr>
                  </a:outerShdw>
                </a:effectLst>
              </a:rPr>
              <a:t>min</a:t>
            </a:r>
            <a:r>
              <a:rPr lang="en-US" sz="2600" b="1" dirty="0">
                <a:solidFill>
                  <a:srgbClr val="C00000"/>
                </a:solidFill>
                <a:effectLst>
                  <a:outerShdw blurRad="38100" dist="38100" dir="2700000" algn="tl">
                    <a:srgbClr val="000000">
                      <a:alpha val="43137"/>
                    </a:srgbClr>
                  </a:outerShdw>
                </a:effectLst>
              </a:rPr>
              <a:t>=P&lt;</a:t>
            </a:r>
            <a:r>
              <a:rPr lang="en-US" sz="2600" b="1" dirty="0" err="1">
                <a:solidFill>
                  <a:srgbClr val="C00000"/>
                </a:solidFill>
                <a:effectLst>
                  <a:outerShdw blurRad="38100" dist="38100" dir="2700000" algn="tl">
                    <a:srgbClr val="000000">
                      <a:alpha val="43137"/>
                    </a:srgbClr>
                  </a:outerShdw>
                </a:effectLst>
              </a:rPr>
              <a:t>ATC</a:t>
            </a:r>
            <a:r>
              <a:rPr lang="en-US" sz="1500" b="1" dirty="0" err="1">
                <a:solidFill>
                  <a:srgbClr val="C00000"/>
                </a:solidFill>
                <a:effectLst>
                  <a:outerShdw blurRad="38100" dist="38100" dir="2700000" algn="tl">
                    <a:srgbClr val="000000">
                      <a:alpha val="43137"/>
                    </a:srgbClr>
                  </a:outerShdw>
                </a:effectLst>
              </a:rPr>
              <a:t>min</a:t>
            </a:r>
            <a:r>
              <a:rPr lang="en-US" sz="2600" b="1" dirty="0">
                <a:solidFill>
                  <a:srgbClr val="C00000"/>
                </a:solidFill>
                <a:effectLst>
                  <a:outerShdw blurRad="38100" dist="38100" dir="2700000" algn="tl">
                    <a:srgbClr val="000000">
                      <a:alpha val="43137"/>
                    </a:srgbClr>
                  </a:outerShdw>
                </a:effectLst>
              </a:rPr>
              <a:t>  </a:t>
            </a:r>
            <a:r>
              <a:rPr lang="ar-SA" sz="2600" b="1" dirty="0">
                <a:solidFill>
                  <a:srgbClr val="C00000"/>
                </a:solidFill>
                <a:effectLst>
                  <a:outerShdw blurRad="38100" dist="38100" dir="2700000" algn="tl">
                    <a:srgbClr val="000000">
                      <a:alpha val="43137"/>
                    </a:srgbClr>
                  </a:outerShdw>
                </a:effectLst>
              </a:rPr>
              <a:t> </a:t>
            </a:r>
            <a:endParaRPr lang="en-US" sz="2600" b="1" dirty="0">
              <a:solidFill>
                <a:srgbClr val="C00000"/>
              </a:solidFill>
              <a:effectLst>
                <a:outerShdw blurRad="38100" dist="38100" dir="2700000" algn="tl">
                  <a:srgbClr val="000000">
                    <a:alpha val="43137"/>
                  </a:srgbClr>
                </a:outerShdw>
              </a:effectLst>
            </a:endParaRPr>
          </a:p>
          <a:p>
            <a:pPr marL="0" indent="0" algn="r" rtl="1">
              <a:buNone/>
            </a:pPr>
            <a:r>
              <a:rPr lang="ar-SA" sz="2600" dirty="0">
                <a:solidFill>
                  <a:schemeClr val="tx1"/>
                </a:solidFill>
                <a:effectLst>
                  <a:outerShdw blurRad="38100" dist="38100" dir="2700000" algn="tl">
                    <a:srgbClr val="000000">
                      <a:alpha val="43137"/>
                    </a:srgbClr>
                  </a:outerShdw>
                </a:effectLst>
              </a:rPr>
              <a:t>تحقق خسائر ولكن  سيان تستطيع ان تستمر او تتوقف لانها في الحالتين تتحمل كل التكاليف الثابتة </a:t>
            </a:r>
          </a:p>
          <a:p>
            <a:pPr algn="r" rtl="1">
              <a:buFont typeface="Wingdings" panose="05000000000000000000" pitchFamily="2" charset="2"/>
              <a:buChar char="q"/>
            </a:pPr>
            <a:r>
              <a:rPr lang="en-US" sz="2600" b="1" dirty="0" err="1">
                <a:solidFill>
                  <a:srgbClr val="C00000"/>
                </a:solidFill>
                <a:effectLst>
                  <a:outerShdw blurRad="38100" dist="38100" dir="2700000" algn="tl">
                    <a:srgbClr val="000000">
                      <a:alpha val="43137"/>
                    </a:srgbClr>
                  </a:outerShdw>
                </a:effectLst>
              </a:rPr>
              <a:t>AVC</a:t>
            </a:r>
            <a:r>
              <a:rPr lang="en-US" sz="1500" b="1" dirty="0" err="1">
                <a:solidFill>
                  <a:srgbClr val="C00000"/>
                </a:solidFill>
                <a:effectLst>
                  <a:outerShdw blurRad="38100" dist="38100" dir="2700000" algn="tl">
                    <a:srgbClr val="000000">
                      <a:alpha val="43137"/>
                    </a:srgbClr>
                  </a:outerShdw>
                </a:effectLst>
              </a:rPr>
              <a:t>min</a:t>
            </a:r>
            <a:r>
              <a:rPr lang="en-US" sz="2600" b="1" dirty="0">
                <a:solidFill>
                  <a:srgbClr val="C00000"/>
                </a:solidFill>
                <a:effectLst>
                  <a:outerShdw blurRad="38100" dist="38100" dir="2700000" algn="tl">
                    <a:srgbClr val="000000">
                      <a:alpha val="43137"/>
                    </a:srgbClr>
                  </a:outerShdw>
                </a:effectLst>
              </a:rPr>
              <a:t>&gt;P&lt;</a:t>
            </a:r>
            <a:r>
              <a:rPr lang="en-US" sz="2600" b="1" dirty="0" err="1">
                <a:solidFill>
                  <a:srgbClr val="C00000"/>
                </a:solidFill>
                <a:effectLst>
                  <a:outerShdw blurRad="38100" dist="38100" dir="2700000" algn="tl">
                    <a:srgbClr val="000000">
                      <a:alpha val="43137"/>
                    </a:srgbClr>
                  </a:outerShdw>
                </a:effectLst>
              </a:rPr>
              <a:t>ATC</a:t>
            </a:r>
            <a:r>
              <a:rPr lang="en-US" sz="1500" b="1" dirty="0" err="1">
                <a:solidFill>
                  <a:srgbClr val="C00000"/>
                </a:solidFill>
                <a:effectLst>
                  <a:outerShdw blurRad="38100" dist="38100" dir="2700000" algn="tl">
                    <a:srgbClr val="000000">
                      <a:alpha val="43137"/>
                    </a:srgbClr>
                  </a:outerShdw>
                </a:effectLst>
              </a:rPr>
              <a:t>min</a:t>
            </a:r>
            <a:endParaRPr lang="ar-SA" sz="1500" b="1" dirty="0">
              <a:solidFill>
                <a:srgbClr val="C00000"/>
              </a:solidFill>
              <a:effectLst>
                <a:outerShdw blurRad="38100" dist="38100" dir="2700000" algn="tl">
                  <a:srgbClr val="000000">
                    <a:alpha val="43137"/>
                  </a:srgbClr>
                </a:outerShdw>
              </a:effectLst>
            </a:endParaRPr>
          </a:p>
          <a:p>
            <a:pPr marL="0" indent="0" algn="r" rtl="1">
              <a:buNone/>
            </a:pPr>
            <a:r>
              <a:rPr lang="ar-SA" sz="2600" dirty="0">
                <a:solidFill>
                  <a:schemeClr val="tx1"/>
                </a:solidFill>
                <a:effectLst>
                  <a:outerShdw blurRad="38100" dist="38100" dir="2700000" algn="tl">
                    <a:srgbClr val="000000">
                      <a:alpha val="43137"/>
                    </a:srgbClr>
                  </a:outerShdw>
                </a:effectLst>
              </a:rPr>
              <a:t>تحقق خسائر ويجب ان تتوقف لانها تتحمل كل التكاليف الثابتة وجزء من المتغيرة  </a:t>
            </a:r>
          </a:p>
          <a:p>
            <a:pPr algn="r" rtl="1">
              <a:buFont typeface="Wingdings" panose="05000000000000000000" pitchFamily="2" charset="2"/>
              <a:buChar char="q"/>
            </a:pPr>
            <a:endParaRPr lang="ar-SA" sz="1400" b="1" dirty="0">
              <a:solidFill>
                <a:srgbClr val="C00000"/>
              </a:solidFill>
              <a:effectLst>
                <a:outerShdw blurRad="38100" dist="38100" dir="2700000" algn="tl">
                  <a:srgbClr val="000000">
                    <a:alpha val="43137"/>
                  </a:srgbClr>
                </a:outerShdw>
              </a:effectLst>
            </a:endParaRPr>
          </a:p>
          <a:p>
            <a:pPr algn="r" rtl="1">
              <a:buFont typeface="Wingdings" panose="05000000000000000000" pitchFamily="2" charset="2"/>
              <a:buChar char="q"/>
            </a:pPr>
            <a:endParaRPr lang="en-US"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14</a:t>
            </a:fld>
            <a:endParaRPr lang="ar-SA"/>
          </a:p>
        </p:txBody>
      </p:sp>
    </p:spTree>
    <p:extLst>
      <p:ext uri="{BB962C8B-B14F-4D97-AF65-F5344CB8AC3E}">
        <p14:creationId xmlns:p14="http://schemas.microsoft.com/office/powerpoint/2010/main" val="2663667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26" y="193705"/>
            <a:ext cx="8351838" cy="839242"/>
          </a:xfrm>
        </p:spPr>
        <p:txBody>
          <a:bodyPr/>
          <a:lstStyle/>
          <a:p>
            <a:pPr algn="ctr" rtl="1"/>
            <a:r>
              <a:rPr lang="ar-SA" b="1" dirty="0">
                <a:solidFill>
                  <a:srgbClr val="C00000"/>
                </a:solidFill>
                <a:effectLst>
                  <a:outerShdw blurRad="38100" dist="38100" dir="2700000" algn="tl">
                    <a:srgbClr val="000000">
                      <a:alpha val="43137"/>
                    </a:srgbClr>
                  </a:outerShdw>
                </a:effectLst>
              </a:rPr>
              <a:t>تدنية الخسائر (</a:t>
            </a:r>
            <a:r>
              <a:rPr lang="en-US" b="1" dirty="0">
                <a:solidFill>
                  <a:srgbClr val="C00000"/>
                </a:solidFill>
                <a:effectLst>
                  <a:outerShdw blurRad="38100" dist="38100" dir="2700000" algn="tl">
                    <a:srgbClr val="000000">
                      <a:alpha val="43137"/>
                    </a:srgbClr>
                  </a:outerShdw>
                </a:effectLst>
              </a:rPr>
              <a:t>Loss Minimization</a:t>
            </a:r>
            <a:r>
              <a:rPr lang="ar-SA" b="1" dirty="0">
                <a:solidFill>
                  <a:srgbClr val="C00000"/>
                </a:solidFill>
                <a:effectLst>
                  <a:outerShdw blurRad="38100" dist="38100" dir="2700000" algn="tl">
                    <a:srgbClr val="000000">
                      <a:alpha val="43137"/>
                    </a:srgbClr>
                  </a:outerShdw>
                </a:effectLst>
              </a:rPr>
              <a:t>)</a:t>
            </a:r>
            <a:endParaRPr lang="ar-SA"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15</a:t>
            </a:fld>
            <a:endParaRPr lang="ar-SA"/>
          </a:p>
        </p:txBody>
      </p:sp>
      <p:cxnSp>
        <p:nvCxnSpPr>
          <p:cNvPr id="7" name="Straight Arrow Connector 6"/>
          <p:cNvCxnSpPr/>
          <p:nvPr/>
        </p:nvCxnSpPr>
        <p:spPr>
          <a:xfrm flipV="1">
            <a:off x="1115616" y="2780928"/>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393945" y="3434751"/>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267744" y="3411802"/>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786411" y="3185261"/>
            <a:ext cx="1998357" cy="1968380"/>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586172" y="28447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2" name="Rounded Rectangle 21"/>
          <p:cNvSpPr/>
          <p:nvPr/>
        </p:nvSpPr>
        <p:spPr>
          <a:xfrm>
            <a:off x="3663011" y="4441817"/>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p>
        </p:txBody>
      </p:sp>
      <p:sp>
        <p:nvSpPr>
          <p:cNvPr id="23" name="Rounded Rectangle 22"/>
          <p:cNvSpPr/>
          <p:nvPr/>
        </p:nvSpPr>
        <p:spPr>
          <a:xfrm>
            <a:off x="4059102" y="3086526"/>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1" y="2317257"/>
            <a:ext cx="1140440"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a:t>
            </a:r>
            <a:r>
              <a:rPr lang="en-US" sz="1600" dirty="0"/>
              <a:t>MR</a:t>
            </a:r>
          </a:p>
          <a:p>
            <a:pPr algn="ctr"/>
            <a:r>
              <a:rPr lang="en-US" sz="1600" dirty="0"/>
              <a:t>ATC</a:t>
            </a:r>
            <a:r>
              <a:rPr lang="ar-SA" sz="1600" dirty="0"/>
              <a:t>,</a:t>
            </a:r>
            <a:r>
              <a:rPr lang="en-US" sz="1600" dirty="0"/>
              <a:t>AVC</a:t>
            </a:r>
          </a:p>
          <a:p>
            <a:pPr algn="ctr"/>
            <a:r>
              <a:rPr lang="en-US" sz="1600" dirty="0"/>
              <a:t>D</a:t>
            </a:r>
            <a:r>
              <a:rPr lang="ar-SA" sz="1600" dirty="0"/>
              <a:t>,</a:t>
            </a:r>
            <a:r>
              <a:rPr lang="en-US" sz="1600" dirty="0"/>
              <a:t>AR</a:t>
            </a:r>
            <a:r>
              <a:rPr lang="ar-SA" sz="1600" dirty="0"/>
              <a:t>,</a:t>
            </a:r>
            <a:r>
              <a:rPr lang="en-US" sz="1600" dirty="0"/>
              <a:t>P</a:t>
            </a:r>
          </a:p>
          <a:p>
            <a:pPr algn="ctr"/>
            <a:endParaRPr lang="en-US" sz="1600" dirty="0"/>
          </a:p>
        </p:txBody>
      </p:sp>
      <p:sp>
        <p:nvSpPr>
          <p:cNvPr id="25" name="Rounded Rectangle 24"/>
          <p:cNvSpPr/>
          <p:nvPr/>
        </p:nvSpPr>
        <p:spPr>
          <a:xfrm>
            <a:off x="4430738" y="3208239"/>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248986" y="5417255"/>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cxnSp>
        <p:nvCxnSpPr>
          <p:cNvPr id="28" name="Straight Connector 27"/>
          <p:cNvCxnSpPr/>
          <p:nvPr/>
        </p:nvCxnSpPr>
        <p:spPr>
          <a:xfrm flipV="1">
            <a:off x="1081201" y="4715736"/>
            <a:ext cx="3871303" cy="59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2864570" y="4709425"/>
            <a:ext cx="25581" cy="907786"/>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2813469" y="4327178"/>
            <a:ext cx="109668" cy="11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818247" y="4723857"/>
            <a:ext cx="71904" cy="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flipH="1">
            <a:off x="722878" y="4665939"/>
            <a:ext cx="490244" cy="31103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P*</a:t>
            </a:r>
          </a:p>
        </p:txBody>
      </p:sp>
      <p:sp>
        <p:nvSpPr>
          <p:cNvPr id="37" name="Rounded Rectangle 36"/>
          <p:cNvSpPr/>
          <p:nvPr/>
        </p:nvSpPr>
        <p:spPr>
          <a:xfrm flipH="1">
            <a:off x="503473" y="4332005"/>
            <a:ext cx="729630" cy="307227"/>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ATC</a:t>
            </a:r>
            <a:r>
              <a:rPr lang="en-US" dirty="0"/>
              <a:t>*</a:t>
            </a:r>
          </a:p>
        </p:txBody>
      </p:sp>
      <p:sp>
        <p:nvSpPr>
          <p:cNvPr id="38" name="Rounded Rectangle 37"/>
          <p:cNvSpPr/>
          <p:nvPr/>
        </p:nvSpPr>
        <p:spPr>
          <a:xfrm flipH="1">
            <a:off x="2670330" y="5594599"/>
            <a:ext cx="429223" cy="30077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Q*</a:t>
            </a:r>
          </a:p>
        </p:txBody>
      </p:sp>
      <p:sp>
        <p:nvSpPr>
          <p:cNvPr id="39" name="Rounded Rectangle 38"/>
          <p:cNvSpPr/>
          <p:nvPr/>
        </p:nvSpPr>
        <p:spPr>
          <a:xfrm flipH="1">
            <a:off x="1487414" y="4411147"/>
            <a:ext cx="1027058" cy="323441"/>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400" b="1" dirty="0"/>
              <a:t>حجم خسائر</a:t>
            </a:r>
            <a:endParaRPr lang="en-US" sz="1400" b="1" dirty="0"/>
          </a:p>
        </p:txBody>
      </p:sp>
      <p:sp>
        <p:nvSpPr>
          <p:cNvPr id="40" name="Rounded Rectangle 39"/>
          <p:cNvSpPr/>
          <p:nvPr/>
        </p:nvSpPr>
        <p:spPr>
          <a:xfrm flipH="1">
            <a:off x="931417" y="4501069"/>
            <a:ext cx="583955" cy="37332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d</a:t>
            </a:r>
          </a:p>
        </p:txBody>
      </p:sp>
      <p:sp>
        <p:nvSpPr>
          <p:cNvPr id="41" name="Rounded Rectangle 40"/>
          <p:cNvSpPr/>
          <p:nvPr/>
        </p:nvSpPr>
        <p:spPr>
          <a:xfrm flipH="1">
            <a:off x="991149" y="4361887"/>
            <a:ext cx="415726"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c</a:t>
            </a:r>
          </a:p>
        </p:txBody>
      </p:sp>
      <p:sp>
        <p:nvSpPr>
          <p:cNvPr id="42" name="Rounded Rectangle 41"/>
          <p:cNvSpPr/>
          <p:nvPr/>
        </p:nvSpPr>
        <p:spPr>
          <a:xfrm flipH="1">
            <a:off x="2624261" y="4358694"/>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b</a:t>
            </a:r>
          </a:p>
        </p:txBody>
      </p:sp>
      <p:sp>
        <p:nvSpPr>
          <p:cNvPr id="43" name="Rounded Rectangle 42"/>
          <p:cNvSpPr/>
          <p:nvPr/>
        </p:nvSpPr>
        <p:spPr>
          <a:xfrm flipH="1">
            <a:off x="2621795" y="4556648"/>
            <a:ext cx="320173" cy="18117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100" dirty="0"/>
              <a:t>a</a:t>
            </a:r>
          </a:p>
        </p:txBody>
      </p:sp>
      <p:sp>
        <p:nvSpPr>
          <p:cNvPr id="44" name="Rounded Rectangle 43"/>
          <p:cNvSpPr/>
          <p:nvPr/>
        </p:nvSpPr>
        <p:spPr>
          <a:xfrm flipH="1">
            <a:off x="1038503" y="5352239"/>
            <a:ext cx="355442" cy="21441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o</a:t>
            </a:r>
          </a:p>
        </p:txBody>
      </p:sp>
      <p:sp>
        <p:nvSpPr>
          <p:cNvPr id="45" name="Rounded Rectangle 44"/>
          <p:cNvSpPr/>
          <p:nvPr/>
        </p:nvSpPr>
        <p:spPr>
          <a:xfrm flipH="1">
            <a:off x="2637997" y="5357633"/>
            <a:ext cx="355442" cy="29109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f</a:t>
            </a:r>
          </a:p>
        </p:txBody>
      </p:sp>
      <p:cxnSp>
        <p:nvCxnSpPr>
          <p:cNvPr id="48" name="Straight Connector 47"/>
          <p:cNvCxnSpPr/>
          <p:nvPr/>
        </p:nvCxnSpPr>
        <p:spPr>
          <a:xfrm flipV="1">
            <a:off x="1115616" y="4404783"/>
            <a:ext cx="1731757" cy="23141"/>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1" name="Straight Connector 50"/>
          <p:cNvCxnSpPr>
            <a:endCxn id="32" idx="7"/>
          </p:cNvCxnSpPr>
          <p:nvPr/>
        </p:nvCxnSpPr>
        <p:spPr>
          <a:xfrm flipV="1">
            <a:off x="1104010" y="4735730"/>
            <a:ext cx="1775611" cy="16662"/>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2" name="Straight Connector 51"/>
          <p:cNvCxnSpPr/>
          <p:nvPr/>
        </p:nvCxnSpPr>
        <p:spPr>
          <a:xfrm>
            <a:off x="2864570" y="4388299"/>
            <a:ext cx="0" cy="321126"/>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5" name="Straight Connector 54"/>
          <p:cNvCxnSpPr/>
          <p:nvPr/>
        </p:nvCxnSpPr>
        <p:spPr>
          <a:xfrm>
            <a:off x="1120527" y="4416698"/>
            <a:ext cx="625" cy="348870"/>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sp>
        <p:nvSpPr>
          <p:cNvPr id="6" name="Rectangle 5"/>
          <p:cNvSpPr/>
          <p:nvPr/>
        </p:nvSpPr>
        <p:spPr>
          <a:xfrm>
            <a:off x="2509560" y="1317193"/>
            <a:ext cx="6401180" cy="436497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r>
              <a:rPr lang="ar-SA" sz="2400" dirty="0">
                <a:solidFill>
                  <a:schemeClr val="tx1"/>
                </a:solidFill>
              </a:rPr>
              <a:t>يتحقق شرط التوازن عند النقطة (</a:t>
            </a:r>
            <a:r>
              <a:rPr lang="en-US" sz="2400" dirty="0">
                <a:solidFill>
                  <a:schemeClr val="tx1"/>
                </a:solidFill>
              </a:rPr>
              <a:t>a</a:t>
            </a:r>
            <a:r>
              <a:rPr lang="ar-SA" sz="2400" dirty="0">
                <a:solidFill>
                  <a:schemeClr val="tx1"/>
                </a:solidFill>
              </a:rPr>
              <a:t>) حيث (</a:t>
            </a:r>
            <a:r>
              <a:rPr lang="en-US" sz="2400" dirty="0">
                <a:solidFill>
                  <a:schemeClr val="tx1"/>
                </a:solidFill>
              </a:rPr>
              <a:t>MC=P</a:t>
            </a:r>
            <a:r>
              <a:rPr lang="ar-SA" sz="2400" dirty="0">
                <a:solidFill>
                  <a:schemeClr val="tx1"/>
                </a:solidFill>
              </a:rPr>
              <a:t>)</a:t>
            </a:r>
            <a:r>
              <a:rPr lang="en-US" sz="2400" dirty="0">
                <a:solidFill>
                  <a:schemeClr val="tx1"/>
                </a:solidFill>
              </a:rPr>
              <a:t>        </a:t>
            </a:r>
          </a:p>
          <a:p>
            <a:r>
              <a:rPr lang="el-GR"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dirty="0">
                <a:solidFill>
                  <a:srgbClr val="C00000"/>
                </a:solidFill>
                <a:effectLst>
                  <a:outerShdw blurRad="38100" dist="38100" dir="2700000" algn="tl">
                    <a:srgbClr val="000000">
                      <a:alpha val="43137"/>
                    </a:srgbClr>
                  </a:outerShdw>
                </a:effectLst>
              </a:rPr>
              <a:t> = TR – TC</a:t>
            </a:r>
            <a:r>
              <a:rPr lang="en-US" sz="2400" dirty="0">
                <a:solidFill>
                  <a:schemeClr val="tx1"/>
                </a:solidFill>
                <a:effectLst>
                  <a:outerShdw blurRad="38100" dist="38100" dir="2700000" algn="tl">
                    <a:srgbClr val="000000">
                      <a:alpha val="43137"/>
                    </a:srgbClr>
                  </a:outerShdw>
                </a:effectLst>
              </a:rPr>
              <a:t>                   </a:t>
            </a:r>
            <a:r>
              <a:rPr lang="ar-SA" sz="2400" dirty="0">
                <a:solidFill>
                  <a:schemeClr val="tx1"/>
                </a:solidFill>
                <a:effectLst>
                  <a:outerShdw blurRad="38100" dist="38100" dir="2700000" algn="tl">
                    <a:srgbClr val="000000">
                      <a:alpha val="43137"/>
                    </a:srgbClr>
                  </a:outerShdw>
                </a:effectLst>
              </a:rPr>
              <a:t>    </a:t>
            </a:r>
            <a:r>
              <a:rPr lang="en-US" sz="2400" dirty="0">
                <a:solidFill>
                  <a:schemeClr val="tx1"/>
                </a:solidFill>
                <a:effectLst>
                  <a:outerShdw blurRad="38100" dist="38100" dir="2700000" algn="tl">
                    <a:srgbClr val="000000">
                      <a:alpha val="43137"/>
                    </a:srgbClr>
                  </a:outerShdw>
                </a:effectLst>
              </a:rPr>
              <a:t>             </a:t>
            </a:r>
            <a:endParaRPr lang="ar-SA" sz="2400" dirty="0">
              <a:solidFill>
                <a:schemeClr val="tx1"/>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rPr>
              <a:t>الايراد الكلي          </a:t>
            </a:r>
            <a:r>
              <a:rPr lang="en-US" sz="2400" b="1" dirty="0">
                <a:solidFill>
                  <a:srgbClr val="0070C0"/>
                </a:solidFill>
                <a:effectLst>
                  <a:outerShdw blurRad="38100" dist="38100" dir="2700000" algn="tl">
                    <a:srgbClr val="000000">
                      <a:alpha val="43137"/>
                    </a:srgbClr>
                  </a:outerShdw>
                </a:effectLst>
              </a:rPr>
              <a:t>TR=P.Q</a:t>
            </a:r>
            <a:r>
              <a:rPr lang="ar-SA" sz="2400" b="1" dirty="0">
                <a:solidFill>
                  <a:srgbClr val="0070C0"/>
                </a:solidFill>
                <a:effectLst>
                  <a:outerShdw blurRad="38100" dist="38100" dir="2700000" algn="tl">
                    <a:srgbClr val="000000">
                      <a:alpha val="43137"/>
                    </a:srgbClr>
                  </a:outerShdw>
                </a:effectLst>
              </a:rPr>
              <a:t> </a:t>
            </a:r>
            <a:endParaRPr lang="en-US" sz="2400" b="1" dirty="0">
              <a:solidFill>
                <a:srgbClr val="0070C0"/>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od</a:t>
            </a:r>
            <a:r>
              <a:rPr lang="ar-SA" sz="2400" dirty="0">
                <a:solidFill>
                  <a:schemeClr val="tx1"/>
                </a:solidFill>
                <a:effectLst>
                  <a:outerShdw blurRad="38100" dist="38100" dir="2700000" algn="tl">
                    <a:srgbClr val="000000">
                      <a:alpha val="43137"/>
                    </a:srgbClr>
                  </a:outerShdw>
                </a:effectLst>
              </a:rPr>
              <a:t>) هي السعر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of=da</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TR</a:t>
            </a:r>
            <a:r>
              <a:rPr lang="ar-SA" sz="2400" dirty="0">
                <a:solidFill>
                  <a:srgbClr val="C00000"/>
                </a:solidFill>
                <a:effectLst>
                  <a:outerShdw blurRad="38100" dist="38100" dir="2700000" algn="tl">
                    <a:srgbClr val="000000">
                      <a:alpha val="43137"/>
                    </a:srgbClr>
                  </a:outerShdw>
                </a:effectLst>
              </a:rPr>
              <a:t>)يساوي المساحة (</a:t>
            </a:r>
            <a:r>
              <a:rPr lang="en-US" sz="2400" dirty="0" err="1">
                <a:solidFill>
                  <a:srgbClr val="C00000"/>
                </a:solidFill>
                <a:effectLst>
                  <a:outerShdw blurRad="38100" dist="38100" dir="2700000" algn="tl">
                    <a:srgbClr val="000000">
                      <a:alpha val="43137"/>
                    </a:srgbClr>
                  </a:outerShdw>
                </a:effectLst>
              </a:rPr>
              <a:t>dafo</a:t>
            </a:r>
            <a:r>
              <a:rPr lang="ar-SA" sz="2400" dirty="0">
                <a:solidFill>
                  <a:srgbClr val="C00000"/>
                </a:solidFill>
                <a:effectLst>
                  <a:outerShdw blurRad="38100" dist="38100" dir="2700000" algn="tl">
                    <a:srgbClr val="000000">
                      <a:alpha val="43137"/>
                    </a:srgbClr>
                  </a:outerShdw>
                </a:effectLst>
              </a:rPr>
              <a:t>)</a:t>
            </a:r>
          </a:p>
          <a:p>
            <a:r>
              <a:rPr lang="ar-SA" sz="2400" b="1" dirty="0">
                <a:solidFill>
                  <a:srgbClr val="0070C0"/>
                </a:solidFill>
                <a:effectLst>
                  <a:outerShdw blurRad="38100" dist="38100" dir="2700000" algn="tl">
                    <a:srgbClr val="000000">
                      <a:alpha val="43137"/>
                    </a:srgbClr>
                  </a:outerShdw>
                </a:effectLst>
              </a:rPr>
              <a:t>التكاليف الكلية      </a:t>
            </a:r>
            <a:r>
              <a:rPr lang="en-US" sz="2400" b="1" dirty="0">
                <a:solidFill>
                  <a:srgbClr val="0070C0"/>
                </a:solidFill>
                <a:effectLst>
                  <a:outerShdw blurRad="38100" dist="38100" dir="2700000" algn="tl">
                    <a:srgbClr val="000000">
                      <a:alpha val="43137"/>
                    </a:srgbClr>
                  </a:outerShdw>
                </a:effectLst>
              </a:rPr>
              <a:t>TC=ATC.Q</a:t>
            </a:r>
            <a:r>
              <a:rPr lang="ar-SA" sz="2400" b="1" dirty="0">
                <a:solidFill>
                  <a:srgbClr val="0070C0"/>
                </a:solidFill>
                <a:effectLst>
                  <a:outerShdw blurRad="38100" dist="38100" dir="2700000" algn="tl">
                    <a:srgbClr val="000000">
                      <a:alpha val="43137"/>
                    </a:srgbClr>
                  </a:outerShdw>
                </a:effectLst>
              </a:rPr>
              <a:t>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co</a:t>
            </a:r>
            <a:r>
              <a:rPr lang="ar-SA" sz="2400" dirty="0">
                <a:solidFill>
                  <a:schemeClr val="tx1"/>
                </a:solidFill>
                <a:effectLst>
                  <a:outerShdw blurRad="38100" dist="38100" dir="2700000" algn="tl">
                    <a:srgbClr val="000000">
                      <a:alpha val="43137"/>
                    </a:srgbClr>
                  </a:outerShdw>
                </a:effectLst>
              </a:rPr>
              <a:t>) هي التكاليف المتوسطة الكلية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TC</a:t>
            </a:r>
            <a:r>
              <a:rPr lang="ar-SA" sz="2400" dirty="0">
                <a:solidFill>
                  <a:srgbClr val="C00000"/>
                </a:solidFill>
                <a:effectLst>
                  <a:outerShdw blurRad="38100" dist="38100" dir="2700000" algn="tl">
                    <a:srgbClr val="000000">
                      <a:alpha val="43137"/>
                    </a:srgbClr>
                  </a:outerShdw>
                </a:effectLst>
              </a:rPr>
              <a:t>)تساوي المساحة (</a:t>
            </a:r>
            <a:r>
              <a:rPr lang="en-US" sz="2400" dirty="0" err="1">
                <a:solidFill>
                  <a:srgbClr val="C00000"/>
                </a:solidFill>
                <a:effectLst>
                  <a:outerShdw blurRad="38100" dist="38100" dir="2700000" algn="tl">
                    <a:srgbClr val="000000">
                      <a:alpha val="43137"/>
                    </a:srgbClr>
                  </a:outerShdw>
                </a:effectLst>
              </a:rPr>
              <a:t>cbfo</a:t>
            </a:r>
            <a:r>
              <a:rPr lang="ar-SA" sz="2400" dirty="0">
                <a:solidFill>
                  <a:srgbClr val="C00000"/>
                </a:solidFill>
                <a:effectLst>
                  <a:outerShdw blurRad="38100" dist="38100" dir="2700000" algn="tl">
                    <a:srgbClr val="000000">
                      <a:alpha val="43137"/>
                    </a:srgbClr>
                  </a:outerShdw>
                </a:effectLst>
              </a:rPr>
              <a:t>)</a:t>
            </a:r>
            <a:endParaRPr lang="en-US" sz="2400" dirty="0">
              <a:solidFill>
                <a:srgbClr val="C00000"/>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الارباح الكلية</a:t>
            </a:r>
            <a:r>
              <a:rPr lang="el-GR"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b="1" dirty="0">
                <a:solidFill>
                  <a:srgbClr val="0070C0"/>
                </a:solidFill>
                <a:effectLst>
                  <a:outerShdw blurRad="38100" dist="38100" dir="2700000" algn="tl">
                    <a:srgbClr val="000000">
                      <a:alpha val="43137"/>
                    </a:srgbClr>
                  </a:outerShdw>
                </a:effectLst>
              </a:rPr>
              <a:t> = TR – TC              </a:t>
            </a:r>
            <a:endParaRPr lang="ar-SA" sz="2400" b="1" dirty="0">
              <a:solidFill>
                <a:srgbClr val="0070C0"/>
              </a:solidFill>
              <a:effectLst>
                <a:outerShdw blurRad="38100" dist="38100" dir="2700000" algn="tl">
                  <a:srgbClr val="000000">
                    <a:alpha val="43137"/>
                  </a:srgbClr>
                </a:outerShdw>
              </a:effectLst>
            </a:endParaRPr>
          </a:p>
          <a:p>
            <a:r>
              <a:rPr lang="ar-SA" sz="2400" dirty="0">
                <a:solidFill>
                  <a:srgbClr val="C00000"/>
                </a:solidFill>
                <a:effectLst>
                  <a:outerShdw blurRad="38100" dist="38100" dir="2700000" algn="tl">
                    <a:srgbClr val="000000">
                      <a:alpha val="43137"/>
                    </a:srgbClr>
                  </a:outerShdw>
                </a:effectLst>
              </a:rPr>
              <a:t>حجم الخسائر الكلية تساوي المساحة (</a:t>
            </a:r>
            <a:r>
              <a:rPr lang="en-US" sz="2400" dirty="0" err="1">
                <a:solidFill>
                  <a:srgbClr val="C00000"/>
                </a:solidFill>
                <a:effectLst>
                  <a:outerShdw blurRad="38100" dist="38100" dir="2700000" algn="tl">
                    <a:srgbClr val="000000">
                      <a:alpha val="43137"/>
                    </a:srgbClr>
                  </a:outerShdw>
                </a:effectLst>
              </a:rPr>
              <a:t>abcd</a:t>
            </a:r>
            <a:r>
              <a:rPr lang="ar-SA" sz="2400" dirty="0">
                <a:solidFill>
                  <a:srgbClr val="C00000"/>
                </a:solidFill>
                <a:effectLst>
                  <a:outerShdw blurRad="38100" dist="38100" dir="2700000" algn="tl">
                    <a:srgbClr val="000000">
                      <a:alpha val="43137"/>
                    </a:srgbClr>
                  </a:outerShdw>
                </a:effectLst>
              </a:rPr>
              <a:t>)</a:t>
            </a:r>
          </a:p>
          <a:p>
            <a:endParaRPr lang="ar-SA" sz="2400" b="1" dirty="0">
              <a:ln w="12700">
                <a:solidFill>
                  <a:schemeClr val="accent1"/>
                </a:solidFill>
                <a:prstDash val="solid"/>
              </a:ln>
              <a:pattFill prst="pct50">
                <a:fgClr>
                  <a:schemeClr val="accent1"/>
                </a:fgClr>
                <a:bgClr>
                  <a:schemeClr val="accent1">
                    <a:lumMod val="20000"/>
                    <a:lumOff val="80000"/>
                  </a:schemeClr>
                </a:bgClr>
              </a:pattFill>
            </a:endParaRPr>
          </a:p>
          <a:p>
            <a:r>
              <a:rPr lang="ar-SA" sz="2400" b="1" dirty="0">
                <a:ln w="12700">
                  <a:solidFill>
                    <a:schemeClr val="accent1"/>
                  </a:solidFill>
                  <a:prstDash val="solid"/>
                </a:ln>
                <a:solidFill>
                  <a:srgbClr val="C00000"/>
                </a:solidFill>
              </a:rPr>
              <a:t>هل تحقق المنشأة خسائر؟وما هو القرار؟</a:t>
            </a:r>
          </a:p>
          <a:p>
            <a:endParaRPr lang="en-US" sz="2400"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p:txBody>
      </p:sp>
      <p:sp>
        <p:nvSpPr>
          <p:cNvPr id="8" name="Rectangle 7"/>
          <p:cNvSpPr/>
          <p:nvPr/>
        </p:nvSpPr>
        <p:spPr>
          <a:xfrm>
            <a:off x="3379698" y="4874200"/>
            <a:ext cx="787675" cy="3559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MC=P</a:t>
            </a:r>
          </a:p>
        </p:txBody>
      </p:sp>
      <p:cxnSp>
        <p:nvCxnSpPr>
          <p:cNvPr id="10" name="Elbow Connector 9"/>
          <p:cNvCxnSpPr/>
          <p:nvPr/>
        </p:nvCxnSpPr>
        <p:spPr>
          <a:xfrm rot="10800000">
            <a:off x="2927916" y="4797785"/>
            <a:ext cx="354701" cy="23455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flipV="1">
            <a:off x="3035601" y="4409833"/>
            <a:ext cx="87653" cy="94684"/>
          </a:xfrm>
          <a:prstGeom prst="ellipse">
            <a:avLst/>
          </a:prstGeom>
          <a:solidFill>
            <a:srgbClr val="C0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p:cNvSpPr/>
          <p:nvPr/>
        </p:nvSpPr>
        <p:spPr>
          <a:xfrm flipV="1">
            <a:off x="2577968" y="4969168"/>
            <a:ext cx="87653" cy="94684"/>
          </a:xfrm>
          <a:prstGeom prst="ellipse">
            <a:avLst/>
          </a:prstGeom>
          <a:solidFill>
            <a:srgbClr val="C0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ounded Rectangle 23"/>
          <p:cNvSpPr/>
          <p:nvPr/>
        </p:nvSpPr>
        <p:spPr>
          <a:xfrm>
            <a:off x="-36512" y="5878845"/>
            <a:ext cx="9114533" cy="47939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r>
              <a:rPr lang="ar-SA" sz="2400" b="1" dirty="0">
                <a:solidFill>
                  <a:srgbClr val="00863D"/>
                </a:solidFill>
                <a:effectLst>
                  <a:outerShdw blurRad="38100" dist="38100" dir="2700000" algn="tl">
                    <a:srgbClr val="000000">
                      <a:alpha val="43137"/>
                    </a:srgbClr>
                  </a:outerShdw>
                </a:effectLst>
              </a:rPr>
              <a:t>القرار : تستمر  لأنها تغطي جزء من التكاليف الثابتة لو توقفت ستتحمل كل التكاليف الثابتة</a:t>
            </a:r>
          </a:p>
        </p:txBody>
      </p:sp>
      <p:sp>
        <p:nvSpPr>
          <p:cNvPr id="46" name="Rounded Rectangle 45"/>
          <p:cNvSpPr/>
          <p:nvPr/>
        </p:nvSpPr>
        <p:spPr>
          <a:xfrm flipH="1">
            <a:off x="2738267" y="4989206"/>
            <a:ext cx="185133" cy="14380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900" dirty="0" smtClean="0"/>
              <a:t>G</a:t>
            </a:r>
            <a:endParaRPr lang="en-US" sz="900" dirty="0"/>
          </a:p>
        </p:txBody>
      </p:sp>
    </p:spTree>
    <p:extLst>
      <p:ext uri="{BB962C8B-B14F-4D97-AF65-F5344CB8AC3E}">
        <p14:creationId xmlns:p14="http://schemas.microsoft.com/office/powerpoint/2010/main" val="292840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right)">
                                      <p:cBhvr>
                                        <p:cTn id="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626" y="193705"/>
            <a:ext cx="8351838" cy="839242"/>
          </a:xfrm>
        </p:spPr>
        <p:txBody>
          <a:bodyPr/>
          <a:lstStyle/>
          <a:p>
            <a:pPr algn="ctr" rtl="1"/>
            <a:r>
              <a:rPr lang="ar-SA" b="1" dirty="0">
                <a:solidFill>
                  <a:srgbClr val="C00000"/>
                </a:solidFill>
                <a:effectLst>
                  <a:outerShdw blurRad="38100" dist="38100" dir="2700000" algn="tl">
                    <a:srgbClr val="000000">
                      <a:alpha val="43137"/>
                    </a:srgbClr>
                  </a:outerShdw>
                </a:effectLst>
              </a:rPr>
              <a:t>قرار الاغلاق</a:t>
            </a:r>
            <a:endParaRPr lang="ar-SA"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16</a:t>
            </a:fld>
            <a:endParaRPr lang="ar-SA"/>
          </a:p>
        </p:txBody>
      </p:sp>
      <p:cxnSp>
        <p:nvCxnSpPr>
          <p:cNvPr id="7" name="Straight Arrow Connector 6"/>
          <p:cNvCxnSpPr/>
          <p:nvPr/>
        </p:nvCxnSpPr>
        <p:spPr>
          <a:xfrm flipV="1">
            <a:off x="1115616" y="2780928"/>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393945" y="3434751"/>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267744" y="3411802"/>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786411" y="3185261"/>
            <a:ext cx="1998357" cy="1968380"/>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586172" y="28447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2" name="Rounded Rectangle 21"/>
          <p:cNvSpPr/>
          <p:nvPr/>
        </p:nvSpPr>
        <p:spPr>
          <a:xfrm>
            <a:off x="3663011" y="4441817"/>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p>
        </p:txBody>
      </p:sp>
      <p:sp>
        <p:nvSpPr>
          <p:cNvPr id="23" name="Rounded Rectangle 22"/>
          <p:cNvSpPr/>
          <p:nvPr/>
        </p:nvSpPr>
        <p:spPr>
          <a:xfrm>
            <a:off x="4059102" y="3086526"/>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1" y="2317257"/>
            <a:ext cx="1140440"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a:t>
            </a:r>
            <a:r>
              <a:rPr lang="en-US" sz="1600" dirty="0"/>
              <a:t>MR</a:t>
            </a:r>
          </a:p>
          <a:p>
            <a:pPr algn="ctr"/>
            <a:r>
              <a:rPr lang="en-US" sz="1600" dirty="0"/>
              <a:t>ATC</a:t>
            </a:r>
            <a:r>
              <a:rPr lang="ar-SA" sz="1600" dirty="0"/>
              <a:t>,</a:t>
            </a:r>
            <a:r>
              <a:rPr lang="en-US" sz="1600" dirty="0"/>
              <a:t>AVC</a:t>
            </a:r>
          </a:p>
          <a:p>
            <a:pPr algn="ctr"/>
            <a:r>
              <a:rPr lang="en-US" sz="1600" dirty="0"/>
              <a:t>D</a:t>
            </a:r>
            <a:r>
              <a:rPr lang="ar-SA" sz="1600" dirty="0"/>
              <a:t>,</a:t>
            </a:r>
            <a:r>
              <a:rPr lang="en-US" sz="1600" dirty="0"/>
              <a:t>AR</a:t>
            </a:r>
            <a:r>
              <a:rPr lang="ar-SA" sz="1600" dirty="0"/>
              <a:t>,</a:t>
            </a:r>
            <a:r>
              <a:rPr lang="en-US" sz="1600" dirty="0"/>
              <a:t>P</a:t>
            </a:r>
          </a:p>
          <a:p>
            <a:pPr algn="ctr"/>
            <a:endParaRPr lang="en-US" sz="1600" dirty="0"/>
          </a:p>
        </p:txBody>
      </p:sp>
      <p:sp>
        <p:nvSpPr>
          <p:cNvPr id="25" name="Rounded Rectangle 24"/>
          <p:cNvSpPr/>
          <p:nvPr/>
        </p:nvSpPr>
        <p:spPr>
          <a:xfrm>
            <a:off x="4430738" y="3208239"/>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248986" y="5417255"/>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cxnSp>
        <p:nvCxnSpPr>
          <p:cNvPr id="28" name="Straight Connector 27"/>
          <p:cNvCxnSpPr/>
          <p:nvPr/>
        </p:nvCxnSpPr>
        <p:spPr>
          <a:xfrm flipV="1">
            <a:off x="1081201" y="4950618"/>
            <a:ext cx="3871303" cy="5946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637997" y="5007814"/>
            <a:ext cx="6214" cy="597320"/>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2528329" y="4065298"/>
            <a:ext cx="109668" cy="11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560339" y="4934052"/>
            <a:ext cx="109668" cy="1124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flipH="1">
            <a:off x="724201" y="4885914"/>
            <a:ext cx="490244" cy="31103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P*</a:t>
            </a:r>
          </a:p>
        </p:txBody>
      </p:sp>
      <p:sp>
        <p:nvSpPr>
          <p:cNvPr id="37" name="Rounded Rectangle 36"/>
          <p:cNvSpPr/>
          <p:nvPr/>
        </p:nvSpPr>
        <p:spPr>
          <a:xfrm flipH="1">
            <a:off x="514160" y="3963886"/>
            <a:ext cx="729630" cy="307227"/>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ATC</a:t>
            </a:r>
            <a:r>
              <a:rPr lang="en-US" dirty="0"/>
              <a:t>*</a:t>
            </a:r>
          </a:p>
        </p:txBody>
      </p:sp>
      <p:sp>
        <p:nvSpPr>
          <p:cNvPr id="38" name="Rounded Rectangle 37"/>
          <p:cNvSpPr/>
          <p:nvPr/>
        </p:nvSpPr>
        <p:spPr>
          <a:xfrm flipH="1">
            <a:off x="2670330" y="5594599"/>
            <a:ext cx="429223" cy="30077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dirty="0"/>
              <a:t>Q*</a:t>
            </a:r>
          </a:p>
        </p:txBody>
      </p:sp>
      <p:sp>
        <p:nvSpPr>
          <p:cNvPr id="39" name="Rounded Rectangle 38"/>
          <p:cNvSpPr/>
          <p:nvPr/>
        </p:nvSpPr>
        <p:spPr>
          <a:xfrm flipH="1">
            <a:off x="1487414" y="4411147"/>
            <a:ext cx="1027058" cy="323441"/>
          </a:xfrm>
          <a:prstGeom prst="roundRect">
            <a:avLst>
              <a:gd name="adj" fmla="val 0"/>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400" b="1" dirty="0"/>
              <a:t>حجم خسائر</a:t>
            </a:r>
            <a:endParaRPr lang="en-US" sz="1400" b="1" dirty="0"/>
          </a:p>
        </p:txBody>
      </p:sp>
      <p:sp>
        <p:nvSpPr>
          <p:cNvPr id="40" name="Rounded Rectangle 39"/>
          <p:cNvSpPr/>
          <p:nvPr/>
        </p:nvSpPr>
        <p:spPr>
          <a:xfrm flipH="1">
            <a:off x="917877" y="4696661"/>
            <a:ext cx="583955" cy="37332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d</a:t>
            </a:r>
          </a:p>
        </p:txBody>
      </p:sp>
      <p:sp>
        <p:nvSpPr>
          <p:cNvPr id="41" name="Rounded Rectangle 40"/>
          <p:cNvSpPr/>
          <p:nvPr/>
        </p:nvSpPr>
        <p:spPr>
          <a:xfrm flipH="1">
            <a:off x="1035288" y="4078175"/>
            <a:ext cx="415726"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c</a:t>
            </a:r>
          </a:p>
        </p:txBody>
      </p:sp>
      <p:sp>
        <p:nvSpPr>
          <p:cNvPr id="42" name="Rounded Rectangle 41"/>
          <p:cNvSpPr/>
          <p:nvPr/>
        </p:nvSpPr>
        <p:spPr>
          <a:xfrm flipH="1">
            <a:off x="2353727" y="4091691"/>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b</a:t>
            </a:r>
          </a:p>
        </p:txBody>
      </p:sp>
      <p:sp>
        <p:nvSpPr>
          <p:cNvPr id="43" name="Rounded Rectangle 42"/>
          <p:cNvSpPr/>
          <p:nvPr/>
        </p:nvSpPr>
        <p:spPr>
          <a:xfrm flipH="1">
            <a:off x="2372578" y="4769759"/>
            <a:ext cx="320173" cy="18117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100" dirty="0"/>
              <a:t>a</a:t>
            </a:r>
          </a:p>
        </p:txBody>
      </p:sp>
      <p:sp>
        <p:nvSpPr>
          <p:cNvPr id="44" name="Rounded Rectangle 43"/>
          <p:cNvSpPr/>
          <p:nvPr/>
        </p:nvSpPr>
        <p:spPr>
          <a:xfrm flipH="1">
            <a:off x="1038503" y="5352239"/>
            <a:ext cx="355442" cy="21441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o</a:t>
            </a:r>
          </a:p>
        </p:txBody>
      </p:sp>
      <p:sp>
        <p:nvSpPr>
          <p:cNvPr id="45" name="Rounded Rectangle 44"/>
          <p:cNvSpPr/>
          <p:nvPr/>
        </p:nvSpPr>
        <p:spPr>
          <a:xfrm flipH="1">
            <a:off x="2368634" y="5289478"/>
            <a:ext cx="355442" cy="42076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t>f</a:t>
            </a:r>
          </a:p>
        </p:txBody>
      </p:sp>
      <p:cxnSp>
        <p:nvCxnSpPr>
          <p:cNvPr id="48" name="Straight Connector 47"/>
          <p:cNvCxnSpPr/>
          <p:nvPr/>
        </p:nvCxnSpPr>
        <p:spPr>
          <a:xfrm flipV="1">
            <a:off x="1087103" y="4121317"/>
            <a:ext cx="1473236" cy="11570"/>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1" name="Straight Connector 50"/>
          <p:cNvCxnSpPr/>
          <p:nvPr/>
        </p:nvCxnSpPr>
        <p:spPr>
          <a:xfrm flipV="1">
            <a:off x="1108455" y="4981466"/>
            <a:ext cx="1513641" cy="13777"/>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2" name="Straight Connector 51"/>
          <p:cNvCxnSpPr/>
          <p:nvPr/>
        </p:nvCxnSpPr>
        <p:spPr>
          <a:xfrm flipH="1">
            <a:off x="2586497" y="4182660"/>
            <a:ext cx="13489" cy="799092"/>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cxnSp>
        <p:nvCxnSpPr>
          <p:cNvPr id="55" name="Straight Connector 54"/>
          <p:cNvCxnSpPr/>
          <p:nvPr/>
        </p:nvCxnSpPr>
        <p:spPr>
          <a:xfrm flipH="1">
            <a:off x="1125315" y="4100556"/>
            <a:ext cx="7942" cy="916599"/>
          </a:xfrm>
          <a:prstGeom prst="line">
            <a:avLst/>
          </a:prstGeom>
          <a:ln>
            <a:solidFill>
              <a:srgbClr val="FFC000"/>
            </a:solidFill>
          </a:ln>
        </p:spPr>
        <p:style>
          <a:lnRef idx="3">
            <a:schemeClr val="accent1"/>
          </a:lnRef>
          <a:fillRef idx="0">
            <a:schemeClr val="accent1"/>
          </a:fillRef>
          <a:effectRef idx="2">
            <a:schemeClr val="accent1"/>
          </a:effectRef>
          <a:fontRef idx="minor">
            <a:schemeClr val="tx1"/>
          </a:fontRef>
        </p:style>
      </p:cxnSp>
      <p:sp>
        <p:nvSpPr>
          <p:cNvPr id="6" name="Rectangle 5"/>
          <p:cNvSpPr/>
          <p:nvPr/>
        </p:nvSpPr>
        <p:spPr>
          <a:xfrm>
            <a:off x="2208705" y="1879038"/>
            <a:ext cx="6884729" cy="380514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sz="2000" dirty="0">
              <a:solidFill>
                <a:schemeClr val="tx1"/>
              </a:solidFill>
            </a:endParaRPr>
          </a:p>
          <a:p>
            <a:r>
              <a:rPr lang="ar-SA" sz="2400" dirty="0">
                <a:solidFill>
                  <a:schemeClr val="tx1"/>
                </a:solidFill>
              </a:rPr>
              <a:t>يتحقق شرط التوازن عند النقطة (</a:t>
            </a:r>
            <a:r>
              <a:rPr lang="en-US" sz="2400" dirty="0">
                <a:solidFill>
                  <a:schemeClr val="tx1"/>
                </a:solidFill>
              </a:rPr>
              <a:t>a</a:t>
            </a:r>
            <a:r>
              <a:rPr lang="ar-SA" sz="2400" dirty="0">
                <a:solidFill>
                  <a:schemeClr val="tx1"/>
                </a:solidFill>
              </a:rPr>
              <a:t>) حيث (</a:t>
            </a:r>
            <a:r>
              <a:rPr lang="en-US" sz="2400" dirty="0">
                <a:solidFill>
                  <a:schemeClr val="tx1"/>
                </a:solidFill>
              </a:rPr>
              <a:t>MC=P</a:t>
            </a:r>
            <a:r>
              <a:rPr lang="ar-SA" sz="2400" dirty="0">
                <a:solidFill>
                  <a:schemeClr val="tx1"/>
                </a:solidFill>
              </a:rPr>
              <a:t>)</a:t>
            </a:r>
            <a:r>
              <a:rPr lang="en-US" sz="2400" dirty="0">
                <a:solidFill>
                  <a:schemeClr val="tx1"/>
                </a:solidFill>
              </a:rPr>
              <a:t>        </a:t>
            </a:r>
          </a:p>
          <a:p>
            <a:r>
              <a:rPr lang="el-GR" sz="2400"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dirty="0">
                <a:solidFill>
                  <a:srgbClr val="C00000"/>
                </a:solidFill>
                <a:effectLst>
                  <a:outerShdw blurRad="38100" dist="38100" dir="2700000" algn="tl">
                    <a:srgbClr val="000000">
                      <a:alpha val="43137"/>
                    </a:srgbClr>
                  </a:outerShdw>
                </a:effectLst>
              </a:rPr>
              <a:t> = TR – TC</a:t>
            </a:r>
            <a:r>
              <a:rPr lang="en-US" sz="2400" dirty="0">
                <a:solidFill>
                  <a:schemeClr val="tx1"/>
                </a:solidFill>
                <a:effectLst>
                  <a:outerShdw blurRad="38100" dist="38100" dir="2700000" algn="tl">
                    <a:srgbClr val="000000">
                      <a:alpha val="43137"/>
                    </a:srgbClr>
                  </a:outerShdw>
                </a:effectLst>
              </a:rPr>
              <a:t>                   </a:t>
            </a:r>
            <a:r>
              <a:rPr lang="ar-SA" sz="2400" dirty="0">
                <a:solidFill>
                  <a:schemeClr val="tx1"/>
                </a:solidFill>
                <a:effectLst>
                  <a:outerShdw blurRad="38100" dist="38100" dir="2700000" algn="tl">
                    <a:srgbClr val="000000">
                      <a:alpha val="43137"/>
                    </a:srgbClr>
                  </a:outerShdw>
                </a:effectLst>
              </a:rPr>
              <a:t>    </a:t>
            </a:r>
            <a:r>
              <a:rPr lang="en-US" sz="2400" dirty="0">
                <a:solidFill>
                  <a:schemeClr val="tx1"/>
                </a:solidFill>
                <a:effectLst>
                  <a:outerShdw blurRad="38100" dist="38100" dir="2700000" algn="tl">
                    <a:srgbClr val="000000">
                      <a:alpha val="43137"/>
                    </a:srgbClr>
                  </a:outerShdw>
                </a:effectLst>
              </a:rPr>
              <a:t>             </a:t>
            </a:r>
            <a:endParaRPr lang="ar-SA" sz="2400" dirty="0">
              <a:solidFill>
                <a:schemeClr val="tx1"/>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rPr>
              <a:t>الايراد الكلي          </a:t>
            </a:r>
            <a:r>
              <a:rPr lang="en-US" sz="2400" b="1" dirty="0">
                <a:solidFill>
                  <a:srgbClr val="0070C0"/>
                </a:solidFill>
                <a:effectLst>
                  <a:outerShdw blurRad="38100" dist="38100" dir="2700000" algn="tl">
                    <a:srgbClr val="000000">
                      <a:alpha val="43137"/>
                    </a:srgbClr>
                  </a:outerShdw>
                </a:effectLst>
              </a:rPr>
              <a:t>TR=P.Q</a:t>
            </a:r>
            <a:r>
              <a:rPr lang="ar-SA" sz="2400" b="1" dirty="0">
                <a:solidFill>
                  <a:srgbClr val="0070C0"/>
                </a:solidFill>
                <a:effectLst>
                  <a:outerShdw blurRad="38100" dist="38100" dir="2700000" algn="tl">
                    <a:srgbClr val="000000">
                      <a:alpha val="43137"/>
                    </a:srgbClr>
                  </a:outerShdw>
                </a:effectLst>
              </a:rPr>
              <a:t> </a:t>
            </a:r>
            <a:endParaRPr lang="en-US" sz="2400" b="1" dirty="0">
              <a:solidFill>
                <a:srgbClr val="0070C0"/>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od</a:t>
            </a:r>
            <a:r>
              <a:rPr lang="ar-SA" sz="2400" dirty="0">
                <a:solidFill>
                  <a:schemeClr val="tx1"/>
                </a:solidFill>
                <a:effectLst>
                  <a:outerShdw blurRad="38100" dist="38100" dir="2700000" algn="tl">
                    <a:srgbClr val="000000">
                      <a:alpha val="43137"/>
                    </a:srgbClr>
                  </a:outerShdw>
                </a:effectLst>
              </a:rPr>
              <a:t>) هي السعر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of=ad</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TR</a:t>
            </a:r>
            <a:r>
              <a:rPr lang="ar-SA" sz="2400" dirty="0">
                <a:solidFill>
                  <a:srgbClr val="C00000"/>
                </a:solidFill>
                <a:effectLst>
                  <a:outerShdw blurRad="38100" dist="38100" dir="2700000" algn="tl">
                    <a:srgbClr val="000000">
                      <a:alpha val="43137"/>
                    </a:srgbClr>
                  </a:outerShdw>
                </a:effectLst>
              </a:rPr>
              <a:t>)يساوي المساحة (</a:t>
            </a:r>
            <a:r>
              <a:rPr lang="en-US" sz="2400" dirty="0" err="1">
                <a:solidFill>
                  <a:srgbClr val="C00000"/>
                </a:solidFill>
                <a:effectLst>
                  <a:outerShdw blurRad="38100" dist="38100" dir="2700000" algn="tl">
                    <a:srgbClr val="000000">
                      <a:alpha val="43137"/>
                    </a:srgbClr>
                  </a:outerShdw>
                </a:effectLst>
              </a:rPr>
              <a:t>dafo</a:t>
            </a:r>
            <a:r>
              <a:rPr lang="ar-SA" sz="2400" dirty="0">
                <a:solidFill>
                  <a:srgbClr val="C00000"/>
                </a:solidFill>
                <a:effectLst>
                  <a:outerShdw blurRad="38100" dist="38100" dir="2700000" algn="tl">
                    <a:srgbClr val="000000">
                      <a:alpha val="43137"/>
                    </a:srgbClr>
                  </a:outerShdw>
                </a:effectLst>
              </a:rPr>
              <a:t>)</a:t>
            </a:r>
          </a:p>
          <a:p>
            <a:r>
              <a:rPr lang="ar-SA" sz="2400" b="1" dirty="0">
                <a:solidFill>
                  <a:srgbClr val="0070C0"/>
                </a:solidFill>
                <a:effectLst>
                  <a:outerShdw blurRad="38100" dist="38100" dir="2700000" algn="tl">
                    <a:srgbClr val="000000">
                      <a:alpha val="43137"/>
                    </a:srgbClr>
                  </a:outerShdw>
                </a:effectLst>
              </a:rPr>
              <a:t>التكاليف الكلية      </a:t>
            </a:r>
            <a:r>
              <a:rPr lang="en-US" sz="2400" b="1" dirty="0">
                <a:solidFill>
                  <a:srgbClr val="0070C0"/>
                </a:solidFill>
                <a:effectLst>
                  <a:outerShdw blurRad="38100" dist="38100" dir="2700000" algn="tl">
                    <a:srgbClr val="000000">
                      <a:alpha val="43137"/>
                    </a:srgbClr>
                  </a:outerShdw>
                </a:effectLst>
              </a:rPr>
              <a:t>TC=ATC.Q</a:t>
            </a:r>
            <a:r>
              <a:rPr lang="ar-SA" sz="2400" b="1" dirty="0">
                <a:solidFill>
                  <a:srgbClr val="0070C0"/>
                </a:solidFill>
                <a:effectLst>
                  <a:outerShdw blurRad="38100" dist="38100" dir="2700000" algn="tl">
                    <a:srgbClr val="000000">
                      <a:alpha val="43137"/>
                    </a:srgbClr>
                  </a:outerShdw>
                </a:effectLst>
              </a:rPr>
              <a:t>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co</a:t>
            </a:r>
            <a:r>
              <a:rPr lang="ar-SA" sz="2400" dirty="0">
                <a:solidFill>
                  <a:schemeClr val="tx1"/>
                </a:solidFill>
                <a:effectLst>
                  <a:outerShdw blurRad="38100" dist="38100" dir="2700000" algn="tl">
                    <a:srgbClr val="000000">
                      <a:alpha val="43137"/>
                    </a:srgbClr>
                  </a:outerShdw>
                </a:effectLst>
              </a:rPr>
              <a:t>) هي التكاليف المتوسطة الكلية </a:t>
            </a:r>
          </a:p>
          <a:p>
            <a:r>
              <a:rPr lang="ar-SA" sz="2400" dirty="0">
                <a:solidFill>
                  <a:schemeClr val="tx1"/>
                </a:solidFill>
                <a:effectLst>
                  <a:outerShdw blurRad="38100" dist="38100" dir="2700000" algn="tl">
                    <a:srgbClr val="000000">
                      <a:alpha val="43137"/>
                    </a:srgbClr>
                  </a:outerShdw>
                </a:effectLst>
              </a:rPr>
              <a:t>المسافة (</a:t>
            </a:r>
            <a:r>
              <a:rPr lang="en-US" sz="2400" dirty="0">
                <a:solidFill>
                  <a:schemeClr val="tx1"/>
                </a:solidFill>
                <a:effectLst>
                  <a:outerShdw blurRad="38100" dist="38100" dir="2700000" algn="tl">
                    <a:srgbClr val="000000">
                      <a:alpha val="43137"/>
                    </a:srgbClr>
                  </a:outerShdw>
                </a:effectLst>
              </a:rPr>
              <a:t>of</a:t>
            </a:r>
            <a:r>
              <a:rPr lang="ar-SA" sz="2400" dirty="0">
                <a:solidFill>
                  <a:schemeClr val="tx1"/>
                </a:solidFill>
                <a:effectLst>
                  <a:outerShdw blurRad="38100" dist="38100" dir="2700000" algn="tl">
                    <a:srgbClr val="000000">
                      <a:alpha val="43137"/>
                    </a:srgbClr>
                  </a:outerShdw>
                </a:effectLst>
              </a:rPr>
              <a:t>) هي الكمية </a:t>
            </a:r>
            <a:endParaRPr lang="en-US" sz="2400" dirty="0">
              <a:solidFill>
                <a:schemeClr val="tx1"/>
              </a:solidFill>
              <a:effectLst>
                <a:outerShdw blurRad="38100" dist="38100" dir="2700000" algn="tl">
                  <a:srgbClr val="000000">
                    <a:alpha val="43137"/>
                  </a:srgbClr>
                </a:outerShdw>
              </a:effectLst>
            </a:endParaRPr>
          </a:p>
          <a:p>
            <a:r>
              <a:rPr lang="ar-SA" sz="2400" dirty="0">
                <a:solidFill>
                  <a:schemeClr val="tx1"/>
                </a:solidFill>
                <a:effectLst>
                  <a:outerShdw blurRad="38100" dist="38100" dir="2700000" algn="tl">
                    <a:srgbClr val="000000">
                      <a:alpha val="43137"/>
                    </a:srgbClr>
                  </a:outerShdw>
                </a:effectLst>
              </a:rPr>
              <a:t>وبالتالي </a:t>
            </a:r>
            <a:r>
              <a:rPr lang="ar-SA" sz="2400" dirty="0">
                <a:solidFill>
                  <a:srgbClr val="C00000"/>
                </a:solidFill>
                <a:effectLst>
                  <a:outerShdw blurRad="38100" dist="38100" dir="2700000" algn="tl">
                    <a:srgbClr val="000000">
                      <a:alpha val="43137"/>
                    </a:srgbClr>
                  </a:outerShdw>
                </a:effectLst>
              </a:rPr>
              <a:t>(</a:t>
            </a:r>
            <a:r>
              <a:rPr lang="en-US" sz="2400" dirty="0">
                <a:solidFill>
                  <a:srgbClr val="C00000"/>
                </a:solidFill>
                <a:effectLst>
                  <a:outerShdw blurRad="38100" dist="38100" dir="2700000" algn="tl">
                    <a:srgbClr val="000000">
                      <a:alpha val="43137"/>
                    </a:srgbClr>
                  </a:outerShdw>
                </a:effectLst>
              </a:rPr>
              <a:t>TC</a:t>
            </a:r>
            <a:r>
              <a:rPr lang="ar-SA" sz="2400" dirty="0">
                <a:solidFill>
                  <a:srgbClr val="C00000"/>
                </a:solidFill>
                <a:effectLst>
                  <a:outerShdw blurRad="38100" dist="38100" dir="2700000" algn="tl">
                    <a:srgbClr val="000000">
                      <a:alpha val="43137"/>
                    </a:srgbClr>
                  </a:outerShdw>
                </a:effectLst>
              </a:rPr>
              <a:t>)تساوي المساحة (</a:t>
            </a:r>
            <a:r>
              <a:rPr lang="en-US" sz="2400" dirty="0" err="1">
                <a:solidFill>
                  <a:srgbClr val="C00000"/>
                </a:solidFill>
                <a:effectLst>
                  <a:outerShdw blurRad="38100" dist="38100" dir="2700000" algn="tl">
                    <a:srgbClr val="000000">
                      <a:alpha val="43137"/>
                    </a:srgbClr>
                  </a:outerShdw>
                </a:effectLst>
              </a:rPr>
              <a:t>cbfo</a:t>
            </a:r>
            <a:r>
              <a:rPr lang="ar-SA" sz="2400" dirty="0">
                <a:solidFill>
                  <a:srgbClr val="C00000"/>
                </a:solidFill>
                <a:effectLst>
                  <a:outerShdw blurRad="38100" dist="38100" dir="2700000" algn="tl">
                    <a:srgbClr val="000000">
                      <a:alpha val="43137"/>
                    </a:srgbClr>
                  </a:outerShdw>
                </a:effectLst>
              </a:rPr>
              <a:t>)</a:t>
            </a:r>
            <a:endParaRPr lang="en-US" sz="2400" dirty="0">
              <a:solidFill>
                <a:srgbClr val="C00000"/>
              </a:solidFill>
              <a:effectLst>
                <a:outerShdw blurRad="38100" dist="38100" dir="2700000" algn="tl">
                  <a:srgbClr val="000000">
                    <a:alpha val="43137"/>
                  </a:srgbClr>
                </a:outerShdw>
              </a:effectLst>
            </a:endParaRPr>
          </a:p>
          <a:p>
            <a:r>
              <a:rPr lang="ar-SA"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الارباح الكلية</a:t>
            </a:r>
            <a:r>
              <a:rPr lang="el-GR" sz="24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2400" b="1" dirty="0">
                <a:solidFill>
                  <a:srgbClr val="0070C0"/>
                </a:solidFill>
                <a:effectLst>
                  <a:outerShdw blurRad="38100" dist="38100" dir="2700000" algn="tl">
                    <a:srgbClr val="000000">
                      <a:alpha val="43137"/>
                    </a:srgbClr>
                  </a:outerShdw>
                </a:effectLst>
              </a:rPr>
              <a:t> = TR – TC              </a:t>
            </a:r>
            <a:endParaRPr lang="ar-SA" sz="2400" b="1" dirty="0">
              <a:solidFill>
                <a:srgbClr val="0070C0"/>
              </a:solidFill>
              <a:effectLst>
                <a:outerShdw blurRad="38100" dist="38100" dir="2700000" algn="tl">
                  <a:srgbClr val="000000">
                    <a:alpha val="43137"/>
                  </a:srgbClr>
                </a:outerShdw>
              </a:effectLst>
            </a:endParaRPr>
          </a:p>
          <a:p>
            <a:r>
              <a:rPr lang="ar-SA" sz="2400" dirty="0">
                <a:solidFill>
                  <a:srgbClr val="C00000"/>
                </a:solidFill>
                <a:effectLst>
                  <a:outerShdw blurRad="38100" dist="38100" dir="2700000" algn="tl">
                    <a:srgbClr val="000000">
                      <a:alpha val="43137"/>
                    </a:srgbClr>
                  </a:outerShdw>
                </a:effectLst>
              </a:rPr>
              <a:t>حجم الخسائر الكلية تساوي المساحة (</a:t>
            </a:r>
            <a:r>
              <a:rPr lang="en-US" sz="2400" dirty="0" err="1">
                <a:solidFill>
                  <a:srgbClr val="C00000"/>
                </a:solidFill>
                <a:effectLst>
                  <a:outerShdw blurRad="38100" dist="38100" dir="2700000" algn="tl">
                    <a:srgbClr val="000000">
                      <a:alpha val="43137"/>
                    </a:srgbClr>
                  </a:outerShdw>
                </a:effectLst>
              </a:rPr>
              <a:t>abcd</a:t>
            </a:r>
            <a:r>
              <a:rPr lang="ar-SA" sz="2400" dirty="0">
                <a:solidFill>
                  <a:srgbClr val="C00000"/>
                </a:solidFill>
                <a:effectLst>
                  <a:outerShdw blurRad="38100" dist="38100" dir="2700000" algn="tl">
                    <a:srgbClr val="000000">
                      <a:alpha val="43137"/>
                    </a:srgbClr>
                  </a:outerShdw>
                </a:effectLst>
              </a:rPr>
              <a:t>)</a:t>
            </a:r>
          </a:p>
          <a:p>
            <a:endParaRPr lang="ar-SA" sz="2400" b="1" dirty="0">
              <a:ln w="12700">
                <a:solidFill>
                  <a:schemeClr val="accent1"/>
                </a:solidFill>
                <a:prstDash val="solid"/>
              </a:ln>
              <a:pattFill prst="pct50">
                <a:fgClr>
                  <a:schemeClr val="accent1"/>
                </a:fgClr>
                <a:bgClr>
                  <a:schemeClr val="accent1">
                    <a:lumMod val="20000"/>
                    <a:lumOff val="80000"/>
                  </a:schemeClr>
                </a:bgClr>
              </a:pattFill>
            </a:endParaRPr>
          </a:p>
          <a:p>
            <a:endParaRPr lang="en-US" sz="2400"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a:p>
            <a:endParaRPr lang="ar-SA" sz="2000" b="1" dirty="0">
              <a:solidFill>
                <a:srgbClr val="C00000"/>
              </a:solidFill>
              <a:effectLst>
                <a:outerShdw blurRad="38100" dist="38100" dir="2700000" algn="tl">
                  <a:srgbClr val="000000">
                    <a:alpha val="43137"/>
                  </a:srgbClr>
                </a:outerShdw>
              </a:effectLst>
            </a:endParaRPr>
          </a:p>
        </p:txBody>
      </p:sp>
      <p:sp>
        <p:nvSpPr>
          <p:cNvPr id="8" name="Rectangle 7"/>
          <p:cNvSpPr/>
          <p:nvPr/>
        </p:nvSpPr>
        <p:spPr>
          <a:xfrm>
            <a:off x="3162522" y="5105612"/>
            <a:ext cx="787675" cy="35594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MC=P</a:t>
            </a:r>
          </a:p>
        </p:txBody>
      </p:sp>
      <p:cxnSp>
        <p:nvCxnSpPr>
          <p:cNvPr id="10" name="Elbow Connector 9"/>
          <p:cNvCxnSpPr/>
          <p:nvPr/>
        </p:nvCxnSpPr>
        <p:spPr>
          <a:xfrm rot="10800000">
            <a:off x="2728415" y="5130392"/>
            <a:ext cx="403008" cy="22184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flipV="1">
            <a:off x="3035601" y="4409833"/>
            <a:ext cx="87653" cy="94684"/>
          </a:xfrm>
          <a:prstGeom prst="ellipse">
            <a:avLst/>
          </a:prstGeom>
          <a:solidFill>
            <a:srgbClr val="C0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ounded Rectangle 23"/>
          <p:cNvSpPr/>
          <p:nvPr/>
        </p:nvSpPr>
        <p:spPr>
          <a:xfrm>
            <a:off x="33534" y="5647948"/>
            <a:ext cx="9078021" cy="479391"/>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r>
              <a:rPr lang="ar-SA" sz="2000" b="1" dirty="0">
                <a:solidFill>
                  <a:srgbClr val="00863D"/>
                </a:solidFill>
                <a:effectLst>
                  <a:outerShdw blurRad="38100" dist="38100" dir="2700000" algn="tl">
                    <a:srgbClr val="000000">
                      <a:alpha val="43137"/>
                    </a:srgbClr>
                  </a:outerShdw>
                </a:effectLst>
              </a:rPr>
              <a:t>المنشأة تحقق خسائر </a:t>
            </a:r>
          </a:p>
          <a:p>
            <a:r>
              <a:rPr lang="ar-SA" sz="2000" b="1" dirty="0">
                <a:solidFill>
                  <a:srgbClr val="00863D"/>
                </a:solidFill>
                <a:effectLst>
                  <a:outerShdw blurRad="38100" dist="38100" dir="2700000" algn="tl">
                    <a:srgbClr val="000000">
                      <a:alpha val="43137"/>
                    </a:srgbClr>
                  </a:outerShdw>
                </a:effectLst>
              </a:rPr>
              <a:t>القرار  : الامر سيان تستطيع ان تتوقف او تستمر لانها في كلتا الحالتين تتحمل </a:t>
            </a:r>
            <a:r>
              <a:rPr lang="ar-SA" sz="2000" b="1" dirty="0" smtClean="0">
                <a:solidFill>
                  <a:srgbClr val="00863D"/>
                </a:solidFill>
                <a:effectLst>
                  <a:outerShdw blurRad="38100" dist="38100" dir="2700000" algn="tl">
                    <a:srgbClr val="000000">
                      <a:alpha val="43137"/>
                    </a:srgbClr>
                  </a:outerShdw>
                </a:effectLst>
              </a:rPr>
              <a:t>كل </a:t>
            </a:r>
            <a:r>
              <a:rPr lang="ar-SA" sz="2000" b="1" dirty="0">
                <a:solidFill>
                  <a:srgbClr val="00863D"/>
                </a:solidFill>
                <a:effectLst>
                  <a:outerShdw blurRad="38100" dist="38100" dir="2700000" algn="tl">
                    <a:srgbClr val="000000">
                      <a:alpha val="43137"/>
                    </a:srgbClr>
                  </a:outerShdw>
                </a:effectLst>
              </a:rPr>
              <a:t>التكاليف الثابتة.</a:t>
            </a:r>
            <a:r>
              <a:rPr lang="ar-SA" sz="2000" dirty="0">
                <a:solidFill>
                  <a:schemeClr val="tx1"/>
                </a:solidFill>
              </a:rPr>
              <a:t> </a:t>
            </a:r>
            <a:r>
              <a:rPr lang="ar-SA" sz="2000" b="1" dirty="0">
                <a:solidFill>
                  <a:srgbClr val="00863D"/>
                </a:solidFill>
              </a:rPr>
              <a:t>(قد تستمر لانها تتوقع تحسن الوضع في المستقبل او لتحافظ على وجودها في السوق </a:t>
            </a:r>
            <a:endParaRPr lang="ar-SA" sz="2000" b="1" dirty="0">
              <a:solidFill>
                <a:srgbClr val="00863D"/>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0931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right)">
                                      <p:cBhvr>
                                        <p:cTn id="7"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7383"/>
            <a:ext cx="7543800" cy="1007840"/>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حجم الارباح والخسائر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17</a:t>
            </a:fld>
            <a:endParaRPr lang="ar-SA"/>
          </a:p>
        </p:txBody>
      </p:sp>
      <p:cxnSp>
        <p:nvCxnSpPr>
          <p:cNvPr id="7" name="Straight Arrow Connector 6"/>
          <p:cNvCxnSpPr/>
          <p:nvPr/>
        </p:nvCxnSpPr>
        <p:spPr>
          <a:xfrm flipV="1">
            <a:off x="1105538" y="2808899"/>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498163" y="3338361"/>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417962" y="3036515"/>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700351" y="2755487"/>
            <a:ext cx="2095770" cy="2660745"/>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238280" y="2168579"/>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2" name="Rounded Rectangle 21"/>
          <p:cNvSpPr/>
          <p:nvPr/>
        </p:nvSpPr>
        <p:spPr>
          <a:xfrm>
            <a:off x="4323356" y="3821214"/>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r>
              <a:rPr lang="en-US" sz="1000" b="1" dirty="0"/>
              <a:t>2</a:t>
            </a:r>
          </a:p>
        </p:txBody>
      </p:sp>
      <p:sp>
        <p:nvSpPr>
          <p:cNvPr id="23" name="Rounded Rectangle 22"/>
          <p:cNvSpPr/>
          <p:nvPr/>
        </p:nvSpPr>
        <p:spPr>
          <a:xfrm>
            <a:off x="4400777" y="2204555"/>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1" y="2317257"/>
            <a:ext cx="1140440"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a:t>
            </a:r>
            <a:r>
              <a:rPr lang="en-US" sz="1600" dirty="0"/>
              <a:t>MR</a:t>
            </a:r>
          </a:p>
          <a:p>
            <a:pPr algn="ctr"/>
            <a:r>
              <a:rPr lang="en-US" sz="1600" dirty="0"/>
              <a:t>ATC</a:t>
            </a:r>
            <a:r>
              <a:rPr lang="ar-SA" sz="1600" dirty="0"/>
              <a:t>,</a:t>
            </a:r>
            <a:r>
              <a:rPr lang="en-US" sz="1600" dirty="0"/>
              <a:t>AVC</a:t>
            </a:r>
          </a:p>
          <a:p>
            <a:pPr algn="ctr"/>
            <a:r>
              <a:rPr lang="en-US" sz="1600" dirty="0"/>
              <a:t>D</a:t>
            </a:r>
            <a:r>
              <a:rPr lang="ar-SA" sz="1600" dirty="0"/>
              <a:t>,</a:t>
            </a:r>
            <a:r>
              <a:rPr lang="en-US" sz="1600" dirty="0"/>
              <a:t>AR</a:t>
            </a:r>
            <a:r>
              <a:rPr lang="ar-SA" sz="1600" dirty="0"/>
              <a:t>,</a:t>
            </a:r>
            <a:r>
              <a:rPr lang="en-US" sz="1600" dirty="0"/>
              <a:t>P</a:t>
            </a:r>
          </a:p>
          <a:p>
            <a:pPr algn="ctr"/>
            <a:endParaRPr lang="en-US" sz="1600" dirty="0"/>
          </a:p>
        </p:txBody>
      </p:sp>
      <p:sp>
        <p:nvSpPr>
          <p:cNvPr id="25" name="Rounded Rectangle 24"/>
          <p:cNvSpPr/>
          <p:nvPr/>
        </p:nvSpPr>
        <p:spPr>
          <a:xfrm>
            <a:off x="4858914" y="3185261"/>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453156" y="53885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cxnSp>
        <p:nvCxnSpPr>
          <p:cNvPr id="28" name="Straight Connector 27"/>
          <p:cNvCxnSpPr/>
          <p:nvPr/>
        </p:nvCxnSpPr>
        <p:spPr>
          <a:xfrm flipV="1">
            <a:off x="1146475" y="3573127"/>
            <a:ext cx="3718473" cy="84243"/>
          </a:xfrm>
          <a:prstGeom prst="line">
            <a:avLst/>
          </a:prstGeom>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flipH="1">
            <a:off x="2824720" y="3690139"/>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43" name="Rounded Rectangle 42"/>
          <p:cNvSpPr/>
          <p:nvPr/>
        </p:nvSpPr>
        <p:spPr>
          <a:xfrm flipH="1">
            <a:off x="3121072" y="3575304"/>
            <a:ext cx="226876" cy="6621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44" name="Rounded Rectangle 43"/>
          <p:cNvSpPr/>
          <p:nvPr/>
        </p:nvSpPr>
        <p:spPr>
          <a:xfrm flipH="1">
            <a:off x="1038503" y="5352239"/>
            <a:ext cx="355442" cy="21441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45" name="Rounded Rectangle 44"/>
          <p:cNvSpPr/>
          <p:nvPr/>
        </p:nvSpPr>
        <p:spPr>
          <a:xfrm flipH="1">
            <a:off x="3039842" y="5365673"/>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6" name="Rectangle 5"/>
          <p:cNvSpPr/>
          <p:nvPr/>
        </p:nvSpPr>
        <p:spPr>
          <a:xfrm>
            <a:off x="4281377" y="2343441"/>
            <a:ext cx="4794275" cy="403788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dirty="0">
              <a:solidFill>
                <a:srgbClr val="C00000"/>
              </a:solidFill>
              <a:effectLst>
                <a:outerShdw blurRad="38100" dist="38100" dir="2700000" algn="tl">
                  <a:srgbClr val="000000">
                    <a:alpha val="43137"/>
                  </a:srgbClr>
                </a:outerShdw>
              </a:effectLst>
            </a:endParaRPr>
          </a:p>
        </p:txBody>
      </p:sp>
      <p:cxnSp>
        <p:nvCxnSpPr>
          <p:cNvPr id="33" name="Straight Connector 32"/>
          <p:cNvCxnSpPr/>
          <p:nvPr/>
        </p:nvCxnSpPr>
        <p:spPr>
          <a:xfrm flipV="1">
            <a:off x="1102622" y="4013448"/>
            <a:ext cx="3689540" cy="104188"/>
          </a:xfrm>
          <a:prstGeom prst="line">
            <a:avLst/>
          </a:prstGeom>
        </p:spPr>
        <p:style>
          <a:lnRef idx="1">
            <a:schemeClr val="accent1"/>
          </a:lnRef>
          <a:fillRef idx="0">
            <a:schemeClr val="accent1"/>
          </a:fillRef>
          <a:effectRef idx="0">
            <a:schemeClr val="accent1"/>
          </a:effectRef>
          <a:fontRef idx="minor">
            <a:schemeClr val="tx1"/>
          </a:fontRef>
        </p:style>
      </p:cxnSp>
      <p:sp>
        <p:nvSpPr>
          <p:cNvPr id="40" name="Rounded Rectangle 39"/>
          <p:cNvSpPr/>
          <p:nvPr/>
        </p:nvSpPr>
        <p:spPr>
          <a:xfrm>
            <a:off x="4249243" y="4258752"/>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r>
              <a:rPr lang="en-US" sz="1000" b="1" dirty="0"/>
              <a:t>3</a:t>
            </a:r>
          </a:p>
        </p:txBody>
      </p:sp>
      <p:sp>
        <p:nvSpPr>
          <p:cNvPr id="41" name="Rounded Rectangle 40"/>
          <p:cNvSpPr/>
          <p:nvPr/>
        </p:nvSpPr>
        <p:spPr>
          <a:xfrm>
            <a:off x="4350203" y="3403968"/>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r>
              <a:rPr lang="en-US" sz="900" b="1" dirty="0"/>
              <a:t>1</a:t>
            </a:r>
          </a:p>
        </p:txBody>
      </p:sp>
      <p:sp>
        <p:nvSpPr>
          <p:cNvPr id="46" name="Rounded Rectangle 45"/>
          <p:cNvSpPr/>
          <p:nvPr/>
        </p:nvSpPr>
        <p:spPr>
          <a:xfrm>
            <a:off x="4241903" y="4679896"/>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r>
              <a:rPr lang="en-US" sz="1000" b="1" dirty="0"/>
              <a:t>4</a:t>
            </a:r>
          </a:p>
        </p:txBody>
      </p:sp>
      <p:cxnSp>
        <p:nvCxnSpPr>
          <p:cNvPr id="47" name="Straight Connector 46"/>
          <p:cNvCxnSpPr/>
          <p:nvPr/>
        </p:nvCxnSpPr>
        <p:spPr>
          <a:xfrm flipV="1">
            <a:off x="1153525" y="4890688"/>
            <a:ext cx="3698742" cy="8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1102622" y="4435508"/>
            <a:ext cx="3689540" cy="1041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1119778" y="5168685"/>
            <a:ext cx="3672384" cy="40598"/>
          </a:xfrm>
          <a:prstGeom prst="line">
            <a:avLst/>
          </a:prstGeom>
        </p:spPr>
        <p:style>
          <a:lnRef idx="1">
            <a:schemeClr val="accent1"/>
          </a:lnRef>
          <a:fillRef idx="0">
            <a:schemeClr val="accent1"/>
          </a:fillRef>
          <a:effectRef idx="0">
            <a:schemeClr val="accent1"/>
          </a:effectRef>
          <a:fontRef idx="minor">
            <a:schemeClr val="tx1"/>
          </a:fontRef>
        </p:style>
      </p:cxnSp>
      <p:sp>
        <p:nvSpPr>
          <p:cNvPr id="51" name="Rounded Rectangle 50"/>
          <p:cNvSpPr/>
          <p:nvPr/>
        </p:nvSpPr>
        <p:spPr>
          <a:xfrm>
            <a:off x="4224189" y="4921020"/>
            <a:ext cx="157463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400" b="1" dirty="0"/>
              <a:t>MR=AR=D=P</a:t>
            </a:r>
            <a:r>
              <a:rPr lang="en-US" sz="1000" b="1" dirty="0"/>
              <a:t>5</a:t>
            </a:r>
          </a:p>
        </p:txBody>
      </p:sp>
      <p:sp>
        <p:nvSpPr>
          <p:cNvPr id="15" name="Rectangle 14"/>
          <p:cNvSpPr/>
          <p:nvPr/>
        </p:nvSpPr>
        <p:spPr>
          <a:xfrm>
            <a:off x="665778" y="3627264"/>
            <a:ext cx="534979" cy="4571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P</a:t>
            </a:r>
            <a:r>
              <a:rPr lang="en-US" sz="1000" dirty="0" smtClean="0"/>
              <a:t>1</a:t>
            </a:r>
            <a:endParaRPr lang="en-US" sz="1000" dirty="0"/>
          </a:p>
        </p:txBody>
      </p:sp>
      <p:sp>
        <p:nvSpPr>
          <p:cNvPr id="52" name="Rectangle 51"/>
          <p:cNvSpPr/>
          <p:nvPr/>
        </p:nvSpPr>
        <p:spPr>
          <a:xfrm>
            <a:off x="713066" y="3951112"/>
            <a:ext cx="432048" cy="23582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P</a:t>
            </a:r>
            <a:r>
              <a:rPr lang="en-US" sz="1000" dirty="0" smtClean="0"/>
              <a:t>2</a:t>
            </a:r>
            <a:endParaRPr lang="en-US" sz="1000" dirty="0"/>
          </a:p>
        </p:txBody>
      </p:sp>
      <p:sp>
        <p:nvSpPr>
          <p:cNvPr id="53" name="Rectangle 52"/>
          <p:cNvSpPr/>
          <p:nvPr/>
        </p:nvSpPr>
        <p:spPr>
          <a:xfrm>
            <a:off x="696888" y="4418052"/>
            <a:ext cx="432048" cy="21870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P</a:t>
            </a:r>
            <a:r>
              <a:rPr lang="en-US" sz="1000" dirty="0" smtClean="0"/>
              <a:t>3</a:t>
            </a:r>
            <a:endParaRPr lang="en-US" sz="1000" dirty="0"/>
          </a:p>
        </p:txBody>
      </p:sp>
      <p:sp>
        <p:nvSpPr>
          <p:cNvPr id="54" name="Rectangle 53"/>
          <p:cNvSpPr/>
          <p:nvPr/>
        </p:nvSpPr>
        <p:spPr>
          <a:xfrm>
            <a:off x="699780" y="4941670"/>
            <a:ext cx="450853" cy="148781"/>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P</a:t>
            </a:r>
            <a:r>
              <a:rPr lang="en-US" sz="1000" dirty="0" smtClean="0"/>
              <a:t>4</a:t>
            </a:r>
            <a:endParaRPr lang="en-US" sz="1000" dirty="0"/>
          </a:p>
        </p:txBody>
      </p:sp>
      <p:sp>
        <p:nvSpPr>
          <p:cNvPr id="55" name="Rectangle 54"/>
          <p:cNvSpPr/>
          <p:nvPr/>
        </p:nvSpPr>
        <p:spPr>
          <a:xfrm>
            <a:off x="696888" y="5090451"/>
            <a:ext cx="432048" cy="21870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smtClean="0"/>
              <a:t>P</a:t>
            </a:r>
            <a:r>
              <a:rPr lang="en-US" sz="1000" dirty="0" smtClean="0"/>
              <a:t>5</a:t>
            </a:r>
            <a:endParaRPr lang="en-US" sz="1000" dirty="0"/>
          </a:p>
        </p:txBody>
      </p:sp>
      <p:sp>
        <p:nvSpPr>
          <p:cNvPr id="18" name="Rectangle 17"/>
          <p:cNvSpPr/>
          <p:nvPr/>
        </p:nvSpPr>
        <p:spPr>
          <a:xfrm>
            <a:off x="5229236" y="908720"/>
            <a:ext cx="3903604" cy="5328593"/>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buFont typeface="Wingdings" panose="05000000000000000000" pitchFamily="2" charset="2"/>
              <a:buChar char="q"/>
            </a:pPr>
            <a:endParaRPr lang="en-US" sz="2000" b="1" dirty="0">
              <a:solidFill>
                <a:srgbClr val="C00000"/>
              </a:solidFill>
              <a:effectLst>
                <a:outerShdw blurRad="38100" dist="38100" dir="2700000" algn="tl">
                  <a:srgbClr val="000000">
                    <a:alpha val="43137"/>
                  </a:srgbClr>
                </a:outerShdw>
              </a:effectLst>
            </a:endParaRPr>
          </a:p>
          <a:p>
            <a:pPr>
              <a:buFont typeface="Wingdings" panose="05000000000000000000" pitchFamily="2" charset="2"/>
              <a:buChar char="q"/>
            </a:pPr>
            <a:r>
              <a:rPr lang="en-US" sz="2000" b="1" dirty="0" err="1">
                <a:solidFill>
                  <a:srgbClr val="C00000"/>
                </a:solidFill>
                <a:effectLst>
                  <a:outerShdw blurRad="38100" dist="38100" dir="2700000" algn="tl">
                    <a:srgbClr val="000000">
                      <a:alpha val="43137"/>
                    </a:srgbClr>
                  </a:outerShdw>
                </a:effectLst>
              </a:rPr>
              <a:t>AVC</a:t>
            </a:r>
            <a:r>
              <a:rPr lang="en-US" sz="1200" b="1" dirty="0" err="1">
                <a:solidFill>
                  <a:srgbClr val="C00000"/>
                </a:solidFill>
                <a:effectLst>
                  <a:outerShdw blurRad="38100" dist="38100" dir="2700000" algn="tl">
                    <a:srgbClr val="000000">
                      <a:alpha val="43137"/>
                    </a:srgbClr>
                  </a:outerShdw>
                </a:effectLst>
              </a:rPr>
              <a:t>min</a:t>
            </a:r>
            <a:r>
              <a:rPr lang="en-US" sz="2000" b="1" dirty="0">
                <a:solidFill>
                  <a:srgbClr val="C00000"/>
                </a:solidFill>
                <a:effectLst>
                  <a:outerShdw blurRad="38100" dist="38100" dir="2700000" algn="tl">
                    <a:srgbClr val="000000">
                      <a:alpha val="43137"/>
                    </a:srgbClr>
                  </a:outerShdw>
                </a:effectLst>
              </a:rPr>
              <a:t>&lt;P1&gt;</a:t>
            </a:r>
            <a:r>
              <a:rPr lang="en-US" sz="2000" b="1" dirty="0" err="1">
                <a:solidFill>
                  <a:srgbClr val="C00000"/>
                </a:solidFill>
                <a:effectLst>
                  <a:outerShdw blurRad="38100" dist="38100" dir="2700000" algn="tl">
                    <a:srgbClr val="000000">
                      <a:alpha val="43137"/>
                    </a:srgbClr>
                  </a:outerShdw>
                </a:effectLst>
              </a:rPr>
              <a:t>ATC</a:t>
            </a:r>
            <a:r>
              <a:rPr lang="en-US" sz="1200" b="1" dirty="0" err="1">
                <a:solidFill>
                  <a:srgbClr val="C00000"/>
                </a:solidFill>
                <a:effectLst>
                  <a:outerShdw blurRad="38100" dist="38100" dir="2700000" algn="tl">
                    <a:srgbClr val="000000">
                      <a:alpha val="43137"/>
                    </a:srgbClr>
                  </a:outerShdw>
                </a:effectLst>
              </a:rPr>
              <a:t>min</a:t>
            </a:r>
            <a:r>
              <a:rPr lang="en-US" sz="2000" b="1" dirty="0">
                <a:solidFill>
                  <a:srgbClr val="C00000"/>
                </a:solidFill>
                <a:effectLst>
                  <a:outerShdw blurRad="38100" dist="38100" dir="2700000" algn="tl">
                    <a:srgbClr val="000000">
                      <a:alpha val="43137"/>
                    </a:srgbClr>
                  </a:outerShdw>
                </a:effectLst>
              </a:rPr>
              <a:t> </a:t>
            </a:r>
          </a:p>
          <a:p>
            <a:r>
              <a:rPr lang="ar-SA" sz="2000" dirty="0">
                <a:solidFill>
                  <a:schemeClr val="tx1"/>
                </a:solidFill>
                <a:effectLst>
                  <a:outerShdw blurRad="38100" dist="38100" dir="2700000" algn="tl">
                    <a:srgbClr val="000000">
                      <a:alpha val="43137"/>
                    </a:srgbClr>
                  </a:outerShdw>
                </a:effectLst>
              </a:rPr>
              <a:t>تحقق ارباح وتستمر </a:t>
            </a:r>
          </a:p>
          <a:p>
            <a:pPr marL="342900" indent="-342900">
              <a:buFont typeface="Wingdings" panose="05000000000000000000" pitchFamily="2" charset="2"/>
              <a:buChar char="q"/>
            </a:pPr>
            <a:r>
              <a:rPr lang="en-US" sz="2000" b="1" dirty="0" err="1">
                <a:solidFill>
                  <a:srgbClr val="C00000"/>
                </a:solidFill>
                <a:effectLst>
                  <a:outerShdw blurRad="38100" dist="38100" dir="2700000" algn="tl">
                    <a:srgbClr val="000000">
                      <a:alpha val="43137"/>
                    </a:srgbClr>
                  </a:outerShdw>
                </a:effectLst>
              </a:rPr>
              <a:t>AVC</a:t>
            </a:r>
            <a:r>
              <a:rPr lang="en-US" sz="1200" b="1" dirty="0" err="1">
                <a:solidFill>
                  <a:srgbClr val="C00000"/>
                </a:solidFill>
                <a:effectLst>
                  <a:outerShdw blurRad="38100" dist="38100" dir="2700000" algn="tl">
                    <a:srgbClr val="000000">
                      <a:alpha val="43137"/>
                    </a:srgbClr>
                  </a:outerShdw>
                </a:effectLst>
              </a:rPr>
              <a:t>min</a:t>
            </a:r>
            <a:r>
              <a:rPr lang="en-US" sz="2000" b="1" dirty="0">
                <a:solidFill>
                  <a:srgbClr val="C00000"/>
                </a:solidFill>
                <a:effectLst>
                  <a:outerShdw blurRad="38100" dist="38100" dir="2700000" algn="tl">
                    <a:srgbClr val="000000">
                      <a:alpha val="43137"/>
                    </a:srgbClr>
                  </a:outerShdw>
                </a:effectLst>
              </a:rPr>
              <a:t>&lt;P=</a:t>
            </a:r>
            <a:r>
              <a:rPr lang="en-US" sz="2000" b="1" dirty="0" err="1">
                <a:solidFill>
                  <a:srgbClr val="C00000"/>
                </a:solidFill>
                <a:effectLst>
                  <a:outerShdw blurRad="38100" dist="38100" dir="2700000" algn="tl">
                    <a:srgbClr val="000000">
                      <a:alpha val="43137"/>
                    </a:srgbClr>
                  </a:outerShdw>
                </a:effectLst>
              </a:rPr>
              <a:t>ATC</a:t>
            </a:r>
            <a:r>
              <a:rPr lang="en-US" sz="1200" b="1" dirty="0" err="1">
                <a:solidFill>
                  <a:srgbClr val="C00000"/>
                </a:solidFill>
                <a:effectLst>
                  <a:outerShdw blurRad="38100" dist="38100" dir="2700000" algn="tl">
                    <a:srgbClr val="000000">
                      <a:alpha val="43137"/>
                    </a:srgbClr>
                  </a:outerShdw>
                </a:effectLst>
              </a:rPr>
              <a:t>min</a:t>
            </a:r>
            <a:endParaRPr lang="en-US" sz="1200" b="1" dirty="0">
              <a:solidFill>
                <a:srgbClr val="C00000"/>
              </a:solidFill>
              <a:effectLst>
                <a:outerShdw blurRad="38100" dist="38100" dir="2700000" algn="tl">
                  <a:srgbClr val="000000">
                    <a:alpha val="43137"/>
                  </a:srgbClr>
                </a:outerShdw>
              </a:effectLst>
            </a:endParaRPr>
          </a:p>
          <a:p>
            <a:r>
              <a:rPr lang="ar-SA" sz="2000" dirty="0">
                <a:solidFill>
                  <a:schemeClr val="tx1"/>
                </a:solidFill>
                <a:effectLst>
                  <a:outerShdw blurRad="38100" dist="38100" dir="2700000" algn="tl">
                    <a:srgbClr val="000000">
                      <a:alpha val="43137"/>
                    </a:srgbClr>
                  </a:outerShdw>
                </a:effectLst>
              </a:rPr>
              <a:t>لا تحقق ارباح ولا خسائر (ارباح عادية) تغطي كل التكاليف الثابتة </a:t>
            </a:r>
            <a:endParaRPr lang="en-US" sz="2000" dirty="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q"/>
            </a:pPr>
            <a:r>
              <a:rPr lang="en-US" sz="2000" b="1" dirty="0">
                <a:solidFill>
                  <a:srgbClr val="C00000"/>
                </a:solidFill>
                <a:effectLst>
                  <a:outerShdw blurRad="38100" dist="38100" dir="2700000" algn="tl">
                    <a:srgbClr val="000000">
                      <a:alpha val="43137"/>
                    </a:srgbClr>
                  </a:outerShdw>
                </a:effectLst>
              </a:rPr>
              <a:t> </a:t>
            </a:r>
            <a:r>
              <a:rPr lang="en-US" b="1" dirty="0" err="1">
                <a:solidFill>
                  <a:srgbClr val="C00000"/>
                </a:solidFill>
                <a:effectLst>
                  <a:outerShdw blurRad="38100" dist="38100" dir="2700000" algn="tl">
                    <a:srgbClr val="000000">
                      <a:alpha val="43137"/>
                    </a:srgbClr>
                  </a:outerShdw>
                </a:effectLst>
              </a:rPr>
              <a:t>AVC</a:t>
            </a:r>
            <a:r>
              <a:rPr lang="en-US" sz="1100" b="1" dirty="0" err="1">
                <a:solidFill>
                  <a:srgbClr val="C00000"/>
                </a:solidFill>
                <a:effectLst>
                  <a:outerShdw blurRad="38100" dist="38100" dir="2700000" algn="tl">
                    <a:srgbClr val="000000">
                      <a:alpha val="43137"/>
                    </a:srgbClr>
                  </a:outerShdw>
                </a:effectLst>
              </a:rPr>
              <a:t>min</a:t>
            </a:r>
            <a:r>
              <a:rPr lang="en-US" b="1" dirty="0">
                <a:solidFill>
                  <a:srgbClr val="C00000"/>
                </a:solidFill>
                <a:effectLst>
                  <a:outerShdw blurRad="38100" dist="38100" dir="2700000" algn="tl">
                    <a:srgbClr val="000000">
                      <a:alpha val="43137"/>
                    </a:srgbClr>
                  </a:outerShdw>
                </a:effectLst>
              </a:rPr>
              <a:t>&lt;P&lt;</a:t>
            </a:r>
            <a:r>
              <a:rPr lang="en-US" b="1" dirty="0" err="1">
                <a:solidFill>
                  <a:srgbClr val="C00000"/>
                </a:solidFill>
                <a:effectLst>
                  <a:outerShdw blurRad="38100" dist="38100" dir="2700000" algn="tl">
                    <a:srgbClr val="000000">
                      <a:alpha val="43137"/>
                    </a:srgbClr>
                  </a:outerShdw>
                </a:effectLst>
              </a:rPr>
              <a:t>ATC</a:t>
            </a:r>
            <a:r>
              <a:rPr lang="en-US" sz="1100" b="1" dirty="0" err="1">
                <a:solidFill>
                  <a:srgbClr val="C00000"/>
                </a:solidFill>
                <a:effectLst>
                  <a:outerShdw blurRad="38100" dist="38100" dir="2700000" algn="tl">
                    <a:srgbClr val="000000">
                      <a:alpha val="43137"/>
                    </a:srgbClr>
                  </a:outerShdw>
                </a:effectLst>
              </a:rPr>
              <a:t>min</a:t>
            </a:r>
            <a:endParaRPr lang="ar-SA" b="1" dirty="0">
              <a:solidFill>
                <a:srgbClr val="C00000"/>
              </a:solidFill>
              <a:effectLst>
                <a:outerShdw blurRad="38100" dist="38100" dir="2700000" algn="tl">
                  <a:srgbClr val="000000">
                    <a:alpha val="43137"/>
                  </a:srgbClr>
                </a:outerShdw>
              </a:effectLst>
            </a:endParaRPr>
          </a:p>
          <a:p>
            <a:r>
              <a:rPr lang="ar-SA" sz="2000" dirty="0">
                <a:solidFill>
                  <a:schemeClr val="tx1"/>
                </a:solidFill>
                <a:effectLst>
                  <a:outerShdw blurRad="38100" dist="38100" dir="2700000" algn="tl">
                    <a:srgbClr val="000000">
                      <a:alpha val="43137"/>
                    </a:srgbClr>
                  </a:outerShdw>
                </a:effectLst>
              </a:rPr>
              <a:t>تحقق خسائر ولكن تستمر في الانتاج وهي تحقق خسائر لانها تغطي</a:t>
            </a:r>
            <a:r>
              <a:rPr lang="en-US" sz="2000" dirty="0">
                <a:solidFill>
                  <a:schemeClr val="tx1"/>
                </a:solidFill>
                <a:effectLst>
                  <a:outerShdw blurRad="38100" dist="38100" dir="2700000" algn="tl">
                    <a:srgbClr val="000000">
                      <a:alpha val="43137"/>
                    </a:srgbClr>
                  </a:outerShdw>
                </a:effectLst>
              </a:rPr>
              <a:t> </a:t>
            </a:r>
            <a:r>
              <a:rPr lang="ar-SA" sz="2000" dirty="0">
                <a:solidFill>
                  <a:schemeClr val="tx1"/>
                </a:solidFill>
                <a:effectLst>
                  <a:outerShdw blurRad="38100" dist="38100" dir="2700000" algn="tl">
                    <a:srgbClr val="000000">
                      <a:alpha val="43137"/>
                    </a:srgbClr>
                  </a:outerShdw>
                </a:effectLst>
              </a:rPr>
              <a:t>التكاليف المتغيرة وجزء من التكاليف الثابتة</a:t>
            </a:r>
            <a:endParaRPr lang="en-US" sz="2000" dirty="0">
              <a:solidFill>
                <a:schemeClr val="tx1"/>
              </a:solidFill>
              <a:effectLst>
                <a:outerShdw blurRad="38100" dist="38100" dir="2700000" algn="tl">
                  <a:srgbClr val="000000">
                    <a:alpha val="43137"/>
                  </a:srgbClr>
                </a:outerShdw>
              </a:effectLst>
            </a:endParaRPr>
          </a:p>
          <a:p>
            <a:pPr>
              <a:buFont typeface="Wingdings" panose="05000000000000000000" pitchFamily="2" charset="2"/>
              <a:buChar char="q"/>
            </a:pPr>
            <a:r>
              <a:rPr lang="en-US" sz="2000" b="1" dirty="0" err="1">
                <a:solidFill>
                  <a:srgbClr val="C00000"/>
                </a:solidFill>
                <a:effectLst>
                  <a:outerShdw blurRad="38100" dist="38100" dir="2700000" algn="tl">
                    <a:srgbClr val="000000">
                      <a:alpha val="43137"/>
                    </a:srgbClr>
                  </a:outerShdw>
                </a:effectLst>
              </a:rPr>
              <a:t>AVC</a:t>
            </a:r>
            <a:r>
              <a:rPr lang="en-US" sz="1200" b="1" dirty="0" err="1">
                <a:solidFill>
                  <a:srgbClr val="C00000"/>
                </a:solidFill>
                <a:effectLst>
                  <a:outerShdw blurRad="38100" dist="38100" dir="2700000" algn="tl">
                    <a:srgbClr val="000000">
                      <a:alpha val="43137"/>
                    </a:srgbClr>
                  </a:outerShdw>
                </a:effectLst>
              </a:rPr>
              <a:t>min</a:t>
            </a:r>
            <a:r>
              <a:rPr lang="en-US" sz="2000" b="1" dirty="0">
                <a:solidFill>
                  <a:srgbClr val="C00000"/>
                </a:solidFill>
                <a:effectLst>
                  <a:outerShdw blurRad="38100" dist="38100" dir="2700000" algn="tl">
                    <a:srgbClr val="000000">
                      <a:alpha val="43137"/>
                    </a:srgbClr>
                  </a:outerShdw>
                </a:effectLst>
              </a:rPr>
              <a:t>=P&lt;</a:t>
            </a:r>
            <a:r>
              <a:rPr lang="en-US" sz="2000" b="1" dirty="0" err="1">
                <a:solidFill>
                  <a:srgbClr val="C00000"/>
                </a:solidFill>
                <a:effectLst>
                  <a:outerShdw blurRad="38100" dist="38100" dir="2700000" algn="tl">
                    <a:srgbClr val="000000">
                      <a:alpha val="43137"/>
                    </a:srgbClr>
                  </a:outerShdw>
                </a:effectLst>
              </a:rPr>
              <a:t>ATC</a:t>
            </a:r>
            <a:r>
              <a:rPr lang="en-US" sz="1200" b="1" dirty="0" err="1">
                <a:solidFill>
                  <a:srgbClr val="C00000"/>
                </a:solidFill>
                <a:effectLst>
                  <a:outerShdw blurRad="38100" dist="38100" dir="2700000" algn="tl">
                    <a:srgbClr val="000000">
                      <a:alpha val="43137"/>
                    </a:srgbClr>
                  </a:outerShdw>
                </a:effectLst>
              </a:rPr>
              <a:t>min</a:t>
            </a:r>
            <a:r>
              <a:rPr lang="en-US" sz="1200" b="1" dirty="0">
                <a:solidFill>
                  <a:srgbClr val="C00000"/>
                </a:solidFill>
                <a:effectLst>
                  <a:outerShdw blurRad="38100" dist="38100" dir="2700000" algn="tl">
                    <a:srgbClr val="000000">
                      <a:alpha val="43137"/>
                    </a:srgbClr>
                  </a:outerShdw>
                </a:effectLst>
              </a:rPr>
              <a:t> </a:t>
            </a:r>
            <a:r>
              <a:rPr lang="en-US" sz="2000" b="1" dirty="0">
                <a:solidFill>
                  <a:srgbClr val="C00000"/>
                </a:solidFill>
                <a:effectLst>
                  <a:outerShdw blurRad="38100" dist="38100" dir="2700000" algn="tl">
                    <a:srgbClr val="000000">
                      <a:alpha val="43137"/>
                    </a:srgbClr>
                  </a:outerShdw>
                </a:effectLst>
              </a:rPr>
              <a:t> </a:t>
            </a:r>
            <a:r>
              <a:rPr lang="ar-SA" b="1" dirty="0">
                <a:solidFill>
                  <a:srgbClr val="C00000"/>
                </a:solidFill>
                <a:effectLst>
                  <a:outerShdw blurRad="38100" dist="38100" dir="2700000" algn="tl">
                    <a:srgbClr val="000000">
                      <a:alpha val="43137"/>
                    </a:srgbClr>
                  </a:outerShdw>
                </a:effectLst>
              </a:rPr>
              <a:t> </a:t>
            </a:r>
            <a:endParaRPr lang="en-US" b="1" dirty="0">
              <a:solidFill>
                <a:srgbClr val="C00000"/>
              </a:solidFill>
              <a:effectLst>
                <a:outerShdw blurRad="38100" dist="38100" dir="2700000" algn="tl">
                  <a:srgbClr val="000000">
                    <a:alpha val="43137"/>
                  </a:srgbClr>
                </a:outerShdw>
              </a:effectLst>
            </a:endParaRPr>
          </a:p>
          <a:p>
            <a:r>
              <a:rPr lang="ar-SA" sz="2000" dirty="0">
                <a:solidFill>
                  <a:schemeClr val="tx1"/>
                </a:solidFill>
                <a:effectLst>
                  <a:outerShdw blurRad="38100" dist="38100" dir="2700000" algn="tl">
                    <a:srgbClr val="000000">
                      <a:alpha val="43137"/>
                    </a:srgbClr>
                  </a:outerShdw>
                </a:effectLst>
              </a:rPr>
              <a:t>تحقق خسائر وسيان تستطيع ان تستمر او تتوقف لانها تتحمل التكاليف الثابتة </a:t>
            </a:r>
            <a:r>
              <a:rPr lang="en-US" sz="2000" b="1" dirty="0" err="1">
                <a:solidFill>
                  <a:srgbClr val="C00000"/>
                </a:solidFill>
                <a:effectLst>
                  <a:outerShdw blurRad="38100" dist="38100" dir="2700000" algn="tl">
                    <a:srgbClr val="000000">
                      <a:alpha val="43137"/>
                    </a:srgbClr>
                  </a:outerShdw>
                </a:effectLst>
              </a:rPr>
              <a:t>AVC</a:t>
            </a:r>
            <a:r>
              <a:rPr lang="en-US" sz="1200" b="1" dirty="0" err="1">
                <a:solidFill>
                  <a:srgbClr val="C00000"/>
                </a:solidFill>
                <a:effectLst>
                  <a:outerShdw blurRad="38100" dist="38100" dir="2700000" algn="tl">
                    <a:srgbClr val="000000">
                      <a:alpha val="43137"/>
                    </a:srgbClr>
                  </a:outerShdw>
                </a:effectLst>
              </a:rPr>
              <a:t>min</a:t>
            </a:r>
            <a:r>
              <a:rPr lang="en-US" sz="2000" b="1" dirty="0">
                <a:solidFill>
                  <a:srgbClr val="C00000"/>
                </a:solidFill>
                <a:effectLst>
                  <a:outerShdw blurRad="38100" dist="38100" dir="2700000" algn="tl">
                    <a:srgbClr val="000000">
                      <a:alpha val="43137"/>
                    </a:srgbClr>
                  </a:outerShdw>
                </a:effectLst>
              </a:rPr>
              <a:t>&gt;P&lt;</a:t>
            </a:r>
            <a:r>
              <a:rPr lang="en-US" sz="2000" b="1" dirty="0" err="1">
                <a:solidFill>
                  <a:srgbClr val="C00000"/>
                </a:solidFill>
                <a:effectLst>
                  <a:outerShdw blurRad="38100" dist="38100" dir="2700000" algn="tl">
                    <a:srgbClr val="000000">
                      <a:alpha val="43137"/>
                    </a:srgbClr>
                  </a:outerShdw>
                </a:effectLst>
              </a:rPr>
              <a:t>ATC</a:t>
            </a:r>
            <a:r>
              <a:rPr lang="en-US" sz="1200" b="1" dirty="0" err="1">
                <a:solidFill>
                  <a:srgbClr val="C00000"/>
                </a:solidFill>
                <a:effectLst>
                  <a:outerShdw blurRad="38100" dist="38100" dir="2700000" algn="tl">
                    <a:srgbClr val="000000">
                      <a:alpha val="43137"/>
                    </a:srgbClr>
                  </a:outerShdw>
                </a:effectLst>
              </a:rPr>
              <a:t>min</a:t>
            </a:r>
            <a:endParaRPr lang="ar-SA" sz="1200" b="1" dirty="0">
              <a:solidFill>
                <a:srgbClr val="C00000"/>
              </a:solidFill>
              <a:effectLst>
                <a:outerShdw blurRad="38100" dist="38100" dir="2700000" algn="tl">
                  <a:srgbClr val="000000">
                    <a:alpha val="43137"/>
                  </a:srgbClr>
                </a:outerShdw>
              </a:effectLst>
            </a:endParaRPr>
          </a:p>
          <a:p>
            <a:r>
              <a:rPr lang="ar-SA" sz="2000" dirty="0">
                <a:solidFill>
                  <a:schemeClr val="tx1"/>
                </a:solidFill>
                <a:effectLst>
                  <a:outerShdw blurRad="38100" dist="38100" dir="2700000" algn="tl">
                    <a:srgbClr val="000000">
                      <a:alpha val="43137"/>
                    </a:srgbClr>
                  </a:outerShdw>
                </a:effectLst>
              </a:rPr>
              <a:t>تحقق خسائر ويجب ان تتوقف لانها تتحمل كل التكاليف الثابتة وجزء من المتغيرة  </a:t>
            </a:r>
          </a:p>
        </p:txBody>
      </p:sp>
      <p:cxnSp>
        <p:nvCxnSpPr>
          <p:cNvPr id="8" name="Straight Connector 7"/>
          <p:cNvCxnSpPr/>
          <p:nvPr/>
        </p:nvCxnSpPr>
        <p:spPr>
          <a:xfrm flipV="1">
            <a:off x="2799015" y="2755487"/>
            <a:ext cx="1031482" cy="2130653"/>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flipV="1">
            <a:off x="2804160" y="2755487"/>
            <a:ext cx="1009484" cy="2134060"/>
          </a:xfrm>
          <a:prstGeom prst="line">
            <a:avLst/>
          </a:prstGeom>
          <a:ln w="38100">
            <a:solidFill>
              <a:srgbClr val="FFC000"/>
            </a:solidFill>
          </a:ln>
          <a:effectLst>
            <a:outerShdw blurRad="63500" sx="102000" sy="102000" algn="ctr" rotWithShape="0">
              <a:prstClr val="black">
                <a:alpha val="40000"/>
              </a:prstClr>
            </a:outerShdw>
          </a:effectLst>
        </p:spPr>
        <p:style>
          <a:lnRef idx="3">
            <a:schemeClr val="accent2"/>
          </a:lnRef>
          <a:fillRef idx="0">
            <a:schemeClr val="accent2"/>
          </a:fillRef>
          <a:effectRef idx="2">
            <a:schemeClr val="accent2"/>
          </a:effectRef>
          <a:fontRef idx="minor">
            <a:schemeClr val="tx1"/>
          </a:fontRef>
        </p:style>
      </p:cxnSp>
      <p:sp>
        <p:nvSpPr>
          <p:cNvPr id="11" name="Rectangle 10"/>
          <p:cNvSpPr/>
          <p:nvPr/>
        </p:nvSpPr>
        <p:spPr>
          <a:xfrm>
            <a:off x="1924855" y="2649355"/>
            <a:ext cx="1584176" cy="491642"/>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dirty="0"/>
              <a:t>منحنى عرض المنشأة </a:t>
            </a:r>
            <a:endParaRPr lang="en-US" dirty="0"/>
          </a:p>
        </p:txBody>
      </p:sp>
      <p:cxnSp>
        <p:nvCxnSpPr>
          <p:cNvPr id="14" name="Elbow Connector 13"/>
          <p:cNvCxnSpPr/>
          <p:nvPr/>
        </p:nvCxnSpPr>
        <p:spPr>
          <a:xfrm>
            <a:off x="2964548" y="3053148"/>
            <a:ext cx="430736" cy="285213"/>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2758441" y="4878984"/>
            <a:ext cx="45719" cy="7200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748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71500" y="0"/>
            <a:ext cx="468052" cy="400110"/>
          </a:xfrm>
          <a:prstGeom prst="rect">
            <a:avLst/>
          </a:prstGeom>
          <a:noFill/>
        </p:spPr>
        <p:txBody>
          <a:bodyPr wrap="square" rtlCol="1">
            <a:spAutoFit/>
          </a:bodyPr>
          <a:lstStyle/>
          <a:p>
            <a:r>
              <a:rPr lang="en-US" sz="2000" b="1" dirty="0">
                <a:solidFill>
                  <a:schemeClr val="bg1"/>
                </a:solidFill>
              </a:rPr>
              <a:t>16</a:t>
            </a:r>
            <a:endParaRPr lang="ar-SA" sz="2000" b="1" dirty="0">
              <a:solidFill>
                <a:schemeClr val="bg1"/>
              </a:solidFill>
            </a:endParaRPr>
          </a:p>
        </p:txBody>
      </p:sp>
      <p:sp>
        <p:nvSpPr>
          <p:cNvPr id="3" name="Rectangle 2"/>
          <p:cNvSpPr/>
          <p:nvPr/>
        </p:nvSpPr>
        <p:spPr>
          <a:xfrm>
            <a:off x="899592" y="602160"/>
            <a:ext cx="7996771" cy="584775"/>
          </a:xfrm>
          <a:prstGeom prst="rect">
            <a:avLst/>
          </a:prstGeom>
          <a:solidFill>
            <a:schemeClr val="bg1"/>
          </a:solidFill>
          <a:ln>
            <a:solidFill>
              <a:schemeClr val="bg1"/>
            </a:solidFill>
          </a:ln>
        </p:spPr>
        <p:txBody>
          <a:bodyPr wrap="square" lIns="91440" tIns="45720" rIns="91440" bIns="45720">
            <a:spAutoFit/>
          </a:bodyPr>
          <a:lstStyle/>
          <a:p>
            <a:pPr algn="ctr"/>
            <a:r>
              <a:rPr lang="ar-SA" sz="3200" b="1" cap="none" spc="0" dirty="0">
                <a:ln w="12700">
                  <a:solidFill>
                    <a:schemeClr val="accent1"/>
                  </a:solidFill>
                  <a:prstDash val="solid"/>
                </a:ln>
                <a:solidFill>
                  <a:srgbClr val="C00000"/>
                </a:solidFill>
              </a:rPr>
              <a:t>الارباح والخسائر في الاجل القصير </a:t>
            </a:r>
            <a:r>
              <a:rPr lang="ar-SA" sz="3200" cap="none" spc="0" dirty="0">
                <a:ln w="12700">
                  <a:solidFill>
                    <a:schemeClr val="accent1"/>
                  </a:solidFill>
                  <a:prstDash val="solid"/>
                </a:ln>
                <a:solidFill>
                  <a:srgbClr val="C00000"/>
                </a:solidFill>
                <a:effectLst>
                  <a:outerShdw dist="38100" dir="2640000" algn="bl" rotWithShape="0">
                    <a:schemeClr val="accent1"/>
                  </a:outerShdw>
                </a:effectLst>
              </a:rPr>
              <a:t> </a:t>
            </a:r>
            <a:endParaRPr lang="en-US" sz="3200" cap="none" spc="0" dirty="0">
              <a:ln w="12700">
                <a:solidFill>
                  <a:schemeClr val="accent1"/>
                </a:solidFill>
                <a:prstDash val="solid"/>
              </a:ln>
              <a:solidFill>
                <a:srgbClr val="C00000"/>
              </a:solidFill>
              <a:effectLst>
                <a:outerShdw dist="38100" dir="2640000" algn="bl" rotWithShape="0">
                  <a:schemeClr val="accent1"/>
                </a:outerShdw>
              </a:effectLst>
            </a:endParaRP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358942620"/>
                  </p:ext>
                </p:extLst>
              </p:nvPr>
            </p:nvGraphicFramePr>
            <p:xfrm>
              <a:off x="71500" y="1392960"/>
              <a:ext cx="8838182" cy="4844514"/>
            </p:xfrm>
            <a:graphic>
              <a:graphicData uri="http://schemas.openxmlformats.org/drawingml/2006/table">
                <a:tbl>
                  <a:tblPr rtl="1" firstRow="1" bandRow="1">
                    <a:tableStyleId>{21E4AEA4-8DFA-4A89-87EB-49C32662AFE0}</a:tableStyleId>
                  </a:tblPr>
                  <a:tblGrid>
                    <a:gridCol w="2978554">
                      <a:extLst>
                        <a:ext uri="{9D8B030D-6E8A-4147-A177-3AD203B41FA5}">
                          <a16:colId xmlns:a16="http://schemas.microsoft.com/office/drawing/2014/main" xmlns="" val="20000"/>
                        </a:ext>
                      </a:extLst>
                    </a:gridCol>
                    <a:gridCol w="2507304">
                      <a:extLst>
                        <a:ext uri="{9D8B030D-6E8A-4147-A177-3AD203B41FA5}">
                          <a16:colId xmlns:a16="http://schemas.microsoft.com/office/drawing/2014/main" xmlns="" val="20001"/>
                        </a:ext>
                      </a:extLst>
                    </a:gridCol>
                    <a:gridCol w="3352324">
                      <a:extLst>
                        <a:ext uri="{9D8B030D-6E8A-4147-A177-3AD203B41FA5}">
                          <a16:colId xmlns:a16="http://schemas.microsoft.com/office/drawing/2014/main" xmlns="" val="20002"/>
                        </a:ext>
                      </a:extLst>
                    </a:gridCol>
                  </a:tblGrid>
                  <a:tr h="1182312">
                    <a:tc>
                      <a:txBody>
                        <a:bodyPr/>
                        <a:lstStyle/>
                        <a:p>
                          <a:pPr algn="ctr" rtl="1"/>
                          <a:r>
                            <a:rPr lang="ar-SA" sz="2400" dirty="0">
                              <a:solidFill>
                                <a:schemeClr val="tx1"/>
                              </a:solidFill>
                              <a:effectLst>
                                <a:outerShdw blurRad="38100" dist="38100" dir="2700000" algn="tl">
                                  <a:srgbClr val="000000">
                                    <a:alpha val="43137"/>
                                  </a:srgbClr>
                                </a:outerShdw>
                              </a:effectLst>
                            </a:rPr>
                            <a:t>السعر في المنافسة</a:t>
                          </a:r>
                        </a:p>
                      </a:txBody>
                      <a:tcPr anchor="ctr"/>
                    </a:tc>
                    <a:tc>
                      <a:txBody>
                        <a:bodyPr/>
                        <a:lstStyle/>
                        <a:p>
                          <a:pPr algn="ctr" rtl="1"/>
                          <a:endParaRPr lang="ar-SA" sz="2400" dirty="0">
                            <a:solidFill>
                              <a:schemeClr val="tx1"/>
                            </a:solidFill>
                            <a:effectLst>
                              <a:outerShdw blurRad="38100" dist="38100" dir="2700000" algn="tl">
                                <a:srgbClr val="000000">
                                  <a:alpha val="43137"/>
                                </a:srgbClr>
                              </a:outerShdw>
                            </a:effectLst>
                          </a:endParaRPr>
                        </a:p>
                        <a:p>
                          <a:pPr algn="ctr" rtl="1"/>
                          <a:r>
                            <a:rPr lang="ar-SA" sz="2400" dirty="0">
                              <a:solidFill>
                                <a:schemeClr val="tx1"/>
                              </a:solidFill>
                              <a:effectLst>
                                <a:outerShdw blurRad="38100" dist="38100" dir="2700000" algn="tl">
                                  <a:srgbClr val="000000">
                                    <a:alpha val="43137"/>
                                  </a:srgbClr>
                                </a:outerShdw>
                              </a:effectLst>
                            </a:rPr>
                            <a:t>ارباح / خسائر</a:t>
                          </a:r>
                        </a:p>
                      </a:txBody>
                      <a:tcPr/>
                    </a:tc>
                    <a:tc>
                      <a:txBody>
                        <a:bodyPr/>
                        <a:lstStyle/>
                        <a:p>
                          <a:pPr algn="ctr" rtl="1"/>
                          <a:r>
                            <a:rPr lang="ar-SA" sz="2400" dirty="0">
                              <a:solidFill>
                                <a:schemeClr val="tx1"/>
                              </a:solidFill>
                              <a:effectLst>
                                <a:outerShdw blurRad="38100" dist="38100" dir="2700000" algn="tl">
                                  <a:srgbClr val="000000">
                                    <a:alpha val="43137"/>
                                  </a:srgbClr>
                                </a:outerShdw>
                              </a:effectLst>
                            </a:rPr>
                            <a:t>القرار الأمثل</a:t>
                          </a:r>
                        </a:p>
                      </a:txBody>
                      <a:tcPr anchor="ctr"/>
                    </a:tc>
                    <a:extLst>
                      <a:ext uri="{0D108BD9-81ED-4DB2-BD59-A6C34878D82A}">
                        <a16:rowId xmlns:a16="http://schemas.microsoft.com/office/drawing/2014/main" xmlns="" val="10000"/>
                      </a:ext>
                    </a:extLst>
                  </a:tr>
                  <a:tr h="590814">
                    <a:tc>
                      <a:txBody>
                        <a:bodyPr/>
                        <a:lstStyle/>
                        <a:p>
                          <a:pPr algn="ctr" rtl="1"/>
                          <a:r>
                            <a:rPr lang="en-US" sz="1600" dirty="0" err="1"/>
                            <a:t>ATCmin</a:t>
                          </a:r>
                          <a:r>
                            <a:rPr lang="en-US" sz="1600" baseline="0" dirty="0"/>
                            <a:t> </a:t>
                          </a:r>
                          <a14:m>
                            <m:oMath xmlns:m="http://schemas.openxmlformats.org/officeDocument/2006/math">
                              <m:r>
                                <a:rPr lang="en-US" sz="1600" baseline="0" smtClean="0">
                                  <a:latin typeface="Cambria Math" panose="02040503050406030204" pitchFamily="18" charset="0"/>
                                </a:rPr>
                                <m:t>&lt;</m:t>
                              </m:r>
                            </m:oMath>
                          </a14:m>
                          <a:r>
                            <a:rPr lang="en-US" sz="1600" baseline="0" dirty="0"/>
                            <a:t> (MC=P)</a:t>
                          </a:r>
                          <a:endParaRPr lang="ar-SA" sz="1600" b="1" dirty="0"/>
                        </a:p>
                      </a:txBody>
                      <a:tcPr anchor="ctr"/>
                    </a:tc>
                    <a:tc>
                      <a:txBody>
                        <a:bodyPr/>
                        <a:lstStyle/>
                        <a:p>
                          <a:pPr algn="ctr" rtl="1"/>
                          <a:r>
                            <a:rPr lang="ar-SA" sz="1600" dirty="0"/>
                            <a:t>أرباح</a:t>
                          </a:r>
                          <a:endParaRPr lang="ar-SA" sz="1600" b="1" dirty="0"/>
                        </a:p>
                      </a:txBody>
                      <a:tcPr anchor="ctr"/>
                    </a:tc>
                    <a:tc>
                      <a:txBody>
                        <a:bodyPr/>
                        <a:lstStyle/>
                        <a:p>
                          <a:pPr algn="ctr" rtl="1"/>
                          <a:r>
                            <a:rPr lang="ar-SA" sz="1600" dirty="0"/>
                            <a:t>تستمر( تحقق أرباح)</a:t>
                          </a:r>
                          <a:endParaRPr lang="ar-SA" sz="1600" b="1" dirty="0"/>
                        </a:p>
                      </a:txBody>
                      <a:tcPr anchor="ctr"/>
                    </a:tc>
                    <a:extLst>
                      <a:ext uri="{0D108BD9-81ED-4DB2-BD59-A6C34878D82A}">
                        <a16:rowId xmlns:a16="http://schemas.microsoft.com/office/drawing/2014/main" xmlns="" val="10001"/>
                      </a:ext>
                    </a:extLst>
                  </a:tr>
                  <a:tr h="590814">
                    <a:tc>
                      <a:txBody>
                        <a:bodyPr/>
                        <a:lstStyle/>
                        <a:p>
                          <a:pPr algn="ctr" rtl="1"/>
                          <a:r>
                            <a:rPr lang="en-US" sz="1600" dirty="0" err="1"/>
                            <a:t>ATCmin</a:t>
                          </a:r>
                          <a:r>
                            <a:rPr lang="en-US" sz="1600" baseline="0" dirty="0"/>
                            <a:t> </a:t>
                          </a:r>
                          <a14:m>
                            <m:oMath xmlns:m="http://schemas.openxmlformats.org/officeDocument/2006/math">
                              <m:r>
                                <a:rPr lang="en-US" sz="1600" baseline="0" smtClean="0">
                                  <a:latin typeface="Cambria Math" panose="02040503050406030204" pitchFamily="18" charset="0"/>
                                </a:rPr>
                                <m:t>=</m:t>
                              </m:r>
                            </m:oMath>
                          </a14:m>
                          <a:r>
                            <a:rPr lang="en-US" sz="1600" baseline="0" dirty="0"/>
                            <a:t> (MC=P)</a:t>
                          </a:r>
                          <a:endParaRPr lang="ar-SA" sz="1600" b="1" dirty="0"/>
                        </a:p>
                      </a:txBody>
                      <a:tcPr anchor="ctr"/>
                    </a:tc>
                    <a:tc>
                      <a:txBody>
                        <a:bodyPr/>
                        <a:lstStyle/>
                        <a:p>
                          <a:pPr algn="ctr" rtl="1"/>
                          <a:r>
                            <a:rPr lang="ar-SA" sz="1600" dirty="0"/>
                            <a:t>لا ارباح ولا خسائر (ارباح عادية)</a:t>
                          </a:r>
                          <a:endParaRPr lang="ar-SA" sz="1600" b="1" dirty="0">
                            <a:solidFill>
                              <a:srgbClr val="00863D"/>
                            </a:solidFill>
                          </a:endParaRPr>
                        </a:p>
                      </a:txBody>
                      <a:tcPr anchor="ctr"/>
                    </a:tc>
                    <a:tc>
                      <a:txBody>
                        <a:bodyPr/>
                        <a:lstStyle/>
                        <a:p>
                          <a:pPr algn="ctr" rtl="1"/>
                          <a:r>
                            <a:rPr lang="ar-SA" sz="1600" dirty="0"/>
                            <a:t>تستمر( لاتحقق لا أرباح ولا خسائر وتغطي كل التكاليف الثايتة وتسمى أرباح عادية )</a:t>
                          </a:r>
                          <a:endParaRPr lang="ar-SA" sz="1600" b="1" dirty="0"/>
                        </a:p>
                      </a:txBody>
                      <a:tcPr anchor="ctr"/>
                    </a:tc>
                    <a:extLst>
                      <a:ext uri="{0D108BD9-81ED-4DB2-BD59-A6C34878D82A}">
                        <a16:rowId xmlns:a16="http://schemas.microsoft.com/office/drawing/2014/main" xmlns="" val="10002"/>
                      </a:ext>
                    </a:extLst>
                  </a:tr>
                  <a:tr h="590814">
                    <a:tc>
                      <a:txBody>
                        <a:bodyPr/>
                        <a:lstStyle/>
                        <a:p>
                          <a:pPr algn="ctr" rtl="1"/>
                          <a:r>
                            <a:rPr lang="en-US" sz="1600" dirty="0" err="1"/>
                            <a:t>AVCmin</a:t>
                          </a:r>
                          <a:r>
                            <a:rPr lang="en-US" sz="1600" baseline="0" dirty="0"/>
                            <a:t> </a:t>
                          </a:r>
                          <a14:m>
                            <m:oMath xmlns:m="http://schemas.openxmlformats.org/officeDocument/2006/math">
                              <m:r>
                                <a:rPr lang="en-US" sz="1600" baseline="0" smtClean="0">
                                  <a:latin typeface="Cambria Math" panose="02040503050406030204" pitchFamily="18" charset="0"/>
                                </a:rPr>
                                <m:t>&lt;</m:t>
                              </m:r>
                            </m:oMath>
                          </a14:m>
                          <a:r>
                            <a:rPr lang="en-US" sz="1600" baseline="0" dirty="0"/>
                            <a:t> (MC=P) =</a:t>
                          </a:r>
                          <a:r>
                            <a:rPr lang="en-US" sz="1600" dirty="0" err="1"/>
                            <a:t>ATCmin</a:t>
                          </a:r>
                          <a:r>
                            <a:rPr lang="en-US" sz="1600" baseline="0" dirty="0"/>
                            <a:t> </a:t>
                          </a:r>
                          <a:endParaRPr lang="ar-SA" sz="1600" b="1" dirty="0">
                            <a:solidFill>
                              <a:srgbClr val="C00000"/>
                            </a:solidFill>
                          </a:endParaRPr>
                        </a:p>
                      </a:txBody>
                      <a:tcPr anchor="ctr"/>
                    </a:tc>
                    <a:tc>
                      <a:txBody>
                        <a:bodyPr/>
                        <a:lstStyle/>
                        <a:p>
                          <a:pPr algn="ctr" rtl="1"/>
                          <a:r>
                            <a:rPr lang="ar-SA" sz="1600" dirty="0"/>
                            <a:t>خسائر</a:t>
                          </a:r>
                          <a:endParaRPr lang="ar-SA" sz="1600" b="1" dirty="0"/>
                        </a:p>
                      </a:txBody>
                      <a:tcPr anchor="ctr"/>
                    </a:tc>
                    <a:tc>
                      <a:txBody>
                        <a:bodyPr/>
                        <a:lstStyle/>
                        <a:p>
                          <a:pPr algn="ctr" rtl="1"/>
                          <a:r>
                            <a:rPr lang="ar-SA" sz="1600" dirty="0"/>
                            <a:t>تستمر (تغطي جزء من التكاليف الثابتة )</a:t>
                          </a:r>
                          <a:endParaRPr lang="ar-SA" sz="1600" b="1" dirty="0"/>
                        </a:p>
                      </a:txBody>
                      <a:tcPr anchor="ctr"/>
                    </a:tc>
                    <a:extLst>
                      <a:ext uri="{0D108BD9-81ED-4DB2-BD59-A6C34878D82A}">
                        <a16:rowId xmlns:a16="http://schemas.microsoft.com/office/drawing/2014/main" xmlns="" val="10003"/>
                      </a:ext>
                    </a:extLst>
                  </a:tr>
                  <a:tr h="1066800">
                    <a:tc>
                      <a:txBody>
                        <a:bodyPr/>
                        <a:lstStyle/>
                        <a:p>
                          <a:pPr algn="ctr" rtl="1"/>
                          <a:r>
                            <a:rPr lang="en-US" sz="1600" dirty="0"/>
                            <a:t>AVC</a:t>
                          </a:r>
                          <a:r>
                            <a:rPr lang="en-US" sz="1600" dirty="0" err="1"/>
                            <a:t>min</a:t>
                          </a:r>
                          <a:r>
                            <a:rPr lang="en-US" sz="1600" baseline="0" dirty="0"/>
                            <a:t> </a:t>
                          </a:r>
                          <a14:m>
                            <m:oMath xmlns:m="http://schemas.openxmlformats.org/officeDocument/2006/math">
                              <m:r>
                                <a:rPr lang="en-US" sz="1600" baseline="0" smtClean="0">
                                  <a:latin typeface="Cambria Math" panose="02040503050406030204" pitchFamily="18" charset="0"/>
                                </a:rPr>
                                <m:t>=(</m:t>
                              </m:r>
                            </m:oMath>
                          </a14:m>
                          <a:r>
                            <a:rPr lang="en-US" sz="1600" baseline="0" dirty="0"/>
                            <a:t> MC=P)&lt;</a:t>
                          </a:r>
                          <a:r>
                            <a:rPr lang="en-US" sz="1600" dirty="0" err="1"/>
                            <a:t>ATCmin</a:t>
                          </a:r>
                          <a:endParaRPr lang="ar-SA" sz="1600" b="1" dirty="0">
                            <a:solidFill>
                              <a:srgbClr val="C00000"/>
                            </a:solidFill>
                          </a:endParaRPr>
                        </a:p>
                      </a:txBody>
                      <a:tcPr anchor="ctr"/>
                    </a:tc>
                    <a:tc>
                      <a:txBody>
                        <a:bodyPr/>
                        <a:lstStyle/>
                        <a:p>
                          <a:pPr algn="ctr" rtl="1"/>
                          <a:r>
                            <a:rPr lang="ar-SA" sz="1600" dirty="0"/>
                            <a:t>خسائر</a:t>
                          </a:r>
                          <a:endParaRPr lang="ar-SA" sz="1600" b="1" dirty="0">
                            <a:solidFill>
                              <a:srgbClr val="FF0000"/>
                            </a:solidFill>
                          </a:endParaRPr>
                        </a:p>
                      </a:txBody>
                      <a:tcPr anchor="ctr"/>
                    </a:tc>
                    <a:tc>
                      <a:txBody>
                        <a:bodyPr/>
                        <a:lstStyle/>
                        <a:p>
                          <a:pPr algn="ctr" rtl="1"/>
                          <a:r>
                            <a:rPr lang="ar-SA" sz="1600" dirty="0"/>
                            <a:t>سيان</a:t>
                          </a:r>
                        </a:p>
                        <a:p>
                          <a:pPr algn="ctr" rtl="1"/>
                          <a:r>
                            <a:rPr lang="ar-SA" sz="1600" dirty="0"/>
                            <a:t>(تتحمل كامل التكاليف الثابتة </a:t>
                          </a:r>
                          <a:r>
                            <a:rPr lang="ar-SA" sz="1600" dirty="0" err="1"/>
                            <a:t>فالامر</a:t>
                          </a:r>
                          <a:r>
                            <a:rPr lang="ar-SA" sz="1600" dirty="0"/>
                            <a:t> سيان تستطيع تستمر او تتوقف يعتمد على التوقعات المستقبلية)</a:t>
                          </a:r>
                          <a:endParaRPr lang="ar-SA" sz="1600" b="1" dirty="0"/>
                        </a:p>
                      </a:txBody>
                      <a:tcPr anchor="ctr"/>
                    </a:tc>
                    <a:extLst>
                      <a:ext uri="{0D108BD9-81ED-4DB2-BD59-A6C34878D82A}">
                        <a16:rowId xmlns:a16="http://schemas.microsoft.com/office/drawing/2014/main" xmlns="" val="10004"/>
                      </a:ext>
                    </a:extLst>
                  </a:tr>
                  <a:tr h="822960">
                    <a:tc>
                      <a:txBody>
                        <a:bodyPr/>
                        <a:lstStyle/>
                        <a:p>
                          <a:pPr algn="ctr" rtl="1"/>
                          <a:r>
                            <a:rPr lang="en-US" sz="1600" dirty="0" err="1"/>
                            <a:t>AVCmin</a:t>
                          </a:r>
                          <a:r>
                            <a:rPr lang="en-US" sz="1600" baseline="0" dirty="0"/>
                            <a:t> </a:t>
                          </a:r>
                          <a14:m>
                            <m:oMath xmlns:m="http://schemas.openxmlformats.org/officeDocument/2006/math">
                              <m:r>
                                <a:rPr lang="en-US" sz="1600" baseline="0" smtClean="0">
                                  <a:latin typeface="Cambria Math" panose="02040503050406030204" pitchFamily="18" charset="0"/>
                                </a:rPr>
                                <m:t>&gt;</m:t>
                              </m:r>
                            </m:oMath>
                          </a14:m>
                          <a:r>
                            <a:rPr lang="en-US" sz="1600" baseline="0" dirty="0"/>
                            <a:t> (MC=P)&lt;</a:t>
                          </a:r>
                          <a:r>
                            <a:rPr lang="en-US" sz="1600" dirty="0"/>
                            <a:t> </a:t>
                          </a:r>
                          <a:r>
                            <a:rPr lang="en-US" sz="1600" dirty="0" err="1"/>
                            <a:t>ATCmin</a:t>
                          </a:r>
                          <a:endParaRPr lang="ar-SA" sz="1600" b="1" dirty="0">
                            <a:solidFill>
                              <a:srgbClr val="C00000"/>
                            </a:solidFill>
                          </a:endParaRPr>
                        </a:p>
                      </a:txBody>
                      <a:tcPr anchor="ctr"/>
                    </a:tc>
                    <a:tc>
                      <a:txBody>
                        <a:bodyPr/>
                        <a:lstStyle/>
                        <a:p>
                          <a:pPr algn="ctr" rtl="1"/>
                          <a:r>
                            <a:rPr lang="ar-SA" sz="1600" dirty="0"/>
                            <a:t>خسائر</a:t>
                          </a:r>
                          <a:endParaRPr lang="ar-SA" sz="1600" b="1" dirty="0"/>
                        </a:p>
                      </a:txBody>
                      <a:tcPr anchor="ctr"/>
                    </a:tc>
                    <a:tc>
                      <a:txBody>
                        <a:bodyPr/>
                        <a:lstStyle/>
                        <a:p>
                          <a:pPr algn="ctr" rtl="1"/>
                          <a:r>
                            <a:rPr lang="ar-SA" sz="1600" dirty="0"/>
                            <a:t>تتوقف</a:t>
                          </a:r>
                        </a:p>
                        <a:p>
                          <a:pPr algn="ctr" rtl="1"/>
                          <a:r>
                            <a:rPr lang="ar-SA" sz="1600" dirty="0"/>
                            <a:t>(تتحمل كامل التكاليف الثابتة وجزء من المتغيرة )</a:t>
                          </a:r>
                          <a:endParaRPr lang="ar-SA" sz="1600" b="1" dirty="0"/>
                        </a:p>
                      </a:txBody>
                      <a:tcPr anchor="ctr"/>
                    </a:tc>
                    <a:extLst>
                      <a:ext uri="{0D108BD9-81ED-4DB2-BD59-A6C34878D82A}">
                        <a16:rowId xmlns:a16="http://schemas.microsoft.com/office/drawing/2014/main" xmlns="" val="10005"/>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358942620"/>
                  </p:ext>
                </p:extLst>
              </p:nvPr>
            </p:nvGraphicFramePr>
            <p:xfrm>
              <a:off x="71500" y="1392960"/>
              <a:ext cx="8838182" cy="4844514"/>
            </p:xfrm>
            <a:graphic>
              <a:graphicData uri="http://schemas.openxmlformats.org/drawingml/2006/table">
                <a:tbl>
                  <a:tblPr rtl="1" firstRow="1" bandRow="1">
                    <a:tableStyleId>{21E4AEA4-8DFA-4A89-87EB-49C32662AFE0}</a:tableStyleId>
                  </a:tblPr>
                  <a:tblGrid>
                    <a:gridCol w="2978554">
                      <a:extLst>
                        <a:ext uri="{9D8B030D-6E8A-4147-A177-3AD203B41FA5}">
                          <a16:colId xmlns:a16="http://schemas.microsoft.com/office/drawing/2014/main" val="20000"/>
                        </a:ext>
                      </a:extLst>
                    </a:gridCol>
                    <a:gridCol w="2507304">
                      <a:extLst>
                        <a:ext uri="{9D8B030D-6E8A-4147-A177-3AD203B41FA5}">
                          <a16:colId xmlns:a16="http://schemas.microsoft.com/office/drawing/2014/main" val="20001"/>
                        </a:ext>
                      </a:extLst>
                    </a:gridCol>
                    <a:gridCol w="3352324">
                      <a:extLst>
                        <a:ext uri="{9D8B030D-6E8A-4147-A177-3AD203B41FA5}">
                          <a16:colId xmlns:a16="http://schemas.microsoft.com/office/drawing/2014/main" val="20002"/>
                        </a:ext>
                      </a:extLst>
                    </a:gridCol>
                  </a:tblGrid>
                  <a:tr h="1182312">
                    <a:tc>
                      <a:txBody>
                        <a:bodyPr/>
                        <a:lstStyle/>
                        <a:p>
                          <a:pPr algn="ctr" rtl="1"/>
                          <a:r>
                            <a:rPr lang="ar-SA" sz="2400" dirty="0">
                              <a:solidFill>
                                <a:schemeClr val="tx1"/>
                              </a:solidFill>
                              <a:effectLst>
                                <a:outerShdw blurRad="38100" dist="38100" dir="2700000" algn="tl">
                                  <a:srgbClr val="000000">
                                    <a:alpha val="43137"/>
                                  </a:srgbClr>
                                </a:outerShdw>
                              </a:effectLst>
                            </a:rPr>
                            <a:t>السعر في المنافسة</a:t>
                          </a:r>
                        </a:p>
                      </a:txBody>
                      <a:tcPr anchor="ctr"/>
                    </a:tc>
                    <a:tc>
                      <a:txBody>
                        <a:bodyPr/>
                        <a:lstStyle/>
                        <a:p>
                          <a:pPr algn="ctr" rtl="1"/>
                          <a:endParaRPr lang="ar-SA" sz="2400" dirty="0">
                            <a:solidFill>
                              <a:schemeClr val="tx1"/>
                            </a:solidFill>
                            <a:effectLst>
                              <a:outerShdw blurRad="38100" dist="38100" dir="2700000" algn="tl">
                                <a:srgbClr val="000000">
                                  <a:alpha val="43137"/>
                                </a:srgbClr>
                              </a:outerShdw>
                            </a:effectLst>
                          </a:endParaRPr>
                        </a:p>
                        <a:p>
                          <a:pPr algn="ctr" rtl="1"/>
                          <a:r>
                            <a:rPr lang="ar-SA" sz="2400" dirty="0">
                              <a:solidFill>
                                <a:schemeClr val="tx1"/>
                              </a:solidFill>
                              <a:effectLst>
                                <a:outerShdw blurRad="38100" dist="38100" dir="2700000" algn="tl">
                                  <a:srgbClr val="000000">
                                    <a:alpha val="43137"/>
                                  </a:srgbClr>
                                </a:outerShdw>
                              </a:effectLst>
                            </a:rPr>
                            <a:t>ارباح / خسائر</a:t>
                          </a:r>
                        </a:p>
                      </a:txBody>
                      <a:tcPr/>
                    </a:tc>
                    <a:tc>
                      <a:txBody>
                        <a:bodyPr/>
                        <a:lstStyle/>
                        <a:p>
                          <a:pPr algn="ctr" rtl="1"/>
                          <a:r>
                            <a:rPr lang="ar-SA" sz="2400" dirty="0">
                              <a:solidFill>
                                <a:schemeClr val="tx1"/>
                              </a:solidFill>
                              <a:effectLst>
                                <a:outerShdw blurRad="38100" dist="38100" dir="2700000" algn="tl">
                                  <a:srgbClr val="000000">
                                    <a:alpha val="43137"/>
                                  </a:srgbClr>
                                </a:outerShdw>
                              </a:effectLst>
                            </a:rPr>
                            <a:t>القرار الأمثل</a:t>
                          </a:r>
                        </a:p>
                      </a:txBody>
                      <a:tcPr anchor="ctr"/>
                    </a:tc>
                    <a:extLst>
                      <a:ext uri="{0D108BD9-81ED-4DB2-BD59-A6C34878D82A}">
                        <a16:rowId xmlns:a16="http://schemas.microsoft.com/office/drawing/2014/main" val="10000"/>
                      </a:ext>
                    </a:extLst>
                  </a:tr>
                  <a:tr h="590814">
                    <a:tc>
                      <a:txBody>
                        <a:bodyPr/>
                        <a:lstStyle/>
                        <a:p>
                          <a:endParaRPr lang="en-US"/>
                        </a:p>
                      </a:txBody>
                      <a:tcPr anchor="ctr">
                        <a:blipFill>
                          <a:blip r:embed="rId2"/>
                          <a:stretch>
                            <a:fillRect l="-204" t="-201031" r="-197546" b="-522680"/>
                          </a:stretch>
                        </a:blipFill>
                      </a:tcPr>
                    </a:tc>
                    <a:tc>
                      <a:txBody>
                        <a:bodyPr/>
                        <a:lstStyle/>
                        <a:p>
                          <a:pPr algn="ctr" rtl="1"/>
                          <a:r>
                            <a:rPr lang="ar-SA" sz="1600" dirty="0"/>
                            <a:t>أرباح</a:t>
                          </a:r>
                          <a:endParaRPr lang="ar-SA" sz="1600" b="1" dirty="0"/>
                        </a:p>
                      </a:txBody>
                      <a:tcPr anchor="ctr"/>
                    </a:tc>
                    <a:tc>
                      <a:txBody>
                        <a:bodyPr/>
                        <a:lstStyle/>
                        <a:p>
                          <a:pPr algn="ctr" rtl="1"/>
                          <a:r>
                            <a:rPr lang="ar-SA" sz="1600" dirty="0"/>
                            <a:t>تستمر( تحقق أرباح)</a:t>
                          </a:r>
                          <a:endParaRPr lang="ar-SA" sz="1600" b="1" dirty="0"/>
                        </a:p>
                      </a:txBody>
                      <a:tcPr anchor="ctr"/>
                    </a:tc>
                    <a:extLst>
                      <a:ext uri="{0D108BD9-81ED-4DB2-BD59-A6C34878D82A}">
                        <a16:rowId xmlns:a16="http://schemas.microsoft.com/office/drawing/2014/main" val="10001"/>
                      </a:ext>
                    </a:extLst>
                  </a:tr>
                  <a:tr h="590814">
                    <a:tc>
                      <a:txBody>
                        <a:bodyPr/>
                        <a:lstStyle/>
                        <a:p>
                          <a:endParaRPr lang="en-US"/>
                        </a:p>
                      </a:txBody>
                      <a:tcPr anchor="ctr">
                        <a:blipFill>
                          <a:blip r:embed="rId2"/>
                          <a:stretch>
                            <a:fillRect l="-204" t="-301031" r="-197546" b="-422680"/>
                          </a:stretch>
                        </a:blipFill>
                      </a:tcPr>
                    </a:tc>
                    <a:tc>
                      <a:txBody>
                        <a:bodyPr/>
                        <a:lstStyle/>
                        <a:p>
                          <a:pPr algn="ctr" rtl="1"/>
                          <a:r>
                            <a:rPr lang="ar-SA" sz="1600" dirty="0"/>
                            <a:t>لا ارباح ولا خسائر (ارباح عادية)</a:t>
                          </a:r>
                          <a:endParaRPr lang="ar-SA" sz="1600" b="1" dirty="0">
                            <a:solidFill>
                              <a:srgbClr val="00863D"/>
                            </a:solidFill>
                          </a:endParaRPr>
                        </a:p>
                      </a:txBody>
                      <a:tcPr anchor="ctr"/>
                    </a:tc>
                    <a:tc>
                      <a:txBody>
                        <a:bodyPr/>
                        <a:lstStyle/>
                        <a:p>
                          <a:pPr algn="ctr" rtl="1"/>
                          <a:r>
                            <a:rPr lang="ar-SA" sz="1600" dirty="0"/>
                            <a:t>تستمر( لاتحقق لا أرباح ولا خسائر وتغطي كل التكاليف الثايتة وتسمى أرباح عادية )</a:t>
                          </a:r>
                          <a:endParaRPr lang="ar-SA" sz="1600" b="1" dirty="0"/>
                        </a:p>
                      </a:txBody>
                      <a:tcPr anchor="ctr"/>
                    </a:tc>
                    <a:extLst>
                      <a:ext uri="{0D108BD9-81ED-4DB2-BD59-A6C34878D82A}">
                        <a16:rowId xmlns:a16="http://schemas.microsoft.com/office/drawing/2014/main" val="10002"/>
                      </a:ext>
                    </a:extLst>
                  </a:tr>
                  <a:tr h="590814">
                    <a:tc>
                      <a:txBody>
                        <a:bodyPr/>
                        <a:lstStyle/>
                        <a:p>
                          <a:endParaRPr lang="en-US"/>
                        </a:p>
                      </a:txBody>
                      <a:tcPr anchor="ctr">
                        <a:blipFill>
                          <a:blip r:embed="rId2"/>
                          <a:stretch>
                            <a:fillRect l="-204" t="-401031" r="-197546" b="-322680"/>
                          </a:stretch>
                        </a:blipFill>
                      </a:tcPr>
                    </a:tc>
                    <a:tc>
                      <a:txBody>
                        <a:bodyPr/>
                        <a:lstStyle/>
                        <a:p>
                          <a:pPr algn="ctr" rtl="1"/>
                          <a:r>
                            <a:rPr lang="ar-SA" sz="1600" dirty="0"/>
                            <a:t>خسائر</a:t>
                          </a:r>
                          <a:endParaRPr lang="ar-SA" sz="1600" b="1" dirty="0"/>
                        </a:p>
                      </a:txBody>
                      <a:tcPr anchor="ctr"/>
                    </a:tc>
                    <a:tc>
                      <a:txBody>
                        <a:bodyPr/>
                        <a:lstStyle/>
                        <a:p>
                          <a:pPr algn="ctr" rtl="1"/>
                          <a:r>
                            <a:rPr lang="ar-SA" sz="1600" dirty="0"/>
                            <a:t>تستمر (تغطي جزء من التكاليف الثابتة )</a:t>
                          </a:r>
                          <a:endParaRPr lang="ar-SA" sz="1600" b="1" dirty="0"/>
                        </a:p>
                      </a:txBody>
                      <a:tcPr anchor="ctr"/>
                    </a:tc>
                    <a:extLst>
                      <a:ext uri="{0D108BD9-81ED-4DB2-BD59-A6C34878D82A}">
                        <a16:rowId xmlns:a16="http://schemas.microsoft.com/office/drawing/2014/main" val="10003"/>
                      </a:ext>
                    </a:extLst>
                  </a:tr>
                  <a:tr h="1066800">
                    <a:tc>
                      <a:txBody>
                        <a:bodyPr/>
                        <a:lstStyle/>
                        <a:p>
                          <a:endParaRPr lang="en-US"/>
                        </a:p>
                      </a:txBody>
                      <a:tcPr anchor="ctr">
                        <a:blipFill>
                          <a:blip r:embed="rId2"/>
                          <a:stretch>
                            <a:fillRect l="-204" t="-276136" r="-197546" b="-77841"/>
                          </a:stretch>
                        </a:blipFill>
                      </a:tcPr>
                    </a:tc>
                    <a:tc>
                      <a:txBody>
                        <a:bodyPr/>
                        <a:lstStyle/>
                        <a:p>
                          <a:pPr algn="ctr" rtl="1"/>
                          <a:r>
                            <a:rPr lang="ar-SA" sz="1600" dirty="0"/>
                            <a:t>خسائر</a:t>
                          </a:r>
                          <a:endParaRPr lang="ar-SA" sz="1600" b="1" dirty="0">
                            <a:solidFill>
                              <a:srgbClr val="FF0000"/>
                            </a:solidFill>
                          </a:endParaRPr>
                        </a:p>
                      </a:txBody>
                      <a:tcPr anchor="ctr"/>
                    </a:tc>
                    <a:tc>
                      <a:txBody>
                        <a:bodyPr/>
                        <a:lstStyle/>
                        <a:p>
                          <a:pPr algn="ctr" rtl="1"/>
                          <a:r>
                            <a:rPr lang="ar-SA" sz="1600" dirty="0"/>
                            <a:t>سيان</a:t>
                          </a:r>
                        </a:p>
                        <a:p>
                          <a:pPr algn="ctr" rtl="1"/>
                          <a:r>
                            <a:rPr lang="ar-SA" sz="1600" dirty="0"/>
                            <a:t>(تتحمل كامل التكاليف الثابتة </a:t>
                          </a:r>
                          <a:r>
                            <a:rPr lang="ar-SA" sz="1600" dirty="0" err="1"/>
                            <a:t>فالامر</a:t>
                          </a:r>
                          <a:r>
                            <a:rPr lang="ar-SA" sz="1600" dirty="0"/>
                            <a:t> سيان تستطيع تستمر او تتوقف يعتمد على التوقعات المستقبلية)</a:t>
                          </a:r>
                          <a:endParaRPr lang="ar-SA" sz="1600" b="1" dirty="0"/>
                        </a:p>
                      </a:txBody>
                      <a:tcPr anchor="ctr"/>
                    </a:tc>
                    <a:extLst>
                      <a:ext uri="{0D108BD9-81ED-4DB2-BD59-A6C34878D82A}">
                        <a16:rowId xmlns:a16="http://schemas.microsoft.com/office/drawing/2014/main" val="10004"/>
                      </a:ext>
                    </a:extLst>
                  </a:tr>
                  <a:tr h="822960">
                    <a:tc>
                      <a:txBody>
                        <a:bodyPr/>
                        <a:lstStyle/>
                        <a:p>
                          <a:endParaRPr lang="en-US"/>
                        </a:p>
                      </a:txBody>
                      <a:tcPr anchor="ctr">
                        <a:blipFill>
                          <a:blip r:embed="rId2"/>
                          <a:stretch>
                            <a:fillRect l="-204" t="-490370" r="-197546" b="-1481"/>
                          </a:stretch>
                        </a:blipFill>
                      </a:tcPr>
                    </a:tc>
                    <a:tc>
                      <a:txBody>
                        <a:bodyPr/>
                        <a:lstStyle/>
                        <a:p>
                          <a:pPr algn="ctr" rtl="1"/>
                          <a:r>
                            <a:rPr lang="ar-SA" sz="1600" dirty="0"/>
                            <a:t>خسائر</a:t>
                          </a:r>
                          <a:endParaRPr lang="ar-SA" sz="1600" b="1" dirty="0"/>
                        </a:p>
                      </a:txBody>
                      <a:tcPr anchor="ctr"/>
                    </a:tc>
                    <a:tc>
                      <a:txBody>
                        <a:bodyPr/>
                        <a:lstStyle/>
                        <a:p>
                          <a:pPr algn="ctr" rtl="1"/>
                          <a:r>
                            <a:rPr lang="ar-SA" sz="1600" dirty="0"/>
                            <a:t>تتوقف</a:t>
                          </a:r>
                        </a:p>
                        <a:p>
                          <a:pPr algn="ctr" rtl="1"/>
                          <a:r>
                            <a:rPr lang="ar-SA" sz="1600" dirty="0"/>
                            <a:t>(تتحمل كامل التكاليف الثابتة وجزء من المتغيرة )</a:t>
                          </a:r>
                          <a:endParaRPr lang="ar-SA" sz="1600" b="1" dirty="0"/>
                        </a:p>
                      </a:txBody>
                      <a:tcPr anchor="ctr"/>
                    </a:tc>
                    <a:extLst>
                      <a:ext uri="{0D108BD9-81ED-4DB2-BD59-A6C34878D82A}">
                        <a16:rowId xmlns:a16="http://schemas.microsoft.com/office/drawing/2014/main" val="10005"/>
                      </a:ext>
                    </a:extLst>
                  </a:tr>
                </a:tbl>
              </a:graphicData>
            </a:graphic>
          </p:graphicFrame>
        </mc:Fallback>
      </mc:AlternateContent>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18</a:t>
            </a:fld>
            <a:endParaRPr lang="ar-SA"/>
          </a:p>
        </p:txBody>
      </p:sp>
    </p:spTree>
    <p:extLst>
      <p:ext uri="{BB962C8B-B14F-4D97-AF65-F5344CB8AC3E}">
        <p14:creationId xmlns:p14="http://schemas.microsoft.com/office/powerpoint/2010/main" val="8536978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19</a:t>
            </a:fld>
            <a:endParaRPr lang="ar-SA"/>
          </a:p>
        </p:txBody>
      </p:sp>
      <p:cxnSp>
        <p:nvCxnSpPr>
          <p:cNvPr id="7" name="Straight Arrow Connector 6"/>
          <p:cNvCxnSpPr/>
          <p:nvPr/>
        </p:nvCxnSpPr>
        <p:spPr>
          <a:xfrm flipV="1">
            <a:off x="1115616" y="2780928"/>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3312368"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423165" y="3495792"/>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17" name="Freeform 16"/>
          <p:cNvSpPr/>
          <p:nvPr/>
        </p:nvSpPr>
        <p:spPr>
          <a:xfrm>
            <a:off x="2267744" y="3411802"/>
            <a:ext cx="2107359" cy="1017571"/>
          </a:xfrm>
          <a:custGeom>
            <a:avLst/>
            <a:gdLst>
              <a:gd name="connsiteX0" fmla="*/ 0 w 2107359"/>
              <a:gd name="connsiteY0" fmla="*/ 72668 h 1017571"/>
              <a:gd name="connsiteX1" fmla="*/ 811454 w 2107359"/>
              <a:gd name="connsiteY1" fmla="*/ 1017346 h 1017571"/>
              <a:gd name="connsiteX2" fmla="*/ 2107359 w 2107359"/>
              <a:gd name="connsiteY2" fmla="*/ 0 h 1017571"/>
              <a:gd name="connsiteX3" fmla="*/ 2107359 w 2107359"/>
              <a:gd name="connsiteY3" fmla="*/ 0 h 1017571"/>
              <a:gd name="connsiteX4" fmla="*/ 2071025 w 2107359"/>
              <a:gd name="connsiteY4" fmla="*/ 12111 h 1017571"/>
              <a:gd name="connsiteX5" fmla="*/ 2071025 w 2107359"/>
              <a:gd name="connsiteY5" fmla="*/ 12111 h 1017571"/>
              <a:gd name="connsiteX6" fmla="*/ 2040747 w 2107359"/>
              <a:gd name="connsiteY6" fmla="*/ 30278 h 1017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07359" h="1017571">
                <a:moveTo>
                  <a:pt x="0" y="72668"/>
                </a:moveTo>
                <a:cubicBezTo>
                  <a:pt x="230114" y="551062"/>
                  <a:pt x="460228" y="1029457"/>
                  <a:pt x="811454" y="1017346"/>
                </a:cubicBezTo>
                <a:cubicBezTo>
                  <a:pt x="1162681" y="1005235"/>
                  <a:pt x="2107359" y="0"/>
                  <a:pt x="2107359" y="0"/>
                </a:cubicBezTo>
                <a:lnTo>
                  <a:pt x="2107359" y="0"/>
                </a:lnTo>
                <a:lnTo>
                  <a:pt x="2071025" y="12111"/>
                </a:lnTo>
                <a:lnTo>
                  <a:pt x="2071025" y="12111"/>
                </a:lnTo>
                <a:lnTo>
                  <a:pt x="2040747" y="30278"/>
                </a:lnTo>
              </a:path>
            </a:pathLst>
          </a:custGeom>
          <a:ln>
            <a:solidFill>
              <a:srgbClr val="00B05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0" name="Freeform 19"/>
          <p:cNvSpPr/>
          <p:nvPr/>
        </p:nvSpPr>
        <p:spPr>
          <a:xfrm>
            <a:off x="1697395" y="3330912"/>
            <a:ext cx="1998357" cy="1968380"/>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392458" y="2959398"/>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MC</a:t>
            </a:r>
          </a:p>
        </p:txBody>
      </p:sp>
      <p:sp>
        <p:nvSpPr>
          <p:cNvPr id="23" name="Rounded Rectangle 22"/>
          <p:cNvSpPr/>
          <p:nvPr/>
        </p:nvSpPr>
        <p:spPr>
          <a:xfrm>
            <a:off x="4380950" y="2999843"/>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ATC</a:t>
            </a:r>
          </a:p>
        </p:txBody>
      </p:sp>
      <p:sp>
        <p:nvSpPr>
          <p:cNvPr id="24" name="Rounded Rectangle 23"/>
          <p:cNvSpPr/>
          <p:nvPr/>
        </p:nvSpPr>
        <p:spPr>
          <a:xfrm>
            <a:off x="512787" y="2317257"/>
            <a:ext cx="627653"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MC</a:t>
            </a:r>
            <a:r>
              <a:rPr lang="ar-SA" sz="1600" dirty="0"/>
              <a:t> </a:t>
            </a:r>
            <a:r>
              <a:rPr lang="en-US" sz="1600" dirty="0"/>
              <a:t>ATCAVC</a:t>
            </a:r>
          </a:p>
          <a:p>
            <a:pPr algn="ctr"/>
            <a:endParaRPr lang="en-US" sz="1600" dirty="0"/>
          </a:p>
        </p:txBody>
      </p:sp>
      <p:sp>
        <p:nvSpPr>
          <p:cNvPr id="25" name="Rounded Rectangle 24"/>
          <p:cNvSpPr/>
          <p:nvPr/>
        </p:nvSpPr>
        <p:spPr>
          <a:xfrm>
            <a:off x="4371097" y="3641943"/>
            <a:ext cx="721197"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AVC</a:t>
            </a:r>
          </a:p>
        </p:txBody>
      </p:sp>
      <p:sp>
        <p:nvSpPr>
          <p:cNvPr id="26" name="Rounded Rectangle 25"/>
          <p:cNvSpPr/>
          <p:nvPr/>
        </p:nvSpPr>
        <p:spPr>
          <a:xfrm>
            <a:off x="4453156" y="5388527"/>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42" name="Rounded Rectangle 41"/>
          <p:cNvSpPr/>
          <p:nvPr/>
        </p:nvSpPr>
        <p:spPr>
          <a:xfrm flipH="1">
            <a:off x="2483690" y="4861346"/>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3" name="Oval 2"/>
          <p:cNvSpPr/>
          <p:nvPr/>
        </p:nvSpPr>
        <p:spPr>
          <a:xfrm flipV="1">
            <a:off x="2614065" y="4941168"/>
            <a:ext cx="150573" cy="171715"/>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010368" y="4374102"/>
            <a:ext cx="132408" cy="157067"/>
          </a:xfrm>
          <a:prstGeom prst="ellipse">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p:nvSpPr>
        <p:spPr>
          <a:xfrm>
            <a:off x="2205030" y="4421650"/>
            <a:ext cx="750433" cy="534309"/>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sz="1400" dirty="0"/>
              <a:t>نقطة الاغلاق </a:t>
            </a:r>
            <a:endParaRPr lang="en-US" sz="1400" dirty="0"/>
          </a:p>
        </p:txBody>
      </p:sp>
      <p:sp>
        <p:nvSpPr>
          <p:cNvPr id="2" name="Rectangle 1"/>
          <p:cNvSpPr/>
          <p:nvPr/>
        </p:nvSpPr>
        <p:spPr>
          <a:xfrm>
            <a:off x="1140440" y="692696"/>
            <a:ext cx="6815936" cy="646331"/>
          </a:xfrm>
          <a:prstGeom prst="rect">
            <a:avLst/>
          </a:prstGeom>
        </p:spPr>
        <p:txBody>
          <a:bodyPr wrap="square">
            <a:spAutoFit/>
          </a:bodyPr>
          <a:lstStyle/>
          <a:p>
            <a:pPr algn="ctr"/>
            <a:r>
              <a:rPr lang="ar-SA" sz="3600" b="1" dirty="0">
                <a:solidFill>
                  <a:srgbClr val="C00000"/>
                </a:solidFill>
                <a:effectLst>
                  <a:outerShdw blurRad="38100" dist="38100" dir="2700000" algn="tl">
                    <a:srgbClr val="000000">
                      <a:alpha val="43137"/>
                    </a:srgbClr>
                  </a:outerShdw>
                </a:effectLst>
              </a:rPr>
              <a:t>منحنى عرض المنشأة في الأجل القصير</a:t>
            </a:r>
          </a:p>
        </p:txBody>
      </p:sp>
      <p:sp>
        <p:nvSpPr>
          <p:cNvPr id="22" name="Rectangle 21"/>
          <p:cNvSpPr/>
          <p:nvPr/>
        </p:nvSpPr>
        <p:spPr>
          <a:xfrm>
            <a:off x="4266101" y="2289815"/>
            <a:ext cx="4718373" cy="3477875"/>
          </a:xfrm>
          <a:prstGeom prst="rect">
            <a:avLst/>
          </a:prstGeom>
        </p:spPr>
        <p:txBody>
          <a:bodyPr wrap="square">
            <a:spAutoFit/>
          </a:bodyPr>
          <a:lstStyle/>
          <a:p>
            <a:r>
              <a:rPr lang="ar-SA" sz="2800" b="1" dirty="0">
                <a:solidFill>
                  <a:srgbClr val="002060"/>
                </a:solidFill>
              </a:rPr>
              <a:t>تعريفه: </a:t>
            </a:r>
            <a:r>
              <a:rPr lang="ar-SA" sz="2800" b="1" dirty="0">
                <a:solidFill>
                  <a:srgbClr val="0070C0"/>
                </a:solidFill>
                <a:effectLst>
                  <a:outerShdw blurRad="38100" dist="38100" dir="2700000" algn="tl">
                    <a:srgbClr val="000000">
                      <a:alpha val="43137"/>
                    </a:srgbClr>
                  </a:outerShdw>
                </a:effectLst>
              </a:rPr>
              <a:t>هو منحنى التكاليف  الحدية </a:t>
            </a:r>
            <a:r>
              <a:rPr lang="en-US" sz="2800" b="1" dirty="0">
                <a:solidFill>
                  <a:srgbClr val="0070C0"/>
                </a:solidFill>
                <a:effectLst>
                  <a:outerShdw blurRad="38100" dist="38100" dir="2700000" algn="tl">
                    <a:srgbClr val="000000">
                      <a:alpha val="43137"/>
                    </a:srgbClr>
                  </a:outerShdw>
                </a:effectLst>
              </a:rPr>
              <a:t>MC </a:t>
            </a:r>
            <a:r>
              <a:rPr lang="ar-SA" sz="2800" b="1" dirty="0">
                <a:solidFill>
                  <a:srgbClr val="0070C0"/>
                </a:solidFill>
                <a:effectLst>
                  <a:outerShdw blurRad="38100" dist="38100" dir="2700000" algn="tl">
                    <a:srgbClr val="000000">
                      <a:alpha val="43137"/>
                    </a:srgbClr>
                  </a:outerShdw>
                </a:effectLst>
              </a:rPr>
              <a:t>من نقطة الإغلاق فأعلى.</a:t>
            </a:r>
          </a:p>
          <a:p>
            <a:r>
              <a:rPr lang="ar-SA" sz="2800" b="1" dirty="0">
                <a:solidFill>
                  <a:srgbClr val="0070C0"/>
                </a:solidFill>
                <a:effectLst>
                  <a:outerShdw blurRad="38100" dist="38100" dir="2700000" algn="tl">
                    <a:srgbClr val="000000">
                      <a:alpha val="43137"/>
                    </a:srgbClr>
                  </a:outerShdw>
                </a:effectLst>
              </a:rPr>
              <a:t>او منحنى التكاليف الحدية فوق نقطة الاغلاق </a:t>
            </a:r>
          </a:p>
          <a:p>
            <a:r>
              <a:rPr lang="ar-SA" sz="2800" b="1" dirty="0">
                <a:solidFill>
                  <a:srgbClr val="C00000"/>
                </a:solidFill>
                <a:effectLst>
                  <a:outerShdw blurRad="38100" dist="38100" dir="2700000" algn="tl">
                    <a:srgbClr val="000000">
                      <a:alpha val="43137"/>
                    </a:srgbClr>
                  </a:outerShdw>
                </a:effectLst>
              </a:rPr>
              <a:t>ملاحظة : </a:t>
            </a:r>
            <a:r>
              <a:rPr lang="ar-SA" sz="2800" b="1" dirty="0">
                <a:solidFill>
                  <a:srgbClr val="0070C0"/>
                </a:solidFill>
                <a:effectLst>
                  <a:outerShdw blurRad="38100" dist="38100" dir="2700000" algn="tl">
                    <a:srgbClr val="000000">
                      <a:alpha val="43137"/>
                    </a:srgbClr>
                  </a:outerShdw>
                </a:effectLst>
              </a:rPr>
              <a:t>لكل منشأة في المنافسة الكاملة منحنى عرض خاص بها لاختلاف تكاليفها</a:t>
            </a:r>
          </a:p>
          <a:p>
            <a:endParaRPr lang="ar-SA" sz="2400" b="1" dirty="0"/>
          </a:p>
        </p:txBody>
      </p:sp>
      <p:sp>
        <p:nvSpPr>
          <p:cNvPr id="27" name="TextBox 26"/>
          <p:cNvSpPr txBox="1"/>
          <p:nvPr/>
        </p:nvSpPr>
        <p:spPr>
          <a:xfrm>
            <a:off x="2142305" y="3071572"/>
            <a:ext cx="1538185" cy="523220"/>
          </a:xfrm>
          <a:prstGeom prst="rect">
            <a:avLst/>
          </a:prstGeom>
          <a:noFill/>
        </p:spPr>
        <p:txBody>
          <a:bodyPr wrap="square" rtlCol="1">
            <a:spAutoFit/>
          </a:bodyPr>
          <a:lstStyle/>
          <a:p>
            <a:pPr algn="ctr"/>
            <a:r>
              <a:rPr lang="ar-SA" sz="1400" b="1" dirty="0"/>
              <a:t>منحنى العرض</a:t>
            </a:r>
          </a:p>
          <a:p>
            <a:pPr algn="ctr"/>
            <a:r>
              <a:rPr lang="en-US" sz="1400" b="1" dirty="0"/>
              <a:t>S</a:t>
            </a:r>
            <a:endParaRPr lang="ar-SA" sz="1400" b="1" dirty="0"/>
          </a:p>
        </p:txBody>
      </p:sp>
      <p:sp>
        <p:nvSpPr>
          <p:cNvPr id="8" name="Freeform: Shape 7"/>
          <p:cNvSpPr/>
          <p:nvPr/>
        </p:nvSpPr>
        <p:spPr>
          <a:xfrm>
            <a:off x="2676617" y="3359883"/>
            <a:ext cx="1019135" cy="1682634"/>
          </a:xfrm>
          <a:custGeom>
            <a:avLst/>
            <a:gdLst>
              <a:gd name="connsiteX0" fmla="*/ 0 w 1025371"/>
              <a:gd name="connsiteY0" fmla="*/ 1677880 h 1677880"/>
              <a:gd name="connsiteX1" fmla="*/ 1025371 w 1025371"/>
              <a:gd name="connsiteY1" fmla="*/ 0 h 1677880"/>
              <a:gd name="connsiteX2" fmla="*/ 1025371 w 1025371"/>
              <a:gd name="connsiteY2" fmla="*/ 0 h 1677880"/>
            </a:gdLst>
            <a:ahLst/>
            <a:cxnLst>
              <a:cxn ang="0">
                <a:pos x="connsiteX0" y="connsiteY0"/>
              </a:cxn>
              <a:cxn ang="0">
                <a:pos x="connsiteX1" y="connsiteY1"/>
              </a:cxn>
              <a:cxn ang="0">
                <a:pos x="connsiteX2" y="connsiteY2"/>
              </a:cxn>
            </a:cxnLst>
            <a:rect l="l" t="t" r="r" b="b"/>
            <a:pathLst>
              <a:path w="1025371" h="1677880">
                <a:moveTo>
                  <a:pt x="0" y="1677880"/>
                </a:moveTo>
                <a:lnTo>
                  <a:pt x="1025371" y="0"/>
                </a:lnTo>
                <a:lnTo>
                  <a:pt x="1025371" y="0"/>
                </a:ln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7886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21457" y="638200"/>
            <a:ext cx="8229600"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3600" b="1" dirty="0">
                <a:solidFill>
                  <a:srgbClr val="C00000"/>
                </a:solidFill>
                <a:effectLst>
                  <a:outerShdw blurRad="38100" dist="38100" dir="2700000" algn="tl">
                    <a:srgbClr val="000000">
                      <a:alpha val="43137"/>
                    </a:srgbClr>
                  </a:outerShdw>
                </a:effectLst>
              </a:rPr>
              <a:t>خصائص المنافسة الكاملة</a:t>
            </a:r>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2</a:t>
            </a:r>
            <a:endParaRPr lang="ar-SA" sz="2000" b="1" dirty="0">
              <a:solidFill>
                <a:schemeClr val="bg1"/>
              </a:solidFill>
            </a:endParaRPr>
          </a:p>
        </p:txBody>
      </p:sp>
      <p:sp>
        <p:nvSpPr>
          <p:cNvPr id="9" name="Rounded Rectangle 8"/>
          <p:cNvSpPr/>
          <p:nvPr/>
        </p:nvSpPr>
        <p:spPr>
          <a:xfrm>
            <a:off x="167519" y="1579849"/>
            <a:ext cx="8737475" cy="4709120"/>
          </a:xfrm>
          <a:prstGeom prst="roundRect">
            <a:avLst/>
          </a:prstGeom>
          <a:noFill/>
          <a:ln>
            <a:noFill/>
            <a:prstDash val="dash"/>
          </a:ln>
        </p:spPr>
        <p:style>
          <a:lnRef idx="2">
            <a:schemeClr val="accent3"/>
          </a:lnRef>
          <a:fillRef idx="1">
            <a:schemeClr val="lt1"/>
          </a:fillRef>
          <a:effectRef idx="0">
            <a:schemeClr val="accent3"/>
          </a:effectRef>
          <a:fontRef idx="minor">
            <a:schemeClr val="dk1"/>
          </a:fontRef>
        </p:style>
        <p:txBody>
          <a:bodyPr rtlCol="1" anchor="t"/>
          <a:lstStyle/>
          <a:p>
            <a:pPr marL="514350" indent="-514350">
              <a:buFont typeface="+mj-lt"/>
              <a:buAutoNum type="arabicPeriod"/>
            </a:pPr>
            <a:r>
              <a:rPr lang="ar-SA" sz="2800" b="1" dirty="0">
                <a:solidFill>
                  <a:srgbClr val="0070C0"/>
                </a:solidFill>
                <a:effectLst>
                  <a:outerShdw blurRad="38100" dist="38100" dir="2700000" algn="tl">
                    <a:srgbClr val="000000">
                      <a:alpha val="43137"/>
                    </a:srgbClr>
                  </a:outerShdw>
                </a:effectLst>
              </a:rPr>
              <a:t>وجود عدد كبير من البائعين والمشترين</a:t>
            </a:r>
          </a:p>
          <a:p>
            <a:pPr marL="514350" indent="-514350">
              <a:buFont typeface="+mj-lt"/>
              <a:buAutoNum type="arabicPeriod"/>
            </a:pPr>
            <a:endParaRPr lang="ar-SA" sz="2800" b="1" dirty="0">
              <a:solidFill>
                <a:schemeClr val="tx1"/>
              </a:solidFill>
            </a:endParaRPr>
          </a:p>
          <a:p>
            <a:pPr marL="514350" indent="-514350">
              <a:buFont typeface="+mj-lt"/>
              <a:buAutoNum type="arabicPeriod"/>
            </a:pPr>
            <a:r>
              <a:rPr lang="ar-SA" sz="2800" b="1" dirty="0">
                <a:solidFill>
                  <a:srgbClr val="0070C0"/>
                </a:solidFill>
                <a:effectLst>
                  <a:outerShdw blurRad="38100" dist="38100" dir="2700000" algn="tl">
                    <a:srgbClr val="000000">
                      <a:alpha val="43137"/>
                    </a:srgbClr>
                  </a:outerShdw>
                </a:effectLst>
              </a:rPr>
              <a:t>تجانس السلعة </a:t>
            </a:r>
          </a:p>
          <a:p>
            <a:pPr marL="514350" indent="-514350">
              <a:buFont typeface="+mj-lt"/>
              <a:buAutoNum type="arabicPeriod"/>
            </a:pPr>
            <a:endParaRPr lang="ar-SA" sz="2800" b="1" dirty="0">
              <a:solidFill>
                <a:schemeClr val="tx1"/>
              </a:solidFill>
            </a:endParaRPr>
          </a:p>
          <a:p>
            <a:pPr marL="514350" indent="-514350">
              <a:buFont typeface="+mj-lt"/>
              <a:buAutoNum type="arabicPeriod"/>
            </a:pPr>
            <a:r>
              <a:rPr lang="ar-SA" sz="2800" b="1" dirty="0">
                <a:solidFill>
                  <a:srgbClr val="0070C0"/>
                </a:solidFill>
                <a:effectLst>
                  <a:outerShdw blurRad="38100" dist="38100" dir="2700000" algn="tl">
                    <a:srgbClr val="000000">
                      <a:alpha val="43137"/>
                    </a:srgbClr>
                  </a:outerShdw>
                </a:effectLst>
              </a:rPr>
              <a:t>حرية الدخول والخروج من السوق</a:t>
            </a:r>
          </a:p>
          <a:p>
            <a:pPr marL="514350" indent="-514350">
              <a:buFont typeface="+mj-lt"/>
              <a:buAutoNum type="arabicPeriod"/>
            </a:pPr>
            <a:endParaRPr lang="ar-SA" sz="2800" b="1" dirty="0">
              <a:solidFill>
                <a:schemeClr val="tx1"/>
              </a:solidFill>
            </a:endParaRPr>
          </a:p>
          <a:p>
            <a:pPr marL="514350" indent="-514350">
              <a:buFont typeface="+mj-lt"/>
              <a:buAutoNum type="arabicPeriod"/>
            </a:pPr>
            <a:r>
              <a:rPr lang="ar-SA" sz="2800" b="1" dirty="0">
                <a:solidFill>
                  <a:srgbClr val="0070C0"/>
                </a:solidFill>
                <a:effectLst>
                  <a:outerShdw blurRad="38100" dist="38100" dir="2700000" algn="tl">
                    <a:srgbClr val="000000">
                      <a:alpha val="43137"/>
                    </a:srgbClr>
                  </a:outerShdw>
                </a:effectLst>
              </a:rPr>
              <a:t>توافر المعلومات الكاملة للجميع</a:t>
            </a:r>
          </a:p>
        </p:txBody>
      </p:sp>
      <p:sp>
        <p:nvSpPr>
          <p:cNvPr id="10" name="TextBox 9"/>
          <p:cNvSpPr txBox="1"/>
          <p:nvPr/>
        </p:nvSpPr>
        <p:spPr>
          <a:xfrm>
            <a:off x="2394559" y="2286818"/>
            <a:ext cx="6076395"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1">
            <a:spAutoFit/>
          </a:bodyPr>
          <a:lstStyle/>
          <a:p>
            <a:r>
              <a:rPr lang="ar-SA" sz="2400" b="1" dirty="0">
                <a:solidFill>
                  <a:schemeClr val="tx1"/>
                </a:solidFill>
              </a:rPr>
              <a:t>بحيث لا يستطيع أي منهم التأثير على سعر السلعة او الخدمة</a:t>
            </a:r>
          </a:p>
        </p:txBody>
      </p:sp>
      <p:sp>
        <p:nvSpPr>
          <p:cNvPr id="11" name="TextBox 10"/>
          <p:cNvSpPr txBox="1"/>
          <p:nvPr/>
        </p:nvSpPr>
        <p:spPr>
          <a:xfrm>
            <a:off x="2781894" y="3144638"/>
            <a:ext cx="5370820"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1">
            <a:spAutoFit/>
          </a:bodyPr>
          <a:lstStyle/>
          <a:p>
            <a:r>
              <a:rPr lang="ar-SA" sz="2400" b="1" dirty="0"/>
              <a:t>تكون متماثلة عند جميع البائعين وفي نظر المشترين</a:t>
            </a:r>
            <a:endParaRPr lang="ar-SA" sz="2400" b="1" dirty="0">
              <a:solidFill>
                <a:schemeClr val="accent1">
                  <a:lumMod val="75000"/>
                </a:schemeClr>
              </a:solidFill>
            </a:endParaRPr>
          </a:p>
        </p:txBody>
      </p:sp>
      <p:sp>
        <p:nvSpPr>
          <p:cNvPr id="12" name="TextBox 11"/>
          <p:cNvSpPr txBox="1"/>
          <p:nvPr/>
        </p:nvSpPr>
        <p:spPr>
          <a:xfrm>
            <a:off x="395536" y="3916762"/>
            <a:ext cx="7717301"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1">
            <a:spAutoFit/>
          </a:bodyPr>
          <a:lstStyle/>
          <a:p>
            <a:r>
              <a:rPr lang="ar-SA" sz="2400" b="1" dirty="0">
                <a:solidFill>
                  <a:schemeClr val="tx1"/>
                </a:solidFill>
              </a:rPr>
              <a:t>لا توجد قيود قانونية أو إدارية أو اقتصادية تمنع الدخول والخروج من السوق</a:t>
            </a:r>
          </a:p>
        </p:txBody>
      </p:sp>
      <p:sp>
        <p:nvSpPr>
          <p:cNvPr id="13" name="TextBox 12"/>
          <p:cNvSpPr txBox="1"/>
          <p:nvPr/>
        </p:nvSpPr>
        <p:spPr>
          <a:xfrm>
            <a:off x="753653" y="4906266"/>
            <a:ext cx="7717301" cy="83099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1">
            <a:spAutoFit/>
          </a:bodyPr>
          <a:lstStyle/>
          <a:p>
            <a:r>
              <a:rPr lang="ar-SA" sz="2400" b="1" dirty="0">
                <a:solidFill>
                  <a:schemeClr val="tx1"/>
                </a:solidFill>
              </a:rPr>
              <a:t>بحيث لا يقدم المشترون على دفع سعر </a:t>
            </a:r>
            <a:r>
              <a:rPr lang="ar-SA" sz="2400" b="1" dirty="0" smtClean="0">
                <a:solidFill>
                  <a:schemeClr val="tx1"/>
                </a:solidFill>
              </a:rPr>
              <a:t>(</a:t>
            </a:r>
            <a:r>
              <a:rPr lang="en-US" sz="2400" b="1" dirty="0" smtClean="0">
                <a:solidFill>
                  <a:schemeClr val="tx1"/>
                </a:solidFill>
              </a:rPr>
              <a:t>P</a:t>
            </a:r>
            <a:r>
              <a:rPr lang="ar-SA" sz="2400" b="1" dirty="0" smtClean="0">
                <a:solidFill>
                  <a:schemeClr val="tx1"/>
                </a:solidFill>
              </a:rPr>
              <a:t> )أعلى </a:t>
            </a:r>
            <a:r>
              <a:rPr lang="ar-SA" sz="2400" b="1" dirty="0">
                <a:solidFill>
                  <a:schemeClr val="tx1"/>
                </a:solidFill>
              </a:rPr>
              <a:t>ولا يقبل البائعون بسعر </a:t>
            </a:r>
            <a:r>
              <a:rPr lang="ar-SA" sz="2400" b="1" dirty="0" smtClean="0">
                <a:solidFill>
                  <a:schemeClr val="tx1"/>
                </a:solidFill>
              </a:rPr>
              <a:t>(</a:t>
            </a:r>
            <a:r>
              <a:rPr lang="en-US" sz="2400" b="1" dirty="0" smtClean="0">
                <a:solidFill>
                  <a:schemeClr val="tx1"/>
                </a:solidFill>
              </a:rPr>
              <a:t>P</a:t>
            </a:r>
            <a:r>
              <a:rPr lang="ar-SA" sz="2400" b="1" dirty="0" smtClean="0">
                <a:solidFill>
                  <a:schemeClr val="tx1"/>
                </a:solidFill>
              </a:rPr>
              <a:t>) </a:t>
            </a:r>
            <a:r>
              <a:rPr lang="ar-SA" sz="2400" b="1" dirty="0">
                <a:solidFill>
                  <a:schemeClr val="tx1"/>
                </a:solidFill>
              </a:rPr>
              <a:t>أقل من سعر المنافسة الكاملة (السائد)ومعرفة تامة بظروف السوق</a:t>
            </a:r>
          </a:p>
        </p:txBody>
      </p:sp>
      <p:grpSp>
        <p:nvGrpSpPr>
          <p:cNvPr id="21" name="Group 20"/>
          <p:cNvGrpSpPr/>
          <p:nvPr/>
        </p:nvGrpSpPr>
        <p:grpSpPr>
          <a:xfrm>
            <a:off x="227013" y="2047279"/>
            <a:ext cx="2071031" cy="757386"/>
            <a:chOff x="-1962434" y="2012927"/>
            <a:chExt cx="2275190" cy="1056548"/>
          </a:xfrm>
        </p:grpSpPr>
        <p:sp>
          <p:nvSpPr>
            <p:cNvPr id="15" name="Oval 14"/>
            <p:cNvSpPr/>
            <p:nvPr/>
          </p:nvSpPr>
          <p:spPr>
            <a:xfrm>
              <a:off x="-172212" y="2385329"/>
              <a:ext cx="344423" cy="351523"/>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7" name="Rectangle 16"/>
            <p:cNvSpPr/>
            <p:nvPr/>
          </p:nvSpPr>
          <p:spPr>
            <a:xfrm>
              <a:off x="-1962434" y="2012927"/>
              <a:ext cx="2275190" cy="105654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1" anchor="ctr"/>
            <a:lstStyle/>
            <a:p>
              <a:pPr algn="ctr"/>
              <a:r>
                <a:rPr lang="ar-SA" sz="1600" b="1" dirty="0"/>
                <a:t>المنشأة يقتصر دورها في تحديد الكميات التي ترغب في عرضها</a:t>
              </a:r>
            </a:p>
          </p:txBody>
        </p:sp>
      </p:grpSp>
      <p:sp>
        <p:nvSpPr>
          <p:cNvPr id="2" name="Footer Placeholder 1"/>
          <p:cNvSpPr>
            <a:spLocks noGrp="1"/>
          </p:cNvSpPr>
          <p:nvPr>
            <p:ph type="ftr" sz="quarter" idx="11"/>
          </p:nvPr>
        </p:nvSpPr>
        <p:spPr/>
        <p:txBody>
          <a:bodyPr/>
          <a:lstStyle/>
          <a:p>
            <a:r>
              <a:rPr lang="ar-SA"/>
              <a:t>فوزية الكلابي</a:t>
            </a:r>
          </a:p>
        </p:txBody>
      </p:sp>
      <p:sp>
        <p:nvSpPr>
          <p:cNvPr id="3" name="Slide Number Placeholder 2"/>
          <p:cNvSpPr>
            <a:spLocks noGrp="1"/>
          </p:cNvSpPr>
          <p:nvPr>
            <p:ph type="sldNum" sz="quarter" idx="12"/>
          </p:nvPr>
        </p:nvSpPr>
        <p:spPr/>
        <p:txBody>
          <a:bodyPr/>
          <a:lstStyle/>
          <a:p>
            <a:fld id="{0166A3E3-444F-47B4-8A46-DB0B3A57CE9E}" type="slidenum">
              <a:rPr lang="ar-SA" smtClean="0"/>
              <a:t>2</a:t>
            </a:fld>
            <a:endParaRPr lang="ar-SA"/>
          </a:p>
        </p:txBody>
      </p:sp>
      <p:sp>
        <p:nvSpPr>
          <p:cNvPr id="5" name="Rounded Rectangle 4"/>
          <p:cNvSpPr/>
          <p:nvPr/>
        </p:nvSpPr>
        <p:spPr>
          <a:xfrm>
            <a:off x="323528" y="1905736"/>
            <a:ext cx="1974516" cy="985062"/>
          </a:xfrm>
          <a:prstGeom prst="roundRect">
            <a:avLst/>
          </a:prstGeom>
          <a:noFill/>
          <a:ln w="95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US"/>
          </a:p>
        </p:txBody>
      </p:sp>
    </p:spTree>
    <p:extLst>
      <p:ext uri="{BB962C8B-B14F-4D97-AF65-F5344CB8AC3E}">
        <p14:creationId xmlns:p14="http://schemas.microsoft.com/office/powerpoint/2010/main" val="89085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right)">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9">
                                            <p:txEl>
                                              <p:pRg st="2" end="2"/>
                                            </p:txEl>
                                          </p:spTgt>
                                        </p:tgtEl>
                                        <p:attrNameLst>
                                          <p:attrName>style.visibility</p:attrName>
                                        </p:attrNameLst>
                                      </p:cBhvr>
                                      <p:to>
                                        <p:strVal val="visible"/>
                                      </p:to>
                                    </p:set>
                                    <p:anim calcmode="lin" valueType="num">
                                      <p:cBhvr additive="base">
                                        <p:cTn id="18" dur="500" fill="hold"/>
                                        <p:tgtEl>
                                          <p:spTgt spid="9">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9">
                                            <p:txEl>
                                              <p:pRg st="4" end="4"/>
                                            </p:txEl>
                                          </p:spTgt>
                                        </p:tgtEl>
                                        <p:attrNameLst>
                                          <p:attrName>style.visibility</p:attrName>
                                        </p:attrNameLst>
                                      </p:cBhvr>
                                      <p:to>
                                        <p:strVal val="visible"/>
                                      </p:to>
                                    </p:set>
                                    <p:anim calcmode="lin" valueType="num">
                                      <p:cBhvr additive="base">
                                        <p:cTn id="29" dur="500" fill="hold"/>
                                        <p:tgtEl>
                                          <p:spTgt spid="9">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2"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right)">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9">
                                            <p:txEl>
                                              <p:pRg st="6" end="6"/>
                                            </p:txEl>
                                          </p:spTgt>
                                        </p:tgtEl>
                                        <p:attrNameLst>
                                          <p:attrName>style.visibility</p:attrName>
                                        </p:attrNameLst>
                                      </p:cBhvr>
                                      <p:to>
                                        <p:strVal val="visible"/>
                                      </p:to>
                                    </p:set>
                                    <p:anim calcmode="lin" valueType="num">
                                      <p:cBhvr additive="base">
                                        <p:cTn id="40" dur="500" fill="hold"/>
                                        <p:tgtEl>
                                          <p:spTgt spid="9">
                                            <p:txEl>
                                              <p:pRg st="6" end="6"/>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uiExpand="1" animBg="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39551" y="582579"/>
            <a:ext cx="7702757"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3600" b="1" dirty="0">
                <a:solidFill>
                  <a:srgbClr val="C00000"/>
                </a:solidFill>
                <a:effectLst>
                  <a:outerShdw blurRad="38100" dist="38100" dir="2700000" algn="tl">
                    <a:srgbClr val="000000">
                      <a:alpha val="43137"/>
                    </a:srgbClr>
                  </a:outerShdw>
                </a:effectLst>
              </a:rPr>
              <a:t>منحنى عرض الصناعة</a:t>
            </a:r>
          </a:p>
        </p:txBody>
      </p:sp>
      <p:sp>
        <p:nvSpPr>
          <p:cNvPr id="20" name="TextBox 19"/>
          <p:cNvSpPr txBox="1"/>
          <p:nvPr/>
        </p:nvSpPr>
        <p:spPr>
          <a:xfrm>
            <a:off x="71500" y="0"/>
            <a:ext cx="540060" cy="400110"/>
          </a:xfrm>
          <a:prstGeom prst="rect">
            <a:avLst/>
          </a:prstGeom>
          <a:noFill/>
        </p:spPr>
        <p:txBody>
          <a:bodyPr wrap="square" rtlCol="1">
            <a:spAutoFit/>
          </a:bodyPr>
          <a:lstStyle/>
          <a:p>
            <a:pPr algn="ctr"/>
            <a:r>
              <a:rPr lang="en-US" sz="2000" b="1" dirty="0">
                <a:solidFill>
                  <a:schemeClr val="bg1"/>
                </a:solidFill>
              </a:rPr>
              <a:t>18</a:t>
            </a:r>
            <a:endParaRPr lang="ar-SA" sz="2000" b="1" dirty="0">
              <a:solidFill>
                <a:schemeClr val="bg1"/>
              </a:solidFill>
            </a:endParaRPr>
          </a:p>
        </p:txBody>
      </p:sp>
      <p:grpSp>
        <p:nvGrpSpPr>
          <p:cNvPr id="57" name="Group 56"/>
          <p:cNvGrpSpPr/>
          <p:nvPr/>
        </p:nvGrpSpPr>
        <p:grpSpPr>
          <a:xfrm>
            <a:off x="6070202" y="3237876"/>
            <a:ext cx="2441176" cy="2264616"/>
            <a:chOff x="1968451" y="3200585"/>
            <a:chExt cx="2441176" cy="2264616"/>
          </a:xfrm>
        </p:grpSpPr>
        <p:sp>
          <p:nvSpPr>
            <p:cNvPr id="12" name="Text Box 144"/>
            <p:cNvSpPr txBox="1">
              <a:spLocks noChangeArrowheads="1"/>
            </p:cNvSpPr>
            <p:nvPr/>
          </p:nvSpPr>
          <p:spPr bwMode="auto">
            <a:xfrm>
              <a:off x="3959593" y="4793767"/>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a:effectLst/>
                  <a:latin typeface="Calibri" panose="020F0502020204030204" pitchFamily="34" charset="0"/>
                  <a:ea typeface="Calibri" panose="020F0502020204030204" pitchFamily="34" charset="0"/>
                  <a:cs typeface="Arial" panose="020B0604020202020204" pitchFamily="34" charset="0"/>
                </a:rPr>
                <a:t>Q</a:t>
              </a:r>
            </a:p>
          </p:txBody>
        </p:sp>
        <p:grpSp>
          <p:nvGrpSpPr>
            <p:cNvPr id="56" name="Group 55"/>
            <p:cNvGrpSpPr/>
            <p:nvPr/>
          </p:nvGrpSpPr>
          <p:grpSpPr>
            <a:xfrm>
              <a:off x="1968451" y="3200585"/>
              <a:ext cx="2280982" cy="2264616"/>
              <a:chOff x="2009393" y="3121143"/>
              <a:chExt cx="2280982" cy="2264616"/>
            </a:xfrm>
          </p:grpSpPr>
          <p:cxnSp>
            <p:nvCxnSpPr>
              <p:cNvPr id="10" name="AutoShape 142"/>
              <p:cNvCxnSpPr>
                <a:cxnSpLocks noChangeShapeType="1"/>
              </p:cNvCxnSpPr>
              <p:nvPr/>
            </p:nvCxnSpPr>
            <p:spPr bwMode="auto">
              <a:xfrm>
                <a:off x="2390557" y="3572781"/>
                <a:ext cx="0" cy="133198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AutoShape 143"/>
              <p:cNvCxnSpPr>
                <a:cxnSpLocks noChangeShapeType="1"/>
              </p:cNvCxnSpPr>
              <p:nvPr/>
            </p:nvCxnSpPr>
            <p:spPr bwMode="auto">
              <a:xfrm>
                <a:off x="2390557" y="4892432"/>
                <a:ext cx="169066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3" name="Text Box 145"/>
              <p:cNvSpPr txBox="1">
                <a:spLocks noChangeArrowheads="1"/>
              </p:cNvSpPr>
              <p:nvPr/>
            </p:nvSpPr>
            <p:spPr bwMode="auto">
              <a:xfrm>
                <a:off x="2032152" y="3290762"/>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a:effectLst/>
                    <a:latin typeface="Calibri" panose="020F0502020204030204" pitchFamily="34" charset="0"/>
                    <a:ea typeface="Calibri" panose="020F0502020204030204" pitchFamily="34" charset="0"/>
                    <a:cs typeface="Arial" panose="020B0604020202020204" pitchFamily="34" charset="0"/>
                  </a:rPr>
                  <a:t>P</a:t>
                </a:r>
              </a:p>
            </p:txBody>
          </p:sp>
          <p:cxnSp>
            <p:nvCxnSpPr>
              <p:cNvPr id="14" name="AutoShape 146"/>
              <p:cNvCxnSpPr>
                <a:cxnSpLocks noChangeShapeType="1"/>
              </p:cNvCxnSpPr>
              <p:nvPr/>
            </p:nvCxnSpPr>
            <p:spPr bwMode="auto">
              <a:xfrm>
                <a:off x="2402195" y="4522140"/>
                <a:ext cx="683970" cy="6166"/>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5" name="AutoShape 147"/>
              <p:cNvCxnSpPr>
                <a:cxnSpLocks noChangeShapeType="1"/>
              </p:cNvCxnSpPr>
              <p:nvPr/>
            </p:nvCxnSpPr>
            <p:spPr bwMode="auto">
              <a:xfrm>
                <a:off x="2391539" y="4064677"/>
                <a:ext cx="1179818" cy="484"/>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6" name="AutoShape 148"/>
              <p:cNvCxnSpPr>
                <a:cxnSpLocks noChangeShapeType="1"/>
              </p:cNvCxnSpPr>
              <p:nvPr/>
            </p:nvCxnSpPr>
            <p:spPr bwMode="auto">
              <a:xfrm>
                <a:off x="3571357" y="4018317"/>
                <a:ext cx="0" cy="92498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7" name="AutoShape 149"/>
              <p:cNvCxnSpPr>
                <a:cxnSpLocks noChangeShapeType="1"/>
              </p:cNvCxnSpPr>
              <p:nvPr/>
            </p:nvCxnSpPr>
            <p:spPr bwMode="auto">
              <a:xfrm>
                <a:off x="3031471" y="4550273"/>
                <a:ext cx="0" cy="38232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18" name="AutoShape 150"/>
              <p:cNvCxnSpPr>
                <a:cxnSpLocks noChangeShapeType="1"/>
              </p:cNvCxnSpPr>
              <p:nvPr/>
            </p:nvCxnSpPr>
            <p:spPr bwMode="auto">
              <a:xfrm flipH="1">
                <a:off x="2811966" y="3966935"/>
                <a:ext cx="853336" cy="717598"/>
              </a:xfrm>
              <a:prstGeom prst="straightConnector1">
                <a:avLst/>
              </a:prstGeom>
              <a:ln>
                <a:solidFill>
                  <a:srgbClr val="7030A0"/>
                </a:solidFill>
                <a:headEnd/>
                <a:tailEnd/>
              </a:ln>
              <a:extLst/>
            </p:spPr>
            <p:style>
              <a:lnRef idx="3">
                <a:schemeClr val="accent4"/>
              </a:lnRef>
              <a:fillRef idx="0">
                <a:schemeClr val="accent4"/>
              </a:fillRef>
              <a:effectRef idx="2">
                <a:schemeClr val="accent4"/>
              </a:effectRef>
              <a:fontRef idx="minor">
                <a:schemeClr val="tx1"/>
              </a:fontRef>
            </p:style>
          </p:cxnSp>
          <p:sp>
            <p:nvSpPr>
              <p:cNvPr id="19" name="Text Box 151"/>
              <p:cNvSpPr txBox="1">
                <a:spLocks noChangeArrowheads="1"/>
              </p:cNvSpPr>
              <p:nvPr/>
            </p:nvSpPr>
            <p:spPr bwMode="auto">
              <a:xfrm>
                <a:off x="3604476" y="3639449"/>
                <a:ext cx="401381"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l" rtl="0">
                  <a:lnSpc>
                    <a:spcPct val="115000"/>
                  </a:lnSpc>
                  <a:spcAft>
                    <a:spcPts val="1000"/>
                  </a:spcAft>
                </a:pPr>
                <a:r>
                  <a:rPr lang="en-US" b="1" dirty="0">
                    <a:solidFill>
                      <a:schemeClr val="accent4">
                        <a:lumMod val="75000"/>
                      </a:schemeClr>
                    </a:solidFill>
                    <a:effectLst/>
                    <a:latin typeface="Calibri" panose="020F0502020204030204" pitchFamily="34" charset="0"/>
                    <a:ea typeface="Calibri" panose="020F0502020204030204" pitchFamily="34" charset="0"/>
                    <a:cs typeface="Arial" panose="020B0604020202020204" pitchFamily="34" charset="0"/>
                  </a:rPr>
                  <a:t>S</a:t>
                </a:r>
              </a:p>
            </p:txBody>
          </p:sp>
          <p:sp>
            <p:nvSpPr>
              <p:cNvPr id="21" name="Text Box 152"/>
              <p:cNvSpPr txBox="1">
                <a:spLocks noChangeArrowheads="1"/>
              </p:cNvSpPr>
              <p:nvPr/>
            </p:nvSpPr>
            <p:spPr bwMode="auto">
              <a:xfrm>
                <a:off x="2448650" y="3121143"/>
                <a:ext cx="1841725"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a:effectLst/>
                    <a:latin typeface="Calibri" panose="020F0502020204030204" pitchFamily="34" charset="0"/>
                    <a:ea typeface="Calibri" panose="020F0502020204030204" pitchFamily="34" charset="0"/>
                    <a:cs typeface="Arial" panose="020B0604020202020204" pitchFamily="34" charset="0"/>
                  </a:rPr>
                  <a:t>منحنى عرض الصناعة</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2" name="Text Box 153"/>
              <p:cNvSpPr txBox="1">
                <a:spLocks noChangeArrowheads="1"/>
              </p:cNvSpPr>
              <p:nvPr/>
            </p:nvSpPr>
            <p:spPr bwMode="auto">
              <a:xfrm>
                <a:off x="2009393" y="3843756"/>
                <a:ext cx="547338"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3</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3" name="Text Box 154"/>
              <p:cNvSpPr txBox="1">
                <a:spLocks noChangeArrowheads="1"/>
              </p:cNvSpPr>
              <p:nvPr/>
            </p:nvSpPr>
            <p:spPr bwMode="auto">
              <a:xfrm>
                <a:off x="2009393" y="4260444"/>
                <a:ext cx="547338"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2</a:t>
                </a:r>
              </a:p>
            </p:txBody>
          </p:sp>
          <p:sp>
            <p:nvSpPr>
              <p:cNvPr id="24" name="Text Box 155"/>
              <p:cNvSpPr txBox="1">
                <a:spLocks noChangeArrowheads="1"/>
              </p:cNvSpPr>
              <p:nvPr/>
            </p:nvSpPr>
            <p:spPr bwMode="auto">
              <a:xfrm>
                <a:off x="2849510" y="4904765"/>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12</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5" name="Text Box 156"/>
              <p:cNvSpPr txBox="1">
                <a:spLocks noChangeArrowheads="1"/>
              </p:cNvSpPr>
              <p:nvPr/>
            </p:nvSpPr>
            <p:spPr bwMode="auto">
              <a:xfrm>
                <a:off x="3387928" y="4904765"/>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20</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grpSp>
      </p:grpSp>
      <p:sp>
        <p:nvSpPr>
          <p:cNvPr id="6" name="Rectangle 64"/>
          <p:cNvSpPr>
            <a:spLocks noChangeArrowheads="1"/>
          </p:cNvSpPr>
          <p:nvPr/>
        </p:nvSpPr>
        <p:spPr bwMode="auto">
          <a:xfrm>
            <a:off x="202786" y="1793691"/>
            <a:ext cx="8617686" cy="150679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ctr" anchorCtr="0" compatLnSpc="1">
            <a:prstTxWarp prst="textNoShape">
              <a:avLst/>
            </a:prstTxWarp>
            <a:spAutoFit/>
          </a:bodyPr>
          <a:lstStyle/>
          <a:p>
            <a:pPr marL="342900" marR="0" lvl="0" indent="-342900" defTabSz="914400" rtl="1" eaLnBrk="0" fontAlgn="base" latinLnBrk="0" hangingPunct="0">
              <a:lnSpc>
                <a:spcPct val="150000"/>
              </a:lnSpc>
              <a:spcBef>
                <a:spcPct val="0"/>
              </a:spcBef>
              <a:spcAft>
                <a:spcPct val="0"/>
              </a:spcAft>
              <a:buClrTx/>
              <a:buSzTx/>
              <a:buFont typeface="Wingdings" panose="05000000000000000000" pitchFamily="2" charset="2"/>
              <a:buChar char="q"/>
              <a:tabLst/>
            </a:pPr>
            <a:r>
              <a:rPr kumimoji="0" lang="ar-SA" sz="2400" i="0" u="none" strike="noStrike" cap="none" normalizeH="0" baseline="0" dirty="0">
                <a:ln>
                  <a:noFill/>
                </a:ln>
                <a:solidFill>
                  <a:srgbClr val="C0000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منحنى عرض الصناعة </a:t>
            </a:r>
            <a:r>
              <a:rPr kumimoji="0" lang="ar-SA" sz="2400" i="0" u="none" strike="noStrike" cap="none" normalizeH="0" baseline="0" dirty="0">
                <a:ln>
                  <a:noFill/>
                </a:ln>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هو التجميع الأفقي لمنحنيات</a:t>
            </a:r>
            <a:r>
              <a:rPr kumimoji="0" lang="ar-SA" sz="2400" i="0" u="none" strike="noStrike" cap="none" normalizeH="0" dirty="0">
                <a:ln>
                  <a:noFill/>
                </a:ln>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 عرض </a:t>
            </a:r>
            <a:r>
              <a:rPr kumimoji="0" lang="ar-SA" sz="2400" i="0" u="none" strike="noStrike" cap="none" normalizeH="0" baseline="0" dirty="0">
                <a:ln>
                  <a:noFill/>
                </a:ln>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كل منشأة</a:t>
            </a:r>
          </a:p>
          <a:p>
            <a:pPr marL="342900" marR="0" lvl="0" indent="-342900" defTabSz="914400" rtl="1" eaLnBrk="0" fontAlgn="base" latinLnBrk="0" hangingPunct="0">
              <a:lnSpc>
                <a:spcPct val="150000"/>
              </a:lnSpc>
              <a:spcBef>
                <a:spcPct val="0"/>
              </a:spcBef>
              <a:spcAft>
                <a:spcPct val="0"/>
              </a:spcAft>
              <a:buClrTx/>
              <a:buSzTx/>
              <a:buFont typeface="Wingdings" panose="05000000000000000000" pitchFamily="2" charset="2"/>
              <a:buChar char="q"/>
              <a:tabLst/>
            </a:pPr>
            <a:r>
              <a:rPr lang="ar-SA" sz="2400" dirty="0">
                <a:solidFill>
                  <a:srgbClr val="C0000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منحنى عرض الصناعة </a:t>
            </a:r>
            <a:r>
              <a:rPr lang="ar-SA" sz="2400" dirty="0">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هو تجميع منحنيات (</a:t>
            </a:r>
            <a:r>
              <a:rPr lang="en-US" sz="2400" dirty="0">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MC</a:t>
            </a:r>
            <a:r>
              <a:rPr lang="ar-SA" sz="2400" dirty="0">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 لكل منشأة بعد نقطة الاغلاق </a:t>
            </a:r>
            <a:r>
              <a:rPr kumimoji="0" lang="ar-SA" sz="2400" i="0" u="none" strike="noStrike" cap="none" normalizeH="0" baseline="0" dirty="0">
                <a:ln>
                  <a:noFill/>
                </a:ln>
                <a:solidFill>
                  <a:srgbClr val="0070C0"/>
                </a:solidFill>
                <a:effectLst>
                  <a:outerShdw blurRad="38100" dist="38100" dir="2700000" algn="tl">
                    <a:srgbClr val="000000">
                      <a:alpha val="43137"/>
                    </a:srgbClr>
                  </a:outerShdw>
                </a:effectLst>
                <a:latin typeface="Simplified Arabic" panose="02020603050405020304" pitchFamily="18" charset="-78"/>
                <a:ea typeface="Times New Roman" panose="02020603050405020304" pitchFamily="18" charset="0"/>
                <a:cs typeface="Simplified Arabic" panose="02020603050405020304" pitchFamily="18" charset="-78"/>
              </a:rPr>
              <a:t>.</a:t>
            </a:r>
          </a:p>
          <a:p>
            <a:pPr marL="0" marR="0" lvl="0" indent="0" defTabSz="914400" rtl="1" eaLnBrk="0" fontAlgn="base" latinLnBrk="0" hangingPunct="0">
              <a:lnSpc>
                <a:spcPct val="150000"/>
              </a:lnSpc>
              <a:spcBef>
                <a:spcPct val="0"/>
              </a:spcBef>
              <a:spcAft>
                <a:spcPct val="0"/>
              </a:spcAft>
              <a:buClrTx/>
              <a:buSzTx/>
              <a:buFontTx/>
              <a:buNone/>
              <a:tabLst/>
            </a:pPr>
            <a:endParaRPr kumimoji="0" lang="en-US" sz="700" i="0" u="none" strike="noStrike" cap="none" normalizeH="0" baseline="0" dirty="0">
              <a:ln>
                <a:noFill/>
              </a:ln>
              <a:solidFill>
                <a:srgbClr val="0070C0"/>
              </a:solidFill>
              <a:effectLst>
                <a:outerShdw blurRad="38100" dist="38100" dir="2700000" algn="tl">
                  <a:srgbClr val="000000">
                    <a:alpha val="43137"/>
                  </a:srgbClr>
                </a:outerShdw>
              </a:effectLst>
            </a:endParaRPr>
          </a:p>
        </p:txBody>
      </p:sp>
      <p:grpSp>
        <p:nvGrpSpPr>
          <p:cNvPr id="60" name="Group 59"/>
          <p:cNvGrpSpPr/>
          <p:nvPr/>
        </p:nvGrpSpPr>
        <p:grpSpPr>
          <a:xfrm>
            <a:off x="202785" y="3176777"/>
            <a:ext cx="3361103" cy="2288736"/>
            <a:chOff x="4428504" y="3171023"/>
            <a:chExt cx="3361103" cy="2288736"/>
          </a:xfrm>
        </p:grpSpPr>
        <p:cxnSp>
          <p:nvCxnSpPr>
            <p:cNvPr id="27" name="AutoShape 158"/>
            <p:cNvCxnSpPr>
              <a:cxnSpLocks noChangeShapeType="1"/>
            </p:cNvCxnSpPr>
            <p:nvPr/>
          </p:nvCxnSpPr>
          <p:spPr bwMode="auto">
            <a:xfrm>
              <a:off x="4896149" y="3646780"/>
              <a:ext cx="0" cy="133198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8" name="AutoShape 159"/>
            <p:cNvCxnSpPr>
              <a:cxnSpLocks noChangeShapeType="1"/>
            </p:cNvCxnSpPr>
            <p:nvPr/>
          </p:nvCxnSpPr>
          <p:spPr bwMode="auto">
            <a:xfrm>
              <a:off x="4896149" y="4978765"/>
              <a:ext cx="169066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9" name="Text Box 160"/>
            <p:cNvSpPr txBox="1">
              <a:spLocks noChangeArrowheads="1"/>
            </p:cNvSpPr>
            <p:nvPr/>
          </p:nvSpPr>
          <p:spPr bwMode="auto">
            <a:xfrm>
              <a:off x="6465185" y="4793767"/>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a:effectLst/>
                  <a:latin typeface="Calibri" panose="020F0502020204030204" pitchFamily="34" charset="0"/>
                  <a:ea typeface="Calibri" panose="020F0502020204030204" pitchFamily="34" charset="0"/>
                  <a:cs typeface="Arial" panose="020B0604020202020204" pitchFamily="34" charset="0"/>
                </a:rPr>
                <a:t>Q</a:t>
              </a:r>
            </a:p>
          </p:txBody>
        </p:sp>
        <p:sp>
          <p:nvSpPr>
            <p:cNvPr id="30" name="Text Box 161"/>
            <p:cNvSpPr txBox="1">
              <a:spLocks noChangeArrowheads="1"/>
            </p:cNvSpPr>
            <p:nvPr/>
          </p:nvSpPr>
          <p:spPr bwMode="auto">
            <a:xfrm>
              <a:off x="4634237" y="3330228"/>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P</a:t>
              </a:r>
            </a:p>
          </p:txBody>
        </p:sp>
        <p:cxnSp>
          <p:nvCxnSpPr>
            <p:cNvPr id="31" name="AutoShape 162"/>
            <p:cNvCxnSpPr>
              <a:cxnSpLocks noChangeShapeType="1"/>
            </p:cNvCxnSpPr>
            <p:nvPr/>
          </p:nvCxnSpPr>
          <p:spPr bwMode="auto">
            <a:xfrm>
              <a:off x="4896149" y="4579667"/>
              <a:ext cx="2841385" cy="24474"/>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2" name="AutoShape 163"/>
            <p:cNvCxnSpPr>
              <a:cxnSpLocks noChangeShapeType="1"/>
            </p:cNvCxnSpPr>
            <p:nvPr/>
          </p:nvCxnSpPr>
          <p:spPr bwMode="auto">
            <a:xfrm>
              <a:off x="4902230" y="4098994"/>
              <a:ext cx="2887377" cy="5934"/>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3" name="AutoShape 164"/>
            <p:cNvCxnSpPr>
              <a:cxnSpLocks noChangeShapeType="1"/>
            </p:cNvCxnSpPr>
            <p:nvPr/>
          </p:nvCxnSpPr>
          <p:spPr bwMode="auto">
            <a:xfrm>
              <a:off x="5978317" y="4109275"/>
              <a:ext cx="0" cy="92498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4" name="AutoShape 165"/>
            <p:cNvCxnSpPr>
              <a:cxnSpLocks noChangeShapeType="1"/>
            </p:cNvCxnSpPr>
            <p:nvPr/>
          </p:nvCxnSpPr>
          <p:spPr bwMode="auto">
            <a:xfrm>
              <a:off x="5589444" y="4622251"/>
              <a:ext cx="0" cy="38232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35" name="AutoShape 166"/>
            <p:cNvCxnSpPr>
              <a:cxnSpLocks noChangeShapeType="1"/>
            </p:cNvCxnSpPr>
            <p:nvPr/>
          </p:nvCxnSpPr>
          <p:spPr bwMode="auto">
            <a:xfrm flipH="1">
              <a:off x="5448777" y="3962649"/>
              <a:ext cx="657024" cy="729113"/>
            </a:xfrm>
            <a:prstGeom prst="straightConnector1">
              <a:avLst/>
            </a:prstGeom>
            <a:ln>
              <a:solidFill>
                <a:srgbClr val="C00000"/>
              </a:solidFill>
              <a:headEnd/>
              <a:tailEnd/>
            </a:ln>
            <a:extLst/>
          </p:spPr>
          <p:style>
            <a:lnRef idx="3">
              <a:schemeClr val="dk1"/>
            </a:lnRef>
            <a:fillRef idx="0">
              <a:schemeClr val="dk1"/>
            </a:fillRef>
            <a:effectRef idx="2">
              <a:schemeClr val="dk1"/>
            </a:effectRef>
            <a:fontRef idx="minor">
              <a:schemeClr val="tx1"/>
            </a:fontRef>
          </p:style>
        </p:cxnSp>
        <p:sp>
          <p:nvSpPr>
            <p:cNvPr id="36" name="Text Box 168"/>
            <p:cNvSpPr txBox="1">
              <a:spLocks noChangeArrowheads="1"/>
            </p:cNvSpPr>
            <p:nvPr/>
          </p:nvSpPr>
          <p:spPr bwMode="auto">
            <a:xfrm>
              <a:off x="5216698" y="3171023"/>
              <a:ext cx="1386590"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ar-SA" sz="1600" b="1" dirty="0">
                  <a:effectLst/>
                  <a:latin typeface="Calibri" panose="020F0502020204030204" pitchFamily="34" charset="0"/>
                  <a:ea typeface="Calibri" panose="020F0502020204030204" pitchFamily="34" charset="0"/>
                  <a:cs typeface="Arial" panose="020B0604020202020204" pitchFamily="34" charset="0"/>
                </a:rPr>
                <a:t>منحنى عرض المنشأة </a:t>
              </a:r>
              <a:r>
                <a:rPr lang="en-US" sz="1600" b="1" dirty="0">
                  <a:effectLst/>
                  <a:latin typeface="Calibri" panose="020F0502020204030204" pitchFamily="34" charset="0"/>
                  <a:ea typeface="Calibri" panose="020F0502020204030204" pitchFamily="34" charset="0"/>
                  <a:cs typeface="Arial" panose="020B0604020202020204" pitchFamily="34" charset="0"/>
                </a:rPr>
                <a:t>A</a:t>
              </a:r>
            </a:p>
          </p:txBody>
        </p:sp>
        <p:sp>
          <p:nvSpPr>
            <p:cNvPr id="37" name="Text Box 171"/>
            <p:cNvSpPr txBox="1">
              <a:spLocks noChangeArrowheads="1"/>
            </p:cNvSpPr>
            <p:nvPr/>
          </p:nvSpPr>
          <p:spPr bwMode="auto">
            <a:xfrm>
              <a:off x="5355102" y="4978765"/>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7</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38" name="Text Box 172"/>
            <p:cNvSpPr txBox="1">
              <a:spLocks noChangeArrowheads="1"/>
            </p:cNvSpPr>
            <p:nvPr/>
          </p:nvSpPr>
          <p:spPr bwMode="auto">
            <a:xfrm>
              <a:off x="5893521" y="4978765"/>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12</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55" name="Text Box 153"/>
            <p:cNvSpPr txBox="1">
              <a:spLocks noChangeArrowheads="1"/>
            </p:cNvSpPr>
            <p:nvPr/>
          </p:nvSpPr>
          <p:spPr bwMode="auto">
            <a:xfrm>
              <a:off x="4428504" y="3828717"/>
              <a:ext cx="693339"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3</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58" name="Text Box 154"/>
            <p:cNvSpPr txBox="1">
              <a:spLocks noChangeArrowheads="1"/>
            </p:cNvSpPr>
            <p:nvPr/>
          </p:nvSpPr>
          <p:spPr bwMode="auto">
            <a:xfrm>
              <a:off x="4504784" y="4327206"/>
              <a:ext cx="547338"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2</a:t>
              </a:r>
            </a:p>
          </p:txBody>
        </p:sp>
      </p:grpSp>
      <p:grpSp>
        <p:nvGrpSpPr>
          <p:cNvPr id="63" name="Group 62"/>
          <p:cNvGrpSpPr/>
          <p:nvPr/>
        </p:nvGrpSpPr>
        <p:grpSpPr>
          <a:xfrm>
            <a:off x="3089010" y="3172683"/>
            <a:ext cx="3420449" cy="2326845"/>
            <a:chOff x="6854062" y="3206913"/>
            <a:chExt cx="3420449" cy="2326845"/>
          </a:xfrm>
        </p:grpSpPr>
        <p:sp>
          <p:nvSpPr>
            <p:cNvPr id="42" name="Text Box 176"/>
            <p:cNvSpPr txBox="1">
              <a:spLocks noChangeArrowheads="1"/>
            </p:cNvSpPr>
            <p:nvPr/>
          </p:nvSpPr>
          <p:spPr bwMode="auto">
            <a:xfrm>
              <a:off x="8849146" y="4867766"/>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a:effectLst/>
                  <a:latin typeface="Calibri" panose="020F0502020204030204" pitchFamily="34" charset="0"/>
                  <a:ea typeface="Calibri" panose="020F0502020204030204" pitchFamily="34" charset="0"/>
                  <a:cs typeface="Arial" panose="020B0604020202020204" pitchFamily="34" charset="0"/>
                </a:rPr>
                <a:t>Q</a:t>
              </a:r>
            </a:p>
          </p:txBody>
        </p:sp>
        <p:sp>
          <p:nvSpPr>
            <p:cNvPr id="49" name="Text Box 184"/>
            <p:cNvSpPr txBox="1">
              <a:spLocks noChangeArrowheads="1"/>
            </p:cNvSpPr>
            <p:nvPr/>
          </p:nvSpPr>
          <p:spPr bwMode="auto">
            <a:xfrm>
              <a:off x="7461746" y="3206913"/>
              <a:ext cx="1397942"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ar-SA" sz="1600" b="1" dirty="0">
                  <a:effectLst/>
                  <a:latin typeface="Calibri" panose="020F0502020204030204" pitchFamily="34" charset="0"/>
                  <a:ea typeface="Calibri" panose="020F0502020204030204" pitchFamily="34" charset="0"/>
                  <a:cs typeface="Arial" panose="020B0604020202020204" pitchFamily="34" charset="0"/>
                </a:rPr>
                <a:t>منحنى عرض المنشأة </a:t>
              </a:r>
              <a:r>
                <a:rPr lang="en-US" sz="1600" b="1" dirty="0">
                  <a:latin typeface="Calibri" panose="020F0502020204030204" pitchFamily="34" charset="0"/>
                  <a:ea typeface="Calibri" panose="020F0502020204030204" pitchFamily="34" charset="0"/>
                  <a:cs typeface="Arial" panose="020B0604020202020204" pitchFamily="34" charset="0"/>
                </a:rPr>
                <a:t>B</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62" name="Group 61"/>
            <p:cNvGrpSpPr/>
            <p:nvPr/>
          </p:nvGrpSpPr>
          <p:grpSpPr>
            <a:xfrm>
              <a:off x="6854062" y="3391072"/>
              <a:ext cx="3420449" cy="2142686"/>
              <a:chOff x="6854062" y="3391072"/>
              <a:chExt cx="3420449" cy="2142686"/>
            </a:xfrm>
          </p:grpSpPr>
          <p:cxnSp>
            <p:nvCxnSpPr>
              <p:cNvPr id="40" name="AutoShape 174"/>
              <p:cNvCxnSpPr>
                <a:cxnSpLocks noChangeShapeType="1"/>
              </p:cNvCxnSpPr>
              <p:nvPr/>
            </p:nvCxnSpPr>
            <p:spPr bwMode="auto">
              <a:xfrm>
                <a:off x="7280110" y="3720779"/>
                <a:ext cx="0" cy="133198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1" name="AutoShape 175"/>
              <p:cNvCxnSpPr>
                <a:cxnSpLocks noChangeShapeType="1"/>
              </p:cNvCxnSpPr>
              <p:nvPr/>
            </p:nvCxnSpPr>
            <p:spPr bwMode="auto">
              <a:xfrm>
                <a:off x="7280110" y="5052764"/>
                <a:ext cx="169066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43" name="Text Box 177"/>
              <p:cNvSpPr txBox="1">
                <a:spLocks noChangeArrowheads="1"/>
              </p:cNvSpPr>
              <p:nvPr/>
            </p:nvSpPr>
            <p:spPr bwMode="auto">
              <a:xfrm>
                <a:off x="7011712" y="3391072"/>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P</a:t>
                </a:r>
              </a:p>
            </p:txBody>
          </p:sp>
          <p:cxnSp>
            <p:nvCxnSpPr>
              <p:cNvPr id="44" name="AutoShape 178"/>
              <p:cNvCxnSpPr>
                <a:cxnSpLocks noChangeShapeType="1"/>
              </p:cNvCxnSpPr>
              <p:nvPr/>
            </p:nvCxnSpPr>
            <p:spPr bwMode="auto">
              <a:xfrm>
                <a:off x="7280110" y="4648225"/>
                <a:ext cx="2994401" cy="14010"/>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5" name="AutoShape 179"/>
              <p:cNvCxnSpPr>
                <a:cxnSpLocks noChangeShapeType="1"/>
              </p:cNvCxnSpPr>
              <p:nvPr/>
            </p:nvCxnSpPr>
            <p:spPr bwMode="auto">
              <a:xfrm>
                <a:off x="7276867" y="4150798"/>
                <a:ext cx="2951189" cy="60272"/>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6" name="AutoShape 180"/>
              <p:cNvCxnSpPr>
                <a:cxnSpLocks noChangeShapeType="1"/>
              </p:cNvCxnSpPr>
              <p:nvPr/>
            </p:nvCxnSpPr>
            <p:spPr bwMode="auto">
              <a:xfrm>
                <a:off x="8485284" y="4150798"/>
                <a:ext cx="0" cy="92498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7" name="AutoShape 181"/>
              <p:cNvCxnSpPr>
                <a:cxnSpLocks noChangeShapeType="1"/>
              </p:cNvCxnSpPr>
              <p:nvPr/>
            </p:nvCxnSpPr>
            <p:spPr bwMode="auto">
              <a:xfrm>
                <a:off x="7964309" y="4696250"/>
                <a:ext cx="0" cy="382329"/>
              </a:xfrm>
              <a:prstGeom prst="straightConnector1">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8" name="AutoShape 182"/>
              <p:cNvCxnSpPr>
                <a:cxnSpLocks noChangeShapeType="1"/>
              </p:cNvCxnSpPr>
              <p:nvPr/>
            </p:nvCxnSpPr>
            <p:spPr bwMode="auto">
              <a:xfrm flipH="1">
                <a:off x="7724449" y="4028331"/>
                <a:ext cx="819757" cy="894763"/>
              </a:xfrm>
              <a:prstGeom prst="straightConnector1">
                <a:avLst/>
              </a:prstGeom>
              <a:ln>
                <a:solidFill>
                  <a:srgbClr val="00863D"/>
                </a:solidFill>
                <a:headEnd/>
                <a:tailEnd/>
              </a:ln>
              <a:extLst/>
            </p:spPr>
            <p:style>
              <a:lnRef idx="3">
                <a:schemeClr val="dk1"/>
              </a:lnRef>
              <a:fillRef idx="0">
                <a:schemeClr val="dk1"/>
              </a:fillRef>
              <a:effectRef idx="2">
                <a:schemeClr val="dk1"/>
              </a:effectRef>
              <a:fontRef idx="minor">
                <a:schemeClr val="tx1"/>
              </a:fontRef>
            </p:style>
          </p:cxnSp>
          <p:sp>
            <p:nvSpPr>
              <p:cNvPr id="50" name="Text Box 187"/>
              <p:cNvSpPr txBox="1">
                <a:spLocks noChangeArrowheads="1"/>
              </p:cNvSpPr>
              <p:nvPr/>
            </p:nvSpPr>
            <p:spPr bwMode="auto">
              <a:xfrm>
                <a:off x="7739064" y="5052764"/>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5</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51" name="Text Box 188"/>
              <p:cNvSpPr txBox="1">
                <a:spLocks noChangeArrowheads="1"/>
              </p:cNvSpPr>
              <p:nvPr/>
            </p:nvSpPr>
            <p:spPr bwMode="auto">
              <a:xfrm>
                <a:off x="8277482" y="5052764"/>
                <a:ext cx="450034"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8</a:t>
                </a:r>
              </a:p>
            </p:txBody>
          </p:sp>
          <p:sp>
            <p:nvSpPr>
              <p:cNvPr id="54" name="Text Box 153"/>
              <p:cNvSpPr txBox="1">
                <a:spLocks noChangeArrowheads="1"/>
              </p:cNvSpPr>
              <p:nvPr/>
            </p:nvSpPr>
            <p:spPr bwMode="auto">
              <a:xfrm>
                <a:off x="6854062" y="3904415"/>
                <a:ext cx="636019"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ar-SA" sz="1600" b="1" dirty="0" smtClean="0">
                    <a:effectLst/>
                    <a:latin typeface="Calibri" panose="020F0502020204030204" pitchFamily="34" charset="0"/>
                    <a:ea typeface="Calibri" panose="020F0502020204030204" pitchFamily="34" charset="0"/>
                    <a:cs typeface="Arial" panose="020B0604020202020204" pitchFamily="34" charset="0"/>
                  </a:rPr>
                  <a:t>3</a:t>
                </a: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61" name="Text Box 154"/>
              <p:cNvSpPr txBox="1">
                <a:spLocks noChangeArrowheads="1"/>
              </p:cNvSpPr>
              <p:nvPr/>
            </p:nvSpPr>
            <p:spPr bwMode="auto">
              <a:xfrm>
                <a:off x="6898894" y="4403628"/>
                <a:ext cx="547338" cy="4809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rtl="0">
                  <a:lnSpc>
                    <a:spcPct val="115000"/>
                  </a:lnSpc>
                  <a:spcAft>
                    <a:spcPts val="1000"/>
                  </a:spcAft>
                </a:pPr>
                <a:r>
                  <a:rPr lang="en-US" sz="1600" b="1" dirty="0">
                    <a:effectLst/>
                    <a:latin typeface="Calibri" panose="020F0502020204030204" pitchFamily="34" charset="0"/>
                    <a:ea typeface="Calibri" panose="020F0502020204030204" pitchFamily="34" charset="0"/>
                    <a:cs typeface="Arial" panose="020B0604020202020204" pitchFamily="34" charset="0"/>
                  </a:rPr>
                  <a:t>2</a:t>
                </a:r>
              </a:p>
            </p:txBody>
          </p:sp>
        </p:grpSp>
      </p:grpSp>
      <p:sp>
        <p:nvSpPr>
          <p:cNvPr id="72" name="Text Box 151"/>
          <p:cNvSpPr txBox="1">
            <a:spLocks noChangeArrowheads="1"/>
          </p:cNvSpPr>
          <p:nvPr/>
        </p:nvSpPr>
        <p:spPr bwMode="auto">
          <a:xfrm>
            <a:off x="4763337" y="3677844"/>
            <a:ext cx="401381"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l" rtl="0">
              <a:lnSpc>
                <a:spcPct val="115000"/>
              </a:lnSpc>
              <a:spcAft>
                <a:spcPts val="1000"/>
              </a:spcAft>
            </a:pPr>
            <a:r>
              <a:rPr lang="en-US" b="1" dirty="0">
                <a:effectLst/>
                <a:latin typeface="Calibri" panose="020F0502020204030204" pitchFamily="34" charset="0"/>
                <a:ea typeface="Calibri" panose="020F0502020204030204" pitchFamily="34" charset="0"/>
                <a:cs typeface="Arial" panose="020B0604020202020204" pitchFamily="34" charset="0"/>
              </a:rPr>
              <a:t>S</a:t>
            </a:r>
            <a:r>
              <a:rPr lang="en-US" sz="1200" b="1" dirty="0">
                <a:effectLst/>
                <a:latin typeface="Calibri" panose="020F0502020204030204" pitchFamily="34" charset="0"/>
                <a:ea typeface="Calibri" panose="020F0502020204030204" pitchFamily="34" charset="0"/>
                <a:cs typeface="Arial" panose="020B0604020202020204" pitchFamily="34" charset="0"/>
              </a:rPr>
              <a:t>B</a:t>
            </a:r>
          </a:p>
        </p:txBody>
      </p:sp>
      <p:sp>
        <p:nvSpPr>
          <p:cNvPr id="73" name="Text Box 151"/>
          <p:cNvSpPr txBox="1">
            <a:spLocks noChangeArrowheads="1"/>
          </p:cNvSpPr>
          <p:nvPr/>
        </p:nvSpPr>
        <p:spPr bwMode="auto">
          <a:xfrm>
            <a:off x="1877591" y="3708837"/>
            <a:ext cx="401381" cy="41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l" rtl="0">
              <a:lnSpc>
                <a:spcPct val="115000"/>
              </a:lnSpc>
              <a:spcAft>
                <a:spcPts val="1000"/>
              </a:spcAft>
            </a:pPr>
            <a:r>
              <a:rPr lang="en-US" b="1" dirty="0">
                <a:effectLst/>
                <a:latin typeface="Calibri" panose="020F0502020204030204" pitchFamily="34" charset="0"/>
                <a:ea typeface="Calibri" panose="020F0502020204030204" pitchFamily="34" charset="0"/>
                <a:cs typeface="Arial" panose="020B0604020202020204" pitchFamily="34" charset="0"/>
              </a:rPr>
              <a:t>S</a:t>
            </a:r>
            <a:r>
              <a:rPr lang="en-US" sz="1200" b="1" dirty="0">
                <a:effectLst/>
                <a:latin typeface="Calibri" panose="020F0502020204030204" pitchFamily="34" charset="0"/>
                <a:ea typeface="Calibri" panose="020F0502020204030204" pitchFamily="34" charset="0"/>
                <a:cs typeface="Arial" panose="020B0604020202020204" pitchFamily="34" charset="0"/>
              </a:rPr>
              <a:t>A</a:t>
            </a:r>
          </a:p>
        </p:txBody>
      </p:sp>
      <p:sp>
        <p:nvSpPr>
          <p:cNvPr id="2" name="Footer Placeholder 1"/>
          <p:cNvSpPr>
            <a:spLocks noGrp="1"/>
          </p:cNvSpPr>
          <p:nvPr>
            <p:ph type="ftr" sz="quarter" idx="11"/>
          </p:nvPr>
        </p:nvSpPr>
        <p:spPr/>
        <p:txBody>
          <a:bodyPr/>
          <a:lstStyle/>
          <a:p>
            <a:r>
              <a:rPr lang="ar-SA"/>
              <a:t>فوزية الكلابي</a:t>
            </a:r>
          </a:p>
        </p:txBody>
      </p:sp>
      <p:sp>
        <p:nvSpPr>
          <p:cNvPr id="3" name="Slide Number Placeholder 2"/>
          <p:cNvSpPr>
            <a:spLocks noGrp="1"/>
          </p:cNvSpPr>
          <p:nvPr>
            <p:ph type="sldNum" sz="quarter" idx="12"/>
          </p:nvPr>
        </p:nvSpPr>
        <p:spPr/>
        <p:txBody>
          <a:bodyPr/>
          <a:lstStyle/>
          <a:p>
            <a:fld id="{0166A3E3-444F-47B4-8A46-DB0B3A57CE9E}" type="slidenum">
              <a:rPr lang="ar-SA" smtClean="0"/>
              <a:t>20</a:t>
            </a:fld>
            <a:endParaRPr lang="ar-SA"/>
          </a:p>
        </p:txBody>
      </p:sp>
    </p:spTree>
    <p:extLst>
      <p:ext uri="{BB962C8B-B14F-4D97-AF65-F5344CB8AC3E}">
        <p14:creationId xmlns:p14="http://schemas.microsoft.com/office/powerpoint/2010/main" val="379239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0"/>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7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7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2" grpId="0"/>
      <p:bldP spid="7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764704"/>
            <a:ext cx="7543800" cy="1081030"/>
          </a:xfrm>
        </p:spPr>
        <p:txBody>
          <a:bodyPr>
            <a:normAutofit fontScale="90000"/>
          </a:bodyPr>
          <a:lstStyle/>
          <a:p>
            <a:pPr algn="ctr"/>
            <a:r>
              <a:rPr lang="ar-SA" sz="3600" b="1" dirty="0">
                <a:solidFill>
                  <a:srgbClr val="C00000"/>
                </a:solidFill>
                <a:effectLst>
                  <a:outerShdw blurRad="38100" dist="38100" dir="2700000" algn="tl">
                    <a:srgbClr val="000000">
                      <a:alpha val="43137"/>
                    </a:srgbClr>
                  </a:outerShdw>
                </a:effectLst>
              </a:rPr>
              <a:t>الصناعة التنافسية في الاجل الطويل :- </a:t>
            </a:r>
            <a:r>
              <a:rPr lang="ar-SA" b="1" dirty="0">
                <a:solidFill>
                  <a:srgbClr val="C00000"/>
                </a:solidFill>
                <a:effectLst>
                  <a:outerShdw blurRad="38100" dist="38100" dir="2700000" algn="tl">
                    <a:srgbClr val="000000">
                      <a:alpha val="43137"/>
                    </a:srgbClr>
                  </a:outerShdw>
                </a:effectLst>
              </a:rPr>
              <a:t/>
            </a:r>
            <a:br>
              <a:rPr lang="ar-SA" b="1" dirty="0">
                <a:solidFill>
                  <a:srgbClr val="C00000"/>
                </a:solidFill>
                <a:effectLst>
                  <a:outerShdw blurRad="38100" dist="38100" dir="2700000" algn="tl">
                    <a:srgbClr val="000000">
                      <a:alpha val="43137"/>
                    </a:srgbClr>
                  </a:outerShdw>
                </a:effectLst>
              </a:rPr>
            </a:br>
            <a:endParaRPr lang="ar-SA" b="1" dirty="0">
              <a:solidFill>
                <a:srgbClr val="C00000"/>
              </a:solidFill>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822959" y="1845734"/>
            <a:ext cx="7543801" cy="4391578"/>
          </a:xfrm>
        </p:spPr>
        <p:txBody>
          <a:bodyPr>
            <a:normAutofit/>
          </a:bodyPr>
          <a:lstStyle/>
          <a:p>
            <a:pPr marL="0" indent="0" algn="r" rtl="1">
              <a:buNone/>
            </a:pPr>
            <a:r>
              <a:rPr lang="ar-SA" sz="2800" dirty="0"/>
              <a:t>في الاجل الطويل </a:t>
            </a:r>
            <a:r>
              <a:rPr lang="ar-SA" sz="2800" dirty="0">
                <a:solidFill>
                  <a:srgbClr val="00863D"/>
                </a:solidFill>
              </a:rPr>
              <a:t>جميع عناصر الانتاج متغيرة وتستطيع المنشأة تغيير حجم الانتاج</a:t>
            </a:r>
            <a:r>
              <a:rPr lang="ar-SA" sz="2800" dirty="0"/>
              <a:t> بما يحقق  لها أقصى ارباح كما ان لها حرية الدخول والخروج من الصناعة </a:t>
            </a:r>
          </a:p>
          <a:p>
            <a:pPr marL="0" indent="0" algn="r" rtl="1">
              <a:buNone/>
            </a:pPr>
            <a:r>
              <a:rPr lang="ar-SA" sz="2800" b="1" dirty="0">
                <a:solidFill>
                  <a:srgbClr val="0070C0"/>
                </a:solidFill>
              </a:rPr>
              <a:t>قرارات المنشأة التنافسية في الاجل الطويل </a:t>
            </a:r>
          </a:p>
          <a:p>
            <a:pPr algn="r" rtl="1">
              <a:buFont typeface="Wingdings" panose="05000000000000000000" pitchFamily="2" charset="2"/>
              <a:buChar char="q"/>
            </a:pPr>
            <a:r>
              <a:rPr lang="ar-SA" sz="2800" dirty="0">
                <a:solidFill>
                  <a:srgbClr val="00863D"/>
                </a:solidFill>
              </a:rPr>
              <a:t>اختيار حجم المشروع </a:t>
            </a:r>
            <a:r>
              <a:rPr lang="ar-SA" sz="2800" dirty="0"/>
              <a:t>حيث تكيف انتاجها وتكاليفها بما يحقق لها اقصى الارباح. </a:t>
            </a:r>
          </a:p>
          <a:p>
            <a:pPr algn="r" rtl="1">
              <a:buFont typeface="Wingdings" panose="05000000000000000000" pitchFamily="2" charset="2"/>
              <a:buChar char="q"/>
            </a:pPr>
            <a:r>
              <a:rPr lang="ar-SA" sz="2800" dirty="0"/>
              <a:t>الاختيار بين النشاطات الانتاجية المختلفة حيث </a:t>
            </a:r>
            <a:r>
              <a:rPr lang="ar-SA" sz="2800" dirty="0">
                <a:solidFill>
                  <a:srgbClr val="00863D"/>
                </a:solidFill>
              </a:rPr>
              <a:t>لديها حرية الدخول والخروج </a:t>
            </a:r>
            <a:r>
              <a:rPr lang="ar-SA" sz="2800" dirty="0" smtClean="0"/>
              <a:t>( لديها حرية الخروج من النشاط الانتاجي والدخول في نشاط </a:t>
            </a:r>
            <a:r>
              <a:rPr lang="ar-SA" sz="2800" dirty="0"/>
              <a:t>انتاجي </a:t>
            </a:r>
            <a:r>
              <a:rPr lang="ar-SA" sz="2800" dirty="0" smtClean="0"/>
              <a:t>اخر )</a:t>
            </a:r>
            <a:endParaRPr lang="ar-SA" sz="2800" dirty="0"/>
          </a:p>
        </p:txBody>
      </p:sp>
    </p:spTree>
    <p:extLst>
      <p:ext uri="{BB962C8B-B14F-4D97-AF65-F5344CB8AC3E}">
        <p14:creationId xmlns:p14="http://schemas.microsoft.com/office/powerpoint/2010/main" val="4245449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911" y="44624"/>
            <a:ext cx="8352928" cy="648072"/>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اختيار حجم المشروع في الاجل الطويل </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19494" y="735366"/>
            <a:ext cx="8321041" cy="4960373"/>
          </a:xfrm>
        </p:spPr>
        <p:txBody>
          <a:bodyPr/>
          <a:lstStyle/>
          <a:p>
            <a:pPr algn="r" rtl="1"/>
            <a:r>
              <a:rPr lang="ar-SA" dirty="0"/>
              <a:t>المنشأة في الاجل الطويل تكيف حجم انتاجها عن طريق التحكم في عناصر الانتاج وتختار المزيج من عناصر الانتاج الذي يحقق الحجم الامثل وهو الحجم الذي يدني التكاليف وهو عندما السعر يساوي التكاليف الحدية في الاجل الطويل </a:t>
            </a:r>
            <a:r>
              <a:rPr lang="en-US" dirty="0"/>
              <a:t>P=LMC   </a:t>
            </a:r>
            <a:endParaRPr lang="ar-SA" dirty="0"/>
          </a:p>
          <a:p>
            <a:pPr algn="ctr" rtl="1"/>
            <a:endParaRPr lang="en-US" dirty="0"/>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22</a:t>
            </a:fld>
            <a:endParaRPr lang="ar-SA"/>
          </a:p>
        </p:txBody>
      </p:sp>
      <p:pic>
        <p:nvPicPr>
          <p:cNvPr id="6" name="Picture 5"/>
          <p:cNvPicPr>
            <a:picLocks noChangeAspect="1"/>
          </p:cNvPicPr>
          <p:nvPr/>
        </p:nvPicPr>
        <p:blipFill>
          <a:blip r:embed="rId2"/>
          <a:stretch>
            <a:fillRect/>
          </a:stretch>
        </p:blipFill>
        <p:spPr>
          <a:xfrm>
            <a:off x="-10857" y="1910431"/>
            <a:ext cx="4270161" cy="3950327"/>
          </a:xfrm>
          <a:prstGeom prst="rect">
            <a:avLst/>
          </a:prstGeom>
        </p:spPr>
      </p:pic>
      <p:sp>
        <p:nvSpPr>
          <p:cNvPr id="7" name="Rectangle 6"/>
          <p:cNvSpPr/>
          <p:nvPr/>
        </p:nvSpPr>
        <p:spPr>
          <a:xfrm>
            <a:off x="4283968" y="1612548"/>
            <a:ext cx="4860032" cy="4696771"/>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r>
              <a:rPr lang="ar-SA" b="1" dirty="0">
                <a:solidFill>
                  <a:srgbClr val="C00000"/>
                </a:solidFill>
                <a:effectLst>
                  <a:outerShdw blurRad="38100" dist="38100" dir="2700000" algn="tl">
                    <a:srgbClr val="000000">
                      <a:alpha val="43137"/>
                    </a:srgbClr>
                  </a:outerShdw>
                </a:effectLst>
              </a:rPr>
              <a:t>الشكل يوضح عملية تكيف المستوى الانتاجي والتكاليف لاحدى المنشأت في الاجل الطويل.</a:t>
            </a:r>
            <a:r>
              <a:rPr lang="ar-SA" dirty="0"/>
              <a:t> </a:t>
            </a:r>
          </a:p>
          <a:p>
            <a:r>
              <a:rPr lang="ar-SA" dirty="0"/>
              <a:t>حجم المشروع (1)للمنشأة في الاجل القصير توضحه منحنيات (</a:t>
            </a:r>
            <a:r>
              <a:rPr lang="en-US" dirty="0"/>
              <a:t>SATC1</a:t>
            </a:r>
            <a:r>
              <a:rPr lang="ar-SA" dirty="0"/>
              <a:t>) و(</a:t>
            </a:r>
            <a:r>
              <a:rPr lang="en-US" dirty="0"/>
              <a:t>SMC1</a:t>
            </a:r>
            <a:r>
              <a:rPr lang="ar-SA" dirty="0"/>
              <a:t>)وسعر السلعة (</a:t>
            </a:r>
            <a:r>
              <a:rPr lang="en-US" dirty="0"/>
              <a:t>P</a:t>
            </a:r>
            <a:r>
              <a:rPr lang="ar-SA" dirty="0"/>
              <a:t>*) والتوازن عند النقطة (</a:t>
            </a:r>
            <a:r>
              <a:rPr lang="en-US" dirty="0"/>
              <a:t>a</a:t>
            </a:r>
            <a:r>
              <a:rPr lang="ar-SA" dirty="0"/>
              <a:t>)حيث  </a:t>
            </a:r>
            <a:r>
              <a:rPr lang="en-US" dirty="0"/>
              <a:t>P=SMC1 </a:t>
            </a:r>
            <a:r>
              <a:rPr lang="ar-SA" dirty="0"/>
              <a:t> واقصى ارباح ممكن تحقيقها في الاجل القصير هي (</a:t>
            </a:r>
            <a:r>
              <a:rPr lang="en-US" dirty="0" err="1"/>
              <a:t>acbp</a:t>
            </a:r>
            <a:r>
              <a:rPr lang="ar-SA" dirty="0"/>
              <a:t>)</a:t>
            </a:r>
            <a:r>
              <a:rPr lang="en-US" dirty="0"/>
              <a:t> </a:t>
            </a:r>
            <a:r>
              <a:rPr lang="ar-SA" dirty="0"/>
              <a:t>ولا تستطيع زيادتها عند حجم الانتاج ثابت (</a:t>
            </a:r>
            <a:r>
              <a:rPr lang="en-US" dirty="0"/>
              <a:t>Q1</a:t>
            </a:r>
            <a:r>
              <a:rPr lang="ar-SA" dirty="0"/>
              <a:t>) </a:t>
            </a:r>
            <a:r>
              <a:rPr lang="ar-SA" dirty="0" smtClean="0"/>
              <a:t>. بالتالي </a:t>
            </a:r>
            <a:r>
              <a:rPr lang="ar-SA" dirty="0"/>
              <a:t>عند حجم الانتاج (</a:t>
            </a:r>
            <a:r>
              <a:rPr lang="en-US" dirty="0"/>
              <a:t>Q1</a:t>
            </a:r>
            <a:r>
              <a:rPr lang="ar-SA" dirty="0"/>
              <a:t>) فانه في الاجل الطويل  (</a:t>
            </a:r>
            <a:r>
              <a:rPr lang="en-US" dirty="0"/>
              <a:t>P&gt;LMC</a:t>
            </a:r>
            <a:r>
              <a:rPr lang="ar-SA" dirty="0" smtClean="0"/>
              <a:t>) لذلك </a:t>
            </a:r>
            <a:r>
              <a:rPr lang="ar-SA" dirty="0"/>
              <a:t>تستطيع المنشأة ان تزيد ارباحها عن طريق زيادة الانتاج والتحول الى حجم المشروع (2) ومنحنياته (</a:t>
            </a:r>
            <a:r>
              <a:rPr lang="en-US" dirty="0"/>
              <a:t>SATC2</a:t>
            </a:r>
            <a:r>
              <a:rPr lang="ar-SA" dirty="0"/>
              <a:t>) و(</a:t>
            </a:r>
            <a:r>
              <a:rPr lang="en-US" dirty="0"/>
              <a:t>SMC2</a:t>
            </a:r>
            <a:r>
              <a:rPr lang="ar-SA" dirty="0"/>
              <a:t>) وبالتالي تستطيع المنشأة عند السعر (</a:t>
            </a:r>
            <a:r>
              <a:rPr lang="en-US" dirty="0"/>
              <a:t>P</a:t>
            </a:r>
            <a:r>
              <a:rPr lang="ar-SA" dirty="0"/>
              <a:t>) ان تزيد انتاجها الى (</a:t>
            </a:r>
            <a:r>
              <a:rPr lang="en-US" dirty="0"/>
              <a:t>Q2</a:t>
            </a:r>
            <a:r>
              <a:rPr lang="ar-SA" dirty="0"/>
              <a:t>) حيث يتساوى (</a:t>
            </a:r>
            <a:r>
              <a:rPr lang="en-US" dirty="0"/>
              <a:t>P=LMC</a:t>
            </a:r>
            <a:r>
              <a:rPr lang="ar-SA" dirty="0"/>
              <a:t>) عند النقطة (</a:t>
            </a:r>
            <a:r>
              <a:rPr lang="en-US" dirty="0"/>
              <a:t>d</a:t>
            </a:r>
            <a:r>
              <a:rPr lang="ar-SA" dirty="0"/>
              <a:t>) وتصبح ارباحها المساحة (</a:t>
            </a:r>
            <a:r>
              <a:rPr lang="en-US" dirty="0" err="1"/>
              <a:t>pdef</a:t>
            </a:r>
            <a:r>
              <a:rPr lang="ar-SA" dirty="0"/>
              <a:t>)</a:t>
            </a:r>
          </a:p>
          <a:p>
            <a:r>
              <a:rPr lang="ar-SA" b="1" dirty="0">
                <a:solidFill>
                  <a:srgbClr val="7030A0"/>
                </a:solidFill>
                <a:effectLst>
                  <a:outerShdw blurRad="38100" dist="38100" dir="2700000" algn="tl">
                    <a:srgbClr val="000000">
                      <a:alpha val="43137"/>
                    </a:srgbClr>
                  </a:outerShdw>
                </a:effectLst>
              </a:rPr>
              <a:t>شرط تعظيم الارباح في الاجل الطويل هو تساوي السعر مع التكاليف الحدية في الاجل الطويل و التكاليف الحدية في الاجل </a:t>
            </a:r>
            <a:r>
              <a:rPr lang="ar-SA" b="1" dirty="0" smtClean="0">
                <a:solidFill>
                  <a:srgbClr val="7030A0"/>
                </a:solidFill>
                <a:effectLst>
                  <a:outerShdw blurRad="38100" dist="38100" dir="2700000" algn="tl">
                    <a:srgbClr val="000000">
                      <a:alpha val="43137"/>
                    </a:srgbClr>
                  </a:outerShdw>
                </a:effectLst>
              </a:rPr>
              <a:t>القصير</a:t>
            </a:r>
            <a:endParaRPr lang="en-US" b="1" dirty="0" smtClean="0">
              <a:solidFill>
                <a:srgbClr val="7030A0"/>
              </a:solidFill>
              <a:effectLst>
                <a:outerShdw blurRad="38100" dist="38100" dir="2700000" algn="tl">
                  <a:srgbClr val="000000">
                    <a:alpha val="43137"/>
                  </a:srgbClr>
                </a:outerShdw>
              </a:effectLst>
            </a:endParaRPr>
          </a:p>
          <a:p>
            <a:r>
              <a:rPr lang="ar-SA" dirty="0" smtClean="0"/>
              <a:t> </a:t>
            </a:r>
            <a:endParaRPr lang="en-US" dirty="0"/>
          </a:p>
          <a:p>
            <a:r>
              <a:rPr lang="ar-SA" b="1" dirty="0">
                <a:solidFill>
                  <a:srgbClr val="C00000"/>
                </a:solidFill>
                <a:effectLst>
                  <a:outerShdw blurRad="38100" dist="38100" dir="2700000" algn="tl">
                    <a:srgbClr val="000000">
                      <a:alpha val="43137"/>
                    </a:srgbClr>
                  </a:outerShdw>
                </a:effectLst>
              </a:rPr>
              <a:t>       </a:t>
            </a:r>
            <a:r>
              <a:rPr lang="ar-SA" b="1" i="1" dirty="0">
                <a:solidFill>
                  <a:srgbClr val="00B050"/>
                </a:solidFill>
                <a:effectLst>
                  <a:outerShdw blurRad="38100" dist="38100" dir="2700000" algn="tl">
                    <a:srgbClr val="000000">
                      <a:alpha val="43137"/>
                    </a:srgbClr>
                  </a:outerShdw>
                </a:effectLst>
              </a:rPr>
              <a:t>شرط التوازن في الاجل الطويل        </a:t>
            </a:r>
            <a:r>
              <a:rPr lang="en-US" b="1" i="1" dirty="0" smtClean="0">
                <a:solidFill>
                  <a:srgbClr val="00B050"/>
                </a:solidFill>
                <a:effectLst>
                  <a:outerShdw blurRad="38100" dist="38100" dir="2700000" algn="tl">
                    <a:srgbClr val="000000">
                      <a:alpha val="43137"/>
                    </a:srgbClr>
                  </a:outerShdw>
                </a:effectLst>
              </a:rPr>
              <a:t>P=LMC=SMC</a:t>
            </a:r>
          </a:p>
        </p:txBody>
      </p:sp>
      <p:sp>
        <p:nvSpPr>
          <p:cNvPr id="8" name="Left Arrow 7"/>
          <p:cNvSpPr/>
          <p:nvPr/>
        </p:nvSpPr>
        <p:spPr>
          <a:xfrm>
            <a:off x="6021207" y="6143809"/>
            <a:ext cx="342292" cy="14306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558149" y="3220732"/>
            <a:ext cx="1014185" cy="14295"/>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Straight Connector 10"/>
          <p:cNvCxnSpPr/>
          <p:nvPr/>
        </p:nvCxnSpPr>
        <p:spPr>
          <a:xfrm>
            <a:off x="579183" y="3573016"/>
            <a:ext cx="1020912" cy="3681"/>
          </a:xfrm>
          <a:prstGeom prst="line">
            <a:avLst/>
          </a:prstGeom>
        </p:spPr>
        <p:style>
          <a:lnRef idx="3">
            <a:schemeClr val="accent2"/>
          </a:lnRef>
          <a:fillRef idx="0">
            <a:schemeClr val="accent2"/>
          </a:fillRef>
          <a:effectRef idx="2">
            <a:schemeClr val="accent2"/>
          </a:effectRef>
          <a:fontRef idx="minor">
            <a:schemeClr val="tx1"/>
          </a:fontRef>
        </p:style>
      </p:cxnSp>
      <p:cxnSp>
        <p:nvCxnSpPr>
          <p:cNvPr id="12" name="Straight Connector 11"/>
          <p:cNvCxnSpPr/>
          <p:nvPr/>
        </p:nvCxnSpPr>
        <p:spPr>
          <a:xfrm flipV="1">
            <a:off x="1560304" y="3248574"/>
            <a:ext cx="17966" cy="354248"/>
          </a:xfrm>
          <a:prstGeom prst="line">
            <a:avLst/>
          </a:prstGeom>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flipH="1" flipV="1">
            <a:off x="538168" y="3235027"/>
            <a:ext cx="1224" cy="337989"/>
          </a:xfrm>
          <a:prstGeom prst="line">
            <a:avLst/>
          </a:prstGeom>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1560304" y="3227879"/>
            <a:ext cx="1017342" cy="7148"/>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18" name="Straight Connector 17"/>
          <p:cNvCxnSpPr/>
          <p:nvPr/>
        </p:nvCxnSpPr>
        <p:spPr>
          <a:xfrm flipV="1">
            <a:off x="489287" y="4080439"/>
            <a:ext cx="2113427" cy="1"/>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a:off x="2577646" y="3243980"/>
            <a:ext cx="404" cy="842045"/>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flipH="1">
            <a:off x="521426" y="3192400"/>
            <a:ext cx="26335" cy="882428"/>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cxnSp>
        <p:nvCxnSpPr>
          <p:cNvPr id="23" name="Straight Connector 22"/>
          <p:cNvCxnSpPr/>
          <p:nvPr/>
        </p:nvCxnSpPr>
        <p:spPr>
          <a:xfrm flipV="1">
            <a:off x="554684" y="3201231"/>
            <a:ext cx="972571" cy="1932"/>
          </a:xfrm>
          <a:prstGeom prst="line">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24" name="Oval 23"/>
          <p:cNvSpPr/>
          <p:nvPr/>
        </p:nvSpPr>
        <p:spPr>
          <a:xfrm>
            <a:off x="1514918" y="3192400"/>
            <a:ext cx="151294" cy="110444"/>
          </a:xfrm>
          <a:prstGeom prst="ellipse">
            <a:avLst/>
          </a:prstGeom>
          <a:solidFill>
            <a:srgbClr val="FFC000"/>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2483768" y="3210248"/>
            <a:ext cx="139264" cy="925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0184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6604"/>
            <a:ext cx="8208912" cy="1450757"/>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سلوك المنشاة في الصناعة في الاجل الطويل</a:t>
            </a:r>
            <a:endParaRPr lang="en-US" sz="3600" dirty="0"/>
          </a:p>
        </p:txBody>
      </p:sp>
      <p:sp>
        <p:nvSpPr>
          <p:cNvPr id="3" name="Content Placeholder 2"/>
          <p:cNvSpPr>
            <a:spLocks noGrp="1"/>
          </p:cNvSpPr>
          <p:nvPr>
            <p:ph idx="1"/>
          </p:nvPr>
        </p:nvSpPr>
        <p:spPr>
          <a:xfrm>
            <a:off x="822959" y="1845734"/>
            <a:ext cx="7853497" cy="4463586"/>
          </a:xfrm>
        </p:spPr>
        <p:txBody>
          <a:bodyPr>
            <a:normAutofit/>
          </a:bodyPr>
          <a:lstStyle/>
          <a:p>
            <a:pPr marL="0" indent="0" algn="r" rtl="1">
              <a:buNone/>
            </a:pPr>
            <a:r>
              <a:rPr lang="ar-SA" sz="2800" dirty="0"/>
              <a:t>يتمثل في : </a:t>
            </a:r>
            <a:endParaRPr lang="ar-SA" sz="2800" dirty="0" smtClean="0"/>
          </a:p>
          <a:p>
            <a:pPr algn="r" rtl="1">
              <a:buFont typeface="Wingdings" panose="05000000000000000000" pitchFamily="2" charset="2"/>
              <a:buChar char="q"/>
            </a:pPr>
            <a:r>
              <a:rPr lang="ar-SA" sz="2800" dirty="0" smtClean="0"/>
              <a:t>تكيف </a:t>
            </a:r>
            <a:r>
              <a:rPr lang="ar-SA" sz="2800" dirty="0"/>
              <a:t>انتاجها بحيث يكون سعر السلعة مساويا لتكاليفها الحدية في الاجل الطويل (</a:t>
            </a:r>
            <a:r>
              <a:rPr lang="en-US" sz="2800" dirty="0"/>
              <a:t>P=LMC</a:t>
            </a:r>
            <a:r>
              <a:rPr lang="ar-SA" sz="2800" dirty="0"/>
              <a:t>)</a:t>
            </a:r>
          </a:p>
          <a:p>
            <a:pPr algn="r" rtl="1">
              <a:buFont typeface="Wingdings" panose="05000000000000000000" pitchFamily="2" charset="2"/>
              <a:buChar char="q"/>
            </a:pPr>
            <a:r>
              <a:rPr lang="ar-SA" sz="2800" dirty="0"/>
              <a:t> تكيف انتاجها بشكل يجعلها تعمل </a:t>
            </a:r>
            <a:r>
              <a:rPr lang="ar-SA" sz="2800" dirty="0" smtClean="0"/>
              <a:t>على </a:t>
            </a:r>
            <a:r>
              <a:rPr lang="ar-SA" sz="2800" dirty="0"/>
              <a:t>منحنى تكاليفها المتوسطة في الاجل الطويل (</a:t>
            </a:r>
            <a:r>
              <a:rPr lang="en-US" sz="2800" dirty="0"/>
              <a:t>LAC</a:t>
            </a:r>
            <a:r>
              <a:rPr lang="ar-SA" sz="2800" dirty="0"/>
              <a:t>)</a:t>
            </a:r>
          </a:p>
          <a:p>
            <a:pPr algn="r" rtl="1">
              <a:buFont typeface="Wingdings" panose="05000000000000000000" pitchFamily="2" charset="2"/>
              <a:buChar char="q"/>
            </a:pPr>
            <a:r>
              <a:rPr lang="ar-SA" sz="2800" dirty="0"/>
              <a:t>تقرر البقاء في الصناعة ما دام سعر السلعة يساوي او اكبر من ادنى نقطة للتكاليف المتوسطة في الاجل الطويل وتخرج من الصناعة اذا كان السعر اقل من ذلك (</a:t>
            </a:r>
            <a:r>
              <a:rPr lang="en-US" sz="2800" dirty="0" err="1"/>
              <a:t>P≥</a:t>
            </a:r>
            <a:r>
              <a:rPr lang="en-US" sz="2800" dirty="0" err="1" smtClean="0"/>
              <a:t>LAC</a:t>
            </a:r>
            <a:r>
              <a:rPr lang="en-US" sz="1600" dirty="0" err="1" smtClean="0"/>
              <a:t>min</a:t>
            </a:r>
            <a:r>
              <a:rPr lang="ar-SA" sz="2800" dirty="0"/>
              <a:t>)</a:t>
            </a: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23</a:t>
            </a:fld>
            <a:endParaRPr lang="ar-SA"/>
          </a:p>
        </p:txBody>
      </p:sp>
    </p:spTree>
    <p:extLst>
      <p:ext uri="{BB962C8B-B14F-4D97-AF65-F5344CB8AC3E}">
        <p14:creationId xmlns:p14="http://schemas.microsoft.com/office/powerpoint/2010/main" val="1986619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8895"/>
            <a:ext cx="7543800" cy="1450757"/>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منحنى عرض المنشأة في الاجل الطويل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24</a:t>
            </a:fld>
            <a:endParaRPr lang="ar-SA"/>
          </a:p>
        </p:txBody>
      </p:sp>
      <p:cxnSp>
        <p:nvCxnSpPr>
          <p:cNvPr id="7" name="Straight Arrow Connector 6"/>
          <p:cNvCxnSpPr/>
          <p:nvPr/>
        </p:nvCxnSpPr>
        <p:spPr>
          <a:xfrm flipV="1">
            <a:off x="1105538" y="2808899"/>
            <a:ext cx="0" cy="2808312"/>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p:nvPr/>
        </p:nvCxnSpPr>
        <p:spPr>
          <a:xfrm>
            <a:off x="1108455" y="5589240"/>
            <a:ext cx="4039609" cy="7200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6" name="Freeform 15"/>
          <p:cNvSpPr/>
          <p:nvPr/>
        </p:nvSpPr>
        <p:spPr>
          <a:xfrm>
            <a:off x="1590795" y="3093572"/>
            <a:ext cx="3245817" cy="1574593"/>
          </a:xfrm>
          <a:custGeom>
            <a:avLst/>
            <a:gdLst>
              <a:gd name="connsiteX0" fmla="*/ 0 w 3245817"/>
              <a:gd name="connsiteY0" fmla="*/ 0 h 1574593"/>
              <a:gd name="connsiteX1" fmla="*/ 1308016 w 3245817"/>
              <a:gd name="connsiteY1" fmla="*/ 1574464 h 1574593"/>
              <a:gd name="connsiteX2" fmla="*/ 3245817 w 3245817"/>
              <a:gd name="connsiteY2" fmla="*/ 96890 h 1574593"/>
              <a:gd name="connsiteX3" fmla="*/ 3245817 w 3245817"/>
              <a:gd name="connsiteY3" fmla="*/ 96890 h 1574593"/>
            </a:gdLst>
            <a:ahLst/>
            <a:cxnLst>
              <a:cxn ang="0">
                <a:pos x="connsiteX0" y="connsiteY0"/>
              </a:cxn>
              <a:cxn ang="0">
                <a:pos x="connsiteX1" y="connsiteY1"/>
              </a:cxn>
              <a:cxn ang="0">
                <a:pos x="connsiteX2" y="connsiteY2"/>
              </a:cxn>
              <a:cxn ang="0">
                <a:pos x="connsiteX3" y="connsiteY3"/>
              </a:cxn>
            </a:cxnLst>
            <a:rect l="l" t="t" r="r" b="b"/>
            <a:pathLst>
              <a:path w="3245817" h="1574593">
                <a:moveTo>
                  <a:pt x="0" y="0"/>
                </a:moveTo>
                <a:cubicBezTo>
                  <a:pt x="383523" y="779158"/>
                  <a:pt x="767047" y="1558316"/>
                  <a:pt x="1308016" y="1574464"/>
                </a:cubicBezTo>
                <a:cubicBezTo>
                  <a:pt x="1848985" y="1590612"/>
                  <a:pt x="3245817" y="96890"/>
                  <a:pt x="3245817" y="96890"/>
                </a:cubicBezTo>
                <a:lnTo>
                  <a:pt x="3245817" y="96890"/>
                </a:lnTo>
              </a:path>
            </a:pathLst>
          </a:custGeom>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20" name="Freeform 19"/>
          <p:cNvSpPr/>
          <p:nvPr/>
        </p:nvSpPr>
        <p:spPr>
          <a:xfrm>
            <a:off x="1700351" y="2755487"/>
            <a:ext cx="2095770" cy="2660745"/>
          </a:xfrm>
          <a:custGeom>
            <a:avLst/>
            <a:gdLst>
              <a:gd name="connsiteX0" fmla="*/ 1998357 w 1998357"/>
              <a:gd name="connsiteY0" fmla="*/ 0 h 1968380"/>
              <a:gd name="connsiteX1" fmla="*/ 799343 w 1998357"/>
              <a:gd name="connsiteY1" fmla="*/ 1853022 h 1968380"/>
              <a:gd name="connsiteX2" fmla="*/ 0 w 1998357"/>
              <a:gd name="connsiteY2" fmla="*/ 1780355 h 1968380"/>
              <a:gd name="connsiteX3" fmla="*/ 0 w 1998357"/>
              <a:gd name="connsiteY3" fmla="*/ 1780355 h 1968380"/>
            </a:gdLst>
            <a:ahLst/>
            <a:cxnLst>
              <a:cxn ang="0">
                <a:pos x="connsiteX0" y="connsiteY0"/>
              </a:cxn>
              <a:cxn ang="0">
                <a:pos x="connsiteX1" y="connsiteY1"/>
              </a:cxn>
              <a:cxn ang="0">
                <a:pos x="connsiteX2" y="connsiteY2"/>
              </a:cxn>
              <a:cxn ang="0">
                <a:pos x="connsiteX3" y="connsiteY3"/>
              </a:cxn>
            </a:cxnLst>
            <a:rect l="l" t="t" r="r" b="b"/>
            <a:pathLst>
              <a:path w="1998357" h="1968380">
                <a:moveTo>
                  <a:pt x="1998357" y="0"/>
                </a:moveTo>
                <a:cubicBezTo>
                  <a:pt x="1565379" y="778148"/>
                  <a:pt x="1132402" y="1556296"/>
                  <a:pt x="799343" y="1853022"/>
                </a:cubicBezTo>
                <a:cubicBezTo>
                  <a:pt x="466283" y="2149748"/>
                  <a:pt x="0" y="1780355"/>
                  <a:pt x="0" y="1780355"/>
                </a:cubicBezTo>
                <a:lnTo>
                  <a:pt x="0" y="1780355"/>
                </a:lnTo>
              </a:path>
            </a:pathLst>
          </a:custGeom>
          <a:ln>
            <a:solidFill>
              <a:srgbClr val="C00000"/>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1" name="Rounded Rectangle 20"/>
          <p:cNvSpPr/>
          <p:nvPr/>
        </p:nvSpPr>
        <p:spPr>
          <a:xfrm>
            <a:off x="3672854" y="2416041"/>
            <a:ext cx="780302"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LMC</a:t>
            </a:r>
          </a:p>
        </p:txBody>
      </p:sp>
      <p:sp>
        <p:nvSpPr>
          <p:cNvPr id="23" name="Rounded Rectangle 22"/>
          <p:cNvSpPr/>
          <p:nvPr/>
        </p:nvSpPr>
        <p:spPr>
          <a:xfrm>
            <a:off x="4833393" y="3015114"/>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a:t>LAC</a:t>
            </a:r>
          </a:p>
        </p:txBody>
      </p:sp>
      <p:sp>
        <p:nvSpPr>
          <p:cNvPr id="24" name="Rounded Rectangle 23"/>
          <p:cNvSpPr/>
          <p:nvPr/>
        </p:nvSpPr>
        <p:spPr>
          <a:xfrm>
            <a:off x="484249" y="2095950"/>
            <a:ext cx="672897" cy="147178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LMC</a:t>
            </a:r>
          </a:p>
          <a:p>
            <a:pPr algn="ctr"/>
            <a:r>
              <a:rPr lang="en-US" sz="1600" dirty="0"/>
              <a:t>LAC</a:t>
            </a:r>
          </a:p>
        </p:txBody>
      </p:sp>
      <p:sp>
        <p:nvSpPr>
          <p:cNvPr id="26" name="Rounded Rectangle 25"/>
          <p:cNvSpPr/>
          <p:nvPr/>
        </p:nvSpPr>
        <p:spPr>
          <a:xfrm>
            <a:off x="4928577" y="5437191"/>
            <a:ext cx="576064" cy="36004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dirty="0"/>
              <a:t>Q</a:t>
            </a:r>
          </a:p>
        </p:txBody>
      </p:sp>
      <p:sp>
        <p:nvSpPr>
          <p:cNvPr id="43" name="Rounded Rectangle 42"/>
          <p:cNvSpPr/>
          <p:nvPr/>
        </p:nvSpPr>
        <p:spPr>
          <a:xfrm flipH="1">
            <a:off x="3121072" y="3575304"/>
            <a:ext cx="226876" cy="6621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44" name="Rounded Rectangle 43"/>
          <p:cNvSpPr/>
          <p:nvPr/>
        </p:nvSpPr>
        <p:spPr>
          <a:xfrm flipH="1">
            <a:off x="1038503" y="5352239"/>
            <a:ext cx="355442" cy="21441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45" name="Rounded Rectangle 44"/>
          <p:cNvSpPr/>
          <p:nvPr/>
        </p:nvSpPr>
        <p:spPr>
          <a:xfrm flipH="1">
            <a:off x="3039842" y="5365673"/>
            <a:ext cx="355442" cy="251538"/>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sz="1000" dirty="0"/>
          </a:p>
        </p:txBody>
      </p:sp>
      <p:sp>
        <p:nvSpPr>
          <p:cNvPr id="6" name="Rectangle 5"/>
          <p:cNvSpPr/>
          <p:nvPr/>
        </p:nvSpPr>
        <p:spPr>
          <a:xfrm>
            <a:off x="4281377" y="2343441"/>
            <a:ext cx="4794275" cy="403788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endParaRPr lang="en-US" dirty="0">
              <a:solidFill>
                <a:srgbClr val="C00000"/>
              </a:solidFill>
              <a:effectLst>
                <a:outerShdw blurRad="38100" dist="38100" dir="2700000" algn="tl">
                  <a:srgbClr val="000000">
                    <a:alpha val="43137"/>
                  </a:srgbClr>
                </a:outerShdw>
              </a:effectLst>
            </a:endParaRPr>
          </a:p>
        </p:txBody>
      </p:sp>
      <p:sp>
        <p:nvSpPr>
          <p:cNvPr id="3" name="Oval 2"/>
          <p:cNvSpPr/>
          <p:nvPr/>
        </p:nvSpPr>
        <p:spPr>
          <a:xfrm flipV="1">
            <a:off x="2824720" y="4653135"/>
            <a:ext cx="163104" cy="93487"/>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5367786" y="1988840"/>
            <a:ext cx="3524693" cy="410445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r>
              <a:rPr lang="ar-SA" sz="2800" dirty="0">
                <a:solidFill>
                  <a:srgbClr val="0070C0"/>
                </a:solidFill>
              </a:rPr>
              <a:t>هو عبارة عن منحنى التكاليف الحدية في الاجل الطويل (</a:t>
            </a:r>
            <a:r>
              <a:rPr lang="en-US" sz="2800" dirty="0">
                <a:solidFill>
                  <a:srgbClr val="0070C0"/>
                </a:solidFill>
              </a:rPr>
              <a:t>LMC</a:t>
            </a:r>
            <a:r>
              <a:rPr lang="ar-SA" sz="2800" dirty="0">
                <a:solidFill>
                  <a:srgbClr val="0070C0"/>
                </a:solidFill>
              </a:rPr>
              <a:t>)الذي يعلو ادنى نقطة لتكاليفها المتوسطة في الاجل الطويل </a:t>
            </a:r>
            <a:endParaRPr lang="en-US" sz="2800" dirty="0">
              <a:solidFill>
                <a:srgbClr val="0070C0"/>
              </a:solidFill>
            </a:endParaRPr>
          </a:p>
        </p:txBody>
      </p:sp>
      <p:cxnSp>
        <p:nvCxnSpPr>
          <p:cNvPr id="13" name="Straight Connector 12"/>
          <p:cNvCxnSpPr/>
          <p:nvPr/>
        </p:nvCxnSpPr>
        <p:spPr>
          <a:xfrm flipV="1">
            <a:off x="1148039" y="4653135"/>
            <a:ext cx="3423961" cy="15030"/>
          </a:xfrm>
          <a:prstGeom prst="line">
            <a:avLst/>
          </a:prstGeom>
          <a:ln w="38100">
            <a:solidFill>
              <a:srgbClr val="00863D"/>
            </a:solidFill>
          </a:ln>
        </p:spPr>
        <p:style>
          <a:lnRef idx="1">
            <a:schemeClr val="accent1"/>
          </a:lnRef>
          <a:fillRef idx="0">
            <a:schemeClr val="accent1"/>
          </a:fillRef>
          <a:effectRef idx="0">
            <a:schemeClr val="accent1"/>
          </a:effectRef>
          <a:fontRef idx="minor">
            <a:schemeClr val="tx1"/>
          </a:fontRef>
        </p:style>
      </p:cxnSp>
      <p:sp>
        <p:nvSpPr>
          <p:cNvPr id="56" name="Rounded Rectangle 23"/>
          <p:cNvSpPr/>
          <p:nvPr/>
        </p:nvSpPr>
        <p:spPr>
          <a:xfrm>
            <a:off x="722173" y="4542924"/>
            <a:ext cx="485122" cy="30189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P*</a:t>
            </a:r>
          </a:p>
        </p:txBody>
      </p:sp>
      <p:cxnSp>
        <p:nvCxnSpPr>
          <p:cNvPr id="57" name="Straight Connector 56"/>
          <p:cNvCxnSpPr/>
          <p:nvPr/>
        </p:nvCxnSpPr>
        <p:spPr>
          <a:xfrm flipV="1">
            <a:off x="2906272" y="4729106"/>
            <a:ext cx="19517" cy="932142"/>
          </a:xfrm>
          <a:prstGeom prst="line">
            <a:avLst/>
          </a:prstGeom>
          <a:ln w="38100">
            <a:solidFill>
              <a:srgbClr val="00863D"/>
            </a:solidFill>
            <a:prstDash val="sysDash"/>
          </a:ln>
        </p:spPr>
        <p:style>
          <a:lnRef idx="1">
            <a:schemeClr val="accent1"/>
          </a:lnRef>
          <a:fillRef idx="0">
            <a:schemeClr val="accent1"/>
          </a:fillRef>
          <a:effectRef idx="0">
            <a:schemeClr val="accent1"/>
          </a:effectRef>
          <a:fontRef idx="minor">
            <a:schemeClr val="tx1"/>
          </a:fontRef>
        </p:style>
      </p:cxnSp>
      <p:sp>
        <p:nvSpPr>
          <p:cNvPr id="58" name="Rounded Rectangle 23"/>
          <p:cNvSpPr/>
          <p:nvPr/>
        </p:nvSpPr>
        <p:spPr>
          <a:xfrm>
            <a:off x="2683228" y="5645224"/>
            <a:ext cx="485122" cy="30189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600" dirty="0"/>
              <a:t>Q*</a:t>
            </a:r>
          </a:p>
        </p:txBody>
      </p:sp>
      <p:sp>
        <p:nvSpPr>
          <p:cNvPr id="32" name="Freeform: Shape 31"/>
          <p:cNvSpPr/>
          <p:nvPr/>
        </p:nvSpPr>
        <p:spPr>
          <a:xfrm>
            <a:off x="2907437" y="2765394"/>
            <a:ext cx="892206" cy="1926455"/>
          </a:xfrm>
          <a:custGeom>
            <a:avLst/>
            <a:gdLst>
              <a:gd name="connsiteX0" fmla="*/ 0 w 892206"/>
              <a:gd name="connsiteY0" fmla="*/ 1926455 h 1926455"/>
              <a:gd name="connsiteX1" fmla="*/ 892206 w 892206"/>
              <a:gd name="connsiteY1" fmla="*/ 0 h 1926455"/>
              <a:gd name="connsiteX2" fmla="*/ 892206 w 892206"/>
              <a:gd name="connsiteY2" fmla="*/ 0 h 1926455"/>
            </a:gdLst>
            <a:ahLst/>
            <a:cxnLst>
              <a:cxn ang="0">
                <a:pos x="connsiteX0" y="connsiteY0"/>
              </a:cxn>
              <a:cxn ang="0">
                <a:pos x="connsiteX1" y="connsiteY1"/>
              </a:cxn>
              <a:cxn ang="0">
                <a:pos x="connsiteX2" y="connsiteY2"/>
              </a:cxn>
            </a:cxnLst>
            <a:rect l="l" t="t" r="r" b="b"/>
            <a:pathLst>
              <a:path w="892206" h="1926455">
                <a:moveTo>
                  <a:pt x="0" y="1926455"/>
                </a:moveTo>
                <a:lnTo>
                  <a:pt x="892206" y="0"/>
                </a:lnTo>
                <a:lnTo>
                  <a:pt x="892206" y="0"/>
                </a:lnTo>
              </a:path>
            </a:pathLst>
          </a:cu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1035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59522"/>
            <a:ext cx="7543800" cy="693214"/>
          </a:xfrm>
        </p:spPr>
        <p:txBody>
          <a:bodyPr>
            <a:normAutofit fontScale="90000"/>
          </a:bodyPr>
          <a:lstStyle/>
          <a:p>
            <a:r>
              <a:rPr lang="ar-SA" b="1" dirty="0">
                <a:solidFill>
                  <a:srgbClr val="C00000"/>
                </a:solidFill>
                <a:effectLst>
                  <a:outerShdw blurRad="38100" dist="38100" dir="2700000" algn="tl">
                    <a:srgbClr val="000000">
                      <a:alpha val="43137"/>
                    </a:srgbClr>
                  </a:outerShdw>
                </a:effectLst>
              </a:rPr>
              <a:t>توازن المنشأة في الاجل الطويل </a:t>
            </a: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627784" y="1844824"/>
            <a:ext cx="6199849" cy="4643967"/>
          </a:xfrm>
        </p:spPr>
        <p:txBody>
          <a:bodyPr>
            <a:noAutofit/>
          </a:bodyPr>
          <a:lstStyle/>
          <a:p>
            <a:pPr algn="r" rtl="1"/>
            <a:r>
              <a:rPr lang="ar-SA" b="1" dirty="0" smtClean="0">
                <a:solidFill>
                  <a:srgbClr val="C00000"/>
                </a:solidFill>
              </a:rPr>
              <a:t>تحقيق </a:t>
            </a:r>
            <a:r>
              <a:rPr lang="ar-SA" b="1" dirty="0">
                <a:solidFill>
                  <a:srgbClr val="C00000"/>
                </a:solidFill>
              </a:rPr>
              <a:t>التوازن في الاجل الطويل يتطلب توفر شرطين </a:t>
            </a:r>
            <a:r>
              <a:rPr lang="ar-SA" dirty="0"/>
              <a:t>:</a:t>
            </a:r>
          </a:p>
          <a:p>
            <a:pPr algn="r" rtl="1">
              <a:buFont typeface="Wingdings" panose="05000000000000000000" pitchFamily="2" charset="2"/>
              <a:buChar char="q"/>
            </a:pPr>
            <a:r>
              <a:rPr lang="ar-SA" dirty="0"/>
              <a:t> عدم وجود حوافز للمنشات لتغيير مستوى الانتاج أو حجم المشروع </a:t>
            </a:r>
          </a:p>
          <a:p>
            <a:pPr algn="r" rtl="1">
              <a:buFont typeface="Wingdings" panose="05000000000000000000" pitchFamily="2" charset="2"/>
              <a:buChar char="q"/>
            </a:pPr>
            <a:r>
              <a:rPr lang="ar-SA" dirty="0"/>
              <a:t>الا يكون لدى المنشأت اي حافز للدخول او الخروج من الصناعة </a:t>
            </a:r>
          </a:p>
          <a:p>
            <a:pPr marL="0" indent="0" algn="r" rtl="1">
              <a:buNone/>
            </a:pPr>
            <a:r>
              <a:rPr lang="ar-SA" dirty="0"/>
              <a:t>يتحقق الشرط الاول عندما يتساوى السعر مع التكاليف الحدية </a:t>
            </a:r>
            <a:r>
              <a:rPr lang="ar-SA" dirty="0" smtClean="0"/>
              <a:t>في</a:t>
            </a:r>
            <a:endParaRPr lang="en-US" dirty="0" smtClean="0"/>
          </a:p>
          <a:p>
            <a:pPr marL="0" indent="0" algn="r" rtl="1">
              <a:buNone/>
            </a:pPr>
            <a:r>
              <a:rPr lang="ar-SA" dirty="0" smtClean="0"/>
              <a:t> </a:t>
            </a:r>
            <a:r>
              <a:rPr lang="ar-SA" dirty="0"/>
              <a:t>الاجل الطويل (</a:t>
            </a:r>
            <a:r>
              <a:rPr lang="en-US" dirty="0"/>
              <a:t>LMC</a:t>
            </a:r>
            <a:r>
              <a:rPr lang="ar-SA" dirty="0"/>
              <a:t>)</a:t>
            </a:r>
            <a:r>
              <a:rPr lang="en-US" dirty="0"/>
              <a:t> </a:t>
            </a:r>
            <a:r>
              <a:rPr lang="ar-SA" dirty="0"/>
              <a:t> </a:t>
            </a:r>
          </a:p>
          <a:p>
            <a:pPr marL="0" indent="0" algn="r" rtl="1">
              <a:buNone/>
            </a:pPr>
            <a:r>
              <a:rPr lang="ar-SA" dirty="0"/>
              <a:t>يتحقق الشرط الثاني عندما يتساوى سعر السلعة مع ادنى مستوى </a:t>
            </a:r>
            <a:endParaRPr lang="en-US" dirty="0" smtClean="0"/>
          </a:p>
          <a:p>
            <a:pPr marL="0" indent="0" algn="r" rtl="1">
              <a:buNone/>
            </a:pPr>
            <a:r>
              <a:rPr lang="ar-SA" dirty="0" smtClean="0"/>
              <a:t>للتكاليف </a:t>
            </a:r>
            <a:r>
              <a:rPr lang="ar-SA" dirty="0"/>
              <a:t>المتوسطة في الاجل الطويل (</a:t>
            </a:r>
            <a:r>
              <a:rPr lang="en-US" dirty="0"/>
              <a:t>P=</a:t>
            </a:r>
            <a:r>
              <a:rPr lang="en-US" dirty="0" err="1"/>
              <a:t>LAC</a:t>
            </a:r>
            <a:r>
              <a:rPr lang="en-US" sz="1200" dirty="0" err="1"/>
              <a:t>min</a:t>
            </a:r>
            <a:r>
              <a:rPr lang="ar-SA" dirty="0"/>
              <a:t>)</a:t>
            </a:r>
            <a:endParaRPr lang="en-US" dirty="0"/>
          </a:p>
          <a:p>
            <a:pPr marL="0" indent="0" algn="r" rtl="1">
              <a:buNone/>
            </a:pPr>
            <a:r>
              <a:rPr lang="ar-SA" dirty="0"/>
              <a:t>تحقيق هذين الشرطين يعني ان المنشأة تشغل حجم مشروعها الامثل عند ادنى مستوى تكاليف متوسطة في الاجل الطويل </a:t>
            </a:r>
          </a:p>
          <a:p>
            <a:pPr algn="r" rtl="1">
              <a:buFont typeface="Wingdings" panose="05000000000000000000" pitchFamily="2" charset="2"/>
              <a:buChar char="q"/>
            </a:pPr>
            <a:r>
              <a:rPr lang="ar-SA" dirty="0"/>
              <a:t>ووضع </a:t>
            </a:r>
            <a:r>
              <a:rPr lang="ar-SA" b="1" dirty="0">
                <a:solidFill>
                  <a:srgbClr val="C00000"/>
                </a:solidFill>
                <a:effectLst>
                  <a:outerShdw blurRad="38100" dist="38100" dir="2700000" algn="tl">
                    <a:srgbClr val="000000">
                      <a:alpha val="43137"/>
                    </a:srgbClr>
                  </a:outerShdw>
                </a:effectLst>
              </a:rPr>
              <a:t>التوازن يتحقق في سوق المنافسة في الاجل </a:t>
            </a:r>
            <a:r>
              <a:rPr lang="ar-SA" b="1" dirty="0" smtClean="0">
                <a:solidFill>
                  <a:srgbClr val="C00000"/>
                </a:solidFill>
                <a:effectLst>
                  <a:outerShdw blurRad="38100" dist="38100" dir="2700000" algn="tl">
                    <a:srgbClr val="000000">
                      <a:alpha val="43137"/>
                    </a:srgbClr>
                  </a:outerShdw>
                </a:effectLst>
              </a:rPr>
              <a:t>الطويل عندما </a:t>
            </a:r>
            <a:r>
              <a:rPr lang="en-US" b="1" dirty="0" smtClean="0">
                <a:solidFill>
                  <a:srgbClr val="C00000"/>
                </a:solidFill>
                <a:effectLst>
                  <a:outerShdw blurRad="38100" dist="38100" dir="2700000" algn="tl">
                    <a:srgbClr val="000000">
                      <a:alpha val="43137"/>
                    </a:srgbClr>
                  </a:outerShdw>
                </a:effectLst>
              </a:rPr>
              <a:t>=</a:t>
            </a:r>
            <a:r>
              <a:rPr lang="en-US" b="1" dirty="0" err="1" smtClean="0">
                <a:solidFill>
                  <a:srgbClr val="C00000"/>
                </a:solidFill>
                <a:effectLst>
                  <a:outerShdw blurRad="38100" dist="38100" dir="2700000" algn="tl">
                    <a:srgbClr val="000000">
                      <a:alpha val="43137"/>
                    </a:srgbClr>
                  </a:outerShdw>
                </a:effectLst>
              </a:rPr>
              <a:t>LAC</a:t>
            </a:r>
            <a:r>
              <a:rPr lang="en-US" sz="1200" b="1" dirty="0" err="1" smtClean="0">
                <a:solidFill>
                  <a:srgbClr val="C00000"/>
                </a:solidFill>
                <a:effectLst>
                  <a:outerShdw blurRad="38100" dist="38100" dir="2700000" algn="tl">
                    <a:srgbClr val="000000">
                      <a:alpha val="43137"/>
                    </a:srgbClr>
                  </a:outerShdw>
                </a:effectLst>
              </a:rPr>
              <a:t>min</a:t>
            </a:r>
            <a:r>
              <a:rPr lang="en-US" sz="1200" b="1" dirty="0" smtClean="0">
                <a:solidFill>
                  <a:srgbClr val="C00000"/>
                </a:solidFill>
                <a:effectLst>
                  <a:outerShdw blurRad="38100" dist="38100" dir="2700000" algn="tl">
                    <a:srgbClr val="000000">
                      <a:alpha val="43137"/>
                    </a:srgbClr>
                  </a:outerShdw>
                </a:effectLst>
              </a:rPr>
              <a:t> </a:t>
            </a:r>
            <a:r>
              <a:rPr lang="en-US" b="1" dirty="0" smtClean="0">
                <a:solidFill>
                  <a:srgbClr val="C00000"/>
                </a:solidFill>
                <a:effectLst>
                  <a:outerShdw blurRad="38100" dist="38100" dir="2700000" algn="tl">
                    <a:srgbClr val="000000">
                      <a:alpha val="43137"/>
                    </a:srgbClr>
                  </a:outerShdw>
                </a:effectLst>
              </a:rPr>
              <a:t>                            </a:t>
            </a:r>
            <a:r>
              <a:rPr lang="ar-SA" b="1" dirty="0" smtClean="0">
                <a:solidFill>
                  <a:srgbClr val="C00000"/>
                </a:solidFill>
                <a:effectLst>
                  <a:outerShdw blurRad="38100" dist="38100" dir="2700000" algn="tl">
                    <a:srgbClr val="000000">
                      <a:alpha val="43137"/>
                    </a:srgbClr>
                  </a:outerShdw>
                </a:effectLst>
              </a:rPr>
              <a:t> </a:t>
            </a:r>
            <a:r>
              <a:rPr lang="en-US" b="1" dirty="0">
                <a:solidFill>
                  <a:srgbClr val="C00000"/>
                </a:solidFill>
                <a:effectLst>
                  <a:outerShdw blurRad="38100" dist="38100" dir="2700000" algn="tl">
                    <a:srgbClr val="000000">
                      <a:alpha val="43137"/>
                    </a:srgbClr>
                  </a:outerShdw>
                </a:effectLst>
              </a:rPr>
              <a:t>P=LMC</a:t>
            </a:r>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25</a:t>
            </a:fld>
            <a:endParaRPr lang="ar-SA"/>
          </a:p>
        </p:txBody>
      </p:sp>
      <p:sp>
        <p:nvSpPr>
          <p:cNvPr id="8" name="Rectangle 7"/>
          <p:cNvSpPr/>
          <p:nvPr/>
        </p:nvSpPr>
        <p:spPr>
          <a:xfrm>
            <a:off x="644080" y="1087541"/>
            <a:ext cx="8288081" cy="646331"/>
          </a:xfrm>
          <a:prstGeom prst="rect">
            <a:avLst/>
          </a:prstGeom>
        </p:spPr>
        <p:txBody>
          <a:bodyPr wrap="square">
            <a:spAutoFit/>
          </a:bodyPr>
          <a:lstStyle/>
          <a:p>
            <a:r>
              <a:rPr lang="ar-SA" dirty="0"/>
              <a:t>التوازن في الاجل الطويل يتطلب الاخذ في الاعتبار قرارات تكيف </a:t>
            </a:r>
            <a:r>
              <a:rPr lang="ar-SA" dirty="0" smtClean="0"/>
              <a:t>المنشأة </a:t>
            </a:r>
            <a:r>
              <a:rPr lang="ar-SA" dirty="0"/>
              <a:t>المتعلقة بالانتاج وحجم المشروع </a:t>
            </a:r>
            <a:r>
              <a:rPr lang="ar-SA" dirty="0" smtClean="0"/>
              <a:t>وكذلك </a:t>
            </a:r>
            <a:r>
              <a:rPr lang="ar-SA" dirty="0"/>
              <a:t>قرارات الدخول والخروج من الصناعة . </a:t>
            </a:r>
          </a:p>
        </p:txBody>
      </p:sp>
      <p:sp>
        <p:nvSpPr>
          <p:cNvPr id="9" name="Freeform 8"/>
          <p:cNvSpPr/>
          <p:nvPr/>
        </p:nvSpPr>
        <p:spPr>
          <a:xfrm>
            <a:off x="467544" y="2784401"/>
            <a:ext cx="2236124" cy="1061500"/>
          </a:xfrm>
          <a:custGeom>
            <a:avLst/>
            <a:gdLst>
              <a:gd name="connsiteX0" fmla="*/ 0 w 2236124"/>
              <a:gd name="connsiteY0" fmla="*/ 344979 h 1061500"/>
              <a:gd name="connsiteX1" fmla="*/ 365760 w 2236124"/>
              <a:gd name="connsiteY1" fmla="*/ 743990 h 1061500"/>
              <a:gd name="connsiteX2" fmla="*/ 748146 w 2236124"/>
              <a:gd name="connsiteY2" fmla="*/ 1009997 h 1061500"/>
              <a:gd name="connsiteX3" fmla="*/ 1039091 w 2236124"/>
              <a:gd name="connsiteY3" fmla="*/ 1055717 h 1061500"/>
              <a:gd name="connsiteX4" fmla="*/ 1384070 w 2236124"/>
              <a:gd name="connsiteY4" fmla="*/ 931026 h 1061500"/>
              <a:gd name="connsiteX5" fmla="*/ 1795550 w 2236124"/>
              <a:gd name="connsiteY5" fmla="*/ 569422 h 1061500"/>
              <a:gd name="connsiteX6" fmla="*/ 2236124 w 2236124"/>
              <a:gd name="connsiteY6" fmla="*/ 0 h 1061500"/>
              <a:gd name="connsiteX7" fmla="*/ 2236124 w 2236124"/>
              <a:gd name="connsiteY7" fmla="*/ 0 h 1061500"/>
              <a:gd name="connsiteX8" fmla="*/ 2227811 w 2236124"/>
              <a:gd name="connsiteY8" fmla="*/ 4157 h 106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36124" h="1061500">
                <a:moveTo>
                  <a:pt x="0" y="344979"/>
                </a:moveTo>
                <a:cubicBezTo>
                  <a:pt x="120534" y="489066"/>
                  <a:pt x="241069" y="633154"/>
                  <a:pt x="365760" y="743990"/>
                </a:cubicBezTo>
                <a:cubicBezTo>
                  <a:pt x="490451" y="854826"/>
                  <a:pt x="635924" y="958043"/>
                  <a:pt x="748146" y="1009997"/>
                </a:cubicBezTo>
                <a:cubicBezTo>
                  <a:pt x="860368" y="1061951"/>
                  <a:pt x="933104" y="1068879"/>
                  <a:pt x="1039091" y="1055717"/>
                </a:cubicBezTo>
                <a:cubicBezTo>
                  <a:pt x="1145078" y="1042555"/>
                  <a:pt x="1257994" y="1012075"/>
                  <a:pt x="1384070" y="931026"/>
                </a:cubicBezTo>
                <a:cubicBezTo>
                  <a:pt x="1510146" y="849977"/>
                  <a:pt x="1653541" y="724593"/>
                  <a:pt x="1795550" y="569422"/>
                </a:cubicBezTo>
                <a:cubicBezTo>
                  <a:pt x="1937559" y="414251"/>
                  <a:pt x="2236124" y="0"/>
                  <a:pt x="2236124" y="0"/>
                </a:cubicBezTo>
                <a:lnTo>
                  <a:pt x="2236124" y="0"/>
                </a:lnTo>
                <a:lnTo>
                  <a:pt x="2227811" y="4157"/>
                </a:ln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910567" y="2687893"/>
            <a:ext cx="1130179" cy="1644826"/>
          </a:xfrm>
          <a:custGeom>
            <a:avLst/>
            <a:gdLst>
              <a:gd name="connsiteX0" fmla="*/ 0 w 1130179"/>
              <a:gd name="connsiteY0" fmla="*/ 1644826 h 1644826"/>
              <a:gd name="connsiteX1" fmla="*/ 399010 w 1130179"/>
              <a:gd name="connsiteY1" fmla="*/ 1382975 h 1644826"/>
              <a:gd name="connsiteX2" fmla="*/ 556952 w 1130179"/>
              <a:gd name="connsiteY2" fmla="*/ 1200095 h 1644826"/>
              <a:gd name="connsiteX3" fmla="*/ 768927 w 1130179"/>
              <a:gd name="connsiteY3" fmla="*/ 900837 h 1644826"/>
              <a:gd name="connsiteX4" fmla="*/ 918556 w 1130179"/>
              <a:gd name="connsiteY4" fmla="*/ 580797 h 1644826"/>
              <a:gd name="connsiteX5" fmla="*/ 1113905 w 1130179"/>
              <a:gd name="connsiteY5" fmla="*/ 65408 h 1644826"/>
              <a:gd name="connsiteX6" fmla="*/ 1105592 w 1130179"/>
              <a:gd name="connsiteY6" fmla="*/ 23844 h 1644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0179" h="1644826">
                <a:moveTo>
                  <a:pt x="0" y="1644826"/>
                </a:moveTo>
                <a:cubicBezTo>
                  <a:pt x="153092" y="1550961"/>
                  <a:pt x="306185" y="1457097"/>
                  <a:pt x="399010" y="1382975"/>
                </a:cubicBezTo>
                <a:cubicBezTo>
                  <a:pt x="491835" y="1308853"/>
                  <a:pt x="495299" y="1280451"/>
                  <a:pt x="556952" y="1200095"/>
                </a:cubicBezTo>
                <a:cubicBezTo>
                  <a:pt x="618605" y="1119739"/>
                  <a:pt x="708660" y="1004053"/>
                  <a:pt x="768927" y="900837"/>
                </a:cubicBezTo>
                <a:cubicBezTo>
                  <a:pt x="829194" y="797621"/>
                  <a:pt x="861060" y="720035"/>
                  <a:pt x="918556" y="580797"/>
                </a:cubicBezTo>
                <a:cubicBezTo>
                  <a:pt x="976052" y="441559"/>
                  <a:pt x="1082732" y="158233"/>
                  <a:pt x="1113905" y="65408"/>
                </a:cubicBezTo>
                <a:cubicBezTo>
                  <a:pt x="1145078" y="-27417"/>
                  <a:pt x="1125335" y="-1787"/>
                  <a:pt x="1105592" y="23844"/>
                </a:cubicBezTo>
              </a:path>
            </a:pathLst>
          </a:cu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1140534" y="2913618"/>
            <a:ext cx="493893" cy="1540602"/>
          </a:xfrm>
          <a:custGeom>
            <a:avLst/>
            <a:gdLst>
              <a:gd name="connsiteX0" fmla="*/ 0 w 493893"/>
              <a:gd name="connsiteY0" fmla="*/ 1540602 h 1540602"/>
              <a:gd name="connsiteX1" fmla="*/ 315883 w 493893"/>
              <a:gd name="connsiteY1" fmla="*/ 1025213 h 1540602"/>
              <a:gd name="connsiteX2" fmla="*/ 407323 w 493893"/>
              <a:gd name="connsiteY2" fmla="*/ 721798 h 1540602"/>
              <a:gd name="connsiteX3" fmla="*/ 486294 w 493893"/>
              <a:gd name="connsiteY3" fmla="*/ 60937 h 1540602"/>
              <a:gd name="connsiteX4" fmla="*/ 486294 w 493893"/>
              <a:gd name="connsiteY4" fmla="*/ 69249 h 1540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3893" h="1540602">
                <a:moveTo>
                  <a:pt x="0" y="1540602"/>
                </a:moveTo>
                <a:cubicBezTo>
                  <a:pt x="123998" y="1351141"/>
                  <a:pt x="247996" y="1161680"/>
                  <a:pt x="315883" y="1025213"/>
                </a:cubicBezTo>
                <a:cubicBezTo>
                  <a:pt x="383770" y="888746"/>
                  <a:pt x="378921" y="882511"/>
                  <a:pt x="407323" y="721798"/>
                </a:cubicBezTo>
                <a:cubicBezTo>
                  <a:pt x="435725" y="561085"/>
                  <a:pt x="473132" y="169695"/>
                  <a:pt x="486294" y="60937"/>
                </a:cubicBezTo>
                <a:cubicBezTo>
                  <a:pt x="499456" y="-47821"/>
                  <a:pt x="492875" y="10714"/>
                  <a:pt x="486294" y="6924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flipV="1">
            <a:off x="323528" y="2420012"/>
            <a:ext cx="0" cy="2187404"/>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34540" y="4597188"/>
            <a:ext cx="2664296" cy="18319"/>
          </a:xfrm>
          <a:prstGeom prst="straightConnector1">
            <a:avLst/>
          </a:prstGeom>
          <a:ln w="28575">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475509" y="3872600"/>
            <a:ext cx="33075" cy="757589"/>
          </a:xfrm>
          <a:prstGeom prst="line">
            <a:avLst/>
          </a:prstGeom>
          <a:ln w="28575">
            <a:solidFill>
              <a:srgbClr val="00B050"/>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34540" y="3862157"/>
            <a:ext cx="2664296" cy="10443"/>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54411" y="2348880"/>
            <a:ext cx="243726" cy="19120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smtClean="0"/>
              <a:t>P</a:t>
            </a:r>
            <a:endParaRPr lang="en-US" b="1" dirty="0"/>
          </a:p>
        </p:txBody>
      </p:sp>
      <p:sp>
        <p:nvSpPr>
          <p:cNvPr id="29" name="Rounded Rectangle 28"/>
          <p:cNvSpPr/>
          <p:nvPr/>
        </p:nvSpPr>
        <p:spPr>
          <a:xfrm>
            <a:off x="3026441" y="4534587"/>
            <a:ext cx="243726" cy="191203"/>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b="1" dirty="0" smtClean="0"/>
              <a:t>Q</a:t>
            </a:r>
            <a:endParaRPr lang="en-US" b="1" dirty="0"/>
          </a:p>
        </p:txBody>
      </p:sp>
      <p:sp>
        <p:nvSpPr>
          <p:cNvPr id="30" name="Rounded Rectangle 29"/>
          <p:cNvSpPr/>
          <p:nvPr/>
        </p:nvSpPr>
        <p:spPr>
          <a:xfrm>
            <a:off x="1888038" y="2454732"/>
            <a:ext cx="446227" cy="2233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solidFill>
                  <a:srgbClr val="0070C0"/>
                </a:solidFill>
              </a:rPr>
              <a:t>LMC</a:t>
            </a:r>
            <a:endParaRPr lang="en-US" sz="1000" b="1" dirty="0">
              <a:solidFill>
                <a:srgbClr val="0070C0"/>
              </a:solidFill>
            </a:endParaRPr>
          </a:p>
        </p:txBody>
      </p:sp>
      <p:sp>
        <p:nvSpPr>
          <p:cNvPr id="31" name="Rounded Rectangle 30"/>
          <p:cNvSpPr/>
          <p:nvPr/>
        </p:nvSpPr>
        <p:spPr>
          <a:xfrm>
            <a:off x="2605700" y="2567000"/>
            <a:ext cx="446227" cy="2233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solidFill>
                  <a:srgbClr val="0070C0"/>
                </a:solidFill>
              </a:rPr>
              <a:t>LAC</a:t>
            </a:r>
            <a:endParaRPr lang="en-US" sz="1000" b="1" dirty="0">
              <a:solidFill>
                <a:srgbClr val="0070C0"/>
              </a:solidFill>
            </a:endParaRPr>
          </a:p>
        </p:txBody>
      </p:sp>
      <p:sp>
        <p:nvSpPr>
          <p:cNvPr id="32" name="Rounded Rectangle 31"/>
          <p:cNvSpPr/>
          <p:nvPr/>
        </p:nvSpPr>
        <p:spPr>
          <a:xfrm>
            <a:off x="-14761" y="3760940"/>
            <a:ext cx="446227" cy="2233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t>P*</a:t>
            </a:r>
            <a:endParaRPr lang="en-US" sz="1000" b="1" dirty="0"/>
          </a:p>
        </p:txBody>
      </p:sp>
      <p:sp>
        <p:nvSpPr>
          <p:cNvPr id="33" name="Rounded Rectangle 32"/>
          <p:cNvSpPr/>
          <p:nvPr/>
        </p:nvSpPr>
        <p:spPr>
          <a:xfrm>
            <a:off x="1804469" y="3163535"/>
            <a:ext cx="543829" cy="224484"/>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solidFill>
                  <a:srgbClr val="C00000"/>
                </a:solidFill>
              </a:rPr>
              <a:t>SATC</a:t>
            </a:r>
            <a:endParaRPr lang="en-US" sz="1000" b="1" dirty="0">
              <a:solidFill>
                <a:srgbClr val="C00000"/>
              </a:solidFill>
            </a:endParaRPr>
          </a:p>
        </p:txBody>
      </p:sp>
      <p:sp>
        <p:nvSpPr>
          <p:cNvPr id="34" name="Rounded Rectangle 33"/>
          <p:cNvSpPr/>
          <p:nvPr/>
        </p:nvSpPr>
        <p:spPr>
          <a:xfrm>
            <a:off x="1437604" y="2730474"/>
            <a:ext cx="446227" cy="2233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solidFill>
                  <a:srgbClr val="C00000"/>
                </a:solidFill>
              </a:rPr>
              <a:t>SMC</a:t>
            </a:r>
            <a:endParaRPr lang="en-US" sz="1000" b="1" dirty="0">
              <a:solidFill>
                <a:srgbClr val="C00000"/>
              </a:solidFill>
            </a:endParaRPr>
          </a:p>
        </p:txBody>
      </p:sp>
      <p:sp>
        <p:nvSpPr>
          <p:cNvPr id="35" name="Rounded Rectangle 34"/>
          <p:cNvSpPr/>
          <p:nvPr/>
        </p:nvSpPr>
        <p:spPr>
          <a:xfrm>
            <a:off x="1252395" y="4669256"/>
            <a:ext cx="446227" cy="223320"/>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t>Q*</a:t>
            </a:r>
            <a:endParaRPr lang="en-US" sz="1000" b="1" dirty="0"/>
          </a:p>
        </p:txBody>
      </p:sp>
      <p:sp>
        <p:nvSpPr>
          <p:cNvPr id="36" name="Rounded Rectangle 35"/>
          <p:cNvSpPr/>
          <p:nvPr/>
        </p:nvSpPr>
        <p:spPr>
          <a:xfrm>
            <a:off x="1285239" y="3641646"/>
            <a:ext cx="339985" cy="16634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b="1" dirty="0" smtClean="0"/>
              <a:t>E</a:t>
            </a:r>
            <a:endParaRPr lang="en-US" sz="1000" b="1" dirty="0"/>
          </a:p>
        </p:txBody>
      </p:sp>
      <p:sp>
        <p:nvSpPr>
          <p:cNvPr id="39" name="Freeform 38"/>
          <p:cNvSpPr/>
          <p:nvPr/>
        </p:nvSpPr>
        <p:spPr>
          <a:xfrm rot="21110062">
            <a:off x="1032104" y="3355521"/>
            <a:ext cx="1080655" cy="468693"/>
          </a:xfrm>
          <a:custGeom>
            <a:avLst/>
            <a:gdLst>
              <a:gd name="connsiteX0" fmla="*/ 0 w 1080655"/>
              <a:gd name="connsiteY0" fmla="*/ 0 h 468693"/>
              <a:gd name="connsiteX1" fmla="*/ 249382 w 1080655"/>
              <a:gd name="connsiteY1" fmla="*/ 299259 h 468693"/>
              <a:gd name="connsiteX2" fmla="*/ 502920 w 1080655"/>
              <a:gd name="connsiteY2" fmla="*/ 461357 h 468693"/>
              <a:gd name="connsiteX3" fmla="*/ 1080655 w 1080655"/>
              <a:gd name="connsiteY3" fmla="*/ 66502 h 468693"/>
              <a:gd name="connsiteX4" fmla="*/ 1080655 w 1080655"/>
              <a:gd name="connsiteY4" fmla="*/ 66502 h 4686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655" h="468693">
                <a:moveTo>
                  <a:pt x="0" y="0"/>
                </a:moveTo>
                <a:cubicBezTo>
                  <a:pt x="82781" y="111183"/>
                  <a:pt x="165562" y="222366"/>
                  <a:pt x="249382" y="299259"/>
                </a:cubicBezTo>
                <a:cubicBezTo>
                  <a:pt x="333202" y="376152"/>
                  <a:pt x="364375" y="500150"/>
                  <a:pt x="502920" y="461357"/>
                </a:cubicBezTo>
                <a:cubicBezTo>
                  <a:pt x="641466" y="422564"/>
                  <a:pt x="1080655" y="66502"/>
                  <a:pt x="1080655" y="66502"/>
                </a:cubicBezTo>
                <a:lnTo>
                  <a:pt x="1080655" y="66502"/>
                </a:lnTo>
              </a:path>
            </a:pathLst>
          </a:cu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07594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838139"/>
          </a:xfrm>
        </p:spPr>
        <p:txBody>
          <a:bodyPr>
            <a:normAutofit/>
          </a:bodyPr>
          <a:lstStyle/>
          <a:p>
            <a:pPr marL="0" indent="0" algn="ctr" rtl="1"/>
            <a:r>
              <a:rPr lang="ar-SA" sz="3200" b="1" dirty="0">
                <a:solidFill>
                  <a:srgbClr val="C00000"/>
                </a:solidFill>
                <a:effectLst>
                  <a:outerShdw blurRad="38100" dist="38100" dir="2700000" algn="tl">
                    <a:srgbClr val="000000">
                      <a:alpha val="43137"/>
                    </a:srgbClr>
                  </a:outerShdw>
                </a:effectLst>
              </a:rPr>
              <a:t>الارباح الصفرية للمنشاة التنافسية </a:t>
            </a:r>
          </a:p>
        </p:txBody>
      </p:sp>
      <p:sp>
        <p:nvSpPr>
          <p:cNvPr id="3" name="Content Placeholder 2"/>
          <p:cNvSpPr>
            <a:spLocks noGrp="1"/>
          </p:cNvSpPr>
          <p:nvPr>
            <p:ph idx="1"/>
          </p:nvPr>
        </p:nvSpPr>
        <p:spPr>
          <a:xfrm>
            <a:off x="10853" y="1196752"/>
            <a:ext cx="8784975" cy="4535594"/>
          </a:xfrm>
        </p:spPr>
        <p:txBody>
          <a:bodyPr>
            <a:normAutofit fontScale="25000" lnSpcReduction="20000"/>
          </a:bodyPr>
          <a:lstStyle/>
          <a:p>
            <a:pPr marL="0" indent="0" algn="r" rtl="1">
              <a:buNone/>
            </a:pPr>
            <a:r>
              <a:rPr lang="ar-SA" sz="9600" dirty="0"/>
              <a:t>في الاجل الطويل شرط التوازن ان </a:t>
            </a:r>
            <a:r>
              <a:rPr lang="ar-SA" sz="9600" dirty="0" smtClean="0"/>
              <a:t>:</a:t>
            </a:r>
            <a:endParaRPr lang="ar-SA" sz="9600" dirty="0"/>
          </a:p>
          <a:p>
            <a:pPr marL="0" indent="0" algn="ctr" rtl="1">
              <a:buNone/>
            </a:pPr>
            <a:r>
              <a:rPr lang="en-US" sz="9600" b="1" dirty="0" smtClean="0">
                <a:solidFill>
                  <a:srgbClr val="C00000"/>
                </a:solidFill>
                <a:effectLst>
                  <a:outerShdw blurRad="38100" dist="38100" dir="2700000" algn="tl">
                    <a:srgbClr val="000000">
                      <a:alpha val="43137"/>
                    </a:srgbClr>
                  </a:outerShdw>
                </a:effectLst>
              </a:rPr>
              <a:t>P=LAC </a:t>
            </a:r>
            <a:r>
              <a:rPr lang="en-US" sz="5600" b="1" dirty="0" smtClean="0">
                <a:solidFill>
                  <a:srgbClr val="C00000"/>
                </a:solidFill>
                <a:effectLst>
                  <a:outerShdw blurRad="38100" dist="38100" dir="2700000" algn="tl">
                    <a:srgbClr val="000000">
                      <a:alpha val="43137"/>
                    </a:srgbClr>
                  </a:outerShdw>
                </a:effectLst>
              </a:rPr>
              <a:t>min</a:t>
            </a:r>
            <a:endParaRPr lang="en-US" sz="5600" b="1" dirty="0">
              <a:solidFill>
                <a:srgbClr val="C00000"/>
              </a:solidFill>
              <a:effectLst>
                <a:outerShdw blurRad="38100" dist="38100" dir="2700000" algn="tl">
                  <a:srgbClr val="000000">
                    <a:alpha val="43137"/>
                  </a:srgbClr>
                </a:outerShdw>
              </a:effectLst>
            </a:endParaRPr>
          </a:p>
          <a:p>
            <a:pPr marL="0" indent="0" algn="r" rtl="1">
              <a:buNone/>
            </a:pPr>
            <a:r>
              <a:rPr lang="ar-SA" sz="9600" dirty="0"/>
              <a:t>وهذا يعني ان ان الارباح الاقتصادية في الاجل الطويل تساوي صفر لأنه عند التوازن </a:t>
            </a:r>
          </a:p>
          <a:p>
            <a:pPr marL="0" indent="0" algn="ctr" rtl="1">
              <a:buNone/>
            </a:pPr>
            <a:r>
              <a:rPr lang="en-US" sz="9600" b="1" dirty="0">
                <a:solidFill>
                  <a:srgbClr val="C00000"/>
                </a:solidFill>
                <a:effectLst>
                  <a:outerShdw blurRad="38100" dist="38100" dir="2700000" algn="tl">
                    <a:srgbClr val="000000">
                      <a:alpha val="43137"/>
                    </a:srgbClr>
                  </a:outerShdw>
                </a:effectLst>
              </a:rPr>
              <a:t>TC=TR</a:t>
            </a:r>
            <a:r>
              <a:rPr lang="ar-SA" sz="9600" dirty="0"/>
              <a:t> </a:t>
            </a:r>
            <a:endParaRPr lang="en-US" sz="9600" dirty="0"/>
          </a:p>
          <a:p>
            <a:pPr marL="0" indent="0" algn="r" rtl="1">
              <a:buNone/>
            </a:pPr>
            <a:r>
              <a:rPr lang="ar-SA" sz="9600" dirty="0"/>
              <a:t>التكاليف الاقتصادية = التكاليف المحاسبية + تكلفة الفرصة البديلة </a:t>
            </a:r>
          </a:p>
          <a:p>
            <a:pPr marL="0" indent="0" algn="r" rtl="1">
              <a:buNone/>
            </a:pPr>
            <a:r>
              <a:rPr lang="ar-SA" sz="9600" dirty="0">
                <a:solidFill>
                  <a:srgbClr val="C00000"/>
                </a:solidFill>
                <a:effectLst>
                  <a:outerShdw blurRad="38100" dist="38100" dir="2700000" algn="tl">
                    <a:srgbClr val="000000">
                      <a:alpha val="43137"/>
                    </a:srgbClr>
                  </a:outerShdw>
                </a:effectLst>
              </a:rPr>
              <a:t>ملاحظة</a:t>
            </a:r>
            <a:r>
              <a:rPr lang="ar-SA" sz="9600" dirty="0"/>
              <a:t> اذا كانت الارباح الاقتصادية تساوي صفرا فانه ليس بالضرورة الارباح المحاسبية تساوي صفر لان</a:t>
            </a:r>
          </a:p>
          <a:p>
            <a:pPr marL="0" indent="0" algn="r" rtl="1">
              <a:buNone/>
            </a:pPr>
            <a:r>
              <a:rPr lang="ar-SA" sz="9600" dirty="0"/>
              <a:t>                                التكاليف الاقتصادية ≥    التكاليف المحاسبية </a:t>
            </a:r>
          </a:p>
          <a:p>
            <a:pPr marL="0" indent="0" algn="r" rtl="1">
              <a:buNone/>
            </a:pPr>
            <a:r>
              <a:rPr lang="ar-SA" sz="9600" dirty="0"/>
              <a:t>                                الارباح الاقتصادية  ≤ الارباح المحاسبية </a:t>
            </a:r>
          </a:p>
          <a:p>
            <a:pPr marL="0" indent="0" algn="r" rtl="1">
              <a:lnSpc>
                <a:spcPct val="120000"/>
              </a:lnSpc>
              <a:buNone/>
            </a:pPr>
            <a:r>
              <a:rPr lang="ar-SA" sz="9600" dirty="0"/>
              <a:t>كل منشأة تسعى لان تكون ارباحها الاقتصادية موجبة ولكن لا يعني كون ارباحها الاقتصادية صفرا ان تخرج من الصناعه لانها ما زالت تحصل على عوائد مقبولة على استثماراتها . بينما لو كانت ارباحها اقل من الصفر فانه يجب عليها ان تتوقف وتخرج من الصناعة لان </a:t>
            </a:r>
            <a:r>
              <a:rPr lang="ar-SA" sz="9600" dirty="0" smtClean="0"/>
              <a:t>سعرها </a:t>
            </a:r>
            <a:r>
              <a:rPr lang="ar-SA" sz="9600" dirty="0"/>
              <a:t>سيكون أقل من ادنى نقطة للتكاليف المتوسطة في الاجل الطويل </a:t>
            </a:r>
          </a:p>
          <a:p>
            <a:pPr marL="0" indent="0" algn="r" rtl="1">
              <a:lnSpc>
                <a:spcPct val="120000"/>
              </a:lnSpc>
              <a:buNone/>
            </a:pPr>
            <a:endParaRPr lang="ar-SA" sz="2800" dirty="0"/>
          </a:p>
          <a:p>
            <a:pPr marL="0" indent="0" algn="r" rtl="1">
              <a:buNone/>
            </a:pPr>
            <a:r>
              <a:rPr lang="ar-SA" sz="2800" dirty="0"/>
              <a:t> </a:t>
            </a:r>
            <a:endParaRPr lang="en-US" dirty="0"/>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26</a:t>
            </a:fld>
            <a:endParaRPr lang="ar-SA"/>
          </a:p>
        </p:txBody>
      </p:sp>
    </p:spTree>
    <p:extLst>
      <p:ext uri="{BB962C8B-B14F-4D97-AF65-F5344CB8AC3E}">
        <p14:creationId xmlns:p14="http://schemas.microsoft.com/office/powerpoint/2010/main" val="1694189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003" y="260648"/>
            <a:ext cx="7543800" cy="694123"/>
          </a:xfrm>
        </p:spPr>
        <p:txBody>
          <a:bodyPr>
            <a:normAutofit/>
          </a:bodyPr>
          <a:lstStyle/>
          <a:p>
            <a:pPr algn="ctr"/>
            <a:r>
              <a:rPr lang="ar-SA" sz="3600" b="1" dirty="0">
                <a:solidFill>
                  <a:srgbClr val="C00000"/>
                </a:solidFill>
                <a:effectLst>
                  <a:outerShdw blurRad="38100" dist="38100" dir="2700000" algn="tl">
                    <a:srgbClr val="000000">
                      <a:alpha val="43137"/>
                    </a:srgbClr>
                  </a:outerShdw>
                </a:effectLst>
              </a:rPr>
              <a:t>عرض الصناعة في الاجل الطويل</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7545" y="1196752"/>
            <a:ext cx="8424936" cy="5184576"/>
          </a:xfrm>
        </p:spPr>
        <p:txBody>
          <a:bodyPr>
            <a:normAutofit/>
          </a:bodyPr>
          <a:lstStyle/>
          <a:p>
            <a:pPr marL="0" indent="0" algn="r" rtl="1">
              <a:buNone/>
            </a:pPr>
            <a:r>
              <a:rPr lang="ar-SA" b="1" dirty="0" smtClean="0">
                <a:solidFill>
                  <a:srgbClr val="00B050"/>
                </a:solidFill>
              </a:rPr>
              <a:t>مما سبق علمنا ان منحنى عرض </a:t>
            </a:r>
            <a:r>
              <a:rPr lang="ar-SA" b="1" dirty="0">
                <a:solidFill>
                  <a:srgbClr val="00B050"/>
                </a:solidFill>
              </a:rPr>
              <a:t>الصناعة في الاجل القصير هو تجميع منحنيات عرض المنشأت في الاجل القصير </a:t>
            </a:r>
          </a:p>
          <a:p>
            <a:pPr marL="0" indent="0" algn="r" rtl="1">
              <a:buNone/>
            </a:pPr>
            <a:r>
              <a:rPr lang="ar-SA" dirty="0"/>
              <a:t>ولكن  في الاجل الطويل الحصول على منحنى عرض الصناعة ليس بهذه السهوله لوجود حرية الدخول والخروج من </a:t>
            </a:r>
            <a:r>
              <a:rPr lang="ar-SA" dirty="0" smtClean="0"/>
              <a:t>الصناعة.   </a:t>
            </a:r>
            <a:endParaRPr lang="ar-SA" dirty="0"/>
          </a:p>
          <a:p>
            <a:pPr marL="0" indent="0" algn="r" rtl="1">
              <a:buNone/>
            </a:pPr>
            <a:r>
              <a:rPr lang="ar-SA" dirty="0"/>
              <a:t>للحصول </a:t>
            </a:r>
            <a:r>
              <a:rPr lang="ar-SA" dirty="0" smtClean="0"/>
              <a:t>على عرض الصناعة في الاجل الطويل لابد ان نعرف ماذا يحدث لمنحنيات التكاليف المتوسطة (</a:t>
            </a:r>
            <a:r>
              <a:rPr lang="en-US" dirty="0" smtClean="0"/>
              <a:t>LAC</a:t>
            </a:r>
            <a:r>
              <a:rPr lang="ar-SA" dirty="0" smtClean="0"/>
              <a:t>)  لكل منشأة عند التوسع </a:t>
            </a:r>
            <a:r>
              <a:rPr lang="ar-SA" dirty="0"/>
              <a:t>في الانتاج ونميز هنا بين ثلاثة انواع من المنشات :</a:t>
            </a:r>
          </a:p>
          <a:p>
            <a:pPr algn="r" rtl="1">
              <a:buFont typeface="Wingdings" panose="05000000000000000000" pitchFamily="2" charset="2"/>
              <a:buChar char="q"/>
            </a:pPr>
            <a:r>
              <a:rPr lang="ar-SA" dirty="0">
                <a:solidFill>
                  <a:srgbClr val="0070C0"/>
                </a:solidFill>
                <a:effectLst>
                  <a:outerShdw blurRad="38100" dist="38100" dir="2700000" algn="tl">
                    <a:srgbClr val="000000">
                      <a:alpha val="43137"/>
                    </a:srgbClr>
                  </a:outerShdw>
                </a:effectLst>
              </a:rPr>
              <a:t>الصناعة ذات التكاليف الثابتة  </a:t>
            </a:r>
            <a:r>
              <a:rPr lang="ar-SA" dirty="0">
                <a:solidFill>
                  <a:srgbClr val="C00000"/>
                </a:solidFill>
              </a:rPr>
              <a:t>يكون منحنى التكاليف المتوسطة في الاجل الطويل(</a:t>
            </a:r>
            <a:r>
              <a:rPr lang="en-US" dirty="0">
                <a:solidFill>
                  <a:srgbClr val="C00000"/>
                </a:solidFill>
              </a:rPr>
              <a:t>LAC</a:t>
            </a:r>
            <a:r>
              <a:rPr lang="ar-SA" dirty="0">
                <a:solidFill>
                  <a:srgbClr val="C00000"/>
                </a:solidFill>
              </a:rPr>
              <a:t>) لكل منشاة فيها ثابت </a:t>
            </a:r>
            <a:r>
              <a:rPr lang="ar-SA" dirty="0"/>
              <a:t>ولا يتغير مع توسع </a:t>
            </a:r>
            <a:r>
              <a:rPr lang="ar-SA" dirty="0" smtClean="0"/>
              <a:t>الصناعة(بسبب </a:t>
            </a:r>
            <a:r>
              <a:rPr lang="ar-SA" b="1" dirty="0" smtClean="0">
                <a:solidFill>
                  <a:srgbClr val="FFC000"/>
                </a:solidFill>
              </a:rPr>
              <a:t>ثبات اسعار عناصر الانتاج</a:t>
            </a:r>
            <a:r>
              <a:rPr lang="ar-SA" dirty="0" smtClean="0"/>
              <a:t>)</a:t>
            </a:r>
            <a:r>
              <a:rPr lang="en-US" dirty="0" smtClean="0"/>
              <a:t> </a:t>
            </a:r>
            <a:r>
              <a:rPr lang="ar-SA" dirty="0"/>
              <a:t>فيكون منحنى عرض الصناعة افقيا.</a:t>
            </a:r>
          </a:p>
          <a:p>
            <a:pPr algn="r" rtl="1">
              <a:buFont typeface="Wingdings" panose="05000000000000000000" pitchFamily="2" charset="2"/>
              <a:buChar char="q"/>
            </a:pPr>
            <a:r>
              <a:rPr lang="ar-SA" dirty="0">
                <a:solidFill>
                  <a:srgbClr val="0070C0"/>
                </a:solidFill>
                <a:effectLst>
                  <a:outerShdw blurRad="38100" dist="38100" dir="2700000" algn="tl">
                    <a:srgbClr val="000000">
                      <a:alpha val="43137"/>
                    </a:srgbClr>
                  </a:outerShdw>
                </a:effectLst>
              </a:rPr>
              <a:t>الصناعة ذات التكاليف المتزايدة </a:t>
            </a:r>
            <a:r>
              <a:rPr lang="ar-SA" dirty="0">
                <a:solidFill>
                  <a:srgbClr val="C00000"/>
                </a:solidFill>
              </a:rPr>
              <a:t>ينتقل منحنى التكاليف المتوسطة في الاجل الطويل الى اعلى مع توسع الصناعة</a:t>
            </a:r>
            <a:r>
              <a:rPr lang="ar-SA" dirty="0"/>
              <a:t> </a:t>
            </a:r>
            <a:r>
              <a:rPr lang="ar-SA" b="1" dirty="0">
                <a:solidFill>
                  <a:srgbClr val="FFC000"/>
                </a:solidFill>
              </a:rPr>
              <a:t>لارتفاع اسعار عناصر الانتاج</a:t>
            </a:r>
            <a:r>
              <a:rPr lang="ar-SA" dirty="0">
                <a:solidFill>
                  <a:srgbClr val="FFC000"/>
                </a:solidFill>
              </a:rPr>
              <a:t> </a:t>
            </a:r>
            <a:r>
              <a:rPr lang="ar-SA" dirty="0"/>
              <a:t>ويكون  منحنى عرض الصناعة ذات التكاليف المتزايدة موجب الميل </a:t>
            </a:r>
            <a:endParaRPr lang="en-US" dirty="0"/>
          </a:p>
          <a:p>
            <a:pPr algn="r" rtl="1">
              <a:buFont typeface="Wingdings" panose="05000000000000000000" pitchFamily="2" charset="2"/>
              <a:buChar char="q"/>
            </a:pPr>
            <a:r>
              <a:rPr lang="ar-SA" dirty="0">
                <a:solidFill>
                  <a:srgbClr val="0070C0"/>
                </a:solidFill>
                <a:effectLst>
                  <a:outerShdw blurRad="38100" dist="38100" dir="2700000" algn="tl">
                    <a:srgbClr val="000000">
                      <a:alpha val="43137"/>
                    </a:srgbClr>
                  </a:outerShdw>
                </a:effectLst>
              </a:rPr>
              <a:t>الصناعة ذات التكاليف المتناقصة </a:t>
            </a:r>
            <a:r>
              <a:rPr lang="ar-SA" dirty="0">
                <a:solidFill>
                  <a:srgbClr val="C00000"/>
                </a:solidFill>
              </a:rPr>
              <a:t>ينتقل منحنى التكاليف المتوسطة لكل منشاة في الاجل الطويل </a:t>
            </a:r>
            <a:r>
              <a:rPr lang="ar-SA" dirty="0" smtClean="0">
                <a:solidFill>
                  <a:srgbClr val="C00000"/>
                </a:solidFill>
              </a:rPr>
              <a:t>الى </a:t>
            </a:r>
            <a:r>
              <a:rPr lang="ar-SA" dirty="0">
                <a:solidFill>
                  <a:srgbClr val="C00000"/>
                </a:solidFill>
              </a:rPr>
              <a:t>اسفل </a:t>
            </a:r>
            <a:r>
              <a:rPr lang="ar-SA" dirty="0"/>
              <a:t>مع توسع الصناعة </a:t>
            </a:r>
            <a:r>
              <a:rPr lang="ar-SA" b="1" dirty="0">
                <a:solidFill>
                  <a:srgbClr val="FFC000"/>
                </a:solidFill>
              </a:rPr>
              <a:t>لانخفاض اسعار عناصرالانتاج </a:t>
            </a:r>
            <a:r>
              <a:rPr lang="ar-SA" dirty="0"/>
              <a:t>ويكون منحنى عرض الصناعة في هذه الحالة سالب الميل </a:t>
            </a:r>
          </a:p>
          <a:p>
            <a:pPr algn="r" rtl="1">
              <a:buFont typeface="Wingdings" panose="05000000000000000000" pitchFamily="2" charset="2"/>
              <a:buChar char="q"/>
            </a:pPr>
            <a:endParaRPr lang="ar-SA" dirty="0"/>
          </a:p>
          <a:p>
            <a:pPr algn="r" rtl="1"/>
            <a:endParaRPr lang="en-US" dirty="0"/>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27</a:t>
            </a:fld>
            <a:endParaRPr lang="ar-SA"/>
          </a:p>
        </p:txBody>
      </p:sp>
    </p:spTree>
    <p:extLst>
      <p:ext uri="{BB962C8B-B14F-4D97-AF65-F5344CB8AC3E}">
        <p14:creationId xmlns:p14="http://schemas.microsoft.com/office/powerpoint/2010/main" val="1436624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50775"/>
            <a:ext cx="7543800" cy="945978"/>
          </a:xfrm>
        </p:spPr>
        <p:txBody>
          <a:bodyPr>
            <a:normAutofit/>
          </a:bodyPr>
          <a:lstStyle/>
          <a:p>
            <a:pPr algn="ctr"/>
            <a:r>
              <a:rPr lang="ar-SA" sz="3600" b="1" dirty="0" smtClean="0">
                <a:solidFill>
                  <a:srgbClr val="C00000"/>
                </a:solidFill>
                <a:effectLst>
                  <a:outerShdw blurRad="38100" dist="38100" dir="2700000" algn="tl">
                    <a:srgbClr val="000000">
                      <a:alpha val="43137"/>
                    </a:srgbClr>
                  </a:outerShdw>
                </a:effectLst>
              </a:rPr>
              <a:t>منحنى عرض الصناعة التنافسية في الاجل الطويل </a:t>
            </a:r>
            <a:endParaRPr lang="en-US" sz="3600" b="1" dirty="0">
              <a:solidFill>
                <a:srgbClr val="C00000"/>
              </a:solidFill>
              <a:effectLst>
                <a:outerShdw blurRad="38100" dist="38100" dir="2700000" algn="tl">
                  <a:srgbClr val="000000">
                    <a:alpha val="43137"/>
                  </a:srgbClr>
                </a:outerShdw>
              </a:effectLst>
            </a:endParaRPr>
          </a:p>
        </p:txBody>
      </p:sp>
      <p:sp>
        <p:nvSpPr>
          <p:cNvPr id="4" name="Footer Placeholder 3"/>
          <p:cNvSpPr>
            <a:spLocks noGrp="1"/>
          </p:cNvSpPr>
          <p:nvPr>
            <p:ph type="ftr" sz="quarter" idx="11"/>
          </p:nvPr>
        </p:nvSpPr>
        <p:spPr>
          <a:xfrm>
            <a:off x="1043608" y="6456939"/>
            <a:ext cx="2380031" cy="365125"/>
          </a:xfrm>
        </p:spPr>
        <p:txBody>
          <a:bodyPr/>
          <a:lstStyle/>
          <a:p>
            <a:r>
              <a:rPr lang="ar-SA" dirty="0" smtClean="0"/>
              <a:t>فوزية الكلابي</a:t>
            </a:r>
            <a:endParaRPr lang="ar-SA" dirty="0"/>
          </a:p>
        </p:txBody>
      </p:sp>
      <p:sp>
        <p:nvSpPr>
          <p:cNvPr id="5" name="Slide Number Placeholder 4"/>
          <p:cNvSpPr>
            <a:spLocks noGrp="1"/>
          </p:cNvSpPr>
          <p:nvPr>
            <p:ph type="sldNum" sz="quarter" idx="12"/>
          </p:nvPr>
        </p:nvSpPr>
        <p:spPr/>
        <p:txBody>
          <a:bodyPr/>
          <a:lstStyle/>
          <a:p>
            <a:fld id="{0166A3E3-444F-47B4-8A46-DB0B3A57CE9E}" type="slidenum">
              <a:rPr lang="ar-SA" smtClean="0"/>
              <a:t>28</a:t>
            </a:fld>
            <a:endParaRPr lang="ar-SA"/>
          </a:p>
        </p:txBody>
      </p:sp>
      <p:sp>
        <p:nvSpPr>
          <p:cNvPr id="8" name="Content Placeholder 2"/>
          <p:cNvSpPr txBox="1">
            <a:spLocks/>
          </p:cNvSpPr>
          <p:nvPr/>
        </p:nvSpPr>
        <p:spPr>
          <a:xfrm>
            <a:off x="5823065" y="2086893"/>
            <a:ext cx="2520280" cy="227821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ar-SA" b="1" dirty="0" smtClean="0">
                <a:solidFill>
                  <a:srgbClr val="00B050"/>
                </a:solidFill>
              </a:rPr>
              <a:t>(ج )تناقص التكاليف</a:t>
            </a:r>
            <a:r>
              <a:rPr lang="ar-SA" dirty="0" smtClean="0"/>
              <a:t> </a:t>
            </a:r>
            <a:endParaRPr lang="en-US" dirty="0"/>
          </a:p>
        </p:txBody>
      </p:sp>
      <p:sp>
        <p:nvSpPr>
          <p:cNvPr id="11" name="Content Placeholder 2"/>
          <p:cNvSpPr txBox="1">
            <a:spLocks/>
          </p:cNvSpPr>
          <p:nvPr/>
        </p:nvSpPr>
        <p:spPr>
          <a:xfrm>
            <a:off x="493035" y="2103469"/>
            <a:ext cx="252028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ar-SA" b="1" dirty="0" smtClean="0">
                <a:solidFill>
                  <a:srgbClr val="00B050"/>
                </a:solidFill>
              </a:rPr>
              <a:t>(أ )ثبات التكاليف</a:t>
            </a:r>
            <a:r>
              <a:rPr lang="ar-SA" dirty="0" smtClean="0">
                <a:solidFill>
                  <a:srgbClr val="00B050"/>
                </a:solidFill>
              </a:rPr>
              <a:t> </a:t>
            </a:r>
            <a:endParaRPr lang="en-US" dirty="0">
              <a:solidFill>
                <a:srgbClr val="00B050"/>
              </a:solidFill>
            </a:endParaRPr>
          </a:p>
        </p:txBody>
      </p:sp>
      <p:cxnSp>
        <p:nvCxnSpPr>
          <p:cNvPr id="13" name="Straight Connector 12"/>
          <p:cNvCxnSpPr/>
          <p:nvPr/>
        </p:nvCxnSpPr>
        <p:spPr>
          <a:xfrm>
            <a:off x="971600" y="2564904"/>
            <a:ext cx="0" cy="150762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084168" y="2636912"/>
            <a:ext cx="0" cy="150762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779912" y="2564904"/>
            <a:ext cx="0" cy="150762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71600" y="4072528"/>
            <a:ext cx="158417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79912" y="4079043"/>
            <a:ext cx="158417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84168" y="4144536"/>
            <a:ext cx="158417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71600" y="3318716"/>
            <a:ext cx="1368152"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4001711" y="2910441"/>
            <a:ext cx="1224136" cy="7920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450241" y="2893919"/>
            <a:ext cx="1080120" cy="84959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3709539" y="2041957"/>
            <a:ext cx="1694696" cy="369332"/>
          </a:xfrm>
          <a:prstGeom prst="rect">
            <a:avLst/>
          </a:prstGeom>
        </p:spPr>
        <p:txBody>
          <a:bodyPr wrap="none">
            <a:spAutoFit/>
          </a:bodyPr>
          <a:lstStyle/>
          <a:p>
            <a:pPr algn="ctr"/>
            <a:r>
              <a:rPr lang="ar-SA" b="1" dirty="0">
                <a:solidFill>
                  <a:srgbClr val="00B050"/>
                </a:solidFill>
              </a:rPr>
              <a:t>( </a:t>
            </a:r>
            <a:r>
              <a:rPr lang="ar-SA" b="1" dirty="0" smtClean="0">
                <a:solidFill>
                  <a:srgbClr val="00B050"/>
                </a:solidFill>
              </a:rPr>
              <a:t>ب) تزايد التكاليف</a:t>
            </a:r>
            <a:r>
              <a:rPr lang="ar-SA" dirty="0" smtClean="0">
                <a:solidFill>
                  <a:srgbClr val="00B050"/>
                </a:solidFill>
              </a:rPr>
              <a:t> </a:t>
            </a:r>
            <a:endParaRPr lang="en-US" dirty="0">
              <a:solidFill>
                <a:srgbClr val="00B050"/>
              </a:solidFill>
            </a:endParaRPr>
          </a:p>
        </p:txBody>
      </p:sp>
      <p:sp>
        <p:nvSpPr>
          <p:cNvPr id="27" name="Title 1"/>
          <p:cNvSpPr txBox="1">
            <a:spLocks/>
          </p:cNvSpPr>
          <p:nvPr/>
        </p:nvSpPr>
        <p:spPr>
          <a:xfrm>
            <a:off x="2294954" y="3220922"/>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s</a:t>
            </a:r>
            <a:endParaRPr lang="en-US" sz="1050" b="1" dirty="0">
              <a:solidFill>
                <a:srgbClr val="C00000"/>
              </a:solidFill>
              <a:effectLst>
                <a:outerShdw blurRad="38100" dist="38100" dir="2700000" algn="tl">
                  <a:srgbClr val="000000">
                    <a:alpha val="43137"/>
                  </a:srgbClr>
                </a:outerShdw>
              </a:effectLst>
            </a:endParaRPr>
          </a:p>
        </p:txBody>
      </p:sp>
      <p:sp>
        <p:nvSpPr>
          <p:cNvPr id="28" name="Title 1"/>
          <p:cNvSpPr txBox="1">
            <a:spLocks/>
          </p:cNvSpPr>
          <p:nvPr/>
        </p:nvSpPr>
        <p:spPr>
          <a:xfrm>
            <a:off x="5192859" y="2762414"/>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s</a:t>
            </a:r>
            <a:endParaRPr lang="en-US" sz="1050" b="1" dirty="0">
              <a:solidFill>
                <a:srgbClr val="C00000"/>
              </a:solidFill>
              <a:effectLst>
                <a:outerShdw blurRad="38100" dist="38100" dir="2700000" algn="tl">
                  <a:srgbClr val="000000">
                    <a:alpha val="43137"/>
                  </a:srgbClr>
                </a:outerShdw>
              </a:effectLst>
            </a:endParaRPr>
          </a:p>
        </p:txBody>
      </p:sp>
      <p:sp>
        <p:nvSpPr>
          <p:cNvPr id="29" name="Title 1"/>
          <p:cNvSpPr txBox="1">
            <a:spLocks/>
          </p:cNvSpPr>
          <p:nvPr/>
        </p:nvSpPr>
        <p:spPr>
          <a:xfrm>
            <a:off x="3818675" y="3624083"/>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s</a:t>
            </a:r>
            <a:endParaRPr lang="en-US" sz="1050" b="1" dirty="0">
              <a:solidFill>
                <a:srgbClr val="C00000"/>
              </a:solidFill>
              <a:effectLst>
                <a:outerShdw blurRad="38100" dist="38100" dir="2700000" algn="tl">
                  <a:srgbClr val="000000">
                    <a:alpha val="43137"/>
                  </a:srgbClr>
                </a:outerShdw>
              </a:effectLst>
            </a:endParaRPr>
          </a:p>
        </p:txBody>
      </p:sp>
      <p:sp>
        <p:nvSpPr>
          <p:cNvPr id="30" name="Title 1"/>
          <p:cNvSpPr txBox="1">
            <a:spLocks/>
          </p:cNvSpPr>
          <p:nvPr/>
        </p:nvSpPr>
        <p:spPr>
          <a:xfrm>
            <a:off x="6246315" y="2731266"/>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s</a:t>
            </a:r>
            <a:endParaRPr lang="en-US" sz="1050" b="1" dirty="0">
              <a:solidFill>
                <a:srgbClr val="C00000"/>
              </a:solidFill>
              <a:effectLst>
                <a:outerShdw blurRad="38100" dist="38100" dir="2700000" algn="tl">
                  <a:srgbClr val="000000">
                    <a:alpha val="43137"/>
                  </a:srgbClr>
                </a:outerShdw>
              </a:effectLst>
            </a:endParaRPr>
          </a:p>
        </p:txBody>
      </p:sp>
      <p:sp>
        <p:nvSpPr>
          <p:cNvPr id="31" name="Title 1"/>
          <p:cNvSpPr txBox="1">
            <a:spLocks/>
          </p:cNvSpPr>
          <p:nvPr/>
        </p:nvSpPr>
        <p:spPr>
          <a:xfrm>
            <a:off x="7505913" y="3660949"/>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s</a:t>
            </a:r>
            <a:endParaRPr lang="en-US" sz="1050" b="1" dirty="0">
              <a:solidFill>
                <a:srgbClr val="C00000"/>
              </a:solidFill>
              <a:effectLst>
                <a:outerShdw blurRad="38100" dist="38100" dir="2700000" algn="tl">
                  <a:srgbClr val="000000">
                    <a:alpha val="43137"/>
                  </a:srgbClr>
                </a:outerShdw>
              </a:effectLst>
            </a:endParaRPr>
          </a:p>
        </p:txBody>
      </p:sp>
      <p:sp>
        <p:nvSpPr>
          <p:cNvPr id="32" name="Title 1"/>
          <p:cNvSpPr txBox="1">
            <a:spLocks/>
          </p:cNvSpPr>
          <p:nvPr/>
        </p:nvSpPr>
        <p:spPr>
          <a:xfrm>
            <a:off x="5364336" y="4013056"/>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Q</a:t>
            </a:r>
            <a:endParaRPr lang="en-US" sz="1050" b="1" dirty="0">
              <a:solidFill>
                <a:srgbClr val="C00000"/>
              </a:solidFill>
              <a:effectLst>
                <a:outerShdw blurRad="38100" dist="38100" dir="2700000" algn="tl">
                  <a:srgbClr val="000000">
                    <a:alpha val="43137"/>
                  </a:srgbClr>
                </a:outerShdw>
              </a:effectLst>
            </a:endParaRPr>
          </a:p>
        </p:txBody>
      </p:sp>
      <p:sp>
        <p:nvSpPr>
          <p:cNvPr id="33" name="Title 1"/>
          <p:cNvSpPr txBox="1">
            <a:spLocks/>
          </p:cNvSpPr>
          <p:nvPr/>
        </p:nvSpPr>
        <p:spPr>
          <a:xfrm>
            <a:off x="706764" y="2462811"/>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P</a:t>
            </a:r>
            <a:endParaRPr lang="en-US" sz="1050" b="1" dirty="0">
              <a:solidFill>
                <a:srgbClr val="C00000"/>
              </a:solidFill>
              <a:effectLst>
                <a:outerShdw blurRad="38100" dist="38100" dir="2700000" algn="tl">
                  <a:srgbClr val="000000">
                    <a:alpha val="43137"/>
                  </a:srgbClr>
                </a:outerShdw>
              </a:effectLst>
            </a:endParaRPr>
          </a:p>
        </p:txBody>
      </p:sp>
      <p:sp>
        <p:nvSpPr>
          <p:cNvPr id="34" name="Title 1"/>
          <p:cNvSpPr txBox="1">
            <a:spLocks/>
          </p:cNvSpPr>
          <p:nvPr/>
        </p:nvSpPr>
        <p:spPr>
          <a:xfrm>
            <a:off x="7752414" y="4042443"/>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Q</a:t>
            </a:r>
            <a:endParaRPr lang="en-US" sz="1050" b="1" dirty="0">
              <a:solidFill>
                <a:srgbClr val="C00000"/>
              </a:solidFill>
              <a:effectLst>
                <a:outerShdw blurRad="38100" dist="38100" dir="2700000" algn="tl">
                  <a:srgbClr val="000000">
                    <a:alpha val="43137"/>
                  </a:srgbClr>
                </a:outerShdw>
              </a:effectLst>
            </a:endParaRPr>
          </a:p>
        </p:txBody>
      </p:sp>
      <p:sp>
        <p:nvSpPr>
          <p:cNvPr id="36" name="Title 1"/>
          <p:cNvSpPr txBox="1">
            <a:spLocks/>
          </p:cNvSpPr>
          <p:nvPr/>
        </p:nvSpPr>
        <p:spPr>
          <a:xfrm>
            <a:off x="2522788" y="3976950"/>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Q</a:t>
            </a:r>
            <a:endParaRPr lang="en-US" sz="1050" b="1" dirty="0">
              <a:solidFill>
                <a:srgbClr val="C00000"/>
              </a:solidFill>
              <a:effectLst>
                <a:outerShdw blurRad="38100" dist="38100" dir="2700000" algn="tl">
                  <a:srgbClr val="000000">
                    <a:alpha val="43137"/>
                  </a:srgbClr>
                </a:outerShdw>
              </a:effectLst>
            </a:endParaRPr>
          </a:p>
        </p:txBody>
      </p:sp>
      <p:sp>
        <p:nvSpPr>
          <p:cNvPr id="37" name="Title 1"/>
          <p:cNvSpPr txBox="1">
            <a:spLocks/>
          </p:cNvSpPr>
          <p:nvPr/>
        </p:nvSpPr>
        <p:spPr>
          <a:xfrm>
            <a:off x="3491880" y="2534819"/>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P</a:t>
            </a:r>
            <a:endParaRPr lang="en-US" sz="1050" b="1" dirty="0">
              <a:solidFill>
                <a:srgbClr val="C00000"/>
              </a:solidFill>
              <a:effectLst>
                <a:outerShdw blurRad="38100" dist="38100" dir="2700000" algn="tl">
                  <a:srgbClr val="000000">
                    <a:alpha val="43137"/>
                  </a:srgbClr>
                </a:outerShdw>
              </a:effectLst>
            </a:endParaRPr>
          </a:p>
        </p:txBody>
      </p:sp>
      <p:sp>
        <p:nvSpPr>
          <p:cNvPr id="38" name="Title 1"/>
          <p:cNvSpPr txBox="1">
            <a:spLocks/>
          </p:cNvSpPr>
          <p:nvPr/>
        </p:nvSpPr>
        <p:spPr>
          <a:xfrm>
            <a:off x="5866636" y="2587283"/>
            <a:ext cx="216024" cy="204186"/>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050" b="1" dirty="0" smtClean="0">
                <a:solidFill>
                  <a:srgbClr val="C00000"/>
                </a:solidFill>
                <a:effectLst>
                  <a:outerShdw blurRad="38100" dist="38100" dir="2700000" algn="tl">
                    <a:srgbClr val="000000">
                      <a:alpha val="43137"/>
                    </a:srgbClr>
                  </a:outerShdw>
                </a:effectLst>
              </a:rPr>
              <a:t>P</a:t>
            </a:r>
            <a:endParaRPr lang="en-US" sz="105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5204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404664"/>
            <a:ext cx="6444208" cy="1296145"/>
          </a:xfrm>
        </p:spPr>
        <p:txBody>
          <a:bodyPr>
            <a:normAutofit fontScale="90000"/>
          </a:bodyPr>
          <a:lstStyle/>
          <a:p>
            <a:pPr algn="r" rtl="1"/>
            <a:r>
              <a:rPr lang="ar-SA" sz="3600" b="1" dirty="0">
                <a:solidFill>
                  <a:srgbClr val="C00000"/>
                </a:solidFill>
                <a:effectLst>
                  <a:outerShdw blurRad="38100" dist="38100" dir="2700000" algn="tl">
                    <a:srgbClr val="000000">
                      <a:alpha val="43137"/>
                    </a:srgbClr>
                  </a:outerShdw>
                </a:effectLst>
              </a:rPr>
              <a:t>تمرين على المنافسة التامة في الاجل القصير</a:t>
            </a:r>
            <a:br>
              <a:rPr lang="ar-SA" sz="3600" b="1" dirty="0">
                <a:solidFill>
                  <a:srgbClr val="C00000"/>
                </a:solidFill>
                <a:effectLst>
                  <a:outerShdw blurRad="38100" dist="38100" dir="2700000" algn="tl">
                    <a:srgbClr val="000000">
                      <a:alpha val="43137"/>
                    </a:srgbClr>
                  </a:outerShdw>
                </a:effectLst>
              </a:rPr>
            </a:br>
            <a:r>
              <a:rPr lang="ar-SA" sz="3600" b="1" dirty="0">
                <a:solidFill>
                  <a:srgbClr val="C00000"/>
                </a:solidFill>
                <a:effectLst>
                  <a:outerShdw blurRad="38100" dist="38100" dir="2700000" algn="tl">
                    <a:srgbClr val="000000">
                      <a:alpha val="43137"/>
                    </a:srgbClr>
                  </a:outerShdw>
                </a:effectLst>
              </a:rPr>
              <a:t> </a:t>
            </a:r>
            <a:br>
              <a:rPr lang="ar-SA" sz="3600" b="1" dirty="0">
                <a:solidFill>
                  <a:srgbClr val="C00000"/>
                </a:solidFill>
                <a:effectLst>
                  <a:outerShdw blurRad="38100" dist="38100" dir="2700000" algn="tl">
                    <a:srgbClr val="000000">
                      <a:alpha val="43137"/>
                    </a:srgbClr>
                  </a:outerShdw>
                </a:effectLst>
              </a:rPr>
            </a:br>
            <a:endParaRPr lang="en-US" sz="31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40140" y="2060848"/>
            <a:ext cx="7971224" cy="4581500"/>
          </a:xfrm>
        </p:spPr>
        <p:txBody>
          <a:bodyPr>
            <a:normAutofit/>
          </a:bodyPr>
          <a:lstStyle/>
          <a:p>
            <a:pPr marL="0" indent="0" algn="r" rtl="1">
              <a:buNone/>
            </a:pPr>
            <a:r>
              <a:rPr lang="ar-SA" sz="2800" b="1" dirty="0">
                <a:solidFill>
                  <a:srgbClr val="0070C0"/>
                </a:solidFill>
                <a:effectLst>
                  <a:outerShdw blurRad="38100" dist="38100" dir="2700000" algn="tl">
                    <a:srgbClr val="000000">
                      <a:alpha val="43137"/>
                    </a:srgbClr>
                  </a:outerShdw>
                </a:effectLst>
              </a:rPr>
              <a:t>اذا اعطيتي دالة الطلب</a:t>
            </a:r>
            <a:r>
              <a:rPr lang="en-US" sz="2800" b="1" dirty="0">
                <a:solidFill>
                  <a:srgbClr val="0070C0"/>
                </a:solidFill>
                <a:effectLst>
                  <a:outerShdw blurRad="38100" dist="38100" dir="2700000" algn="tl">
                    <a:srgbClr val="000000">
                      <a:alpha val="43137"/>
                    </a:srgbClr>
                  </a:outerShdw>
                </a:effectLst>
              </a:rPr>
              <a:t>   </a:t>
            </a:r>
            <a:r>
              <a:rPr lang="ar-SA" sz="2800" b="1" dirty="0">
                <a:solidFill>
                  <a:srgbClr val="0070C0"/>
                </a:solidFill>
                <a:effectLst>
                  <a:outerShdw blurRad="38100" dist="38100" dir="2700000" algn="tl">
                    <a:srgbClr val="000000">
                      <a:alpha val="43137"/>
                    </a:srgbClr>
                  </a:outerShdw>
                </a:effectLst>
              </a:rPr>
              <a:t>لمنشأة تعمل في المنافسة الكاملة </a:t>
            </a:r>
            <a:br>
              <a:rPr lang="ar-SA" sz="2800" b="1" dirty="0">
                <a:solidFill>
                  <a:srgbClr val="0070C0"/>
                </a:solidFill>
                <a:effectLst>
                  <a:outerShdw blurRad="38100" dist="38100" dir="2700000" algn="tl">
                    <a:srgbClr val="000000">
                      <a:alpha val="43137"/>
                    </a:srgbClr>
                  </a:outerShdw>
                </a:effectLst>
              </a:rPr>
            </a:br>
            <a:r>
              <a:rPr lang="ar-SA" sz="2800" b="1" dirty="0">
                <a:solidFill>
                  <a:srgbClr val="0070C0"/>
                </a:solidFill>
                <a:effectLst>
                  <a:outerShdw blurRad="38100" dist="38100" dir="2700000" algn="tl">
                    <a:srgbClr val="000000">
                      <a:alpha val="43137"/>
                    </a:srgbClr>
                  </a:outerShdw>
                </a:effectLst>
              </a:rPr>
              <a:t>                           </a:t>
            </a:r>
            <a:r>
              <a:rPr lang="en-US" sz="2800" b="1" dirty="0">
                <a:solidFill>
                  <a:srgbClr val="0070C0"/>
                </a:solidFill>
                <a:effectLst>
                  <a:outerShdw blurRad="38100" dist="38100" dir="2700000" algn="tl">
                    <a:srgbClr val="000000">
                      <a:alpha val="43137"/>
                    </a:srgbClr>
                  </a:outerShdw>
                </a:effectLst>
              </a:rPr>
              <a:t> </a:t>
            </a:r>
            <a:r>
              <a:rPr lang="ar-SA" sz="2800" b="1" dirty="0">
                <a:solidFill>
                  <a:srgbClr val="0070C0"/>
                </a:solidFill>
                <a:effectLst>
                  <a:outerShdw blurRad="38100" dist="38100" dir="2700000" algn="tl">
                    <a:srgbClr val="000000">
                      <a:alpha val="43137"/>
                    </a:srgbClr>
                  </a:outerShdw>
                </a:effectLst>
              </a:rPr>
              <a:t> </a:t>
            </a:r>
            <a:r>
              <a:rPr lang="en-US" sz="2800" b="1" dirty="0">
                <a:solidFill>
                  <a:srgbClr val="0070C0"/>
                </a:solidFill>
                <a:effectLst>
                  <a:outerShdw blurRad="38100" dist="38100" dir="2700000" algn="tl">
                    <a:srgbClr val="000000">
                      <a:alpha val="43137"/>
                    </a:srgbClr>
                  </a:outerShdw>
                </a:effectLst>
              </a:rPr>
              <a:t>  </a:t>
            </a:r>
            <a:r>
              <a:rPr lang="ar-SA" sz="2800" b="1" dirty="0">
                <a:solidFill>
                  <a:srgbClr val="0070C0"/>
                </a:solidFill>
                <a:effectLst>
                  <a:outerShdw blurRad="38100" dist="38100" dir="2700000" algn="tl">
                    <a:srgbClr val="000000">
                      <a:alpha val="43137"/>
                    </a:srgbClr>
                  </a:outerShdw>
                </a:effectLst>
              </a:rPr>
              <a:t>                 </a:t>
            </a:r>
            <a:r>
              <a:rPr lang="en-US" sz="2800" b="1" dirty="0">
                <a:solidFill>
                  <a:srgbClr val="0070C0"/>
                </a:solidFill>
                <a:effectLst>
                  <a:outerShdw blurRad="38100" dist="38100" dir="2700000" algn="tl">
                    <a:srgbClr val="000000">
                      <a:alpha val="43137"/>
                    </a:srgbClr>
                  </a:outerShdw>
                </a:effectLst>
              </a:rPr>
              <a:t>Q=25-0.25 P</a:t>
            </a:r>
            <a:br>
              <a:rPr lang="en-US" sz="2800" b="1" dirty="0">
                <a:solidFill>
                  <a:srgbClr val="0070C0"/>
                </a:solidFill>
                <a:effectLst>
                  <a:outerShdw blurRad="38100" dist="38100" dir="2700000" algn="tl">
                    <a:srgbClr val="000000">
                      <a:alpha val="43137"/>
                    </a:srgbClr>
                  </a:outerShdw>
                </a:effectLst>
              </a:rPr>
            </a:br>
            <a:r>
              <a:rPr lang="ar-SA" sz="2800" b="1" dirty="0">
                <a:solidFill>
                  <a:srgbClr val="0070C0"/>
                </a:solidFill>
                <a:effectLst>
                  <a:outerShdw blurRad="38100" dist="38100" dir="2700000" algn="tl">
                    <a:srgbClr val="000000">
                      <a:alpha val="43137"/>
                    </a:srgbClr>
                  </a:outerShdw>
                </a:effectLst>
              </a:rPr>
              <a:t>ودالة التكاليف لها        </a:t>
            </a:r>
            <a:r>
              <a:rPr lang="en-US" sz="2800" b="1" dirty="0">
                <a:solidFill>
                  <a:srgbClr val="0070C0"/>
                </a:solidFill>
                <a:effectLst>
                  <a:outerShdw blurRad="38100" dist="38100" dir="2700000" algn="tl">
                    <a:srgbClr val="000000">
                      <a:alpha val="43137"/>
                    </a:srgbClr>
                  </a:outerShdw>
                </a:effectLst>
              </a:rPr>
              <a:t>TC=50+20Q</a:t>
            </a:r>
            <a:r>
              <a:rPr lang="en-US" sz="2800" dirty="0"/>
              <a:t>                    </a:t>
            </a:r>
            <a:endParaRPr lang="ar-SA" sz="2800" dirty="0" smtClean="0"/>
          </a:p>
          <a:p>
            <a:pPr marL="514350" indent="-514350" algn="r" rtl="1">
              <a:buFont typeface="+mj-lt"/>
              <a:buAutoNum type="arabicPeriod"/>
            </a:pPr>
            <a:r>
              <a:rPr lang="ar-SA" sz="2800" dirty="0" smtClean="0"/>
              <a:t>حددي السعر التوازني ، الكمية التوازنية </a:t>
            </a:r>
          </a:p>
          <a:p>
            <a:pPr marL="514350" indent="-514350" algn="r" rtl="1">
              <a:buFont typeface="+mj-lt"/>
              <a:buAutoNum type="arabicPeriod"/>
            </a:pPr>
            <a:r>
              <a:rPr lang="ar-SA" sz="2800" dirty="0" smtClean="0"/>
              <a:t>حجم </a:t>
            </a:r>
            <a:r>
              <a:rPr lang="ar-SA" sz="2800" dirty="0"/>
              <a:t>الارباح او الخسائر </a:t>
            </a:r>
          </a:p>
          <a:p>
            <a:pPr marL="514350" indent="-514350" algn="r" rtl="1">
              <a:buFont typeface="+mj-lt"/>
              <a:buAutoNum type="arabicPeriod"/>
            </a:pPr>
            <a:r>
              <a:rPr lang="ar-SA" sz="2800" dirty="0"/>
              <a:t>ربح الوحدة الوحدة الواحدة</a:t>
            </a:r>
          </a:p>
          <a:p>
            <a:pPr marL="514350" indent="-514350" algn="r" rtl="1">
              <a:buFont typeface="+mj-lt"/>
              <a:buAutoNum type="arabicPeriod"/>
            </a:pPr>
            <a:r>
              <a:rPr lang="ar-SA" sz="2800" dirty="0"/>
              <a:t> ارسمي وضع التوازن وحددي على الرسم حجم الارباح او الخسائر </a:t>
            </a:r>
            <a:endParaRPr lang="en-US" sz="2800" dirty="0"/>
          </a:p>
          <a:p>
            <a:pPr algn="r" rtl="1"/>
            <a:endParaRPr lang="en-US" sz="2800" dirty="0"/>
          </a:p>
        </p:txBody>
      </p:sp>
      <p:sp>
        <p:nvSpPr>
          <p:cNvPr id="4" name="Footer Placeholder 3"/>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29</a:t>
            </a:fld>
            <a:endParaRPr lang="ar-SA"/>
          </a:p>
        </p:txBody>
      </p:sp>
    </p:spTree>
    <p:extLst>
      <p:ext uri="{BB962C8B-B14F-4D97-AF65-F5344CB8AC3E}">
        <p14:creationId xmlns:p14="http://schemas.microsoft.com/office/powerpoint/2010/main" val="2485249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609600"/>
            <a:ext cx="8229600"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3600" b="1" dirty="0">
                <a:solidFill>
                  <a:srgbClr val="C00000"/>
                </a:solidFill>
                <a:effectLst>
                  <a:outerShdw blurRad="38100" dist="38100" dir="2700000" algn="tl">
                    <a:srgbClr val="000000">
                      <a:alpha val="43137"/>
                    </a:srgbClr>
                  </a:outerShdw>
                </a:effectLst>
              </a:rPr>
              <a:t>ما الفرق بين المنشأة والصناعة في المنافسة الكاملة؟</a:t>
            </a:r>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3</a:t>
            </a:r>
            <a:endParaRPr lang="ar-SA" sz="2000" b="1" dirty="0">
              <a:solidFill>
                <a:schemeClr val="bg1"/>
              </a:solidFill>
            </a:endParaRPr>
          </a:p>
        </p:txBody>
      </p:sp>
      <p:sp>
        <p:nvSpPr>
          <p:cNvPr id="10" name="TextBox 9"/>
          <p:cNvSpPr txBox="1"/>
          <p:nvPr/>
        </p:nvSpPr>
        <p:spPr>
          <a:xfrm>
            <a:off x="4788024" y="1755562"/>
            <a:ext cx="3725586" cy="2677656"/>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r>
              <a:rPr lang="ar-SA" sz="2800" b="1" dirty="0">
                <a:solidFill>
                  <a:srgbClr val="C00000"/>
                </a:solidFill>
                <a:effectLst>
                  <a:outerShdw blurRad="38100" dist="38100" dir="2700000" algn="tl">
                    <a:srgbClr val="000000">
                      <a:alpha val="43137"/>
                    </a:srgbClr>
                  </a:outerShdw>
                </a:effectLst>
              </a:rPr>
              <a:t>المنشأة : </a:t>
            </a:r>
          </a:p>
          <a:p>
            <a:pPr marL="342900" indent="-342900">
              <a:buFont typeface="Wingdings" panose="05000000000000000000" pitchFamily="2" charset="2"/>
              <a:buChar char="q"/>
            </a:pPr>
            <a:r>
              <a:rPr lang="ar-SA" sz="2000" b="1" dirty="0">
                <a:solidFill>
                  <a:srgbClr val="0070C0"/>
                </a:solidFill>
              </a:rPr>
              <a:t>واحدة من عدد كبير من المنشآت التي تعمل في صناعة ما.</a:t>
            </a:r>
          </a:p>
          <a:p>
            <a:pPr marL="342900" indent="-342900">
              <a:buFont typeface="Wingdings" panose="05000000000000000000" pitchFamily="2" charset="2"/>
              <a:buChar char="q"/>
            </a:pPr>
            <a:r>
              <a:rPr lang="ar-SA" sz="2000" b="1" dirty="0">
                <a:solidFill>
                  <a:srgbClr val="0070C0"/>
                </a:solidFill>
              </a:rPr>
              <a:t> المنشأة متلقية للسعر ولا تستطيع </a:t>
            </a:r>
            <a:r>
              <a:rPr lang="ar-SA" sz="2000" b="1" dirty="0" smtClean="0">
                <a:solidFill>
                  <a:srgbClr val="0070C0"/>
                </a:solidFill>
              </a:rPr>
              <a:t>التأثير علية </a:t>
            </a:r>
            <a:r>
              <a:rPr lang="en-US" sz="2000" b="1" dirty="0" smtClean="0">
                <a:solidFill>
                  <a:srgbClr val="0070C0"/>
                </a:solidFill>
              </a:rPr>
              <a:t>Price </a:t>
            </a:r>
            <a:r>
              <a:rPr lang="en-US" sz="2000" b="1" dirty="0">
                <a:solidFill>
                  <a:srgbClr val="0070C0"/>
                </a:solidFill>
              </a:rPr>
              <a:t>Taker</a:t>
            </a:r>
            <a:endParaRPr lang="ar-SA" sz="2000" b="1" dirty="0">
              <a:solidFill>
                <a:srgbClr val="0070C0"/>
              </a:solidFill>
            </a:endParaRPr>
          </a:p>
          <a:p>
            <a:pPr marL="342900" indent="-342900">
              <a:buFont typeface="Wingdings" panose="05000000000000000000" pitchFamily="2" charset="2"/>
              <a:buChar char="q"/>
            </a:pPr>
            <a:r>
              <a:rPr lang="ar-SA" sz="2000" b="1" dirty="0">
                <a:solidFill>
                  <a:srgbClr val="0070C0"/>
                </a:solidFill>
              </a:rPr>
              <a:t>منحنى الطلب لها افقي عند السعر الذي تحدده </a:t>
            </a:r>
            <a:r>
              <a:rPr lang="ar-SA" sz="2000" b="1" dirty="0" smtClean="0">
                <a:solidFill>
                  <a:srgbClr val="0070C0"/>
                </a:solidFill>
              </a:rPr>
              <a:t>الصناعة( </a:t>
            </a:r>
            <a:r>
              <a:rPr lang="ar-SA" sz="2000" b="1" dirty="0">
                <a:solidFill>
                  <a:srgbClr val="0070C0"/>
                </a:solidFill>
              </a:rPr>
              <a:t>تام </a:t>
            </a:r>
            <a:r>
              <a:rPr lang="ar-SA" sz="2000" b="1" dirty="0" smtClean="0">
                <a:solidFill>
                  <a:srgbClr val="0070C0"/>
                </a:solidFill>
              </a:rPr>
              <a:t>المرونة)</a:t>
            </a:r>
            <a:endParaRPr lang="ar-SA" sz="2000" b="1" dirty="0">
              <a:solidFill>
                <a:srgbClr val="0070C0"/>
              </a:solidFill>
            </a:endParaRPr>
          </a:p>
          <a:p>
            <a:pPr algn="ctr"/>
            <a:endParaRPr lang="en-US" sz="2000" b="1" dirty="0"/>
          </a:p>
        </p:txBody>
      </p:sp>
      <p:sp>
        <p:nvSpPr>
          <p:cNvPr id="12" name="TextBox 11"/>
          <p:cNvSpPr txBox="1"/>
          <p:nvPr/>
        </p:nvSpPr>
        <p:spPr>
          <a:xfrm>
            <a:off x="657186" y="1738226"/>
            <a:ext cx="3456385" cy="2677656"/>
          </a:xfrm>
          <a:prstGeom prst="rect">
            <a:avLst/>
          </a:prstGeom>
        </p:spPr>
        <p:style>
          <a:lnRef idx="2">
            <a:schemeClr val="accent5"/>
          </a:lnRef>
          <a:fillRef idx="1">
            <a:schemeClr val="lt1"/>
          </a:fillRef>
          <a:effectRef idx="0">
            <a:schemeClr val="accent5"/>
          </a:effectRef>
          <a:fontRef idx="minor">
            <a:schemeClr val="dk1"/>
          </a:fontRef>
        </p:style>
        <p:txBody>
          <a:bodyPr wrap="square" rtlCol="1">
            <a:spAutoFit/>
          </a:bodyPr>
          <a:lstStyle/>
          <a:p>
            <a:r>
              <a:rPr lang="ar-SA" sz="2800" b="1" dirty="0">
                <a:solidFill>
                  <a:srgbClr val="C00000"/>
                </a:solidFill>
                <a:effectLst>
                  <a:outerShdw blurRad="38100" dist="38100" dir="2700000" algn="tl">
                    <a:srgbClr val="000000">
                      <a:alpha val="43137"/>
                    </a:srgbClr>
                  </a:outerShdw>
                </a:effectLst>
              </a:rPr>
              <a:t>الصناعة : </a:t>
            </a:r>
          </a:p>
          <a:p>
            <a:pPr marL="342900" indent="-342900">
              <a:buFont typeface="Wingdings" panose="05000000000000000000" pitchFamily="2" charset="2"/>
              <a:buChar char="q"/>
            </a:pPr>
            <a:r>
              <a:rPr lang="ar-SA" sz="2000" b="1" dirty="0">
                <a:solidFill>
                  <a:srgbClr val="0070C0"/>
                </a:solidFill>
              </a:rPr>
              <a:t>مجال انتاجي واحد يعمل فيه عدد كبير من المنشات</a:t>
            </a:r>
            <a:r>
              <a:rPr lang="ar-SA" sz="2000" b="1" dirty="0">
                <a:solidFill>
                  <a:srgbClr val="0070C0"/>
                </a:solidFill>
                <a:sym typeface="Wingdings" panose="05000000000000000000" pitchFamily="2" charset="2"/>
              </a:rPr>
              <a:t>. </a:t>
            </a:r>
          </a:p>
          <a:p>
            <a:pPr marL="342900" indent="-342900">
              <a:buFont typeface="Wingdings" panose="05000000000000000000" pitchFamily="2" charset="2"/>
              <a:buChar char="q"/>
            </a:pPr>
            <a:r>
              <a:rPr lang="ar-SA" sz="2000" b="1" dirty="0">
                <a:solidFill>
                  <a:srgbClr val="0070C0"/>
                </a:solidFill>
                <a:sym typeface="Wingdings" panose="05000000000000000000" pitchFamily="2" charset="2"/>
              </a:rPr>
              <a:t> هي التي تحدد السعر وتؤثرعليه </a:t>
            </a:r>
          </a:p>
          <a:p>
            <a:r>
              <a:rPr lang="en-US" sz="2000" b="1" dirty="0">
                <a:solidFill>
                  <a:srgbClr val="0070C0"/>
                </a:solidFill>
              </a:rPr>
              <a:t>Price Maker              </a:t>
            </a:r>
            <a:endParaRPr lang="ar-SA" sz="2000" b="1" dirty="0">
              <a:solidFill>
                <a:srgbClr val="0070C0"/>
              </a:solidFill>
            </a:endParaRPr>
          </a:p>
          <a:p>
            <a:pPr marL="342900" indent="-342900">
              <a:buFont typeface="Wingdings" panose="05000000000000000000" pitchFamily="2" charset="2"/>
              <a:buChar char="q"/>
            </a:pPr>
            <a:r>
              <a:rPr lang="ar-SA" sz="2000" b="1" dirty="0">
                <a:solidFill>
                  <a:srgbClr val="0070C0"/>
                </a:solidFill>
              </a:rPr>
              <a:t> منحنى الطلب لها </a:t>
            </a:r>
            <a:r>
              <a:rPr lang="ar-SA" sz="2000" b="1" dirty="0">
                <a:solidFill>
                  <a:srgbClr val="0070C0"/>
                </a:solidFill>
                <a:sym typeface="Wingdings" panose="05000000000000000000" pitchFamily="2" charset="2"/>
              </a:rPr>
              <a:t>تجميع لمنحنيات طلب المستهلكين (سالب الميل)</a:t>
            </a:r>
          </a:p>
          <a:p>
            <a:endParaRPr lang="ar-SA" sz="2000" b="1" dirty="0">
              <a:sym typeface="Wingdings" panose="05000000000000000000" pitchFamily="2" charset="2"/>
            </a:endParaRPr>
          </a:p>
        </p:txBody>
      </p:sp>
      <p:grpSp>
        <p:nvGrpSpPr>
          <p:cNvPr id="53" name="Group 52"/>
          <p:cNvGrpSpPr/>
          <p:nvPr/>
        </p:nvGrpSpPr>
        <p:grpSpPr>
          <a:xfrm>
            <a:off x="5482663" y="4734538"/>
            <a:ext cx="2906838" cy="1813414"/>
            <a:chOff x="5058377" y="4484433"/>
            <a:chExt cx="2820325" cy="1317442"/>
          </a:xfrm>
        </p:grpSpPr>
        <p:cxnSp>
          <p:nvCxnSpPr>
            <p:cNvPr id="9" name="Straight Connector 8"/>
            <p:cNvCxnSpPr/>
            <p:nvPr/>
          </p:nvCxnSpPr>
          <p:spPr>
            <a:xfrm flipH="1">
              <a:off x="5364088" y="4598569"/>
              <a:ext cx="6423" cy="990671"/>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a:xfrm flipH="1">
              <a:off x="5358422" y="5570973"/>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7562571" y="5432543"/>
              <a:ext cx="316131" cy="369332"/>
            </a:xfrm>
            <a:prstGeom prst="rect">
              <a:avLst/>
            </a:prstGeom>
            <a:noFill/>
          </p:spPr>
          <p:txBody>
            <a:bodyPr wrap="square" rtlCol="1">
              <a:spAutoFit/>
            </a:bodyPr>
            <a:lstStyle/>
            <a:p>
              <a:r>
                <a:rPr lang="en-US" b="1" dirty="0"/>
                <a:t>Q</a:t>
              </a:r>
              <a:endParaRPr lang="ar-SA" b="1" dirty="0"/>
            </a:p>
          </p:txBody>
        </p:sp>
        <p:sp>
          <p:nvSpPr>
            <p:cNvPr id="24" name="TextBox 23"/>
            <p:cNvSpPr txBox="1"/>
            <p:nvPr/>
          </p:nvSpPr>
          <p:spPr>
            <a:xfrm>
              <a:off x="5058377" y="4484433"/>
              <a:ext cx="316131" cy="369332"/>
            </a:xfrm>
            <a:prstGeom prst="rect">
              <a:avLst/>
            </a:prstGeom>
            <a:noFill/>
          </p:spPr>
          <p:txBody>
            <a:bodyPr wrap="square" rtlCol="1">
              <a:spAutoFit/>
            </a:bodyPr>
            <a:lstStyle/>
            <a:p>
              <a:r>
                <a:rPr lang="en-US" b="1" dirty="0"/>
                <a:t>P</a:t>
              </a:r>
              <a:endParaRPr lang="ar-SA" b="1" dirty="0"/>
            </a:p>
          </p:txBody>
        </p:sp>
      </p:grpSp>
      <p:sp>
        <p:nvSpPr>
          <p:cNvPr id="30" name="TextBox 29"/>
          <p:cNvSpPr txBox="1"/>
          <p:nvPr/>
        </p:nvSpPr>
        <p:spPr>
          <a:xfrm>
            <a:off x="2807487" y="5816782"/>
            <a:ext cx="316131" cy="369332"/>
          </a:xfrm>
          <a:prstGeom prst="rect">
            <a:avLst/>
          </a:prstGeom>
          <a:noFill/>
        </p:spPr>
        <p:txBody>
          <a:bodyPr wrap="square" rtlCol="1">
            <a:spAutoFit/>
          </a:bodyPr>
          <a:lstStyle/>
          <a:p>
            <a:r>
              <a:rPr lang="en-US" b="1" dirty="0">
                <a:solidFill>
                  <a:schemeClr val="accent2">
                    <a:lumMod val="75000"/>
                  </a:schemeClr>
                </a:solidFill>
              </a:rPr>
              <a:t>D</a:t>
            </a:r>
            <a:endParaRPr lang="ar-SA" b="1" dirty="0">
              <a:solidFill>
                <a:schemeClr val="accent2">
                  <a:lumMod val="75000"/>
                </a:schemeClr>
              </a:solidFill>
            </a:endParaRPr>
          </a:p>
        </p:txBody>
      </p:sp>
      <p:sp>
        <p:nvSpPr>
          <p:cNvPr id="33" name="Arc 32"/>
          <p:cNvSpPr/>
          <p:nvPr/>
        </p:nvSpPr>
        <p:spPr>
          <a:xfrm rot="16200000">
            <a:off x="395494" y="3660659"/>
            <a:ext cx="2424848" cy="1981552"/>
          </a:xfrm>
          <a:prstGeom prst="arc">
            <a:avLst>
              <a:gd name="adj1" fmla="val 6473072"/>
              <a:gd name="adj2" fmla="val 10675895"/>
            </a:avLst>
          </a:prstGeom>
        </p:spPr>
        <p:style>
          <a:lnRef idx="2">
            <a:schemeClr val="accent4"/>
          </a:lnRef>
          <a:fillRef idx="0">
            <a:schemeClr val="accent4"/>
          </a:fillRef>
          <a:effectRef idx="1">
            <a:schemeClr val="accent4"/>
          </a:effectRef>
          <a:fontRef idx="minor">
            <a:schemeClr val="tx1"/>
          </a:fontRef>
        </p:style>
        <p:txBody>
          <a:bodyPr rtlCol="1" anchor="ctr"/>
          <a:lstStyle/>
          <a:p>
            <a:pPr algn="ctr"/>
            <a:endParaRPr lang="ar-SA"/>
          </a:p>
        </p:txBody>
      </p:sp>
      <p:sp>
        <p:nvSpPr>
          <p:cNvPr id="34" name="TextBox 33"/>
          <p:cNvSpPr txBox="1"/>
          <p:nvPr/>
        </p:nvSpPr>
        <p:spPr>
          <a:xfrm>
            <a:off x="2594085" y="4520755"/>
            <a:ext cx="316131" cy="369332"/>
          </a:xfrm>
          <a:prstGeom prst="rect">
            <a:avLst/>
          </a:prstGeom>
          <a:noFill/>
        </p:spPr>
        <p:txBody>
          <a:bodyPr wrap="square" rtlCol="1">
            <a:spAutoFit/>
          </a:bodyPr>
          <a:lstStyle/>
          <a:p>
            <a:r>
              <a:rPr lang="en-US" b="1" dirty="0">
                <a:solidFill>
                  <a:schemeClr val="accent4">
                    <a:lumMod val="75000"/>
                  </a:schemeClr>
                </a:solidFill>
              </a:rPr>
              <a:t>S</a:t>
            </a:r>
            <a:endParaRPr lang="ar-SA" b="1" dirty="0">
              <a:solidFill>
                <a:schemeClr val="accent4">
                  <a:lumMod val="75000"/>
                </a:schemeClr>
              </a:solidFill>
            </a:endParaRPr>
          </a:p>
        </p:txBody>
      </p:sp>
      <p:cxnSp>
        <p:nvCxnSpPr>
          <p:cNvPr id="35" name="Straight Connector 34"/>
          <p:cNvCxnSpPr/>
          <p:nvPr/>
        </p:nvCxnSpPr>
        <p:spPr>
          <a:xfrm flipV="1">
            <a:off x="2368438" y="5504341"/>
            <a:ext cx="3490267" cy="11995"/>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1258308" y="5527834"/>
            <a:ext cx="1004820" cy="1"/>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flipV="1">
            <a:off x="5858705" y="5527834"/>
            <a:ext cx="2000580" cy="9644"/>
          </a:xfrm>
          <a:prstGeom prst="line">
            <a:avLst/>
          </a:prstGeom>
        </p:spPr>
        <p:style>
          <a:lnRef idx="2">
            <a:schemeClr val="accent2"/>
          </a:lnRef>
          <a:fillRef idx="0">
            <a:schemeClr val="accent2"/>
          </a:fillRef>
          <a:effectRef idx="1">
            <a:schemeClr val="accent2"/>
          </a:effectRef>
          <a:fontRef idx="minor">
            <a:schemeClr val="tx1"/>
          </a:fontRef>
        </p:style>
      </p:cxnSp>
      <p:sp>
        <p:nvSpPr>
          <p:cNvPr id="55" name="TextBox 54"/>
          <p:cNvSpPr txBox="1"/>
          <p:nvPr/>
        </p:nvSpPr>
        <p:spPr>
          <a:xfrm>
            <a:off x="8006350" y="5353679"/>
            <a:ext cx="316131" cy="369332"/>
          </a:xfrm>
          <a:prstGeom prst="rect">
            <a:avLst/>
          </a:prstGeom>
          <a:noFill/>
        </p:spPr>
        <p:txBody>
          <a:bodyPr wrap="square" rtlCol="1">
            <a:spAutoFit/>
          </a:bodyPr>
          <a:lstStyle/>
          <a:p>
            <a:r>
              <a:rPr lang="en-US" b="1" dirty="0">
                <a:solidFill>
                  <a:schemeClr val="accent2">
                    <a:lumMod val="75000"/>
                  </a:schemeClr>
                </a:solidFill>
              </a:rPr>
              <a:t>D</a:t>
            </a:r>
            <a:endParaRPr lang="ar-SA" b="1" dirty="0">
              <a:solidFill>
                <a:schemeClr val="accent2">
                  <a:lumMod val="75000"/>
                </a:schemeClr>
              </a:solidFill>
            </a:endParaRPr>
          </a:p>
        </p:txBody>
      </p:sp>
      <p:sp>
        <p:nvSpPr>
          <p:cNvPr id="56" name="TextBox 55"/>
          <p:cNvSpPr txBox="1"/>
          <p:nvPr/>
        </p:nvSpPr>
        <p:spPr>
          <a:xfrm>
            <a:off x="814449" y="5328441"/>
            <a:ext cx="430065" cy="307777"/>
          </a:xfrm>
          <a:prstGeom prst="rect">
            <a:avLst/>
          </a:prstGeom>
          <a:noFill/>
        </p:spPr>
        <p:txBody>
          <a:bodyPr wrap="square" rtlCol="1">
            <a:spAutoFit/>
          </a:bodyPr>
          <a:lstStyle/>
          <a:p>
            <a:r>
              <a:rPr lang="en-US" sz="1400" b="1" dirty="0"/>
              <a:t>P*</a:t>
            </a:r>
            <a:endParaRPr lang="ar-SA" sz="1400" b="1" dirty="0"/>
          </a:p>
        </p:txBody>
      </p:sp>
      <p:sp>
        <p:nvSpPr>
          <p:cNvPr id="57" name="TextBox 56"/>
          <p:cNvSpPr txBox="1"/>
          <p:nvPr/>
        </p:nvSpPr>
        <p:spPr>
          <a:xfrm>
            <a:off x="5378425" y="5328441"/>
            <a:ext cx="430065" cy="307777"/>
          </a:xfrm>
          <a:prstGeom prst="rect">
            <a:avLst/>
          </a:prstGeom>
          <a:noFill/>
        </p:spPr>
        <p:txBody>
          <a:bodyPr wrap="square" rtlCol="1">
            <a:spAutoFit/>
          </a:bodyPr>
          <a:lstStyle/>
          <a:p>
            <a:r>
              <a:rPr lang="en-US" sz="1400" b="1" dirty="0"/>
              <a:t>P*</a:t>
            </a:r>
            <a:endParaRPr lang="ar-SA" sz="1400" b="1" dirty="0"/>
          </a:p>
        </p:txBody>
      </p:sp>
      <p:grpSp>
        <p:nvGrpSpPr>
          <p:cNvPr id="58" name="Group 57"/>
          <p:cNvGrpSpPr/>
          <p:nvPr/>
        </p:nvGrpSpPr>
        <p:grpSpPr>
          <a:xfrm>
            <a:off x="894749" y="4774424"/>
            <a:ext cx="2855160" cy="1587621"/>
            <a:chOff x="5030733" y="4084210"/>
            <a:chExt cx="2855160" cy="1587621"/>
          </a:xfrm>
        </p:grpSpPr>
        <p:cxnSp>
          <p:nvCxnSpPr>
            <p:cNvPr id="59" name="Straight Connector 58"/>
            <p:cNvCxnSpPr/>
            <p:nvPr/>
          </p:nvCxnSpPr>
          <p:spPr>
            <a:xfrm>
              <a:off x="5364088" y="4149080"/>
              <a:ext cx="0" cy="1440160"/>
            </a:xfrm>
            <a:prstGeom prst="line">
              <a:avLst/>
            </a:prstGeom>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a:xfrm flipH="1">
              <a:off x="5360765" y="5559257"/>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61" name="TextBox 60"/>
            <p:cNvSpPr txBox="1"/>
            <p:nvPr/>
          </p:nvSpPr>
          <p:spPr>
            <a:xfrm>
              <a:off x="7569762" y="5302499"/>
              <a:ext cx="316131" cy="369332"/>
            </a:xfrm>
            <a:prstGeom prst="rect">
              <a:avLst/>
            </a:prstGeom>
            <a:noFill/>
          </p:spPr>
          <p:txBody>
            <a:bodyPr wrap="square" rtlCol="1">
              <a:spAutoFit/>
            </a:bodyPr>
            <a:lstStyle/>
            <a:p>
              <a:r>
                <a:rPr lang="en-US" b="1" dirty="0"/>
                <a:t>Q</a:t>
              </a:r>
              <a:endParaRPr lang="ar-SA" b="1" dirty="0"/>
            </a:p>
          </p:txBody>
        </p:sp>
        <p:sp>
          <p:nvSpPr>
            <p:cNvPr id="62" name="TextBox 61"/>
            <p:cNvSpPr txBox="1"/>
            <p:nvPr/>
          </p:nvSpPr>
          <p:spPr>
            <a:xfrm>
              <a:off x="5030733" y="4084210"/>
              <a:ext cx="316131" cy="369332"/>
            </a:xfrm>
            <a:prstGeom prst="rect">
              <a:avLst/>
            </a:prstGeom>
            <a:noFill/>
          </p:spPr>
          <p:txBody>
            <a:bodyPr wrap="square" rtlCol="1">
              <a:spAutoFit/>
            </a:bodyPr>
            <a:lstStyle/>
            <a:p>
              <a:r>
                <a:rPr lang="en-US" b="1" dirty="0"/>
                <a:t>P</a:t>
              </a:r>
              <a:endParaRPr lang="ar-SA" b="1" dirty="0"/>
            </a:p>
          </p:txBody>
        </p:sp>
      </p:grpSp>
      <p:cxnSp>
        <p:nvCxnSpPr>
          <p:cNvPr id="41" name="Straight Connector 40"/>
          <p:cNvCxnSpPr/>
          <p:nvPr/>
        </p:nvCxnSpPr>
        <p:spPr>
          <a:xfrm flipH="1" flipV="1">
            <a:off x="1843149" y="4951443"/>
            <a:ext cx="944493" cy="1120481"/>
          </a:xfrm>
          <a:prstGeom prst="line">
            <a:avLst/>
          </a:prstGeom>
        </p:spPr>
        <p:style>
          <a:lnRef idx="2">
            <a:schemeClr val="accent2"/>
          </a:lnRef>
          <a:fillRef idx="0">
            <a:schemeClr val="accent2"/>
          </a:fillRef>
          <a:effectRef idx="1">
            <a:schemeClr val="accent2"/>
          </a:effectRef>
          <a:fontRef idx="minor">
            <a:schemeClr val="tx1"/>
          </a:fontRef>
        </p:style>
      </p:cxnSp>
      <p:graphicFrame>
        <p:nvGraphicFramePr>
          <p:cNvPr id="71" name="Content Placeholder 3"/>
          <p:cNvGraphicFramePr>
            <a:graphicFrameLocks noGrp="1"/>
          </p:cNvGraphicFramePr>
          <p:nvPr>
            <p:ph idx="1"/>
            <p:extLst>
              <p:ext uri="{D42A27DB-BD31-4B8C-83A1-F6EECF244321}">
                <p14:modId xmlns:p14="http://schemas.microsoft.com/office/powerpoint/2010/main" val="3919512571"/>
              </p:ext>
            </p:extLst>
          </p:nvPr>
        </p:nvGraphicFramePr>
        <p:xfrm>
          <a:off x="-618790" y="6438225"/>
          <a:ext cx="10451317" cy="407288"/>
        </p:xfrm>
        <a:graphic>
          <a:graphicData uri="http://schemas.openxmlformats.org/drawingml/2006/table">
            <a:tbl>
              <a:tblPr firstRow="1" bandRow="1">
                <a:tableStyleId>{2D5ABB26-0587-4C30-8999-92F81FD0307C}</a:tableStyleId>
              </a:tblPr>
              <a:tblGrid>
                <a:gridCol w="5251845">
                  <a:extLst>
                    <a:ext uri="{9D8B030D-6E8A-4147-A177-3AD203B41FA5}">
                      <a16:colId xmlns:a16="http://schemas.microsoft.com/office/drawing/2014/main" xmlns="" val="20000"/>
                    </a:ext>
                  </a:extLst>
                </a:gridCol>
                <a:gridCol w="5199472">
                  <a:extLst>
                    <a:ext uri="{9D8B030D-6E8A-4147-A177-3AD203B41FA5}">
                      <a16:colId xmlns:a16="http://schemas.microsoft.com/office/drawing/2014/main" xmlns="" val="20001"/>
                    </a:ext>
                  </a:extLst>
                </a:gridCol>
              </a:tblGrid>
              <a:tr h="407288">
                <a:tc>
                  <a:txBody>
                    <a:bodyPr/>
                    <a:lstStyle/>
                    <a:p>
                      <a:pPr algn="ctr" rtl="1"/>
                      <a:endParaRPr lang="en-US" sz="1600" b="1" dirty="0"/>
                    </a:p>
                  </a:txBody>
                  <a:tcPr anchor="ctr"/>
                </a:tc>
                <a:tc>
                  <a:txBody>
                    <a:bodyPr/>
                    <a:lstStyle/>
                    <a:p>
                      <a:pPr algn="ctr" rtl="1"/>
                      <a:endParaRPr lang="en-US" sz="1600" b="1" dirty="0"/>
                    </a:p>
                  </a:txBody>
                  <a:tcPr anchor="ctr"/>
                </a:tc>
                <a:extLst>
                  <a:ext uri="{0D108BD9-81ED-4DB2-BD59-A6C34878D82A}">
                    <a16:rowId xmlns:a16="http://schemas.microsoft.com/office/drawing/2014/main" xmlns="" val="10000"/>
                  </a:ext>
                </a:extLst>
              </a:tr>
            </a:tbl>
          </a:graphicData>
        </a:graphic>
      </p:graphicFrame>
      <p:sp>
        <p:nvSpPr>
          <p:cNvPr id="2" name="Footer Placeholder 1"/>
          <p:cNvSpPr>
            <a:spLocks noGrp="1"/>
          </p:cNvSpPr>
          <p:nvPr>
            <p:ph type="ftr" sz="quarter" idx="11"/>
          </p:nvPr>
        </p:nvSpPr>
        <p:spPr/>
        <p:txBody>
          <a:bodyPr/>
          <a:lstStyle/>
          <a:p>
            <a:r>
              <a:rPr lang="ar-SA"/>
              <a:t>فوزية الكلابي</a:t>
            </a:r>
          </a:p>
        </p:txBody>
      </p:sp>
      <p:sp>
        <p:nvSpPr>
          <p:cNvPr id="3" name="Slide Number Placeholder 2"/>
          <p:cNvSpPr>
            <a:spLocks noGrp="1"/>
          </p:cNvSpPr>
          <p:nvPr>
            <p:ph type="sldNum" sz="quarter" idx="12"/>
          </p:nvPr>
        </p:nvSpPr>
        <p:spPr/>
        <p:txBody>
          <a:bodyPr/>
          <a:lstStyle/>
          <a:p>
            <a:fld id="{0166A3E3-444F-47B4-8A46-DB0B3A57CE9E}" type="slidenum">
              <a:rPr lang="ar-SA" smtClean="0"/>
              <a:t>3</a:t>
            </a:fld>
            <a:endParaRPr lang="ar-SA"/>
          </a:p>
        </p:txBody>
      </p:sp>
    </p:spTree>
    <p:extLst>
      <p:ext uri="{BB962C8B-B14F-4D97-AF65-F5344CB8AC3E}">
        <p14:creationId xmlns:p14="http://schemas.microsoft.com/office/powerpoint/2010/main" val="99831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wipe(down)">
                                      <p:cBhvr>
                                        <p:cTn id="19" dur="500"/>
                                        <p:tgtEl>
                                          <p:spTgt spid="33"/>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left)">
                                      <p:cBhvr>
                                        <p:cTn id="27" dur="500"/>
                                        <p:tgtEl>
                                          <p:spTgt spid="41"/>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wipe(left)">
                                      <p:cBhvr>
                                        <p:cTn id="45" dur="500"/>
                                        <p:tgtEl>
                                          <p:spTgt spid="35"/>
                                        </p:tgtEl>
                                      </p:cBhvr>
                                    </p:animEffect>
                                  </p:childTnLst>
                                </p:cTn>
                              </p:par>
                            </p:childTnLst>
                          </p:cTn>
                        </p:par>
                        <p:par>
                          <p:cTn id="46" fill="hold">
                            <p:stCondLst>
                              <p:cond delay="500"/>
                            </p:stCondLst>
                            <p:childTnLst>
                              <p:par>
                                <p:cTn id="47" presetID="1" presetClass="entr" presetSubtype="0" fill="hold" grpId="0" nodeType="after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left)">
                                      <p:cBhvr>
                                        <p:cTn id="53" dur="500"/>
                                        <p:tgtEl>
                                          <p:spTgt spid="54"/>
                                        </p:tgtEl>
                                      </p:cBhvr>
                                    </p:animEffect>
                                  </p:childTnLst>
                                </p:cTn>
                              </p:par>
                            </p:childTnLst>
                          </p:cTn>
                        </p:par>
                        <p:par>
                          <p:cTn id="54" fill="hold">
                            <p:stCondLst>
                              <p:cond delay="500"/>
                            </p:stCondLst>
                            <p:childTnLst>
                              <p:par>
                                <p:cTn id="55" presetID="1" presetClass="entr" presetSubtype="0"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6" presetClass="entr" presetSubtype="37" fill="hold" nodeType="clickEffect">
                                  <p:stCondLst>
                                    <p:cond delay="0"/>
                                  </p:stCondLst>
                                  <p:childTnLst>
                                    <p:set>
                                      <p:cBhvr>
                                        <p:cTn id="60" dur="1" fill="hold">
                                          <p:stCondLst>
                                            <p:cond delay="0"/>
                                          </p:stCondLst>
                                        </p:cTn>
                                        <p:tgtEl>
                                          <p:spTgt spid="71"/>
                                        </p:tgtEl>
                                        <p:attrNameLst>
                                          <p:attrName>style.visibility</p:attrName>
                                        </p:attrNameLst>
                                      </p:cBhvr>
                                      <p:to>
                                        <p:strVal val="visible"/>
                                      </p:to>
                                    </p:set>
                                    <p:animEffect transition="in" filter="barn(outVertical)">
                                      <p:cBhvr>
                                        <p:cTn id="61"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30" grpId="0"/>
      <p:bldP spid="33" grpId="0" animBg="1"/>
      <p:bldP spid="34" grpId="0"/>
      <p:bldP spid="55" grpId="0"/>
      <p:bldP spid="56" grpId="0"/>
      <p:bldP spid="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ar-SA"/>
              <a:t>فوزية الكلابي</a:t>
            </a:r>
          </a:p>
        </p:txBody>
      </p:sp>
      <p:sp>
        <p:nvSpPr>
          <p:cNvPr id="3" name="Slide Number Placeholder 2"/>
          <p:cNvSpPr>
            <a:spLocks noGrp="1"/>
          </p:cNvSpPr>
          <p:nvPr>
            <p:ph type="sldNum" sz="quarter" idx="12"/>
          </p:nvPr>
        </p:nvSpPr>
        <p:spPr/>
        <p:txBody>
          <a:bodyPr/>
          <a:lstStyle/>
          <a:p>
            <a:fld id="{0166A3E3-444F-47B4-8A46-DB0B3A57CE9E}" type="slidenum">
              <a:rPr lang="ar-SA" smtClean="0"/>
              <a:t>4</a:t>
            </a:fld>
            <a:endParaRPr lang="ar-SA"/>
          </a:p>
        </p:txBody>
      </p:sp>
      <p:sp>
        <p:nvSpPr>
          <p:cNvPr id="4" name="Rectangle 3"/>
          <p:cNvSpPr/>
          <p:nvPr/>
        </p:nvSpPr>
        <p:spPr>
          <a:xfrm>
            <a:off x="2339752" y="1772816"/>
            <a:ext cx="4320480" cy="86409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lvl="0" algn="ctr"/>
            <a:r>
              <a:rPr lang="ar-SA" sz="3200" b="1" dirty="0">
                <a:solidFill>
                  <a:srgbClr val="C00000"/>
                </a:solidFill>
                <a:effectLst>
                  <a:outerShdw blurRad="38100" dist="38100" dir="2700000" algn="tl">
                    <a:srgbClr val="000000">
                      <a:alpha val="43137"/>
                    </a:srgbClr>
                  </a:outerShdw>
                </a:effectLst>
              </a:rPr>
              <a:t>دراسة توازن المنشأة</a:t>
            </a:r>
            <a:endParaRPr lang="en-US" sz="3200" b="1" dirty="0">
              <a:solidFill>
                <a:srgbClr val="C00000"/>
              </a:solidFill>
              <a:effectLst>
                <a:outerShdw blurRad="38100" dist="38100" dir="2700000" algn="tl">
                  <a:srgbClr val="000000">
                    <a:alpha val="43137"/>
                  </a:srgbClr>
                </a:outerShdw>
              </a:effectLst>
            </a:endParaRPr>
          </a:p>
        </p:txBody>
      </p:sp>
      <p:sp>
        <p:nvSpPr>
          <p:cNvPr id="5" name="Rectangle 4"/>
          <p:cNvSpPr/>
          <p:nvPr/>
        </p:nvSpPr>
        <p:spPr>
          <a:xfrm>
            <a:off x="4676993" y="3356992"/>
            <a:ext cx="3240360" cy="129614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lvl="0"/>
            <a:r>
              <a:rPr lang="ar-SA" sz="2400" b="1" dirty="0">
                <a:solidFill>
                  <a:srgbClr val="FFC000"/>
                </a:solidFill>
                <a:effectLst>
                  <a:outerShdw blurRad="38100" dist="38100" dir="2700000" algn="tl">
                    <a:srgbClr val="000000">
                      <a:alpha val="43137"/>
                    </a:srgbClr>
                  </a:outerShdw>
                </a:effectLst>
              </a:rPr>
              <a:t>المنحنيات الكلية </a:t>
            </a:r>
          </a:p>
          <a:p>
            <a:pPr lvl="0"/>
            <a:r>
              <a:rPr lang="ar-SA" sz="2400" b="1" dirty="0">
                <a:solidFill>
                  <a:srgbClr val="0070C0"/>
                </a:solidFill>
              </a:rPr>
              <a:t>الإيراد الكلي والتكاليف الكلية</a:t>
            </a:r>
            <a:endParaRPr lang="en-US" sz="2400" b="1" dirty="0">
              <a:solidFill>
                <a:srgbClr val="0070C0"/>
              </a:solidFill>
            </a:endParaRPr>
          </a:p>
          <a:p>
            <a:pPr lvl="0"/>
            <a:r>
              <a:rPr lang="en-US" sz="2400" b="1" dirty="0">
                <a:solidFill>
                  <a:srgbClr val="0070C0"/>
                </a:solidFill>
              </a:rPr>
              <a:t>TR &amp;  TC</a:t>
            </a:r>
            <a:endParaRPr lang="ar-SA" sz="2400" b="1" dirty="0">
              <a:solidFill>
                <a:srgbClr val="0070C0"/>
              </a:solidFill>
            </a:endParaRPr>
          </a:p>
        </p:txBody>
      </p:sp>
      <p:sp>
        <p:nvSpPr>
          <p:cNvPr id="6" name="Rectangle 5"/>
          <p:cNvSpPr/>
          <p:nvPr/>
        </p:nvSpPr>
        <p:spPr>
          <a:xfrm>
            <a:off x="755576" y="3347374"/>
            <a:ext cx="3303984" cy="155385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lvl="0"/>
            <a:r>
              <a:rPr lang="ar-SA" sz="2400" b="1" dirty="0">
                <a:solidFill>
                  <a:srgbClr val="FFC000"/>
                </a:solidFill>
                <a:effectLst>
                  <a:outerShdw blurRad="38100" dist="38100" dir="2700000" algn="tl">
                    <a:srgbClr val="000000">
                      <a:alpha val="43137"/>
                    </a:srgbClr>
                  </a:outerShdw>
                </a:effectLst>
              </a:rPr>
              <a:t>المنحنيات الحدية </a:t>
            </a:r>
          </a:p>
          <a:p>
            <a:pPr lvl="0"/>
            <a:r>
              <a:rPr lang="ar-SA" sz="2400" b="1" dirty="0">
                <a:solidFill>
                  <a:srgbClr val="0070C0"/>
                </a:solidFill>
              </a:rPr>
              <a:t>الإيراد الحدي والتكاليف الحدية</a:t>
            </a:r>
            <a:endParaRPr lang="en-US" sz="2400" b="1" dirty="0">
              <a:solidFill>
                <a:srgbClr val="0070C0"/>
              </a:solidFill>
            </a:endParaRPr>
          </a:p>
          <a:p>
            <a:pPr lvl="0"/>
            <a:r>
              <a:rPr lang="en-US" sz="2400" b="1" dirty="0">
                <a:solidFill>
                  <a:srgbClr val="0070C0"/>
                </a:solidFill>
              </a:rPr>
              <a:t>MR  &amp;  MC</a:t>
            </a:r>
          </a:p>
        </p:txBody>
      </p:sp>
      <p:cxnSp>
        <p:nvCxnSpPr>
          <p:cNvPr id="8" name="Straight Arrow Connector 7"/>
          <p:cNvCxnSpPr/>
          <p:nvPr/>
        </p:nvCxnSpPr>
        <p:spPr>
          <a:xfrm>
            <a:off x="4716016" y="2662805"/>
            <a:ext cx="815849" cy="709599"/>
          </a:xfrm>
          <a:prstGeom prst="straightConnector1">
            <a:avLst/>
          </a:prstGeom>
          <a:ln w="38100">
            <a:solidFill>
              <a:srgbClr val="00863D"/>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3459240" y="2662805"/>
            <a:ext cx="707314" cy="807130"/>
          </a:xfrm>
          <a:prstGeom prst="straightConnector1">
            <a:avLst/>
          </a:prstGeom>
          <a:ln w="38100">
            <a:solidFill>
              <a:srgbClr val="00863D"/>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04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ar-SA" smtClean="0"/>
              <a:t>فوزية الكلابي</a:t>
            </a:r>
            <a:endParaRPr lang="ar-SA"/>
          </a:p>
        </p:txBody>
      </p:sp>
      <p:sp>
        <p:nvSpPr>
          <p:cNvPr id="3" name="Slide Number Placeholder 2"/>
          <p:cNvSpPr>
            <a:spLocks noGrp="1"/>
          </p:cNvSpPr>
          <p:nvPr>
            <p:ph type="sldNum" sz="quarter" idx="12"/>
          </p:nvPr>
        </p:nvSpPr>
        <p:spPr/>
        <p:txBody>
          <a:bodyPr/>
          <a:lstStyle/>
          <a:p>
            <a:fld id="{0166A3E3-444F-47B4-8A46-DB0B3A57CE9E}" type="slidenum">
              <a:rPr lang="ar-SA" smtClean="0"/>
              <a:t>5</a:t>
            </a:fld>
            <a:endParaRPr lang="ar-SA"/>
          </a:p>
        </p:txBody>
      </p:sp>
    </p:spTree>
    <p:extLst>
      <p:ext uri="{BB962C8B-B14F-4D97-AF65-F5344CB8AC3E}">
        <p14:creationId xmlns:p14="http://schemas.microsoft.com/office/powerpoint/2010/main" val="64279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4948" y="643624"/>
            <a:ext cx="8229600"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3600" b="1" dirty="0">
                <a:solidFill>
                  <a:srgbClr val="C00000"/>
                </a:solidFill>
                <a:effectLst>
                  <a:outerShdw blurRad="38100" dist="38100" dir="2700000" algn="tl">
                    <a:srgbClr val="000000">
                      <a:alpha val="43137"/>
                    </a:srgbClr>
                  </a:outerShdw>
                </a:effectLst>
              </a:rPr>
              <a:t>الإيراد الكلي(</a:t>
            </a:r>
            <a:r>
              <a:rPr lang="en-US" sz="3600" b="1" dirty="0">
                <a:solidFill>
                  <a:srgbClr val="C00000"/>
                </a:solidFill>
                <a:effectLst>
                  <a:outerShdw blurRad="38100" dist="38100" dir="2700000" algn="tl">
                    <a:srgbClr val="000000">
                      <a:alpha val="43137"/>
                    </a:srgbClr>
                  </a:outerShdw>
                </a:effectLst>
              </a:rPr>
              <a:t>TR</a:t>
            </a:r>
            <a:r>
              <a:rPr lang="ar-SA" sz="3600" b="1" dirty="0">
                <a:solidFill>
                  <a:srgbClr val="C00000"/>
                </a:solidFill>
                <a:effectLst>
                  <a:outerShdw blurRad="38100" dist="38100" dir="2700000" algn="tl">
                    <a:srgbClr val="000000">
                      <a:alpha val="43137"/>
                    </a:srgbClr>
                  </a:outerShdw>
                </a:effectLst>
              </a:rPr>
              <a:t>) والتكاليف الكلية(</a:t>
            </a:r>
            <a:r>
              <a:rPr lang="en-US" sz="3600" b="1" dirty="0">
                <a:solidFill>
                  <a:srgbClr val="C00000"/>
                </a:solidFill>
                <a:effectLst>
                  <a:outerShdw blurRad="38100" dist="38100" dir="2700000" algn="tl">
                    <a:srgbClr val="000000">
                      <a:alpha val="43137"/>
                    </a:srgbClr>
                  </a:outerShdw>
                </a:effectLst>
              </a:rPr>
              <a:t>TC</a:t>
            </a:r>
            <a:r>
              <a:rPr lang="ar-SA" sz="3600" b="1" dirty="0">
                <a:solidFill>
                  <a:srgbClr val="C00000"/>
                </a:solidFill>
                <a:effectLst>
                  <a:outerShdw blurRad="38100" dist="38100" dir="2700000" algn="tl">
                    <a:srgbClr val="000000">
                      <a:alpha val="43137"/>
                    </a:srgbClr>
                  </a:outerShdw>
                </a:effectLst>
              </a:rPr>
              <a:t>)</a:t>
            </a:r>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5</a:t>
            </a:r>
            <a:endParaRPr lang="ar-SA" sz="2000" b="1" dirty="0">
              <a:solidFill>
                <a:schemeClr val="bg1"/>
              </a:solidFill>
            </a:endParaRPr>
          </a:p>
        </p:txBody>
      </p:sp>
      <p:sp>
        <p:nvSpPr>
          <p:cNvPr id="6" name="Rectangle 5"/>
          <p:cNvSpPr/>
          <p:nvPr/>
        </p:nvSpPr>
        <p:spPr>
          <a:xfrm>
            <a:off x="4084731" y="3957777"/>
            <a:ext cx="1604927" cy="523220"/>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a:spAutoFit/>
          </a:bodyPr>
          <a:lstStyle/>
          <a:p>
            <a:r>
              <a:rPr lang="en-US" sz="2800" b="1" dirty="0">
                <a:solidFill>
                  <a:srgbClr val="0070C0"/>
                </a:solidFill>
              </a:rPr>
              <a:t>TR = P . Q</a:t>
            </a:r>
            <a:endParaRPr lang="ar-SA" sz="2800" b="1" dirty="0">
              <a:solidFill>
                <a:srgbClr val="0070C0"/>
              </a:solidFill>
            </a:endParaRPr>
          </a:p>
        </p:txBody>
      </p:sp>
      <p:grpSp>
        <p:nvGrpSpPr>
          <p:cNvPr id="11" name="Group 10"/>
          <p:cNvGrpSpPr/>
          <p:nvPr/>
        </p:nvGrpSpPr>
        <p:grpSpPr>
          <a:xfrm>
            <a:off x="3563888" y="2909790"/>
            <a:ext cx="2429972" cy="1144853"/>
            <a:chOff x="1259632" y="4084347"/>
            <a:chExt cx="2429972" cy="1144853"/>
          </a:xfrm>
        </p:grpSpPr>
        <p:sp>
          <p:nvSpPr>
            <p:cNvPr id="10" name="Rectangle 9"/>
            <p:cNvSpPr/>
            <p:nvPr/>
          </p:nvSpPr>
          <p:spPr>
            <a:xfrm>
              <a:off x="1259632" y="4626446"/>
              <a:ext cx="2429972" cy="60275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pPr algn="ctr"/>
              <a:endParaRPr lang="ar-SA"/>
            </a:p>
          </p:txBody>
        </p:sp>
        <p:sp>
          <p:nvSpPr>
            <p:cNvPr id="9" name="Rectangle 8"/>
            <p:cNvSpPr/>
            <p:nvPr/>
          </p:nvSpPr>
          <p:spPr>
            <a:xfrm>
              <a:off x="1682888" y="4084347"/>
              <a:ext cx="1920846" cy="769441"/>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a:spAutoFit/>
            </a:bodyPr>
            <a:lstStyle/>
            <a:p>
              <a:r>
                <a:rPr lang="el-GR" sz="4400" b="1" dirty="0">
                  <a:solidFill>
                    <a:srgbClr val="002060"/>
                  </a:solidFill>
                  <a:latin typeface="Times New Roman" panose="02020603050405020304" pitchFamily="18" charset="0"/>
                  <a:cs typeface="Times New Roman" panose="02020603050405020304" pitchFamily="18" charset="0"/>
                </a:rPr>
                <a:t>π</a:t>
              </a:r>
              <a:r>
                <a:rPr lang="en-US" sz="2800" b="1" dirty="0">
                  <a:solidFill>
                    <a:srgbClr val="002060"/>
                  </a:solidFill>
                </a:rPr>
                <a:t> = TR – TC</a:t>
              </a:r>
            </a:p>
          </p:txBody>
        </p:sp>
      </p:grpSp>
      <p:sp>
        <p:nvSpPr>
          <p:cNvPr id="14" name="TextBox 13"/>
          <p:cNvSpPr txBox="1"/>
          <p:nvPr/>
        </p:nvSpPr>
        <p:spPr>
          <a:xfrm>
            <a:off x="2993443" y="4847730"/>
            <a:ext cx="1214986" cy="400110"/>
          </a:xfrm>
          <a:prstGeom prst="rect">
            <a:avLst/>
          </a:prstGeom>
          <a:noFill/>
        </p:spPr>
        <p:txBody>
          <a:bodyPr wrap="square" rtlCol="1">
            <a:spAutoFit/>
          </a:bodyPr>
          <a:lstStyle/>
          <a:p>
            <a:r>
              <a:rPr lang="ar-SA" sz="2000" b="1" dirty="0">
                <a:solidFill>
                  <a:schemeClr val="tx1">
                    <a:lumMod val="65000"/>
                    <a:lumOff val="35000"/>
                  </a:schemeClr>
                </a:solidFill>
              </a:rPr>
              <a:t>الايراد الكلي</a:t>
            </a:r>
          </a:p>
        </p:txBody>
      </p:sp>
      <p:sp>
        <p:nvSpPr>
          <p:cNvPr id="17" name="TextBox 16"/>
          <p:cNvSpPr txBox="1"/>
          <p:nvPr/>
        </p:nvSpPr>
        <p:spPr>
          <a:xfrm>
            <a:off x="5525008" y="4893897"/>
            <a:ext cx="1624755" cy="707886"/>
          </a:xfrm>
          <a:prstGeom prst="rect">
            <a:avLst/>
          </a:prstGeom>
          <a:noFill/>
        </p:spPr>
        <p:txBody>
          <a:bodyPr wrap="square" rtlCol="1">
            <a:spAutoFit/>
          </a:bodyPr>
          <a:lstStyle/>
          <a:p>
            <a:r>
              <a:rPr lang="ar-SA" sz="2000" b="1" dirty="0">
                <a:solidFill>
                  <a:schemeClr val="tx1">
                    <a:lumMod val="65000"/>
                    <a:lumOff val="35000"/>
                  </a:schemeClr>
                </a:solidFill>
              </a:rPr>
              <a:t>الكمية المعروضة</a:t>
            </a:r>
            <a:endParaRPr lang="en-US" sz="2000" b="1" dirty="0">
              <a:solidFill>
                <a:schemeClr val="tx1">
                  <a:lumMod val="65000"/>
                  <a:lumOff val="35000"/>
                </a:schemeClr>
              </a:solidFill>
            </a:endParaRPr>
          </a:p>
          <a:p>
            <a:endParaRPr lang="ar-SA" sz="2000" b="1" dirty="0">
              <a:solidFill>
                <a:schemeClr val="tx1">
                  <a:lumMod val="65000"/>
                  <a:lumOff val="35000"/>
                </a:schemeClr>
              </a:solidFill>
            </a:endParaRPr>
          </a:p>
        </p:txBody>
      </p:sp>
      <p:sp>
        <p:nvSpPr>
          <p:cNvPr id="18" name="TextBox 17"/>
          <p:cNvSpPr txBox="1"/>
          <p:nvPr/>
        </p:nvSpPr>
        <p:spPr>
          <a:xfrm>
            <a:off x="4272830" y="4949201"/>
            <a:ext cx="1214986" cy="400110"/>
          </a:xfrm>
          <a:prstGeom prst="rect">
            <a:avLst/>
          </a:prstGeom>
          <a:noFill/>
        </p:spPr>
        <p:txBody>
          <a:bodyPr wrap="square" rtlCol="1">
            <a:spAutoFit/>
          </a:bodyPr>
          <a:lstStyle/>
          <a:p>
            <a:r>
              <a:rPr lang="ar-SA" sz="2000" b="1" dirty="0">
                <a:solidFill>
                  <a:schemeClr val="tx1">
                    <a:lumMod val="65000"/>
                    <a:lumOff val="35000"/>
                  </a:schemeClr>
                </a:solidFill>
              </a:rPr>
              <a:t>السعر السائد</a:t>
            </a:r>
          </a:p>
        </p:txBody>
      </p:sp>
      <p:cxnSp>
        <p:nvCxnSpPr>
          <p:cNvPr id="16" name="Straight Arrow Connector 15"/>
          <p:cNvCxnSpPr/>
          <p:nvPr/>
        </p:nvCxnSpPr>
        <p:spPr>
          <a:xfrm flipH="1">
            <a:off x="4084704" y="4420846"/>
            <a:ext cx="282126" cy="449322"/>
          </a:xfrm>
          <a:prstGeom prst="straightConnector1">
            <a:avLst/>
          </a:prstGeom>
          <a:ln>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5525004" y="4465810"/>
            <a:ext cx="193320" cy="404358"/>
          </a:xfrm>
          <a:prstGeom prst="straightConnector1">
            <a:avLst/>
          </a:prstGeom>
          <a:ln>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5003560" y="4571875"/>
            <a:ext cx="488" cy="401184"/>
          </a:xfrm>
          <a:prstGeom prst="straightConnector1">
            <a:avLst/>
          </a:prstGeom>
          <a:ln>
            <a:solidFill>
              <a:schemeClr val="tx1">
                <a:lumMod val="50000"/>
                <a:lumOff val="50000"/>
              </a:schemeClr>
            </a:solidFill>
            <a:tailEnd type="triangle"/>
          </a:ln>
        </p:spPr>
        <p:style>
          <a:lnRef idx="1">
            <a:schemeClr val="dk1"/>
          </a:lnRef>
          <a:fillRef idx="0">
            <a:schemeClr val="dk1"/>
          </a:fillRef>
          <a:effectRef idx="0">
            <a:schemeClr val="dk1"/>
          </a:effectRef>
          <a:fontRef idx="minor">
            <a:schemeClr val="tx1"/>
          </a:fontRef>
        </p:style>
      </p:cxnSp>
      <p:sp>
        <p:nvSpPr>
          <p:cNvPr id="30" name="Oval 29"/>
          <p:cNvSpPr/>
          <p:nvPr/>
        </p:nvSpPr>
        <p:spPr>
          <a:xfrm>
            <a:off x="4272830" y="4927065"/>
            <a:ext cx="1312275" cy="392091"/>
          </a:xfrm>
          <a:prstGeom prst="ellipse">
            <a:avLst/>
          </a:prstGeom>
          <a:noFill/>
          <a:ln w="19050">
            <a:prstDash val="dash"/>
          </a:ln>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31" name="Rounded Rectangle 30"/>
          <p:cNvSpPr/>
          <p:nvPr/>
        </p:nvSpPr>
        <p:spPr>
          <a:xfrm>
            <a:off x="107504" y="5586916"/>
            <a:ext cx="8784488" cy="518927"/>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r>
              <a:rPr lang="ar-SA" sz="2400" b="1" dirty="0">
                <a:solidFill>
                  <a:srgbClr val="00B050"/>
                </a:solidFill>
              </a:rPr>
              <a:t>ملاحظة هامة : بسبب ثبات السعر سيأخذ منحنى </a:t>
            </a:r>
            <a:r>
              <a:rPr lang="en-US" sz="2400" b="1" dirty="0">
                <a:solidFill>
                  <a:srgbClr val="00B050"/>
                </a:solidFill>
              </a:rPr>
              <a:t>TR</a:t>
            </a:r>
            <a:r>
              <a:rPr lang="ar-SA" sz="2400" b="1" dirty="0">
                <a:solidFill>
                  <a:srgbClr val="00B050"/>
                </a:solidFill>
              </a:rPr>
              <a:t> شكل الخط المستقيم</a:t>
            </a:r>
            <a:r>
              <a:rPr lang="en-US" sz="2400" b="1" dirty="0">
                <a:solidFill>
                  <a:srgbClr val="00B050"/>
                </a:solidFill>
              </a:rPr>
              <a:t> ) </a:t>
            </a:r>
            <a:r>
              <a:rPr lang="ar-SA" sz="2400" b="1" dirty="0">
                <a:solidFill>
                  <a:srgbClr val="00B050"/>
                </a:solidFill>
              </a:rPr>
              <a:t>الميل ثابت ويساوي السعر)</a:t>
            </a:r>
          </a:p>
        </p:txBody>
      </p:sp>
      <p:sp>
        <p:nvSpPr>
          <p:cNvPr id="2" name="Footer Placeholder 1"/>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6</a:t>
            </a:fld>
            <a:endParaRPr lang="ar-SA"/>
          </a:p>
        </p:txBody>
      </p:sp>
      <p:sp>
        <p:nvSpPr>
          <p:cNvPr id="7" name="TextBox 6"/>
          <p:cNvSpPr txBox="1"/>
          <p:nvPr/>
        </p:nvSpPr>
        <p:spPr>
          <a:xfrm>
            <a:off x="427558" y="2066003"/>
            <a:ext cx="8291264" cy="954107"/>
          </a:xfrm>
          <a:prstGeom prst="rect">
            <a:avLst/>
          </a:prstGeom>
          <a:noFill/>
        </p:spPr>
        <p:txBody>
          <a:bodyPr wrap="square" rtlCol="0">
            <a:spAutoFit/>
          </a:bodyPr>
          <a:lstStyle/>
          <a:p>
            <a:r>
              <a:rPr lang="ar-SA" sz="2800" b="1" dirty="0"/>
              <a:t>الهدف الرئيس للمنشاة في المنافسة الكاملة هو تحقيق اقصى الارباح عند مستوى الاسعار المعطاة والمحددة خارج نطاقها </a:t>
            </a:r>
          </a:p>
        </p:txBody>
      </p:sp>
      <p:sp>
        <p:nvSpPr>
          <p:cNvPr id="8" name="Rectangle 7"/>
          <p:cNvSpPr/>
          <p:nvPr/>
        </p:nvSpPr>
        <p:spPr>
          <a:xfrm>
            <a:off x="6732240" y="4005064"/>
            <a:ext cx="1584176" cy="33426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ar-SA" b="1" dirty="0"/>
              <a:t>وحيث ان </a:t>
            </a:r>
            <a:endParaRPr lang="en-US" b="1" dirty="0"/>
          </a:p>
        </p:txBody>
      </p:sp>
    </p:spTree>
    <p:extLst>
      <p:ext uri="{BB962C8B-B14F-4D97-AF65-F5344CB8AC3E}">
        <p14:creationId xmlns:p14="http://schemas.microsoft.com/office/powerpoint/2010/main" val="331498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up)">
                                      <p:cBhvr>
                                        <p:cTn id="16" dur="500"/>
                                        <p:tgtEl>
                                          <p:spTgt spid="16"/>
                                        </p:tgtEl>
                                      </p:cBhvr>
                                    </p:animEffec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par>
                          <p:cTn id="20" fill="hold">
                            <p:stCondLst>
                              <p:cond delay="500"/>
                            </p:stCondLst>
                            <p:childTnLst>
                              <p:par>
                                <p:cTn id="21" presetID="22" presetClass="entr" presetSubtype="1" fill="hold" nodeType="afterEffect">
                                  <p:stCondLst>
                                    <p:cond delay="25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500"/>
                                        <p:tgtEl>
                                          <p:spTgt spid="22"/>
                                        </p:tgtEl>
                                      </p:cBhvr>
                                    </p:animEffect>
                                  </p:childTnLst>
                                </p:cTn>
                              </p:par>
                            </p:childTnLst>
                          </p:cTn>
                        </p:par>
                        <p:par>
                          <p:cTn id="24" fill="hold">
                            <p:stCondLst>
                              <p:cond delay="1250"/>
                            </p:stCondLst>
                            <p:childTnLst>
                              <p:par>
                                <p:cTn id="25" presetID="22" presetClass="entr" presetSubtype="1" fill="hold" nodeType="afterEffect">
                                  <p:stCondLst>
                                    <p:cond delay="250"/>
                                  </p:stCondLst>
                                  <p:childTnLst>
                                    <p:set>
                                      <p:cBhvr>
                                        <p:cTn id="26" dur="1" fill="hold">
                                          <p:stCondLst>
                                            <p:cond delay="0"/>
                                          </p:stCondLst>
                                        </p:cTn>
                                        <p:tgtEl>
                                          <p:spTgt spid="21"/>
                                        </p:tgtEl>
                                        <p:attrNameLst>
                                          <p:attrName>style.visibility</p:attrName>
                                        </p:attrNameLst>
                                      </p:cBhvr>
                                      <p:to>
                                        <p:strVal val="visible"/>
                                      </p:to>
                                    </p:set>
                                    <p:animEffect transition="in" filter="wipe(up)">
                                      <p:cBhvr>
                                        <p:cTn id="27" dur="500"/>
                                        <p:tgtEl>
                                          <p:spTgt spid="21"/>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childTnLst>
                                </p:cTn>
                              </p:par>
                            </p:childTnLst>
                          </p:cTn>
                        </p:par>
                        <p:par>
                          <p:cTn id="30" fill="hold">
                            <p:stCondLst>
                              <p:cond delay="2000"/>
                            </p:stCondLst>
                            <p:childTnLst>
                              <p:par>
                                <p:cTn id="31" presetID="1" presetClass="entr" presetSubtype="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par>
                          <p:cTn id="37" fill="hold">
                            <p:stCondLst>
                              <p:cond delay="0"/>
                            </p:stCondLst>
                            <p:childTnLst>
                              <p:par>
                                <p:cTn id="38" presetID="2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Effect transition="in" filter="wipe(right)">
                                      <p:cBhvr>
                                        <p:cTn id="4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17" grpId="0"/>
      <p:bldP spid="18" grpId="0"/>
      <p:bldP spid="30" grpId="0" animBg="1"/>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609600"/>
            <a:ext cx="8229600"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4400" b="1" dirty="0">
                <a:solidFill>
                  <a:srgbClr val="C00000"/>
                </a:solidFill>
                <a:effectLst>
                  <a:outerShdw blurRad="38100" dist="38100" dir="2700000" algn="tl">
                    <a:srgbClr val="000000">
                      <a:alpha val="43137"/>
                    </a:srgbClr>
                  </a:outerShdw>
                </a:effectLst>
              </a:rPr>
              <a:t>الإيراد الكلي والتكاليف الكلية</a:t>
            </a:r>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6</a:t>
            </a:r>
            <a:endParaRPr lang="ar-SA" sz="2000" b="1" dirty="0">
              <a:solidFill>
                <a:schemeClr val="bg1"/>
              </a:solidFill>
            </a:endParaRPr>
          </a:p>
        </p:txBody>
      </p:sp>
      <p:sp>
        <p:nvSpPr>
          <p:cNvPr id="9" name="Rectangle 8"/>
          <p:cNvSpPr/>
          <p:nvPr/>
        </p:nvSpPr>
        <p:spPr>
          <a:xfrm>
            <a:off x="3973677" y="1900280"/>
            <a:ext cx="2067169" cy="646331"/>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none">
            <a:spAutoFit/>
          </a:bodyPr>
          <a:lstStyle/>
          <a:p>
            <a:r>
              <a:rPr lang="el-GR" sz="36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3200" b="1" dirty="0">
                <a:solidFill>
                  <a:srgbClr val="0070C0"/>
                </a:solidFill>
                <a:effectLst>
                  <a:outerShdw blurRad="38100" dist="38100" dir="2700000" algn="tl">
                    <a:srgbClr val="000000">
                      <a:alpha val="43137"/>
                    </a:srgbClr>
                  </a:outerShdw>
                </a:effectLst>
              </a:rPr>
              <a:t> = TR – TC</a:t>
            </a:r>
          </a:p>
        </p:txBody>
      </p:sp>
      <p:grpSp>
        <p:nvGrpSpPr>
          <p:cNvPr id="15" name="Group 14"/>
          <p:cNvGrpSpPr/>
          <p:nvPr/>
        </p:nvGrpSpPr>
        <p:grpSpPr>
          <a:xfrm>
            <a:off x="5159036" y="3068960"/>
            <a:ext cx="3538736" cy="2802655"/>
            <a:chOff x="682165" y="2992323"/>
            <a:chExt cx="3481119" cy="2748329"/>
          </a:xfrm>
        </p:grpSpPr>
        <p:cxnSp>
          <p:nvCxnSpPr>
            <p:cNvPr id="17" name="AutoShape 193"/>
            <p:cNvCxnSpPr>
              <a:cxnSpLocks noChangeShapeType="1"/>
            </p:cNvCxnSpPr>
            <p:nvPr/>
          </p:nvCxnSpPr>
          <p:spPr bwMode="auto">
            <a:xfrm>
              <a:off x="1207988" y="5565371"/>
              <a:ext cx="2550613" cy="0"/>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sp>
          <p:nvSpPr>
            <p:cNvPr id="18" name="Text Box 195"/>
            <p:cNvSpPr txBox="1">
              <a:spLocks noChangeArrowheads="1"/>
            </p:cNvSpPr>
            <p:nvPr/>
          </p:nvSpPr>
          <p:spPr bwMode="auto">
            <a:xfrm>
              <a:off x="682165" y="2992323"/>
              <a:ext cx="553618" cy="9690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rtl="0"/>
              <a:r>
                <a:rPr lang="en-US" sz="2000" b="1" dirty="0">
                  <a:effectLst/>
                  <a:latin typeface="Calibri" panose="020F0502020204030204" pitchFamily="34" charset="0"/>
                  <a:ea typeface="Calibri" panose="020F0502020204030204" pitchFamily="34" charset="0"/>
                  <a:cs typeface="Arial" panose="020B0604020202020204" pitchFamily="34" charset="0"/>
                </a:rPr>
                <a:t>TC</a:t>
              </a:r>
              <a:r>
                <a:rPr lang="en-US" sz="2000" b="1" dirty="0">
                  <a:latin typeface="Calibri" panose="020F0502020204030204" pitchFamily="34" charset="0"/>
                  <a:ea typeface="Calibri" panose="020F0502020204030204" pitchFamily="34" charset="0"/>
                  <a:cs typeface="Arial" panose="020B0604020202020204" pitchFamily="34" charset="0"/>
                </a:rPr>
                <a:t>TR</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19" name="Text Box 197"/>
            <p:cNvSpPr txBox="1">
              <a:spLocks noChangeArrowheads="1"/>
            </p:cNvSpPr>
            <p:nvPr/>
          </p:nvSpPr>
          <p:spPr bwMode="auto">
            <a:xfrm>
              <a:off x="3609666" y="5339638"/>
              <a:ext cx="553618" cy="4010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rtl="0">
                <a:lnSpc>
                  <a:spcPct val="115000"/>
                </a:lnSpc>
                <a:spcAft>
                  <a:spcPts val="1000"/>
                </a:spcAft>
              </a:pPr>
              <a:r>
                <a:rPr lang="en-US" sz="2000" b="1" dirty="0">
                  <a:effectLst/>
                  <a:latin typeface="Calibri" panose="020F0502020204030204" pitchFamily="34" charset="0"/>
                  <a:ea typeface="Calibri" panose="020F0502020204030204" pitchFamily="34" charset="0"/>
                  <a:cs typeface="Arial" panose="020B0604020202020204" pitchFamily="34" charset="0"/>
                </a:rPr>
                <a:t>Q</a:t>
              </a:r>
            </a:p>
          </p:txBody>
        </p:sp>
        <p:cxnSp>
          <p:nvCxnSpPr>
            <p:cNvPr id="16" name="AutoShape 192"/>
            <p:cNvCxnSpPr>
              <a:cxnSpLocks noChangeShapeType="1"/>
            </p:cNvCxnSpPr>
            <p:nvPr/>
          </p:nvCxnSpPr>
          <p:spPr bwMode="auto">
            <a:xfrm flipH="1">
              <a:off x="1207988" y="3197805"/>
              <a:ext cx="27795" cy="2367566"/>
            </a:xfrm>
            <a:prstGeom prst="straightConnector1">
              <a:avLst/>
            </a:prstGeom>
            <a:noFill/>
            <a:ln w="28575">
              <a:solidFill>
                <a:srgbClr val="000000"/>
              </a:solidFill>
              <a:round/>
              <a:headEnd/>
              <a:tailEnd/>
            </a:ln>
            <a:extLst>
              <a:ext uri="{909E8E84-426E-40DD-AFC4-6F175D3DCCD1}">
                <a14:hiddenFill xmlns:a14="http://schemas.microsoft.com/office/drawing/2010/main">
                  <a:noFill/>
                </a14:hiddenFill>
              </a:ext>
            </a:extLst>
          </p:spPr>
        </p:cxnSp>
      </p:grpSp>
      <p:grpSp>
        <p:nvGrpSpPr>
          <p:cNvPr id="29" name="Group 28"/>
          <p:cNvGrpSpPr/>
          <p:nvPr/>
        </p:nvGrpSpPr>
        <p:grpSpPr>
          <a:xfrm>
            <a:off x="5609714" y="2351750"/>
            <a:ext cx="2555017" cy="4573465"/>
            <a:chOff x="-2798966" y="166832"/>
            <a:chExt cx="2692599" cy="4573465"/>
          </a:xfrm>
        </p:grpSpPr>
        <p:sp>
          <p:nvSpPr>
            <p:cNvPr id="34" name="Text Box 196"/>
            <p:cNvSpPr txBox="1">
              <a:spLocks noChangeArrowheads="1"/>
            </p:cNvSpPr>
            <p:nvPr/>
          </p:nvSpPr>
          <p:spPr bwMode="auto">
            <a:xfrm>
              <a:off x="-659985" y="880192"/>
              <a:ext cx="553618" cy="4010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rtl="0">
                <a:lnSpc>
                  <a:spcPct val="115000"/>
                </a:lnSpc>
                <a:spcAft>
                  <a:spcPts val="1000"/>
                </a:spcAft>
              </a:pPr>
              <a:r>
                <a:rPr lang="en-US" sz="2400" b="1" dirty="0">
                  <a:solidFill>
                    <a:schemeClr val="tx1">
                      <a:lumMod val="50000"/>
                      <a:lumOff val="50000"/>
                    </a:schemeClr>
                  </a:solidFill>
                  <a:effectLst/>
                  <a:latin typeface="Calibri" panose="020F0502020204030204" pitchFamily="34" charset="0"/>
                  <a:ea typeface="Calibri" panose="020F0502020204030204" pitchFamily="34" charset="0"/>
                  <a:cs typeface="Arial" panose="020B0604020202020204" pitchFamily="34" charset="0"/>
                </a:rPr>
                <a:t>TC</a:t>
              </a:r>
            </a:p>
          </p:txBody>
        </p:sp>
        <p:grpSp>
          <p:nvGrpSpPr>
            <p:cNvPr id="31" name="Group 30"/>
            <p:cNvGrpSpPr/>
            <p:nvPr/>
          </p:nvGrpSpPr>
          <p:grpSpPr>
            <a:xfrm>
              <a:off x="-2798966" y="166832"/>
              <a:ext cx="2327811" cy="4573465"/>
              <a:chOff x="-2787854" y="2150280"/>
              <a:chExt cx="2327811" cy="4573465"/>
            </a:xfrm>
          </p:grpSpPr>
          <p:sp>
            <p:nvSpPr>
              <p:cNvPr id="32" name="Arc 31"/>
              <p:cNvSpPr/>
              <p:nvPr/>
            </p:nvSpPr>
            <p:spPr>
              <a:xfrm>
                <a:off x="-2787854" y="4423971"/>
                <a:ext cx="2095914" cy="2299774"/>
              </a:xfrm>
              <a:prstGeom prst="arc">
                <a:avLst>
                  <a:gd name="adj1" fmla="val 12538151"/>
                  <a:gd name="adj2" fmla="val 16547955"/>
                </a:avLst>
              </a:prstGeom>
              <a:ln>
                <a:solidFill>
                  <a:srgbClr val="C00000"/>
                </a:solidFill>
              </a:ln>
            </p:spPr>
            <p:style>
              <a:lnRef idx="3">
                <a:schemeClr val="dk1"/>
              </a:lnRef>
              <a:fillRef idx="0">
                <a:schemeClr val="dk1"/>
              </a:fillRef>
              <a:effectRef idx="2">
                <a:schemeClr val="dk1"/>
              </a:effectRef>
              <a:fontRef idx="minor">
                <a:schemeClr val="tx1"/>
              </a:fontRef>
            </p:style>
            <p:txBody>
              <a:bodyPr rtlCol="1" anchor="ctr"/>
              <a:lstStyle/>
              <a:p>
                <a:pPr algn="ctr"/>
                <a:endParaRPr lang="ar-SA" dirty="0"/>
              </a:p>
            </p:txBody>
          </p:sp>
          <p:sp>
            <p:nvSpPr>
              <p:cNvPr id="33" name="Arc 32"/>
              <p:cNvSpPr/>
              <p:nvPr/>
            </p:nvSpPr>
            <p:spPr>
              <a:xfrm rot="21339818">
                <a:off x="-2425071" y="2150280"/>
                <a:ext cx="1965028" cy="2308380"/>
              </a:xfrm>
              <a:prstGeom prst="arc">
                <a:avLst>
                  <a:gd name="adj1" fmla="val 301486"/>
                  <a:gd name="adj2" fmla="val 6230984"/>
                </a:avLst>
              </a:prstGeom>
              <a:ln>
                <a:solidFill>
                  <a:srgbClr val="C00000"/>
                </a:solidFill>
              </a:ln>
            </p:spPr>
            <p:style>
              <a:lnRef idx="3">
                <a:schemeClr val="dk1"/>
              </a:lnRef>
              <a:fillRef idx="0">
                <a:schemeClr val="dk1"/>
              </a:fillRef>
              <a:effectRef idx="2">
                <a:schemeClr val="dk1"/>
              </a:effectRef>
              <a:fontRef idx="minor">
                <a:schemeClr val="tx1"/>
              </a:fontRef>
            </p:style>
            <p:txBody>
              <a:bodyPr rtlCol="1" anchor="ctr"/>
              <a:lstStyle/>
              <a:p>
                <a:pPr algn="ctr"/>
                <a:endParaRPr lang="ar-SA"/>
              </a:p>
            </p:txBody>
          </p:sp>
        </p:grpSp>
      </p:grpSp>
      <p:cxnSp>
        <p:nvCxnSpPr>
          <p:cNvPr id="14" name="Straight Connector 13"/>
          <p:cNvCxnSpPr/>
          <p:nvPr/>
        </p:nvCxnSpPr>
        <p:spPr>
          <a:xfrm flipV="1">
            <a:off x="5715435" y="3568864"/>
            <a:ext cx="2425939" cy="2088533"/>
          </a:xfrm>
          <a:prstGeom prst="line">
            <a:avLst/>
          </a:prstGeom>
        </p:spPr>
        <p:style>
          <a:lnRef idx="3">
            <a:schemeClr val="accent1"/>
          </a:lnRef>
          <a:fillRef idx="0">
            <a:schemeClr val="accent1"/>
          </a:fillRef>
          <a:effectRef idx="2">
            <a:schemeClr val="accent1"/>
          </a:effectRef>
          <a:fontRef idx="minor">
            <a:schemeClr val="tx1"/>
          </a:fontRef>
        </p:style>
      </p:cxnSp>
      <p:sp>
        <p:nvSpPr>
          <p:cNvPr id="45" name="Text Box 196"/>
          <p:cNvSpPr txBox="1">
            <a:spLocks noChangeArrowheads="1"/>
          </p:cNvSpPr>
          <p:nvPr/>
        </p:nvSpPr>
        <p:spPr bwMode="auto">
          <a:xfrm>
            <a:off x="8081126" y="3322190"/>
            <a:ext cx="553618" cy="40101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pPr algn="ctr" rtl="0">
              <a:lnSpc>
                <a:spcPct val="115000"/>
              </a:lnSpc>
              <a:spcAft>
                <a:spcPts val="1000"/>
              </a:spcAft>
            </a:pPr>
            <a:r>
              <a:rPr lang="en-US" sz="2400" b="1" dirty="0">
                <a:solidFill>
                  <a:schemeClr val="accent1">
                    <a:lumMod val="75000"/>
                  </a:schemeClr>
                </a:solidFill>
                <a:effectLst/>
                <a:latin typeface="Calibri" panose="020F0502020204030204" pitchFamily="34" charset="0"/>
                <a:ea typeface="Calibri" panose="020F0502020204030204" pitchFamily="34" charset="0"/>
                <a:cs typeface="Arial" panose="020B0604020202020204" pitchFamily="34" charset="0"/>
              </a:rPr>
              <a:t>TR</a:t>
            </a:r>
          </a:p>
        </p:txBody>
      </p:sp>
      <p:cxnSp>
        <p:nvCxnSpPr>
          <p:cNvPr id="47" name="Straight Connector 46"/>
          <p:cNvCxnSpPr/>
          <p:nvPr/>
        </p:nvCxnSpPr>
        <p:spPr>
          <a:xfrm flipV="1">
            <a:off x="7142875" y="4102999"/>
            <a:ext cx="774478" cy="636296"/>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cxnSp>
        <p:nvCxnSpPr>
          <p:cNvPr id="49" name="Straight Connector 48"/>
          <p:cNvCxnSpPr/>
          <p:nvPr/>
        </p:nvCxnSpPr>
        <p:spPr>
          <a:xfrm flipV="1">
            <a:off x="5709735" y="4414981"/>
            <a:ext cx="797669" cy="695566"/>
          </a:xfrm>
          <a:prstGeom prst="line">
            <a:avLst/>
          </a:prstGeom>
          <a:ln w="19050">
            <a:solidFill>
              <a:srgbClr val="00B050"/>
            </a:solidFill>
          </a:ln>
        </p:spPr>
        <p:style>
          <a:lnRef idx="1">
            <a:schemeClr val="dk1"/>
          </a:lnRef>
          <a:fillRef idx="0">
            <a:schemeClr val="dk1"/>
          </a:fillRef>
          <a:effectRef idx="0">
            <a:schemeClr val="dk1"/>
          </a:effectRef>
          <a:fontRef idx="minor">
            <a:schemeClr val="tx1"/>
          </a:fontRef>
        </p:style>
      </p:cxnSp>
      <p:cxnSp>
        <p:nvCxnSpPr>
          <p:cNvPr id="51" name="Straight Connector 50"/>
          <p:cNvCxnSpPr/>
          <p:nvPr/>
        </p:nvCxnSpPr>
        <p:spPr>
          <a:xfrm flipV="1">
            <a:off x="7465814" y="4478387"/>
            <a:ext cx="12266" cy="1191127"/>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824726" y="4193966"/>
            <a:ext cx="4222257" cy="1200329"/>
          </a:xfrm>
          <a:prstGeom prst="rect">
            <a:avLst/>
          </a:prstGeom>
          <a:noFill/>
        </p:spPr>
        <p:txBody>
          <a:bodyPr wrap="square" rtlCol="1">
            <a:spAutoFit/>
          </a:bodyPr>
          <a:lstStyle/>
          <a:p>
            <a:pPr algn="ctr"/>
            <a:r>
              <a:rPr lang="ar-SA" sz="2400" b="1" dirty="0"/>
              <a:t>ميل منحنى </a:t>
            </a:r>
            <a:r>
              <a:rPr lang="en-US" sz="2400" b="1" dirty="0"/>
              <a:t>TR</a:t>
            </a:r>
            <a:r>
              <a:rPr lang="ar-SA" sz="2400" b="1" dirty="0"/>
              <a:t> = ميل منحنى </a:t>
            </a:r>
            <a:r>
              <a:rPr lang="en-US" sz="2400" b="1" dirty="0"/>
              <a:t>TC</a:t>
            </a:r>
          </a:p>
          <a:p>
            <a:pPr algn="ctr"/>
            <a:endParaRPr lang="en-US" sz="2400" b="1" dirty="0"/>
          </a:p>
          <a:p>
            <a:pPr algn="ctr"/>
            <a:r>
              <a:rPr lang="en-US" sz="2400" b="1" dirty="0">
                <a:solidFill>
                  <a:srgbClr val="C00000"/>
                </a:solidFill>
                <a:effectLst>
                  <a:outerShdw blurRad="38100" dist="38100" dir="2700000" algn="tl">
                    <a:srgbClr val="000000">
                      <a:alpha val="43137"/>
                    </a:srgbClr>
                  </a:outerShdw>
                </a:effectLst>
              </a:rPr>
              <a:t>MC = MR</a:t>
            </a:r>
            <a:endParaRPr lang="ar-SA" sz="2400" dirty="0">
              <a:solidFill>
                <a:srgbClr val="C00000"/>
              </a:solidFill>
              <a:effectLst>
                <a:outerShdw blurRad="38100" dist="38100" dir="2700000" algn="tl">
                  <a:srgbClr val="000000">
                    <a:alpha val="43137"/>
                  </a:srgbClr>
                </a:outerShdw>
              </a:effectLst>
            </a:endParaRPr>
          </a:p>
        </p:txBody>
      </p:sp>
      <p:sp>
        <p:nvSpPr>
          <p:cNvPr id="66" name="TextBox 65"/>
          <p:cNvSpPr txBox="1"/>
          <p:nvPr/>
        </p:nvSpPr>
        <p:spPr>
          <a:xfrm rot="20711395">
            <a:off x="5563648" y="4985109"/>
            <a:ext cx="806868" cy="307777"/>
          </a:xfrm>
          <a:prstGeom prst="rect">
            <a:avLst/>
          </a:prstGeom>
          <a:noFill/>
        </p:spPr>
        <p:txBody>
          <a:bodyPr wrap="square" rtlCol="1">
            <a:spAutoFit/>
          </a:bodyPr>
          <a:lstStyle/>
          <a:p>
            <a:r>
              <a:rPr lang="ar-SA" sz="1400" b="1" dirty="0"/>
              <a:t>خسائر</a:t>
            </a:r>
          </a:p>
        </p:txBody>
      </p:sp>
      <p:sp>
        <p:nvSpPr>
          <p:cNvPr id="67" name="TextBox 66"/>
          <p:cNvSpPr txBox="1"/>
          <p:nvPr/>
        </p:nvSpPr>
        <p:spPr>
          <a:xfrm>
            <a:off x="7566365" y="4326096"/>
            <a:ext cx="981753" cy="253916"/>
          </a:xfrm>
          <a:prstGeom prst="rect">
            <a:avLst/>
          </a:prstGeom>
          <a:noFill/>
        </p:spPr>
        <p:txBody>
          <a:bodyPr wrap="square" rtlCol="1">
            <a:spAutoFit/>
          </a:bodyPr>
          <a:lstStyle/>
          <a:p>
            <a:pPr algn="ctr"/>
            <a:r>
              <a:rPr lang="ar-SA" sz="1050" b="1" dirty="0"/>
              <a:t>اقصى أرباح</a:t>
            </a:r>
          </a:p>
        </p:txBody>
      </p:sp>
      <p:cxnSp>
        <p:nvCxnSpPr>
          <p:cNvPr id="68" name="Straight Connector 67"/>
          <p:cNvCxnSpPr/>
          <p:nvPr/>
        </p:nvCxnSpPr>
        <p:spPr>
          <a:xfrm flipV="1">
            <a:off x="6084168" y="4773078"/>
            <a:ext cx="0" cy="868930"/>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Footer Placeholder 1"/>
          <p:cNvSpPr>
            <a:spLocks noGrp="1"/>
          </p:cNvSpPr>
          <p:nvPr>
            <p:ph type="ftr" sz="quarter" idx="11"/>
          </p:nvPr>
        </p:nvSpPr>
        <p:spPr/>
        <p:txBody>
          <a:bodyPr/>
          <a:lstStyle/>
          <a:p>
            <a:r>
              <a:rPr lang="ar-SA"/>
              <a:t>فوزية الكلابي</a:t>
            </a:r>
          </a:p>
        </p:txBody>
      </p:sp>
      <p:sp>
        <p:nvSpPr>
          <p:cNvPr id="3" name="Slide Number Placeholder 2"/>
          <p:cNvSpPr>
            <a:spLocks noGrp="1"/>
          </p:cNvSpPr>
          <p:nvPr>
            <p:ph type="sldNum" sz="quarter" idx="12"/>
          </p:nvPr>
        </p:nvSpPr>
        <p:spPr/>
        <p:txBody>
          <a:bodyPr/>
          <a:lstStyle/>
          <a:p>
            <a:fld id="{0166A3E3-444F-47B4-8A46-DB0B3A57CE9E}" type="slidenum">
              <a:rPr lang="ar-SA" smtClean="0"/>
              <a:t>7</a:t>
            </a:fld>
            <a:endParaRPr lang="ar-SA"/>
          </a:p>
        </p:txBody>
      </p:sp>
      <mc:AlternateContent xmlns:mc="http://schemas.openxmlformats.org/markup-compatibility/2006" xmlns:a14="http://schemas.microsoft.com/office/drawing/2010/main">
        <mc:Choice Requires="a14">
          <p:sp>
            <p:nvSpPr>
              <p:cNvPr id="5" name="Rectangle 4"/>
              <p:cNvSpPr/>
              <p:nvPr/>
            </p:nvSpPr>
            <p:spPr>
              <a:xfrm>
                <a:off x="5606568" y="4352005"/>
                <a:ext cx="640014" cy="572957"/>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800" dirty="0">
                    <a:solidFill>
                      <a:schemeClr val="tx1"/>
                    </a:solidFill>
                  </a:rPr>
                  <a:t>TC</a:t>
                </a:r>
                <a14:m>
                  <m:oMath xmlns:m="http://schemas.openxmlformats.org/officeDocument/2006/math">
                    <m:r>
                      <a:rPr lang="en-US" sz="800" i="1" smtClean="0">
                        <a:solidFill>
                          <a:schemeClr val="tx1"/>
                        </a:solidFill>
                        <a:latin typeface="Cambria Math" panose="02040503050406030204" pitchFamily="18" charset="0"/>
                        <a:ea typeface="Cambria Math" panose="02040503050406030204" pitchFamily="18" charset="0"/>
                      </a:rPr>
                      <m:t>&gt;</m:t>
                    </m:r>
                    <m:r>
                      <a:rPr lang="en-US" sz="800" b="0" i="1" smtClean="0">
                        <a:solidFill>
                          <a:schemeClr val="tx1"/>
                        </a:solidFill>
                        <a:latin typeface="Cambria Math" panose="02040503050406030204" pitchFamily="18" charset="0"/>
                        <a:ea typeface="Cambria Math" panose="02040503050406030204" pitchFamily="18" charset="0"/>
                      </a:rPr>
                      <m:t>𝑇𝑅</m:t>
                    </m:r>
                  </m:oMath>
                </a14:m>
                <a:endParaRPr lang="en-US" sz="800" b="0" dirty="0">
                  <a:solidFill>
                    <a:schemeClr val="tx1"/>
                  </a:solidFill>
                  <a:ea typeface="Cambria Math" panose="02040503050406030204" pitchFamily="18" charset="0"/>
                </a:endParaRPr>
              </a:p>
              <a:p>
                <a:pPr algn="ctr"/>
                <a:r>
                  <a:rPr lang="el-GR" sz="8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US" sz="800" dirty="0">
                    <a:solidFill>
                      <a:schemeClr val="tx1"/>
                    </a:solidFill>
                  </a:rPr>
                  <a:t> &lt;</a:t>
                </a:r>
                <a:r>
                  <a:rPr lang="en-US" sz="8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0</a:t>
                </a:r>
                <a:endParaRPr lang="en-US" sz="800" dirty="0">
                  <a:solidFill>
                    <a:schemeClr val="tx1"/>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5606568" y="4352005"/>
                <a:ext cx="640014" cy="572957"/>
              </a:xfrm>
              <a:prstGeom prst="rect">
                <a:avLst/>
              </a:prstGeom>
              <a:blipFill>
                <a:blip r:embed="rId2"/>
                <a:stretch>
                  <a:fillRect/>
                </a:stretch>
              </a:blipFill>
              <a:ln>
                <a:noFill/>
              </a:ln>
            </p:spPr>
            <p:txBody>
              <a:bodyPr/>
              <a:lstStyle/>
              <a:p>
                <a:r>
                  <a:rPr lang="en-US">
                    <a:noFill/>
                  </a:rPr>
                  <a:t> </a:t>
                </a:r>
              </a:p>
            </p:txBody>
          </p:sp>
        </mc:Fallback>
      </mc:AlternateContent>
      <p:sp>
        <p:nvSpPr>
          <p:cNvPr id="36" name="Rectangle 35"/>
          <p:cNvSpPr/>
          <p:nvPr/>
        </p:nvSpPr>
        <p:spPr>
          <a:xfrm>
            <a:off x="6923897" y="3679384"/>
            <a:ext cx="648072" cy="602219"/>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solidFill>
                  <a:schemeClr val="tx1"/>
                </a:solidFill>
              </a:rPr>
              <a:t>TR</a:t>
            </a:r>
            <a:r>
              <a:rPr lang="en-GB" sz="1000" dirty="0">
                <a:solidFill>
                  <a:schemeClr val="tx1"/>
                </a:solidFill>
              </a:rPr>
              <a:t>&gt;TC</a:t>
            </a:r>
          </a:p>
          <a:p>
            <a:pPr algn="ctr"/>
            <a:r>
              <a:rPr lang="el-GR" sz="1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a:t>
            </a:r>
            <a:r>
              <a:rPr lang="en-GB" sz="1000" dirty="0">
                <a:solidFill>
                  <a:schemeClr val="tx1"/>
                </a:solidFill>
              </a:rPr>
              <a:t>&gt;</a:t>
            </a:r>
            <a:r>
              <a:rPr lang="en-US" sz="1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0</a:t>
            </a:r>
            <a:endParaRPr lang="en-US" sz="1000" dirty="0">
              <a:solidFill>
                <a:schemeClr val="tx1"/>
              </a:solidFill>
            </a:endParaRPr>
          </a:p>
        </p:txBody>
      </p:sp>
      <mc:AlternateContent xmlns:mc="http://schemas.openxmlformats.org/markup-compatibility/2006" xmlns:a14="http://schemas.microsoft.com/office/drawing/2010/main">
        <mc:Choice Requires="a14">
          <p:sp>
            <p:nvSpPr>
              <p:cNvPr id="38" name="Rectangle 37"/>
              <p:cNvSpPr/>
              <p:nvPr/>
            </p:nvSpPr>
            <p:spPr>
              <a:xfrm>
                <a:off x="7156375" y="3296310"/>
                <a:ext cx="670969" cy="53595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solidFill>
                      <a:schemeClr val="tx1"/>
                    </a:solidFill>
                  </a:rPr>
                  <a:t>TC</a:t>
                </a:r>
                <a14:m>
                  <m:oMath xmlns:m="http://schemas.openxmlformats.org/officeDocument/2006/math">
                    <m:r>
                      <a:rPr lang="en-US" sz="1000" b="0" i="1" smtClean="0">
                        <a:solidFill>
                          <a:schemeClr val="tx1"/>
                        </a:solidFill>
                        <a:latin typeface="Cambria Math" panose="02040503050406030204" pitchFamily="18" charset="0"/>
                        <a:ea typeface="Cambria Math" panose="02040503050406030204" pitchFamily="18" charset="0"/>
                      </a:rPr>
                      <m:t>=</m:t>
                    </m:r>
                    <m:r>
                      <a:rPr lang="en-US" sz="1000" b="0" i="1" smtClean="0">
                        <a:solidFill>
                          <a:schemeClr val="tx1"/>
                        </a:solidFill>
                        <a:latin typeface="Cambria Math" panose="02040503050406030204" pitchFamily="18" charset="0"/>
                        <a:ea typeface="Cambria Math" panose="02040503050406030204" pitchFamily="18" charset="0"/>
                      </a:rPr>
                      <m:t>𝑇𝑅</m:t>
                    </m:r>
                  </m:oMath>
                </a14:m>
                <a:endParaRPr lang="en-US" sz="1000" b="0" dirty="0">
                  <a:solidFill>
                    <a:schemeClr val="tx1"/>
                  </a:solidFill>
                  <a:ea typeface="Cambria Math" panose="02040503050406030204" pitchFamily="18" charset="0"/>
                </a:endParaRPr>
              </a:p>
              <a:p>
                <a:pPr algn="ctr"/>
                <a:r>
                  <a:rPr lang="el-GR" sz="1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 </a:t>
                </a:r>
                <a:r>
                  <a:rPr lang="en-US" sz="1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1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a:t>
                </a:r>
                <a:endParaRPr lang="en-US" sz="1000" dirty="0">
                  <a:solidFill>
                    <a:srgbClr val="0070C0"/>
                  </a:solidFill>
                </a:endParaRPr>
              </a:p>
            </p:txBody>
          </p:sp>
        </mc:Choice>
        <mc:Fallback xmlns="">
          <p:sp>
            <p:nvSpPr>
              <p:cNvPr id="38" name="Rectangle 37"/>
              <p:cNvSpPr>
                <a:spLocks noRot="1" noChangeAspect="1" noMove="1" noResize="1" noEditPoints="1" noAdjustHandles="1" noChangeArrowheads="1" noChangeShapeType="1" noTextEdit="1"/>
              </p:cNvSpPr>
              <p:nvPr/>
            </p:nvSpPr>
            <p:spPr>
              <a:xfrm>
                <a:off x="7156375" y="3296310"/>
                <a:ext cx="670969" cy="535954"/>
              </a:xfrm>
              <a:prstGeom prst="rect">
                <a:avLst/>
              </a:prstGeom>
              <a:blipFill>
                <a:blip r:embed="rId3"/>
                <a:stretch>
                  <a:fillRect/>
                </a:stretch>
              </a:blipFill>
              <a:ln>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Rectangle 38"/>
              <p:cNvSpPr/>
              <p:nvPr/>
            </p:nvSpPr>
            <p:spPr>
              <a:xfrm>
                <a:off x="6367499" y="4204444"/>
                <a:ext cx="670969" cy="535954"/>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US" sz="1000" dirty="0">
                    <a:solidFill>
                      <a:schemeClr val="tx1"/>
                    </a:solidFill>
                  </a:rPr>
                  <a:t>TC</a:t>
                </a:r>
                <a14:m>
                  <m:oMath xmlns:m="http://schemas.openxmlformats.org/officeDocument/2006/math">
                    <m:r>
                      <a:rPr lang="en-US" sz="1000" b="0" i="1" smtClean="0">
                        <a:solidFill>
                          <a:schemeClr val="tx1"/>
                        </a:solidFill>
                        <a:latin typeface="Cambria Math" panose="02040503050406030204" pitchFamily="18" charset="0"/>
                        <a:ea typeface="Cambria Math" panose="02040503050406030204" pitchFamily="18" charset="0"/>
                      </a:rPr>
                      <m:t>=</m:t>
                    </m:r>
                    <m:r>
                      <a:rPr lang="en-US" sz="1000" b="0" i="1" smtClean="0">
                        <a:solidFill>
                          <a:schemeClr val="tx1"/>
                        </a:solidFill>
                        <a:latin typeface="Cambria Math" panose="02040503050406030204" pitchFamily="18" charset="0"/>
                        <a:ea typeface="Cambria Math" panose="02040503050406030204" pitchFamily="18" charset="0"/>
                      </a:rPr>
                      <m:t>𝑇𝑅</m:t>
                    </m:r>
                  </m:oMath>
                </a14:m>
                <a:endParaRPr lang="en-US" sz="1000" b="0" dirty="0">
                  <a:solidFill>
                    <a:schemeClr val="tx1"/>
                  </a:solidFill>
                  <a:ea typeface="Cambria Math" panose="02040503050406030204" pitchFamily="18" charset="0"/>
                </a:endParaRPr>
              </a:p>
              <a:p>
                <a:pPr algn="ctr"/>
                <a:r>
                  <a:rPr lang="el-GR" sz="1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π </a:t>
                </a:r>
                <a:r>
                  <a:rPr lang="en-US" sz="10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r>
                  <a:rPr lang="en-US" sz="10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0</a:t>
                </a:r>
                <a:endParaRPr lang="en-US" sz="1000" dirty="0">
                  <a:solidFill>
                    <a:schemeClr val="tx1"/>
                  </a:solidFill>
                </a:endParaRPr>
              </a:p>
            </p:txBody>
          </p:sp>
        </mc:Choice>
        <mc:Fallback xmlns="">
          <p:sp>
            <p:nvSpPr>
              <p:cNvPr id="39" name="Rectangle 38"/>
              <p:cNvSpPr>
                <a:spLocks noRot="1" noChangeAspect="1" noMove="1" noResize="1" noEditPoints="1" noAdjustHandles="1" noChangeArrowheads="1" noChangeShapeType="1" noTextEdit="1"/>
              </p:cNvSpPr>
              <p:nvPr/>
            </p:nvSpPr>
            <p:spPr>
              <a:xfrm>
                <a:off x="6367499" y="4204444"/>
                <a:ext cx="670969" cy="535954"/>
              </a:xfrm>
              <a:prstGeom prst="rect">
                <a:avLst/>
              </a:prstGeom>
              <a:blipFill>
                <a:blip r:embed="rId4"/>
                <a:stretch>
                  <a:fillRect/>
                </a:stretch>
              </a:blipFill>
              <a:ln>
                <a:noFill/>
              </a:ln>
            </p:spPr>
            <p:txBody>
              <a:bodyPr/>
              <a:lstStyle/>
              <a:p>
                <a:r>
                  <a:rPr lang="en-US">
                    <a:noFill/>
                  </a:rPr>
                  <a:t> </a:t>
                </a:r>
              </a:p>
            </p:txBody>
          </p:sp>
        </mc:Fallback>
      </mc:AlternateContent>
      <p:sp>
        <p:nvSpPr>
          <p:cNvPr id="6" name="Oval 5"/>
          <p:cNvSpPr/>
          <p:nvPr/>
        </p:nvSpPr>
        <p:spPr>
          <a:xfrm>
            <a:off x="6836276" y="4605147"/>
            <a:ext cx="45719" cy="1352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738142" y="3825111"/>
            <a:ext cx="45719" cy="1352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7461324" y="4381137"/>
            <a:ext cx="45719" cy="1352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038449" y="4776070"/>
            <a:ext cx="45719" cy="135252"/>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rot="19861810">
            <a:off x="6910017" y="4238011"/>
            <a:ext cx="884603" cy="253916"/>
          </a:xfrm>
          <a:prstGeom prst="rect">
            <a:avLst/>
          </a:prstGeom>
          <a:noFill/>
        </p:spPr>
        <p:txBody>
          <a:bodyPr wrap="square" rtlCol="1">
            <a:spAutoFit/>
          </a:bodyPr>
          <a:lstStyle/>
          <a:p>
            <a:pPr algn="ctr"/>
            <a:r>
              <a:rPr lang="ar-SA" sz="1050" b="1" dirty="0"/>
              <a:t>أرباح</a:t>
            </a:r>
          </a:p>
        </p:txBody>
      </p:sp>
    </p:spTree>
    <p:extLst>
      <p:ext uri="{BB962C8B-B14F-4D97-AF65-F5344CB8AC3E}">
        <p14:creationId xmlns:p14="http://schemas.microsoft.com/office/powerpoint/2010/main" val="157618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Effect transition="in" filter="wipe(down)">
                                      <p:cBhvr>
                                        <p:cTn id="11" dur="500"/>
                                        <p:tgtEl>
                                          <p:spTgt spid="6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9"/>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6"/>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67"/>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7" grpId="0"/>
      <p:bldP spid="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Left Arrow 76"/>
          <p:cNvSpPr/>
          <p:nvPr/>
        </p:nvSpPr>
        <p:spPr>
          <a:xfrm>
            <a:off x="5388415" y="2746600"/>
            <a:ext cx="504056" cy="283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7</a:t>
            </a:r>
            <a:endParaRPr lang="ar-SA" sz="2000" b="1" dirty="0">
              <a:solidFill>
                <a:schemeClr val="bg1"/>
              </a:solidFill>
            </a:endParaRPr>
          </a:p>
        </p:txBody>
      </p:sp>
      <p:sp>
        <p:nvSpPr>
          <p:cNvPr id="64" name="TextBox 63"/>
          <p:cNvSpPr txBox="1"/>
          <p:nvPr/>
        </p:nvSpPr>
        <p:spPr>
          <a:xfrm>
            <a:off x="236280" y="5092109"/>
            <a:ext cx="4172758" cy="830997"/>
          </a:xfrm>
          <a:prstGeom prst="rect">
            <a:avLst/>
          </a:prstGeom>
          <a:noFill/>
          <a:ln w="38100" cap="flat" cmpd="sng" algn="ctr">
            <a:solidFill>
              <a:srgbClr val="00B05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1">
            <a:spAutoFit/>
          </a:bodyPr>
          <a:lstStyle/>
          <a:p>
            <a:pPr algn="ctr"/>
            <a:r>
              <a:rPr lang="ar-SA" sz="2400" b="1" dirty="0">
                <a:solidFill>
                  <a:srgbClr val="C00000"/>
                </a:solidFill>
                <a:effectLst>
                  <a:outerShdw blurRad="38100" dist="38100" dir="2700000" algn="tl">
                    <a:srgbClr val="000000">
                      <a:alpha val="43137"/>
                    </a:srgbClr>
                  </a:outerShdw>
                </a:effectLst>
              </a:rPr>
              <a:t>شرط التوازن في سوق المنافسة الكاملة</a:t>
            </a:r>
          </a:p>
          <a:p>
            <a:pPr algn="ctr"/>
            <a:r>
              <a:rPr lang="en-US" sz="2400" b="1" dirty="0">
                <a:solidFill>
                  <a:srgbClr val="0070C0"/>
                </a:solidFill>
                <a:effectLst>
                  <a:outerShdw blurRad="38100" dist="38100" dir="2700000" algn="tl">
                    <a:srgbClr val="000000">
                      <a:alpha val="43137"/>
                    </a:srgbClr>
                  </a:outerShdw>
                </a:effectLst>
              </a:rPr>
              <a:t>MC = MR = P</a:t>
            </a:r>
            <a:endParaRPr lang="ar-SA" sz="2400" b="1" dirty="0">
              <a:solidFill>
                <a:schemeClr val="accent1">
                  <a:lumMod val="75000"/>
                </a:schemeClr>
              </a:solidFill>
            </a:endParaRPr>
          </a:p>
        </p:txBody>
      </p:sp>
      <p:sp>
        <p:nvSpPr>
          <p:cNvPr id="21" name="Left Arrow 20"/>
          <p:cNvSpPr/>
          <p:nvPr/>
        </p:nvSpPr>
        <p:spPr>
          <a:xfrm>
            <a:off x="5297244" y="2078560"/>
            <a:ext cx="504056" cy="2830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rgbClr val="0070C0"/>
              </a:solidFill>
            </a:endParaRPr>
          </a:p>
        </p:txBody>
      </p:sp>
      <p:sp>
        <p:nvSpPr>
          <p:cNvPr id="65" name="TextBox 64"/>
          <p:cNvSpPr txBox="1"/>
          <p:nvPr/>
        </p:nvSpPr>
        <p:spPr>
          <a:xfrm>
            <a:off x="4949535" y="4373001"/>
            <a:ext cx="3816424" cy="1938992"/>
          </a:xfrm>
          <a:prstGeom prst="rect">
            <a:avLst/>
          </a:prstGeom>
          <a:noFill/>
          <a:ln w="9525" cap="flat" cmpd="sng" algn="ctr">
            <a:solidFill>
              <a:srgbClr val="00B05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1">
            <a:spAutoFit/>
          </a:bodyPr>
          <a:lstStyle/>
          <a:p>
            <a:r>
              <a:rPr lang="ar-SA" sz="2400" b="1" dirty="0">
                <a:solidFill>
                  <a:srgbClr val="0070C0"/>
                </a:solidFill>
                <a:effectLst>
                  <a:outerShdw blurRad="38100" dist="38100" dir="2700000" algn="tl">
                    <a:srgbClr val="000000">
                      <a:alpha val="43137"/>
                    </a:srgbClr>
                  </a:outerShdw>
                </a:effectLst>
              </a:rPr>
              <a:t>ملاحظة هامة : </a:t>
            </a:r>
            <a:r>
              <a:rPr lang="ar-SA" sz="2400" dirty="0">
                <a:solidFill>
                  <a:srgbClr val="C00000"/>
                </a:solidFill>
              </a:rPr>
              <a:t>دائما في سوق المنافسة الكاملةالايراد الحدي يساوي الايراد المتوسط يساوي السعر لان المنشأة متلقية للسعر </a:t>
            </a:r>
          </a:p>
          <a:p>
            <a:pPr algn="ctr"/>
            <a:r>
              <a:rPr lang="en-US" sz="2400" b="1" dirty="0">
                <a:solidFill>
                  <a:srgbClr val="0070C0"/>
                </a:solidFill>
                <a:effectLst>
                  <a:outerShdw blurRad="38100" dist="38100" dir="2700000" algn="tl">
                    <a:srgbClr val="000000">
                      <a:alpha val="43137"/>
                    </a:srgbClr>
                  </a:outerShdw>
                </a:effectLst>
              </a:rPr>
              <a:t>MR = AP = P</a:t>
            </a:r>
            <a:endParaRPr lang="ar-SA" sz="2400" b="1" dirty="0">
              <a:solidFill>
                <a:srgbClr val="0070C0"/>
              </a:solidFill>
              <a:effectLst>
                <a:outerShdw blurRad="38100" dist="38100" dir="2700000" algn="tl">
                  <a:srgbClr val="000000">
                    <a:alpha val="43137"/>
                  </a:srgbClr>
                </a:outerShdw>
              </a:effectLst>
            </a:endParaRPr>
          </a:p>
        </p:txBody>
      </p:sp>
      <p:sp>
        <p:nvSpPr>
          <p:cNvPr id="3" name="Rectangle 2"/>
          <p:cNvSpPr/>
          <p:nvPr/>
        </p:nvSpPr>
        <p:spPr>
          <a:xfrm>
            <a:off x="5892472" y="1897900"/>
            <a:ext cx="1930551" cy="523220"/>
          </a:xfrm>
          <a:prstGeom prst="rect">
            <a:avLst/>
          </a:prstGeom>
        </p:spPr>
        <p:txBody>
          <a:bodyPr wrap="square">
            <a:spAutoFit/>
          </a:bodyPr>
          <a:lstStyle/>
          <a:p>
            <a:r>
              <a:rPr lang="ar-SA" sz="2800" dirty="0"/>
              <a:t>الإيراد المتوسط</a:t>
            </a:r>
          </a:p>
        </p:txBody>
      </p:sp>
      <p:sp>
        <p:nvSpPr>
          <p:cNvPr id="4" name="Rectangle 3"/>
          <p:cNvSpPr/>
          <p:nvPr/>
        </p:nvSpPr>
        <p:spPr>
          <a:xfrm>
            <a:off x="5854428" y="2564474"/>
            <a:ext cx="1968595" cy="523220"/>
          </a:xfrm>
          <a:prstGeom prst="rect">
            <a:avLst/>
          </a:prstGeom>
        </p:spPr>
        <p:txBody>
          <a:bodyPr wrap="square">
            <a:spAutoFit/>
          </a:bodyPr>
          <a:lstStyle/>
          <a:p>
            <a:r>
              <a:rPr lang="ar-SA" sz="2800" dirty="0"/>
              <a:t>الإيراد الحدي</a:t>
            </a:r>
          </a:p>
        </p:txBody>
      </p:sp>
      <p:sp>
        <p:nvSpPr>
          <p:cNvPr id="7" name="Title 6"/>
          <p:cNvSpPr>
            <a:spLocks noGrp="1"/>
          </p:cNvSpPr>
          <p:nvPr>
            <p:ph type="title"/>
          </p:nvPr>
        </p:nvSpPr>
        <p:spPr>
          <a:xfrm>
            <a:off x="822960" y="286605"/>
            <a:ext cx="7543800" cy="1226328"/>
          </a:xfrm>
        </p:spPr>
        <p:txBody>
          <a:bodyPr>
            <a:normAutofit/>
          </a:bodyPr>
          <a:lstStyle/>
          <a:p>
            <a:pPr algn="ctr" rtl="1"/>
            <a:r>
              <a:rPr lang="ar-SA" sz="3600" b="1" dirty="0">
                <a:solidFill>
                  <a:srgbClr val="C00000"/>
                </a:solidFill>
                <a:effectLst>
                  <a:outerShdw blurRad="38100" dist="38100" dir="2700000" algn="tl">
                    <a:srgbClr val="000000">
                      <a:alpha val="43137"/>
                    </a:srgbClr>
                  </a:outerShdw>
                </a:effectLst>
              </a:rPr>
              <a:t>الايراد الحدي(</a:t>
            </a:r>
            <a:r>
              <a:rPr lang="en-US" sz="3600" b="1" dirty="0">
                <a:solidFill>
                  <a:srgbClr val="C00000"/>
                </a:solidFill>
                <a:effectLst>
                  <a:outerShdw blurRad="38100" dist="38100" dir="2700000" algn="tl">
                    <a:srgbClr val="000000">
                      <a:alpha val="43137"/>
                    </a:srgbClr>
                  </a:outerShdw>
                </a:effectLst>
              </a:rPr>
              <a:t>MR</a:t>
            </a:r>
            <a:r>
              <a:rPr lang="ar-SA" sz="3600" b="1" dirty="0">
                <a:solidFill>
                  <a:srgbClr val="C00000"/>
                </a:solidFill>
                <a:effectLst>
                  <a:outerShdw blurRad="38100" dist="38100" dir="2700000" algn="tl">
                    <a:srgbClr val="000000">
                      <a:alpha val="43137"/>
                    </a:srgbClr>
                  </a:outerShdw>
                </a:effectLst>
              </a:rPr>
              <a:t>) والايراد المتوسط (</a:t>
            </a:r>
            <a:r>
              <a:rPr lang="en-US" sz="3600" b="1" dirty="0">
                <a:solidFill>
                  <a:srgbClr val="C00000"/>
                </a:solidFill>
                <a:effectLst>
                  <a:outerShdw blurRad="38100" dist="38100" dir="2700000" algn="tl">
                    <a:srgbClr val="000000">
                      <a:alpha val="43137"/>
                    </a:srgbClr>
                  </a:outerShdw>
                </a:effectLst>
              </a:rPr>
              <a:t>AR</a:t>
            </a:r>
            <a:r>
              <a:rPr lang="ar-SA" sz="3600" b="1" dirty="0">
                <a:solidFill>
                  <a:srgbClr val="C00000"/>
                </a:solidFill>
                <a:effectLst>
                  <a:outerShdw blurRad="38100" dist="38100" dir="2700000" algn="tl">
                    <a:srgbClr val="000000">
                      <a:alpha val="43137"/>
                    </a:srgbClr>
                  </a:outerShdw>
                </a:effectLst>
              </a:rPr>
              <a:t>)</a:t>
            </a:r>
            <a:endParaRPr lang="en-US" sz="3600" b="1" dirty="0">
              <a:solidFill>
                <a:srgbClr val="C00000"/>
              </a:solidFill>
              <a:effectLst>
                <a:outerShdw blurRad="38100" dist="38100" dir="2700000" algn="tl">
                  <a:srgbClr val="000000">
                    <a:alpha val="43137"/>
                  </a:srgbClr>
                </a:outerShdw>
              </a:effectLst>
            </a:endParaRPr>
          </a:p>
        </p:txBody>
      </p:sp>
      <p:sp>
        <p:nvSpPr>
          <p:cNvPr id="2" name="Footer Placeholder 1"/>
          <p:cNvSpPr>
            <a:spLocks noGrp="1"/>
          </p:cNvSpPr>
          <p:nvPr>
            <p:ph type="ftr" sz="quarter" idx="11"/>
          </p:nvPr>
        </p:nvSpPr>
        <p:spPr/>
        <p:txBody>
          <a:bodyPr/>
          <a:lstStyle/>
          <a:p>
            <a:r>
              <a:rPr lang="ar-SA"/>
              <a:t>فوزية الكلابي</a:t>
            </a:r>
          </a:p>
        </p:txBody>
      </p:sp>
      <p:sp>
        <p:nvSpPr>
          <p:cNvPr id="5" name="Slide Number Placeholder 4"/>
          <p:cNvSpPr>
            <a:spLocks noGrp="1"/>
          </p:cNvSpPr>
          <p:nvPr>
            <p:ph type="sldNum" sz="quarter" idx="12"/>
          </p:nvPr>
        </p:nvSpPr>
        <p:spPr/>
        <p:txBody>
          <a:bodyPr/>
          <a:lstStyle/>
          <a:p>
            <a:fld id="{0166A3E3-444F-47B4-8A46-DB0B3A57CE9E}" type="slidenum">
              <a:rPr lang="ar-SA" smtClean="0"/>
              <a:t>8</a:t>
            </a:fld>
            <a:endParaRPr lang="ar-SA"/>
          </a:p>
        </p:txBody>
      </p:sp>
      <mc:AlternateContent xmlns:mc="http://schemas.openxmlformats.org/markup-compatibility/2006" xmlns:a14="http://schemas.microsoft.com/office/drawing/2010/main">
        <mc:Choice Requires="a14">
          <p:sp>
            <p:nvSpPr>
              <p:cNvPr id="6" name="TextBox 5"/>
              <p:cNvSpPr txBox="1"/>
              <p:nvPr/>
            </p:nvSpPr>
            <p:spPr>
              <a:xfrm>
                <a:off x="1643158" y="1933222"/>
                <a:ext cx="2546199" cy="573747"/>
              </a:xfrm>
              <a:prstGeom prst="rect">
                <a:avLst/>
              </a:prstGeom>
              <a:noFill/>
            </p:spPr>
            <p:txBody>
              <a:bodyPr wrap="square" lIns="0" tIns="0" rIns="0" bIns="0" rtlCol="0">
                <a:spAutoFit/>
              </a:bodyPr>
              <a:lstStyle/>
              <a:p>
                <a:r>
                  <a:rPr lang="en-US" sz="2400" b="1" dirty="0">
                    <a:solidFill>
                      <a:srgbClr val="C00000"/>
                    </a:solidFill>
                    <a:effectLst>
                      <a:outerShdw blurRad="38100" dist="38100" dir="2700000" algn="tl">
                        <a:srgbClr val="000000">
                          <a:alpha val="43137"/>
                        </a:srgbClr>
                      </a:outerShdw>
                    </a:effectLst>
                  </a:rPr>
                  <a:t>A</a:t>
                </a:r>
                <a14:m>
                  <m:oMath xmlns:m="http://schemas.openxmlformats.org/officeDocument/2006/math">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𝑹</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num>
                      <m:den>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oMath>
                </a14:m>
                <a:endParaRPr lang="en-US" sz="2400" b="1" dirty="0">
                  <a:solidFill>
                    <a:srgbClr val="C00000"/>
                  </a:solidFill>
                  <a:effectLst>
                    <a:outerShdw blurRad="38100" dist="38100" dir="2700000" algn="tl">
                      <a:srgbClr val="000000">
                        <a:alpha val="43137"/>
                      </a:srgbClr>
                    </a:outerShdw>
                  </a:effectLst>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1643158" y="1933222"/>
                <a:ext cx="2546199" cy="573747"/>
              </a:xfrm>
              <a:prstGeom prst="rect">
                <a:avLst/>
              </a:prstGeom>
              <a:blipFill>
                <a:blip r:embed="rId2"/>
                <a:stretch>
                  <a:fillRect l="-3837" t="-2128" r="-1199" b="-180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1115616" y="2601262"/>
                <a:ext cx="4176464" cy="580736"/>
              </a:xfrm>
              <a:prstGeom prst="rect">
                <a:avLst/>
              </a:prstGeom>
              <a:noFill/>
            </p:spPr>
            <p:txBody>
              <a:bodyPr wrap="square" lIns="0" tIns="0" rIns="0" bIns="0" rtlCol="0">
                <a:spAutoFit/>
              </a:bodyPr>
              <a:lstStyle/>
              <a:p>
                <a:r>
                  <a:rPr lang="en-US" sz="2400" b="1" dirty="0">
                    <a:solidFill>
                      <a:srgbClr val="C00000"/>
                    </a:solidFill>
                    <a:effectLst>
                      <a:outerShdw blurRad="38100" dist="38100" dir="2700000" algn="tl">
                        <a:srgbClr val="000000">
                          <a:alpha val="43137"/>
                        </a:srgbClr>
                      </a:outerShdw>
                    </a:effectLst>
                  </a:rPr>
                  <a:t>M</a:t>
                </a:r>
                <a14:m>
                  <m:oMath xmlns:m="http://schemas.openxmlformats.org/officeDocument/2006/math">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𝑹</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𝑻𝑹</m:t>
                        </m:r>
                      </m:num>
                      <m:den>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num>
                      <m:den>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f>
                      <m:fPr>
                        <m:ctrlP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ctrlPr>
                      </m:fPr>
                      <m:num>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num>
                      <m:den>
                        <m:r>
                          <a:rPr lang="el-GR" sz="2400" b="1" i="0" smtClean="0">
                            <a:solidFill>
                              <a:srgbClr val="C00000"/>
                            </a:solidFill>
                            <a:effectLst>
                              <a:outerShdw blurRad="38100" dist="38100" dir="2700000" algn="tl">
                                <a:srgbClr val="000000">
                                  <a:alpha val="43137"/>
                                </a:srgbClr>
                              </a:outerShdw>
                            </a:effectLst>
                            <a:latin typeface="Cambria Math" panose="02040503050406030204" pitchFamily="18" charset="0"/>
                          </a:rPr>
                          <m:t>𝚫</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𝑸</m:t>
                        </m:r>
                      </m:den>
                    </m:f>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m:t>
                    </m:r>
                    <m:r>
                      <a:rPr lang="en-US" sz="2400" b="1" i="1" smtClean="0">
                        <a:solidFill>
                          <a:srgbClr val="C00000"/>
                        </a:solidFill>
                        <a:effectLst>
                          <a:outerShdw blurRad="38100" dist="38100" dir="2700000" algn="tl">
                            <a:srgbClr val="000000">
                              <a:alpha val="43137"/>
                            </a:srgbClr>
                          </a:outerShdw>
                        </a:effectLst>
                        <a:latin typeface="Cambria Math" panose="02040503050406030204" pitchFamily="18" charset="0"/>
                      </a:rPr>
                      <m:t>𝑷</m:t>
                    </m:r>
                  </m:oMath>
                </a14:m>
                <a:endParaRPr lang="en-US" sz="2400" b="1" dirty="0">
                  <a:solidFill>
                    <a:srgbClr val="C00000"/>
                  </a:solidFill>
                  <a:effectLst>
                    <a:outerShdw blurRad="38100" dist="38100" dir="2700000" algn="tl">
                      <a:srgbClr val="000000">
                        <a:alpha val="43137"/>
                      </a:srgbClr>
                    </a:outerShdw>
                  </a:effectLst>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1115616" y="2601262"/>
                <a:ext cx="4176464" cy="580736"/>
              </a:xfrm>
              <a:prstGeom prst="rect">
                <a:avLst/>
              </a:prstGeom>
              <a:blipFill>
                <a:blip r:embed="rId3"/>
                <a:stretch>
                  <a:fillRect l="-1460" t="-2105" r="-876" b="-16842"/>
                </a:stretch>
              </a:blipFill>
            </p:spPr>
            <p:txBody>
              <a:bodyPr/>
              <a:lstStyle/>
              <a:p>
                <a:r>
                  <a:rPr lang="en-US">
                    <a:noFill/>
                  </a:rPr>
                  <a:t> </a:t>
                </a:r>
              </a:p>
            </p:txBody>
          </p:sp>
        </mc:Fallback>
      </mc:AlternateContent>
      <p:sp>
        <p:nvSpPr>
          <p:cNvPr id="13" name="Rounded Rectangle 12"/>
          <p:cNvSpPr/>
          <p:nvPr/>
        </p:nvSpPr>
        <p:spPr>
          <a:xfrm>
            <a:off x="179512" y="3350204"/>
            <a:ext cx="8856984" cy="1085465"/>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r>
              <a:rPr lang="ar-SA" sz="2400" b="1" dirty="0">
                <a:solidFill>
                  <a:srgbClr val="00B050"/>
                </a:solidFill>
                <a:effectLst>
                  <a:outerShdw blurRad="38100" dist="38100" dir="2700000" algn="tl">
                    <a:srgbClr val="000000">
                      <a:alpha val="43137"/>
                    </a:srgbClr>
                  </a:outerShdw>
                </a:effectLst>
              </a:rPr>
              <a:t>الايراد المتوسط (</a:t>
            </a:r>
            <a:r>
              <a:rPr lang="en-US" sz="2400" b="1" dirty="0">
                <a:solidFill>
                  <a:srgbClr val="00B050"/>
                </a:solidFill>
                <a:effectLst>
                  <a:outerShdw blurRad="38100" dist="38100" dir="2700000" algn="tl">
                    <a:srgbClr val="000000">
                      <a:alpha val="43137"/>
                    </a:srgbClr>
                  </a:outerShdw>
                </a:effectLst>
              </a:rPr>
              <a:t>AR</a:t>
            </a:r>
            <a:r>
              <a:rPr lang="ar-SA" sz="2400" b="1" dirty="0">
                <a:solidFill>
                  <a:srgbClr val="00B050"/>
                </a:solidFill>
                <a:effectLst>
                  <a:outerShdw blurRad="38100" dist="38100" dir="2700000" algn="tl">
                    <a:srgbClr val="000000">
                      <a:alpha val="43137"/>
                    </a:srgbClr>
                  </a:outerShdw>
                </a:effectLst>
              </a:rPr>
              <a:t>) : </a:t>
            </a:r>
            <a:r>
              <a:rPr lang="ar-SA" sz="2400" dirty="0">
                <a:solidFill>
                  <a:srgbClr val="00B050"/>
                </a:solidFill>
              </a:rPr>
              <a:t>ايراد الوحدة الواحدة او نصيب الوحدة الواحدة من الايراد الكلي</a:t>
            </a:r>
          </a:p>
          <a:p>
            <a:pPr algn="ctr"/>
            <a:r>
              <a:rPr lang="ar-SA" sz="2400" b="1" dirty="0">
                <a:solidFill>
                  <a:srgbClr val="00B050"/>
                </a:solidFill>
                <a:effectLst>
                  <a:outerShdw blurRad="38100" dist="38100" dir="2700000" algn="tl">
                    <a:srgbClr val="000000">
                      <a:alpha val="43137"/>
                    </a:srgbClr>
                  </a:outerShdw>
                </a:effectLst>
              </a:rPr>
              <a:t>الايراد الحدي(</a:t>
            </a:r>
            <a:r>
              <a:rPr lang="en-US" sz="2400" b="1" dirty="0">
                <a:solidFill>
                  <a:srgbClr val="00B050"/>
                </a:solidFill>
                <a:effectLst>
                  <a:outerShdw blurRad="38100" dist="38100" dir="2700000" algn="tl">
                    <a:srgbClr val="000000">
                      <a:alpha val="43137"/>
                    </a:srgbClr>
                  </a:outerShdw>
                </a:effectLst>
              </a:rPr>
              <a:t>MR</a:t>
            </a:r>
            <a:r>
              <a:rPr lang="ar-SA" sz="2400" b="1" dirty="0">
                <a:solidFill>
                  <a:srgbClr val="00B050"/>
                </a:solidFill>
                <a:effectLst>
                  <a:outerShdw blurRad="38100" dist="38100" dir="2700000" algn="tl">
                    <a:srgbClr val="000000">
                      <a:alpha val="43137"/>
                    </a:srgbClr>
                  </a:outerShdw>
                </a:effectLst>
              </a:rPr>
              <a:t>):</a:t>
            </a:r>
            <a:r>
              <a:rPr lang="ar-SA" sz="2400" dirty="0">
                <a:solidFill>
                  <a:srgbClr val="00B050"/>
                </a:solidFill>
              </a:rPr>
              <a:t>هو التغير في الإيراد الكلي نتيجة تغير حجم الإنتاج بوحدة واحدة.</a:t>
            </a:r>
            <a:endParaRPr lang="en-US" sz="2400" dirty="0">
              <a:solidFill>
                <a:srgbClr val="00B050"/>
              </a:solidFill>
            </a:endParaRPr>
          </a:p>
        </p:txBody>
      </p:sp>
    </p:spTree>
    <p:extLst>
      <p:ext uri="{BB962C8B-B14F-4D97-AF65-F5344CB8AC3E}">
        <p14:creationId xmlns:p14="http://schemas.microsoft.com/office/powerpoint/2010/main" val="229245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righ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grpId="0" nodeType="clickEffect">
                                  <p:stCondLst>
                                    <p:cond delay="0"/>
                                  </p:stCondLst>
                                  <p:childTnLst>
                                    <p:set>
                                      <p:cBhvr>
                                        <p:cTn id="15" dur="1" fill="hold">
                                          <p:stCondLst>
                                            <p:cond delay="0"/>
                                          </p:stCondLst>
                                        </p:cTn>
                                        <p:tgtEl>
                                          <p:spTgt spid="77"/>
                                        </p:tgtEl>
                                        <p:attrNameLst>
                                          <p:attrName>style.visibility</p:attrName>
                                        </p:attrNameLst>
                                      </p:cBhvr>
                                      <p:to>
                                        <p:strVal val="visible"/>
                                      </p:to>
                                    </p:set>
                                    <p:animEffect transition="in" filter="wipe(right)">
                                      <p:cBhvr>
                                        <p:cTn id="16" dur="500"/>
                                        <p:tgtEl>
                                          <p:spTgt spid="77"/>
                                        </p:tgtEl>
                                      </p:cBhvr>
                                    </p:animEffect>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wipe(right)">
                                      <p:cBhvr>
                                        <p:cTn id="20"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64" grpId="0" animBg="1"/>
      <p:bldP spid="21"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230943" y="2184968"/>
            <a:ext cx="3908192" cy="3620296"/>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1" anchor="ctr"/>
          <a:lstStyle/>
          <a:p>
            <a:pPr algn="ctr"/>
            <a:endParaRPr lang="ar-SA"/>
          </a:p>
        </p:txBody>
      </p:sp>
      <p:cxnSp>
        <p:nvCxnSpPr>
          <p:cNvPr id="15" name="Straight Connector 14"/>
          <p:cNvCxnSpPr/>
          <p:nvPr/>
        </p:nvCxnSpPr>
        <p:spPr>
          <a:xfrm flipH="1">
            <a:off x="303874" y="4141189"/>
            <a:ext cx="2163221" cy="13141"/>
          </a:xfrm>
          <a:prstGeom prst="line">
            <a:avLst/>
          </a:prstGeom>
          <a:ln>
            <a:solidFill>
              <a:srgbClr val="C00000"/>
            </a:solidFill>
          </a:ln>
        </p:spPr>
        <p:style>
          <a:lnRef idx="3">
            <a:schemeClr val="accent5"/>
          </a:lnRef>
          <a:fillRef idx="0">
            <a:schemeClr val="accent5"/>
          </a:fillRef>
          <a:effectRef idx="2">
            <a:schemeClr val="accent5"/>
          </a:effectRef>
          <a:fontRef idx="minor">
            <a:schemeClr val="tx1"/>
          </a:fontRef>
        </p:style>
      </p:cxnSp>
      <p:sp>
        <p:nvSpPr>
          <p:cNvPr id="4" name="Title 1"/>
          <p:cNvSpPr txBox="1">
            <a:spLocks/>
          </p:cNvSpPr>
          <p:nvPr/>
        </p:nvSpPr>
        <p:spPr>
          <a:xfrm>
            <a:off x="458390" y="555369"/>
            <a:ext cx="8229600" cy="990600"/>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lIns="91440" tIns="45720" rIns="91440" bIns="45720" rtlCol="0" anchor="ctr">
            <a:normAutofit/>
          </a:bodyPr>
          <a:lstStyle>
            <a:lvl1pPr algn="l" defTabSz="914400" rtl="1" eaLnBrk="1" latinLnBrk="0" hangingPunct="1">
              <a:spcBef>
                <a:spcPct val="0"/>
              </a:spcBef>
              <a:buNone/>
              <a:defRPr sz="4000" kern="1200" spc="-100" baseline="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ar-SA" sz="3600" b="1" dirty="0">
                <a:solidFill>
                  <a:srgbClr val="C00000"/>
                </a:solidFill>
                <a:effectLst>
                  <a:outerShdw blurRad="38100" dist="38100" dir="2700000" algn="tl">
                    <a:srgbClr val="000000">
                      <a:alpha val="43137"/>
                    </a:srgbClr>
                  </a:outerShdw>
                </a:effectLst>
              </a:rPr>
              <a:t>الإيراد الحدي(</a:t>
            </a:r>
            <a:r>
              <a:rPr lang="en-US" sz="3600" b="1" dirty="0">
                <a:solidFill>
                  <a:srgbClr val="C00000"/>
                </a:solidFill>
                <a:effectLst>
                  <a:outerShdw blurRad="38100" dist="38100" dir="2700000" algn="tl">
                    <a:srgbClr val="000000">
                      <a:alpha val="43137"/>
                    </a:srgbClr>
                  </a:outerShdw>
                </a:effectLst>
              </a:rPr>
              <a:t>MR</a:t>
            </a:r>
            <a:r>
              <a:rPr lang="ar-SA" sz="3600" b="1" dirty="0">
                <a:solidFill>
                  <a:srgbClr val="C00000"/>
                </a:solidFill>
                <a:effectLst>
                  <a:outerShdw blurRad="38100" dist="38100" dir="2700000" algn="tl">
                    <a:srgbClr val="000000">
                      <a:alpha val="43137"/>
                    </a:srgbClr>
                  </a:outerShdw>
                </a:effectLst>
              </a:rPr>
              <a:t>) والتكاليف الحدية(</a:t>
            </a:r>
            <a:r>
              <a:rPr lang="en-US" sz="3600" b="1" dirty="0">
                <a:solidFill>
                  <a:srgbClr val="C00000"/>
                </a:solidFill>
                <a:effectLst>
                  <a:outerShdw blurRad="38100" dist="38100" dir="2700000" algn="tl">
                    <a:srgbClr val="000000">
                      <a:alpha val="43137"/>
                    </a:srgbClr>
                  </a:outerShdw>
                </a:effectLst>
              </a:rPr>
              <a:t>MC</a:t>
            </a:r>
            <a:r>
              <a:rPr lang="ar-SA" sz="3600" b="1" dirty="0">
                <a:solidFill>
                  <a:srgbClr val="C00000"/>
                </a:solidFill>
                <a:effectLst>
                  <a:outerShdw blurRad="38100" dist="38100" dir="2700000" algn="tl">
                    <a:srgbClr val="000000">
                      <a:alpha val="43137"/>
                    </a:srgbClr>
                  </a:outerShdw>
                </a:effectLst>
              </a:rPr>
              <a:t>)</a:t>
            </a:r>
          </a:p>
        </p:txBody>
      </p:sp>
      <p:sp>
        <p:nvSpPr>
          <p:cNvPr id="20" name="TextBox 19"/>
          <p:cNvSpPr txBox="1"/>
          <p:nvPr/>
        </p:nvSpPr>
        <p:spPr>
          <a:xfrm>
            <a:off x="71500" y="0"/>
            <a:ext cx="360040" cy="400110"/>
          </a:xfrm>
          <a:prstGeom prst="rect">
            <a:avLst/>
          </a:prstGeom>
          <a:noFill/>
        </p:spPr>
        <p:txBody>
          <a:bodyPr wrap="square" rtlCol="1">
            <a:spAutoFit/>
          </a:bodyPr>
          <a:lstStyle/>
          <a:p>
            <a:r>
              <a:rPr lang="en-US" sz="2000" b="1" dirty="0">
                <a:solidFill>
                  <a:schemeClr val="bg1"/>
                </a:solidFill>
              </a:rPr>
              <a:t>9</a:t>
            </a:r>
            <a:endParaRPr lang="ar-SA" sz="2000" b="1" dirty="0">
              <a:solidFill>
                <a:schemeClr val="bg1"/>
              </a:solidFill>
            </a:endParaRPr>
          </a:p>
        </p:txBody>
      </p:sp>
      <p:sp>
        <p:nvSpPr>
          <p:cNvPr id="2" name="Rectangle 1"/>
          <p:cNvSpPr/>
          <p:nvPr/>
        </p:nvSpPr>
        <p:spPr>
          <a:xfrm>
            <a:off x="1979713" y="1923016"/>
            <a:ext cx="6929544" cy="1846659"/>
          </a:xfrm>
          <a:prstGeom prst="rect">
            <a:avLst/>
          </a:prstGeom>
        </p:spPr>
        <p:txBody>
          <a:bodyPr wrap="square">
            <a:spAutoFit/>
          </a:bodyPr>
          <a:lstStyle/>
          <a:p>
            <a:r>
              <a:rPr lang="ar-SA" sz="2000" b="1" dirty="0">
                <a:solidFill>
                  <a:schemeClr val="accent5">
                    <a:lumMod val="75000"/>
                  </a:schemeClr>
                </a:solidFill>
              </a:rPr>
              <a:t>اذا كان   </a:t>
            </a:r>
            <a:r>
              <a:rPr lang="en-US" sz="2000" b="1" dirty="0">
                <a:solidFill>
                  <a:schemeClr val="accent5">
                    <a:lumMod val="75000"/>
                  </a:schemeClr>
                </a:solidFill>
              </a:rPr>
              <a:t>MC</a:t>
            </a:r>
            <a:r>
              <a:rPr lang="en-US" sz="2000" b="1" dirty="0"/>
              <a:t> &lt;( </a:t>
            </a:r>
            <a:r>
              <a:rPr lang="en-US" sz="2000" b="1" dirty="0">
                <a:solidFill>
                  <a:schemeClr val="accent2">
                    <a:lumMod val="75000"/>
                  </a:schemeClr>
                </a:solidFill>
              </a:rPr>
              <a:t>MR=P)</a:t>
            </a:r>
            <a:r>
              <a:rPr lang="ar-SA" sz="2000" b="1" dirty="0"/>
              <a:t>  </a:t>
            </a:r>
            <a:r>
              <a:rPr lang="ar-SA" sz="2000" b="1" dirty="0">
                <a:sym typeface="Wingdings" panose="05000000000000000000" pitchFamily="2" charset="2"/>
              </a:rPr>
              <a:t> تستمر في </a:t>
            </a:r>
            <a:r>
              <a:rPr lang="ar-SA" sz="2000" b="1" dirty="0">
                <a:sym typeface="Wingdings 3" panose="05040102010807070707" pitchFamily="18" charset="2"/>
              </a:rPr>
              <a:t></a:t>
            </a:r>
            <a:r>
              <a:rPr lang="en-US" sz="2000" b="1" dirty="0">
                <a:sym typeface="Wingdings 3" panose="05040102010807070707" pitchFamily="18" charset="2"/>
              </a:rPr>
              <a:t>Q</a:t>
            </a:r>
            <a:r>
              <a:rPr lang="ar-SA" sz="2000" b="1" dirty="0">
                <a:sym typeface="Wingdings 3" panose="05040102010807070707" pitchFamily="18" charset="2"/>
              </a:rPr>
              <a:t> لأن </a:t>
            </a:r>
            <a:r>
              <a:rPr lang="el-GR" sz="3200" b="1" dirty="0">
                <a:latin typeface="Times New Roman" panose="02020603050405020304" pitchFamily="18" charset="0"/>
                <a:cs typeface="Times New Roman" panose="02020603050405020304" pitchFamily="18" charset="0"/>
                <a:sym typeface="Wingdings 3" panose="05040102010807070707" pitchFamily="18" charset="2"/>
              </a:rPr>
              <a:t>π</a:t>
            </a:r>
            <a:r>
              <a:rPr lang="el-GR" sz="2000" b="1" dirty="0">
                <a:latin typeface="Times New Roman" panose="02020603050405020304" pitchFamily="18" charset="0"/>
                <a:cs typeface="Times New Roman" panose="02020603050405020304" pitchFamily="18" charset="0"/>
                <a:sym typeface="Wingdings 3" panose="05040102010807070707" pitchFamily="18" charset="2"/>
              </a:rPr>
              <a:t></a:t>
            </a:r>
            <a:endParaRPr lang="ar-SA" sz="2000" b="1" dirty="0"/>
          </a:p>
          <a:p>
            <a:r>
              <a:rPr lang="ar-SA" sz="2000" b="1" dirty="0">
                <a:solidFill>
                  <a:schemeClr val="accent5">
                    <a:lumMod val="75000"/>
                  </a:schemeClr>
                </a:solidFill>
              </a:rPr>
              <a:t>اذا كان   </a:t>
            </a:r>
            <a:r>
              <a:rPr lang="en-US" sz="2000" b="1" dirty="0">
                <a:solidFill>
                  <a:schemeClr val="accent5">
                    <a:lumMod val="75000"/>
                  </a:schemeClr>
                </a:solidFill>
              </a:rPr>
              <a:t>MC</a:t>
            </a:r>
            <a:r>
              <a:rPr lang="en-US" sz="2000" b="1" dirty="0"/>
              <a:t> &gt; ( </a:t>
            </a:r>
            <a:r>
              <a:rPr lang="en-US" sz="2000" b="1" dirty="0">
                <a:solidFill>
                  <a:schemeClr val="accent2">
                    <a:lumMod val="75000"/>
                  </a:schemeClr>
                </a:solidFill>
              </a:rPr>
              <a:t>MR=P)</a:t>
            </a:r>
            <a:r>
              <a:rPr lang="ar-SA" sz="2000" b="1" dirty="0"/>
              <a:t> </a:t>
            </a:r>
            <a:r>
              <a:rPr lang="ar-SA" sz="2000" b="1" dirty="0">
                <a:sym typeface="Wingdings" panose="05000000000000000000" pitchFamily="2" charset="2"/>
              </a:rPr>
              <a:t> من الأفضل </a:t>
            </a:r>
            <a:r>
              <a:rPr lang="ar-SA" sz="2000" b="1" dirty="0">
                <a:sym typeface="Wingdings 3" panose="05040102010807070707" pitchFamily="18" charset="2"/>
              </a:rPr>
              <a:t></a:t>
            </a:r>
            <a:r>
              <a:rPr lang="en-US" sz="2000" b="1" dirty="0">
                <a:sym typeface="Wingdings 3" panose="05040102010807070707" pitchFamily="18" charset="2"/>
              </a:rPr>
              <a:t>Q</a:t>
            </a:r>
            <a:r>
              <a:rPr lang="ar-SA" sz="2000" b="1" dirty="0">
                <a:sym typeface="Wingdings 3" panose="05040102010807070707" pitchFamily="18" charset="2"/>
              </a:rPr>
              <a:t> حتى </a:t>
            </a:r>
            <a:r>
              <a:rPr lang="el-GR" sz="3200" b="1" dirty="0">
                <a:latin typeface="Times New Roman" panose="02020603050405020304" pitchFamily="18" charset="0"/>
                <a:cs typeface="Times New Roman" panose="02020603050405020304" pitchFamily="18" charset="0"/>
                <a:sym typeface="Wingdings 3" panose="05040102010807070707" pitchFamily="18" charset="2"/>
              </a:rPr>
              <a:t>π</a:t>
            </a:r>
            <a:r>
              <a:rPr lang="el-GR" sz="2000" b="1" dirty="0">
                <a:latin typeface="Times New Roman" panose="02020603050405020304" pitchFamily="18" charset="0"/>
                <a:cs typeface="Times New Roman" panose="02020603050405020304" pitchFamily="18" charset="0"/>
                <a:sym typeface="Wingdings 3" panose="05040102010807070707" pitchFamily="18" charset="2"/>
              </a:rPr>
              <a:t></a:t>
            </a:r>
            <a:endParaRPr lang="ar-SA" sz="2000" b="1" dirty="0"/>
          </a:p>
          <a:p>
            <a:r>
              <a:rPr lang="ar-SA" sz="2000" b="1" dirty="0">
                <a:solidFill>
                  <a:schemeClr val="accent5">
                    <a:lumMod val="75000"/>
                  </a:schemeClr>
                </a:solidFill>
              </a:rPr>
              <a:t>اذا كان   </a:t>
            </a:r>
            <a:r>
              <a:rPr lang="en-US" sz="2000" b="1" dirty="0">
                <a:solidFill>
                  <a:schemeClr val="accent5">
                    <a:lumMod val="75000"/>
                  </a:schemeClr>
                </a:solidFill>
              </a:rPr>
              <a:t>MC </a:t>
            </a:r>
            <a:r>
              <a:rPr lang="en-US" sz="2000" b="1" dirty="0"/>
              <a:t>=( </a:t>
            </a:r>
            <a:r>
              <a:rPr lang="en-US" sz="2000" b="1" dirty="0">
                <a:solidFill>
                  <a:schemeClr val="accent2">
                    <a:lumMod val="75000"/>
                  </a:schemeClr>
                </a:solidFill>
              </a:rPr>
              <a:t>MR=P)</a:t>
            </a:r>
            <a:r>
              <a:rPr lang="ar-SA" sz="2000" b="1" dirty="0"/>
              <a:t> </a:t>
            </a:r>
            <a:r>
              <a:rPr lang="ar-SA" sz="2000" b="1" dirty="0">
                <a:sym typeface="Wingdings" panose="05000000000000000000" pitchFamily="2" charset="2"/>
              </a:rPr>
              <a:t> تحافظ على </a:t>
            </a:r>
            <a:r>
              <a:rPr lang="en-US" sz="2000" b="1" dirty="0">
                <a:sym typeface="Wingdings 3" panose="05040102010807070707" pitchFamily="18" charset="2"/>
              </a:rPr>
              <a:t>Q</a:t>
            </a:r>
            <a:r>
              <a:rPr lang="ar-SA" sz="2000" b="1" dirty="0">
                <a:sym typeface="Wingdings 3" panose="05040102010807070707" pitchFamily="18" charset="2"/>
              </a:rPr>
              <a:t> لأن </a:t>
            </a:r>
            <a:r>
              <a:rPr lang="el-GR" sz="3200" b="1" dirty="0">
                <a:latin typeface="Times New Roman" panose="02020603050405020304" pitchFamily="18" charset="0"/>
                <a:cs typeface="Times New Roman" panose="02020603050405020304" pitchFamily="18" charset="0"/>
                <a:sym typeface="Wingdings 3" panose="05040102010807070707" pitchFamily="18" charset="2"/>
              </a:rPr>
              <a:t>π</a:t>
            </a:r>
            <a:r>
              <a:rPr lang="ar-SA" b="1" dirty="0">
                <a:latin typeface="Times New Roman" panose="02020603050405020304" pitchFamily="18" charset="0"/>
                <a:cs typeface="Times New Roman" panose="02020603050405020304" pitchFamily="18" charset="0"/>
                <a:sym typeface="Wingdings 3" panose="05040102010807070707" pitchFamily="18" charset="2"/>
              </a:rPr>
              <a:t> عند أقصى </a:t>
            </a:r>
          </a:p>
          <a:p>
            <a:r>
              <a:rPr lang="ar-SA" b="1" dirty="0">
                <a:latin typeface="Times New Roman" panose="02020603050405020304" pitchFamily="18" charset="0"/>
                <a:cs typeface="Times New Roman" panose="02020603050405020304" pitchFamily="18" charset="0"/>
                <a:sym typeface="Wingdings 3" panose="05040102010807070707" pitchFamily="18" charset="2"/>
              </a:rPr>
              <a:t>قيمة(الجزء الموجب من</a:t>
            </a:r>
            <a:r>
              <a:rPr lang="en-US" b="1" dirty="0">
                <a:latin typeface="Times New Roman" panose="02020603050405020304" pitchFamily="18" charset="0"/>
                <a:cs typeface="Times New Roman" panose="02020603050405020304" pitchFamily="18" charset="0"/>
                <a:sym typeface="Wingdings 3" panose="05040102010807070707" pitchFamily="18" charset="2"/>
              </a:rPr>
              <a:t> MC</a:t>
            </a:r>
            <a:r>
              <a:rPr lang="ar-SA" b="1" dirty="0">
                <a:latin typeface="Times New Roman" panose="02020603050405020304" pitchFamily="18" charset="0"/>
                <a:cs typeface="Times New Roman" panose="02020603050405020304" pitchFamily="18" charset="0"/>
                <a:sym typeface="Wingdings 3" panose="05040102010807070707" pitchFamily="18" charset="2"/>
              </a:rPr>
              <a:t>)</a:t>
            </a:r>
            <a:endParaRPr lang="ar-SA" b="1" dirty="0"/>
          </a:p>
        </p:txBody>
      </p:sp>
      <p:grpSp>
        <p:nvGrpSpPr>
          <p:cNvPr id="10" name="Group 9"/>
          <p:cNvGrpSpPr/>
          <p:nvPr/>
        </p:nvGrpSpPr>
        <p:grpSpPr>
          <a:xfrm>
            <a:off x="-120631" y="2290540"/>
            <a:ext cx="3799913" cy="2863544"/>
            <a:chOff x="5062404" y="3684541"/>
            <a:chExt cx="2816298" cy="2117334"/>
          </a:xfrm>
        </p:grpSpPr>
        <p:cxnSp>
          <p:nvCxnSpPr>
            <p:cNvPr id="11" name="Straight Connector 10"/>
            <p:cNvCxnSpPr/>
            <p:nvPr/>
          </p:nvCxnSpPr>
          <p:spPr>
            <a:xfrm>
              <a:off x="5358422" y="3900788"/>
              <a:ext cx="0" cy="1678569"/>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flipH="1">
              <a:off x="5358422" y="5570973"/>
              <a:ext cx="2204149" cy="8384"/>
            </a:xfrm>
            <a:prstGeom prst="line">
              <a:avLst/>
            </a:prstGeom>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7562571" y="5432543"/>
              <a:ext cx="316131" cy="369332"/>
            </a:xfrm>
            <a:prstGeom prst="rect">
              <a:avLst/>
            </a:prstGeom>
            <a:noFill/>
          </p:spPr>
          <p:txBody>
            <a:bodyPr wrap="square" rtlCol="1">
              <a:spAutoFit/>
            </a:bodyPr>
            <a:lstStyle/>
            <a:p>
              <a:r>
                <a:rPr lang="en-US" b="1" dirty="0"/>
                <a:t>Q</a:t>
              </a:r>
              <a:endParaRPr lang="ar-SA" b="1" dirty="0"/>
            </a:p>
          </p:txBody>
        </p:sp>
        <p:sp>
          <p:nvSpPr>
            <p:cNvPr id="14" name="TextBox 13"/>
            <p:cNvSpPr txBox="1"/>
            <p:nvPr/>
          </p:nvSpPr>
          <p:spPr>
            <a:xfrm>
              <a:off x="5062404" y="3684541"/>
              <a:ext cx="316131" cy="369332"/>
            </a:xfrm>
            <a:prstGeom prst="rect">
              <a:avLst/>
            </a:prstGeom>
            <a:noFill/>
          </p:spPr>
          <p:txBody>
            <a:bodyPr wrap="square" rtlCol="1">
              <a:spAutoFit/>
            </a:bodyPr>
            <a:lstStyle/>
            <a:p>
              <a:r>
                <a:rPr lang="en-US" b="1" dirty="0"/>
                <a:t>P</a:t>
              </a:r>
              <a:endParaRPr lang="ar-SA" b="1" dirty="0"/>
            </a:p>
          </p:txBody>
        </p:sp>
      </p:grpSp>
      <p:sp>
        <p:nvSpPr>
          <p:cNvPr id="16" name="TextBox 15"/>
          <p:cNvSpPr txBox="1"/>
          <p:nvPr/>
        </p:nvSpPr>
        <p:spPr>
          <a:xfrm>
            <a:off x="2285847" y="3962329"/>
            <a:ext cx="1600109" cy="584775"/>
          </a:xfrm>
          <a:prstGeom prst="rect">
            <a:avLst/>
          </a:prstGeom>
          <a:noFill/>
        </p:spPr>
        <p:txBody>
          <a:bodyPr wrap="square" rtlCol="1">
            <a:spAutoFit/>
          </a:bodyPr>
          <a:lstStyle/>
          <a:p>
            <a:r>
              <a:rPr lang="en-US" sz="1600" b="1" dirty="0">
                <a:solidFill>
                  <a:schemeClr val="accent2">
                    <a:lumMod val="75000"/>
                  </a:schemeClr>
                </a:solidFill>
              </a:rPr>
              <a:t>P = MR = AR=D</a:t>
            </a:r>
          </a:p>
          <a:p>
            <a:r>
              <a:rPr lang="ar-SA" sz="1600" b="1" dirty="0">
                <a:solidFill>
                  <a:schemeClr val="accent2">
                    <a:lumMod val="75000"/>
                  </a:schemeClr>
                </a:solidFill>
              </a:rPr>
              <a:t> </a:t>
            </a:r>
          </a:p>
        </p:txBody>
      </p:sp>
      <p:grpSp>
        <p:nvGrpSpPr>
          <p:cNvPr id="30" name="Group 29"/>
          <p:cNvGrpSpPr/>
          <p:nvPr/>
        </p:nvGrpSpPr>
        <p:grpSpPr>
          <a:xfrm>
            <a:off x="771629" y="2803584"/>
            <a:ext cx="1673873" cy="1588309"/>
            <a:chOff x="-1401615" y="2579393"/>
            <a:chExt cx="1673873" cy="1588309"/>
          </a:xfrm>
        </p:grpSpPr>
        <p:cxnSp>
          <p:nvCxnSpPr>
            <p:cNvPr id="28" name="Straight Connector 27"/>
            <p:cNvCxnSpPr/>
            <p:nvPr/>
          </p:nvCxnSpPr>
          <p:spPr>
            <a:xfrm flipV="1">
              <a:off x="-671051" y="2579393"/>
              <a:ext cx="943309" cy="1409111"/>
            </a:xfrm>
            <a:prstGeom prst="line">
              <a:avLst/>
            </a:prstGeom>
            <a:ln/>
          </p:spPr>
          <p:style>
            <a:lnRef idx="3">
              <a:schemeClr val="accent2"/>
            </a:lnRef>
            <a:fillRef idx="0">
              <a:schemeClr val="accent2"/>
            </a:fillRef>
            <a:effectRef idx="2">
              <a:schemeClr val="accent2"/>
            </a:effectRef>
            <a:fontRef idx="minor">
              <a:schemeClr val="tx1"/>
            </a:fontRef>
          </p:style>
        </p:cxnSp>
        <p:sp>
          <p:nvSpPr>
            <p:cNvPr id="29" name="Arc 28"/>
            <p:cNvSpPr/>
            <p:nvPr/>
          </p:nvSpPr>
          <p:spPr>
            <a:xfrm>
              <a:off x="-1401615" y="3065743"/>
              <a:ext cx="844250" cy="1101959"/>
            </a:xfrm>
            <a:prstGeom prst="arc">
              <a:avLst>
                <a:gd name="adj1" fmla="val 2723681"/>
                <a:gd name="adj2" fmla="val 10546491"/>
              </a:avLst>
            </a:prstGeom>
            <a:ln/>
          </p:spPr>
          <p:style>
            <a:lnRef idx="3">
              <a:schemeClr val="accent2"/>
            </a:lnRef>
            <a:fillRef idx="0">
              <a:schemeClr val="accent2"/>
            </a:fillRef>
            <a:effectRef idx="2">
              <a:schemeClr val="accent2"/>
            </a:effectRef>
            <a:fontRef idx="minor">
              <a:schemeClr val="tx1"/>
            </a:fontRef>
          </p:style>
          <p:txBody>
            <a:bodyPr rtlCol="1" anchor="ctr"/>
            <a:lstStyle/>
            <a:p>
              <a:pPr algn="ctr"/>
              <a:endParaRPr lang="ar-SA">
                <a:solidFill>
                  <a:srgbClr val="C00000"/>
                </a:solidFill>
              </a:endParaRPr>
            </a:p>
          </p:txBody>
        </p:sp>
      </p:grpSp>
      <p:sp>
        <p:nvSpPr>
          <p:cNvPr id="17" name="TextBox 16"/>
          <p:cNvSpPr txBox="1"/>
          <p:nvPr/>
        </p:nvSpPr>
        <p:spPr>
          <a:xfrm>
            <a:off x="-131107" y="3916550"/>
            <a:ext cx="430065" cy="369332"/>
          </a:xfrm>
          <a:prstGeom prst="rect">
            <a:avLst/>
          </a:prstGeom>
          <a:noFill/>
        </p:spPr>
        <p:txBody>
          <a:bodyPr wrap="square" rtlCol="1">
            <a:spAutoFit/>
          </a:bodyPr>
          <a:lstStyle/>
          <a:p>
            <a:r>
              <a:rPr lang="en-US" b="1" dirty="0">
                <a:solidFill>
                  <a:schemeClr val="accent2">
                    <a:lumMod val="75000"/>
                  </a:schemeClr>
                </a:solidFill>
              </a:rPr>
              <a:t>P</a:t>
            </a:r>
            <a:endParaRPr lang="ar-SA" b="1" dirty="0">
              <a:solidFill>
                <a:schemeClr val="accent2">
                  <a:lumMod val="75000"/>
                </a:schemeClr>
              </a:solidFill>
            </a:endParaRPr>
          </a:p>
        </p:txBody>
      </p:sp>
      <p:sp>
        <p:nvSpPr>
          <p:cNvPr id="35" name="TextBox 34"/>
          <p:cNvSpPr txBox="1"/>
          <p:nvPr/>
        </p:nvSpPr>
        <p:spPr>
          <a:xfrm>
            <a:off x="2171542" y="2510121"/>
            <a:ext cx="567680" cy="338554"/>
          </a:xfrm>
          <a:prstGeom prst="rect">
            <a:avLst/>
          </a:prstGeom>
          <a:noFill/>
        </p:spPr>
        <p:txBody>
          <a:bodyPr wrap="square" rtlCol="1">
            <a:spAutoFit/>
          </a:bodyPr>
          <a:lstStyle/>
          <a:p>
            <a:r>
              <a:rPr lang="en-US" sz="1600" b="1" dirty="0">
                <a:solidFill>
                  <a:srgbClr val="0070C0"/>
                </a:solidFill>
              </a:rPr>
              <a:t>MC</a:t>
            </a:r>
            <a:endParaRPr lang="ar-SA" sz="1600" b="1" dirty="0">
              <a:solidFill>
                <a:srgbClr val="0070C0"/>
              </a:solidFill>
            </a:endParaRPr>
          </a:p>
        </p:txBody>
      </p:sp>
      <p:cxnSp>
        <p:nvCxnSpPr>
          <p:cNvPr id="46" name="Straight Connector 45"/>
          <p:cNvCxnSpPr>
            <a:stCxn id="36" idx="4"/>
          </p:cNvCxnSpPr>
          <p:nvPr/>
        </p:nvCxnSpPr>
        <p:spPr>
          <a:xfrm>
            <a:off x="843808" y="4179016"/>
            <a:ext cx="19556" cy="735277"/>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1568173" y="4124899"/>
            <a:ext cx="64093"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cxnSp>
        <p:nvCxnSpPr>
          <p:cNvPr id="50" name="Straight Connector 49"/>
          <p:cNvCxnSpPr>
            <a:stCxn id="55" idx="2"/>
          </p:cNvCxnSpPr>
          <p:nvPr/>
        </p:nvCxnSpPr>
        <p:spPr>
          <a:xfrm>
            <a:off x="1570315" y="4144839"/>
            <a:ext cx="14135" cy="706855"/>
          </a:xfrm>
          <a:prstGeom prst="line">
            <a:avLst/>
          </a:prstGeom>
          <a:ln>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811761" y="4133297"/>
            <a:ext cx="64093" cy="45719"/>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p>
        </p:txBody>
      </p:sp>
      <p:sp>
        <p:nvSpPr>
          <p:cNvPr id="54" name="TextBox 53"/>
          <p:cNvSpPr txBox="1"/>
          <p:nvPr/>
        </p:nvSpPr>
        <p:spPr>
          <a:xfrm>
            <a:off x="857797" y="3793080"/>
            <a:ext cx="212174" cy="307777"/>
          </a:xfrm>
          <a:prstGeom prst="rect">
            <a:avLst/>
          </a:prstGeom>
          <a:noFill/>
        </p:spPr>
        <p:txBody>
          <a:bodyPr wrap="square" rtlCol="1">
            <a:spAutoFit/>
          </a:bodyPr>
          <a:lstStyle/>
          <a:p>
            <a:r>
              <a:rPr lang="en-US" sz="1400" b="1" dirty="0"/>
              <a:t>a</a:t>
            </a:r>
            <a:endParaRPr lang="ar-SA" sz="1400" b="1" dirty="0"/>
          </a:p>
        </p:txBody>
      </p:sp>
      <p:sp>
        <p:nvSpPr>
          <p:cNvPr id="55" name="TextBox 54"/>
          <p:cNvSpPr txBox="1"/>
          <p:nvPr/>
        </p:nvSpPr>
        <p:spPr>
          <a:xfrm>
            <a:off x="1464228" y="3837062"/>
            <a:ext cx="212174" cy="307777"/>
          </a:xfrm>
          <a:prstGeom prst="rect">
            <a:avLst/>
          </a:prstGeom>
          <a:noFill/>
        </p:spPr>
        <p:txBody>
          <a:bodyPr wrap="square" rtlCol="1">
            <a:spAutoFit/>
          </a:bodyPr>
          <a:lstStyle/>
          <a:p>
            <a:r>
              <a:rPr lang="en-US" sz="1400" b="1" dirty="0"/>
              <a:t>b</a:t>
            </a:r>
            <a:endParaRPr lang="ar-SA" sz="1400" b="1" dirty="0"/>
          </a:p>
        </p:txBody>
      </p:sp>
      <p:sp>
        <p:nvSpPr>
          <p:cNvPr id="59" name="Rounded Rectangle 58"/>
          <p:cNvSpPr/>
          <p:nvPr/>
        </p:nvSpPr>
        <p:spPr>
          <a:xfrm>
            <a:off x="2581735" y="3966478"/>
            <a:ext cx="6475383" cy="2299286"/>
          </a:xfrm>
          <a:prstGeom prst="roundRect">
            <a:avLst/>
          </a:prstGeom>
          <a:noFill/>
          <a:ln>
            <a:noFill/>
          </a:ln>
        </p:spPr>
        <p:style>
          <a:lnRef idx="0">
            <a:scrgbClr r="0" g="0" b="0"/>
          </a:lnRef>
          <a:fillRef idx="0">
            <a:scrgbClr r="0" g="0" b="0"/>
          </a:fillRef>
          <a:effectRef idx="0">
            <a:scrgbClr r="0" g="0" b="0"/>
          </a:effectRef>
          <a:fontRef idx="minor">
            <a:schemeClr val="dk1"/>
          </a:fontRef>
        </p:style>
        <p:txBody>
          <a:bodyPr rtlCol="1" anchor="t"/>
          <a:lstStyle/>
          <a:p>
            <a:r>
              <a:rPr lang="ar-SA" b="1" dirty="0"/>
              <a:t>تحقق الشرط عند (</a:t>
            </a:r>
            <a:r>
              <a:rPr lang="en-US" b="1" dirty="0"/>
              <a:t>a</a:t>
            </a:r>
            <a:r>
              <a:rPr lang="ar-SA" b="1" dirty="0"/>
              <a:t>) و(</a:t>
            </a:r>
            <a:r>
              <a:rPr lang="en-US" b="1" dirty="0"/>
              <a:t>b</a:t>
            </a:r>
            <a:r>
              <a:rPr lang="ar-SA" b="1" dirty="0"/>
              <a:t>) </a:t>
            </a:r>
            <a:endParaRPr lang="en-US" b="1" dirty="0"/>
          </a:p>
          <a:p>
            <a:pPr algn="ctr"/>
            <a:endParaRPr lang="en-US" sz="1400" b="1" dirty="0"/>
          </a:p>
          <a:p>
            <a:r>
              <a:rPr lang="en-US" b="1" dirty="0">
                <a:solidFill>
                  <a:srgbClr val="C00000"/>
                </a:solidFill>
              </a:rPr>
              <a:t>MC</a:t>
            </a:r>
            <a:r>
              <a:rPr lang="en-US" b="1" dirty="0">
                <a:solidFill>
                  <a:schemeClr val="accent5">
                    <a:lumMod val="75000"/>
                  </a:schemeClr>
                </a:solidFill>
              </a:rPr>
              <a:t> </a:t>
            </a:r>
            <a:r>
              <a:rPr lang="ar-SA" b="1" dirty="0"/>
              <a:t> متناقصة عند (</a:t>
            </a:r>
            <a:r>
              <a:rPr lang="en-US" b="1" dirty="0"/>
              <a:t>a</a:t>
            </a:r>
            <a:r>
              <a:rPr lang="ar-SA" b="1" dirty="0"/>
              <a:t>) وعندها تحقق المنشأة خسائر</a:t>
            </a:r>
          </a:p>
          <a:p>
            <a:r>
              <a:rPr lang="en-US" b="1" dirty="0">
                <a:solidFill>
                  <a:srgbClr val="C00000"/>
                </a:solidFill>
              </a:rPr>
              <a:t>MC</a:t>
            </a:r>
            <a:r>
              <a:rPr lang="en-US" b="1" dirty="0"/>
              <a:t> </a:t>
            </a:r>
            <a:r>
              <a:rPr lang="ar-SA" b="1" dirty="0"/>
              <a:t> متزايدةعند (</a:t>
            </a:r>
            <a:r>
              <a:rPr lang="en-US" b="1" dirty="0"/>
              <a:t>b</a:t>
            </a:r>
            <a:r>
              <a:rPr lang="ar-SA" b="1" dirty="0"/>
              <a:t>) تحقق عندها المنشأة ارباح</a:t>
            </a:r>
          </a:p>
          <a:p>
            <a:r>
              <a:rPr lang="ar-SA" sz="2000" b="1" dirty="0">
                <a:solidFill>
                  <a:srgbClr val="C00000"/>
                </a:solidFill>
                <a:effectLst>
                  <a:outerShdw blurRad="38100" dist="38100" dir="2700000" algn="tl">
                    <a:srgbClr val="000000">
                      <a:alpha val="43137"/>
                    </a:srgbClr>
                  </a:outerShdw>
                </a:effectLst>
              </a:rPr>
              <a:t>الشرط الضروري</a:t>
            </a:r>
            <a:r>
              <a:rPr lang="en-US" sz="2000" b="1" dirty="0">
                <a:solidFill>
                  <a:srgbClr val="C00000"/>
                </a:solidFill>
                <a:effectLst>
                  <a:outerShdw blurRad="38100" dist="38100" dir="2700000" algn="tl">
                    <a:srgbClr val="000000">
                      <a:alpha val="43137"/>
                    </a:srgbClr>
                  </a:outerShdw>
                </a:effectLst>
              </a:rPr>
              <a:t>     MC=MR=P </a:t>
            </a:r>
            <a:r>
              <a:rPr lang="ar-SA" sz="2000" b="1" dirty="0">
                <a:solidFill>
                  <a:srgbClr val="C00000"/>
                </a:solidFill>
                <a:effectLst>
                  <a:outerShdw blurRad="38100" dist="38100" dir="2700000" algn="tl">
                    <a:srgbClr val="000000">
                      <a:alpha val="43137"/>
                    </a:srgbClr>
                  </a:outerShdw>
                </a:effectLst>
              </a:rPr>
              <a:t>  </a:t>
            </a:r>
            <a:endParaRPr lang="en-US" sz="2000" b="1" dirty="0">
              <a:solidFill>
                <a:srgbClr val="C00000"/>
              </a:solidFill>
              <a:effectLst>
                <a:outerShdw blurRad="38100" dist="38100" dir="2700000" algn="tl">
                  <a:srgbClr val="000000">
                    <a:alpha val="43137"/>
                  </a:srgbClr>
                </a:outerShdw>
              </a:effectLst>
            </a:endParaRPr>
          </a:p>
          <a:p>
            <a:r>
              <a:rPr lang="ar-SA" sz="2000" dirty="0"/>
              <a:t>الشرط الكافي ان يكون الانتاج في الجزء الموجب الميل من منحنى </a:t>
            </a:r>
            <a:r>
              <a:rPr lang="en-US" sz="2000" dirty="0"/>
              <a:t>MC</a:t>
            </a:r>
            <a:endParaRPr lang="ar-SA" sz="2000" dirty="0"/>
          </a:p>
          <a:p>
            <a:r>
              <a:rPr lang="ar-SA" sz="2000" dirty="0"/>
              <a:t>بمعنى ان     </a:t>
            </a:r>
            <a:r>
              <a:rPr lang="ar-SA" sz="2000" b="1" dirty="0">
                <a:solidFill>
                  <a:srgbClr val="C00000"/>
                </a:solidFill>
                <a:effectLst>
                  <a:outerShdw blurRad="38100" dist="38100" dir="2700000" algn="tl">
                    <a:srgbClr val="000000">
                      <a:alpha val="43137"/>
                    </a:srgbClr>
                  </a:outerShdw>
                </a:effectLst>
              </a:rPr>
              <a:t>الشرط الكافي </a:t>
            </a:r>
            <a:r>
              <a:rPr lang="en-US" sz="2000" b="1" dirty="0">
                <a:solidFill>
                  <a:srgbClr val="C00000"/>
                </a:solidFill>
                <a:effectLst>
                  <a:outerShdw blurRad="38100" dist="38100" dir="2700000" algn="tl">
                    <a:srgbClr val="000000">
                      <a:alpha val="43137"/>
                    </a:srgbClr>
                  </a:outerShdw>
                </a:effectLst>
              </a:rPr>
              <a:t>MC&gt;0</a:t>
            </a:r>
            <a:endParaRPr lang="ar-SA" sz="2000" b="1" dirty="0">
              <a:solidFill>
                <a:srgbClr val="C00000"/>
              </a:solidFill>
              <a:effectLst>
                <a:outerShdw blurRad="38100" dist="38100" dir="2700000" algn="tl">
                  <a:srgbClr val="000000">
                    <a:alpha val="43137"/>
                  </a:srgbClr>
                </a:outerShdw>
              </a:effectLst>
            </a:endParaRPr>
          </a:p>
          <a:p>
            <a:endParaRPr lang="ar-SA" sz="2000" dirty="0"/>
          </a:p>
        </p:txBody>
      </p:sp>
      <p:sp>
        <p:nvSpPr>
          <p:cNvPr id="3" name="TextBox 2"/>
          <p:cNvSpPr txBox="1"/>
          <p:nvPr/>
        </p:nvSpPr>
        <p:spPr>
          <a:xfrm rot="20955567">
            <a:off x="1691728" y="3709339"/>
            <a:ext cx="648072" cy="307777"/>
          </a:xfrm>
          <a:prstGeom prst="rect">
            <a:avLst/>
          </a:prstGeom>
          <a:noFill/>
        </p:spPr>
        <p:txBody>
          <a:bodyPr wrap="square" rtlCol="1">
            <a:spAutoFit/>
          </a:bodyPr>
          <a:lstStyle/>
          <a:p>
            <a:r>
              <a:rPr lang="ar-SA" sz="1400" b="1" dirty="0"/>
              <a:t>التوازن</a:t>
            </a:r>
          </a:p>
        </p:txBody>
      </p:sp>
      <p:sp>
        <p:nvSpPr>
          <p:cNvPr id="5" name="Footer Placeholder 4"/>
          <p:cNvSpPr>
            <a:spLocks noGrp="1"/>
          </p:cNvSpPr>
          <p:nvPr>
            <p:ph type="ftr" sz="quarter" idx="11"/>
          </p:nvPr>
        </p:nvSpPr>
        <p:spPr/>
        <p:txBody>
          <a:bodyPr/>
          <a:lstStyle/>
          <a:p>
            <a:r>
              <a:rPr lang="ar-SA"/>
              <a:t>فوزية الكلابي</a:t>
            </a:r>
          </a:p>
        </p:txBody>
      </p:sp>
      <p:sp>
        <p:nvSpPr>
          <p:cNvPr id="6" name="Slide Number Placeholder 5"/>
          <p:cNvSpPr>
            <a:spLocks noGrp="1"/>
          </p:cNvSpPr>
          <p:nvPr>
            <p:ph type="sldNum" sz="quarter" idx="12"/>
          </p:nvPr>
        </p:nvSpPr>
        <p:spPr/>
        <p:txBody>
          <a:bodyPr/>
          <a:lstStyle/>
          <a:p>
            <a:fld id="{0166A3E3-444F-47B4-8A46-DB0B3A57CE9E}" type="slidenum">
              <a:rPr lang="ar-SA" smtClean="0"/>
              <a:t>9</a:t>
            </a:fld>
            <a:endParaRPr lang="ar-SA"/>
          </a:p>
        </p:txBody>
      </p:sp>
    </p:spTree>
    <p:extLst>
      <p:ext uri="{BB962C8B-B14F-4D97-AF65-F5344CB8AC3E}">
        <p14:creationId xmlns:p14="http://schemas.microsoft.com/office/powerpoint/2010/main" val="91454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500"/>
                                        <p:tgtEl>
                                          <p:spTgt spid="15"/>
                                        </p:tgtEl>
                                      </p:cBhvr>
                                    </p:animEffec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wipe(down)">
                                      <p:cBhvr>
                                        <p:cTn id="24" dur="500"/>
                                        <p:tgtEl>
                                          <p:spTgt spid="30"/>
                                        </p:tgtEl>
                                      </p:cBhvr>
                                    </p:animEffect>
                                  </p:childTnLst>
                                </p:cTn>
                              </p:par>
                            </p:childTnLst>
                          </p:cTn>
                        </p:par>
                        <p:par>
                          <p:cTn id="25" fill="hold">
                            <p:stCondLst>
                              <p:cond delay="500"/>
                            </p:stCondLst>
                            <p:childTnLst>
                              <p:par>
                                <p:cTn id="26" presetID="1" presetClass="entr" presetSubtype="0" fill="hold" grpId="0" nodeType="after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childTnLst>
                                </p:cTn>
                              </p:par>
                              <p:par>
                                <p:cTn id="32" presetID="22" presetClass="entr" presetSubtype="1" fill="hold" nodeType="withEffect">
                                  <p:stCondLst>
                                    <p:cond delay="0"/>
                                  </p:stCondLst>
                                  <p:childTnLst>
                                    <p:set>
                                      <p:cBhvr>
                                        <p:cTn id="33" dur="1" fill="hold">
                                          <p:stCondLst>
                                            <p:cond delay="0"/>
                                          </p:stCondLst>
                                        </p:cTn>
                                        <p:tgtEl>
                                          <p:spTgt spid="46"/>
                                        </p:tgtEl>
                                        <p:attrNameLst>
                                          <p:attrName>style.visibility</p:attrName>
                                        </p:attrNameLst>
                                      </p:cBhvr>
                                      <p:to>
                                        <p:strVal val="visible"/>
                                      </p:to>
                                    </p:set>
                                    <p:animEffect transition="in" filter="wipe(up)">
                                      <p:cBhvr>
                                        <p:cTn id="34" dur="500"/>
                                        <p:tgtEl>
                                          <p:spTgt spid="46"/>
                                        </p:tgtEl>
                                      </p:cBhvr>
                                    </p:animEffect>
                                  </p:childTnLst>
                                </p:cTn>
                              </p:par>
                              <p:par>
                                <p:cTn id="35" presetID="22" presetClass="entr" presetSubtype="1"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wipe(up)">
                                      <p:cBhvr>
                                        <p:cTn id="37" dur="500"/>
                                        <p:tgtEl>
                                          <p:spTgt spid="50"/>
                                        </p:tgtEl>
                                      </p:cBhvr>
                                    </p:animEffect>
                                  </p:childTnLst>
                                </p:cTn>
                              </p:par>
                              <p:par>
                                <p:cTn id="38" presetID="1"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55"/>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2">
                                            <p:txEl>
                                              <p:pRg st="0" end="0"/>
                                            </p:txEl>
                                          </p:spTgt>
                                        </p:tgtEl>
                                        <p:attrNameLst>
                                          <p:attrName>style.visibility</p:attrName>
                                        </p:attrNameLst>
                                      </p:cBhvr>
                                      <p:to>
                                        <p:strVal val="visible"/>
                                      </p:to>
                                    </p:set>
                                    <p:animEffect transition="in" filter="wipe(right)">
                                      <p:cBhvr>
                                        <p:cTn id="48" dur="500"/>
                                        <p:tgtEl>
                                          <p:spTgt spid="2">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2" fill="hold" grpId="0" nodeType="clickEffect">
                                  <p:stCondLst>
                                    <p:cond delay="0"/>
                                  </p:stCondLst>
                                  <p:childTnLst>
                                    <p:set>
                                      <p:cBhvr>
                                        <p:cTn id="52" dur="1" fill="hold">
                                          <p:stCondLst>
                                            <p:cond delay="0"/>
                                          </p:stCondLst>
                                        </p:cTn>
                                        <p:tgtEl>
                                          <p:spTgt spid="2">
                                            <p:txEl>
                                              <p:pRg st="1" end="1"/>
                                            </p:txEl>
                                          </p:spTgt>
                                        </p:tgtEl>
                                        <p:attrNameLst>
                                          <p:attrName>style.visibility</p:attrName>
                                        </p:attrNameLst>
                                      </p:cBhvr>
                                      <p:to>
                                        <p:strVal val="visible"/>
                                      </p:to>
                                    </p:set>
                                    <p:animEffect transition="in" filter="wipe(right)">
                                      <p:cBhvr>
                                        <p:cTn id="53" dur="500"/>
                                        <p:tgtEl>
                                          <p:spTgt spid="2">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grpId="0" nodeType="clickEffect">
                                  <p:stCondLst>
                                    <p:cond delay="0"/>
                                  </p:stCondLst>
                                  <p:childTnLst>
                                    <p:set>
                                      <p:cBhvr>
                                        <p:cTn id="57" dur="1" fill="hold">
                                          <p:stCondLst>
                                            <p:cond delay="0"/>
                                          </p:stCondLst>
                                        </p:cTn>
                                        <p:tgtEl>
                                          <p:spTgt spid="2">
                                            <p:txEl>
                                              <p:pRg st="2" end="2"/>
                                            </p:txEl>
                                          </p:spTgt>
                                        </p:tgtEl>
                                        <p:attrNameLst>
                                          <p:attrName>style.visibility</p:attrName>
                                        </p:attrNameLst>
                                      </p:cBhvr>
                                      <p:to>
                                        <p:strVal val="visible"/>
                                      </p:to>
                                    </p:set>
                                    <p:animEffect transition="in" filter="wipe(right)">
                                      <p:cBhvr>
                                        <p:cTn id="58" dur="500"/>
                                        <p:tgtEl>
                                          <p:spTgt spid="2">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grpId="0" nodeType="clickEffect">
                                  <p:stCondLst>
                                    <p:cond delay="0"/>
                                  </p:stCondLst>
                                  <p:childTnLst>
                                    <p:set>
                                      <p:cBhvr>
                                        <p:cTn id="62" dur="1" fill="hold">
                                          <p:stCondLst>
                                            <p:cond delay="0"/>
                                          </p:stCondLst>
                                        </p:cTn>
                                        <p:tgtEl>
                                          <p:spTgt spid="2">
                                            <p:txEl>
                                              <p:pRg st="3" end="3"/>
                                            </p:txEl>
                                          </p:spTgt>
                                        </p:tgtEl>
                                        <p:attrNameLst>
                                          <p:attrName>style.visibility</p:attrName>
                                        </p:attrNameLst>
                                      </p:cBhvr>
                                      <p:to>
                                        <p:strVal val="visible"/>
                                      </p:to>
                                    </p:set>
                                    <p:animEffect transition="in" filter="wipe(right)">
                                      <p:cBhvr>
                                        <p:cTn id="63" dur="500"/>
                                        <p:tgtEl>
                                          <p:spTgt spid="2">
                                            <p:txEl>
                                              <p:pRg st="3" end="3"/>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grpId="0" nodeType="clickEffect">
                                  <p:stCondLst>
                                    <p:cond delay="0"/>
                                  </p:stCondLst>
                                  <p:childTnLst>
                                    <p:set>
                                      <p:cBhvr>
                                        <p:cTn id="67" dur="1" fill="hold">
                                          <p:stCondLst>
                                            <p:cond delay="0"/>
                                          </p:stCondLst>
                                        </p:cTn>
                                        <p:tgtEl>
                                          <p:spTgt spid="59">
                                            <p:bg/>
                                          </p:spTgt>
                                        </p:tgtEl>
                                        <p:attrNameLst>
                                          <p:attrName>style.visibility</p:attrName>
                                        </p:attrNameLst>
                                      </p:cBhvr>
                                      <p:to>
                                        <p:strVal val="visible"/>
                                      </p:to>
                                    </p:set>
                                    <p:animEffect transition="in" filter="wipe(right)">
                                      <p:cBhvr>
                                        <p:cTn id="68" dur="500"/>
                                        <p:tgtEl>
                                          <p:spTgt spid="59">
                                            <p:bg/>
                                          </p:spTgt>
                                        </p:tgtEl>
                                      </p:cBhvr>
                                    </p:animEffect>
                                  </p:childTnLst>
                                </p:cTn>
                              </p:par>
                              <p:par>
                                <p:cTn id="69" presetID="22" presetClass="entr" presetSubtype="2" fill="hold" grpId="0" nodeType="withEffect">
                                  <p:stCondLst>
                                    <p:cond delay="0"/>
                                  </p:stCondLst>
                                  <p:childTnLst>
                                    <p:set>
                                      <p:cBhvr>
                                        <p:cTn id="70" dur="1" fill="hold">
                                          <p:stCondLst>
                                            <p:cond delay="0"/>
                                          </p:stCondLst>
                                        </p:cTn>
                                        <p:tgtEl>
                                          <p:spTgt spid="59">
                                            <p:txEl>
                                              <p:pRg st="0" end="0"/>
                                            </p:txEl>
                                          </p:spTgt>
                                        </p:tgtEl>
                                        <p:attrNameLst>
                                          <p:attrName>style.visibility</p:attrName>
                                        </p:attrNameLst>
                                      </p:cBhvr>
                                      <p:to>
                                        <p:strVal val="visible"/>
                                      </p:to>
                                    </p:set>
                                    <p:animEffect transition="in" filter="wipe(right)">
                                      <p:cBhvr>
                                        <p:cTn id="71" dur="500"/>
                                        <p:tgtEl>
                                          <p:spTgt spid="59">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2" fill="hold" grpId="0" nodeType="clickEffect">
                                  <p:stCondLst>
                                    <p:cond delay="0"/>
                                  </p:stCondLst>
                                  <p:childTnLst>
                                    <p:set>
                                      <p:cBhvr>
                                        <p:cTn id="75" dur="1" fill="hold">
                                          <p:stCondLst>
                                            <p:cond delay="0"/>
                                          </p:stCondLst>
                                        </p:cTn>
                                        <p:tgtEl>
                                          <p:spTgt spid="59">
                                            <p:txEl>
                                              <p:pRg st="2" end="2"/>
                                            </p:txEl>
                                          </p:spTgt>
                                        </p:tgtEl>
                                        <p:attrNameLst>
                                          <p:attrName>style.visibility</p:attrName>
                                        </p:attrNameLst>
                                      </p:cBhvr>
                                      <p:to>
                                        <p:strVal val="visible"/>
                                      </p:to>
                                    </p:set>
                                    <p:animEffect transition="in" filter="wipe(right)">
                                      <p:cBhvr>
                                        <p:cTn id="76" dur="500"/>
                                        <p:tgtEl>
                                          <p:spTgt spid="59">
                                            <p:txEl>
                                              <p:pRg st="2" end="2"/>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2" fill="hold" grpId="0" nodeType="clickEffect">
                                  <p:stCondLst>
                                    <p:cond delay="0"/>
                                  </p:stCondLst>
                                  <p:childTnLst>
                                    <p:set>
                                      <p:cBhvr>
                                        <p:cTn id="80" dur="1" fill="hold">
                                          <p:stCondLst>
                                            <p:cond delay="0"/>
                                          </p:stCondLst>
                                        </p:cTn>
                                        <p:tgtEl>
                                          <p:spTgt spid="59">
                                            <p:txEl>
                                              <p:pRg st="3" end="3"/>
                                            </p:txEl>
                                          </p:spTgt>
                                        </p:tgtEl>
                                        <p:attrNameLst>
                                          <p:attrName>style.visibility</p:attrName>
                                        </p:attrNameLst>
                                      </p:cBhvr>
                                      <p:to>
                                        <p:strVal val="visible"/>
                                      </p:to>
                                    </p:set>
                                    <p:animEffect transition="in" filter="wipe(right)">
                                      <p:cBhvr>
                                        <p:cTn id="81" dur="500"/>
                                        <p:tgtEl>
                                          <p:spTgt spid="59">
                                            <p:txEl>
                                              <p:pRg st="3" end="3"/>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59">
                                            <p:txEl>
                                              <p:pRg st="4" end="4"/>
                                            </p:txEl>
                                          </p:spTgt>
                                        </p:tgtEl>
                                        <p:attrNameLst>
                                          <p:attrName>style.visibility</p:attrName>
                                        </p:attrNameLst>
                                      </p:cBhvr>
                                      <p:to>
                                        <p:strVal val="visible"/>
                                      </p:to>
                                    </p:set>
                                    <p:animEffect transition="in" filter="wipe(right)">
                                      <p:cBhvr>
                                        <p:cTn id="86" dur="500"/>
                                        <p:tgtEl>
                                          <p:spTgt spid="59">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2" fill="hold" grpId="0" nodeType="clickEffect">
                                  <p:stCondLst>
                                    <p:cond delay="0"/>
                                  </p:stCondLst>
                                  <p:childTnLst>
                                    <p:set>
                                      <p:cBhvr>
                                        <p:cTn id="90" dur="1" fill="hold">
                                          <p:stCondLst>
                                            <p:cond delay="0"/>
                                          </p:stCondLst>
                                        </p:cTn>
                                        <p:tgtEl>
                                          <p:spTgt spid="59">
                                            <p:txEl>
                                              <p:pRg st="5" end="5"/>
                                            </p:txEl>
                                          </p:spTgt>
                                        </p:tgtEl>
                                        <p:attrNameLst>
                                          <p:attrName>style.visibility</p:attrName>
                                        </p:attrNameLst>
                                      </p:cBhvr>
                                      <p:to>
                                        <p:strVal val="visible"/>
                                      </p:to>
                                    </p:set>
                                    <p:animEffect transition="in" filter="wipe(right)">
                                      <p:cBhvr>
                                        <p:cTn id="91" dur="500"/>
                                        <p:tgtEl>
                                          <p:spTgt spid="59">
                                            <p:txEl>
                                              <p:pRg st="5" end="5"/>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2" fill="hold" grpId="0" nodeType="clickEffect">
                                  <p:stCondLst>
                                    <p:cond delay="0"/>
                                  </p:stCondLst>
                                  <p:childTnLst>
                                    <p:set>
                                      <p:cBhvr>
                                        <p:cTn id="95" dur="1" fill="hold">
                                          <p:stCondLst>
                                            <p:cond delay="0"/>
                                          </p:stCondLst>
                                        </p:cTn>
                                        <p:tgtEl>
                                          <p:spTgt spid="59">
                                            <p:txEl>
                                              <p:pRg st="6" end="6"/>
                                            </p:txEl>
                                          </p:spTgt>
                                        </p:tgtEl>
                                        <p:attrNameLst>
                                          <p:attrName>style.visibility</p:attrName>
                                        </p:attrNameLst>
                                      </p:cBhvr>
                                      <p:to>
                                        <p:strVal val="visible"/>
                                      </p:to>
                                    </p:set>
                                    <p:animEffect transition="in" filter="wipe(right)">
                                      <p:cBhvr>
                                        <p:cTn id="96" dur="500"/>
                                        <p:tgtEl>
                                          <p:spTgt spid="59">
                                            <p:txEl>
                                              <p:pRg st="6" end="6"/>
                                            </p:txEl>
                                          </p:spTgt>
                                        </p:tgtEl>
                                      </p:cBhvr>
                                    </p:animEffect>
                                  </p:childTnLst>
                                </p:cTn>
                              </p:par>
                              <p:par>
                                <p:cTn id="97" presetID="1" presetClass="entr" presetSubtype="0" fill="hold" grpId="0" nodeType="withEffect">
                                  <p:stCondLst>
                                    <p:cond delay="0"/>
                                  </p:stCondLst>
                                  <p:childTnLst>
                                    <p:set>
                                      <p:cBhvr>
                                        <p:cTn id="9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2" grpId="0" build="p"/>
      <p:bldP spid="16" grpId="0"/>
      <p:bldP spid="17" grpId="0"/>
      <p:bldP spid="35" grpId="0"/>
      <p:bldP spid="37" grpId="0" animBg="1"/>
      <p:bldP spid="36" grpId="0" animBg="1"/>
      <p:bldP spid="54" grpId="0"/>
      <p:bldP spid="55" grpId="0"/>
      <p:bldP spid="59" grpId="0" uiExpand="1" build="p" animBg="1"/>
      <p:bldP spid="3" grpId="0"/>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49451</TotalTime>
  <Words>2396</Words>
  <Application>Microsoft Office PowerPoint</Application>
  <PresentationFormat>On-screen Show (4:3)</PresentationFormat>
  <Paragraphs>499</Paragraphs>
  <Slides>29</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Cambria Math</vt:lpstr>
      <vt:lpstr>Simplified Arabic</vt:lpstr>
      <vt:lpstr>Times New Roman</vt:lpstr>
      <vt:lpstr>Wingdings</vt:lpstr>
      <vt:lpstr>Wingdings 3</vt:lpstr>
      <vt:lpstr>Retrospect</vt:lpstr>
      <vt:lpstr>عرض المنشأة في ظل المنافسة الكاملة</vt:lpstr>
      <vt:lpstr>PowerPoint Presentation</vt:lpstr>
      <vt:lpstr>PowerPoint Presentation</vt:lpstr>
      <vt:lpstr>PowerPoint Presentation</vt:lpstr>
      <vt:lpstr>PowerPoint Presentation</vt:lpstr>
      <vt:lpstr>PowerPoint Presentation</vt:lpstr>
      <vt:lpstr>PowerPoint Presentation</vt:lpstr>
      <vt:lpstr>الايراد الحدي(MR) والايراد المتوسط (AR)</vt:lpstr>
      <vt:lpstr>PowerPoint Presentation</vt:lpstr>
      <vt:lpstr>PowerPoint Presentation</vt:lpstr>
      <vt:lpstr>حجم الارباح والخسائر عند التوازن</vt:lpstr>
      <vt:lpstr>تعظيم الارباح ( Profit Maximization)</vt:lpstr>
      <vt:lpstr>تابع تعظيم الارباح </vt:lpstr>
      <vt:lpstr>تدنية الخسائر (Loss Minimization)</vt:lpstr>
      <vt:lpstr>تدنية الخسائر (Loss Minimization)</vt:lpstr>
      <vt:lpstr>قرار الاغلاق</vt:lpstr>
      <vt:lpstr>حجم الارباح والخسائر </vt:lpstr>
      <vt:lpstr>PowerPoint Presentation</vt:lpstr>
      <vt:lpstr>PowerPoint Presentation</vt:lpstr>
      <vt:lpstr>PowerPoint Presentation</vt:lpstr>
      <vt:lpstr>الصناعة التنافسية في الاجل الطويل :-  </vt:lpstr>
      <vt:lpstr>اختيار حجم المشروع في الاجل الطويل </vt:lpstr>
      <vt:lpstr>سلوك المنشاة في الصناعة في الاجل الطويل</vt:lpstr>
      <vt:lpstr>منحنى عرض المنشأة في الاجل الطويل </vt:lpstr>
      <vt:lpstr>توازن المنشأة في الاجل الطويل </vt:lpstr>
      <vt:lpstr>الارباح الصفرية للمنشاة التنافسية </vt:lpstr>
      <vt:lpstr>عرض الصناعة في الاجل الطويل</vt:lpstr>
      <vt:lpstr>منحنى عرض الصناعة التنافسية في الاجل الطويل </vt:lpstr>
      <vt:lpstr>تمرين على المنافسة التامة في الاجل القصير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التجارة الدولية</dc:title>
  <dc:creator>hp1</dc:creator>
  <cp:lastModifiedBy>Fawziah Alkelabi</cp:lastModifiedBy>
  <cp:revision>1085</cp:revision>
  <cp:lastPrinted>2017-12-04T10:47:14Z</cp:lastPrinted>
  <dcterms:created xsi:type="dcterms:W3CDTF">2013-09-12T02:20:20Z</dcterms:created>
  <dcterms:modified xsi:type="dcterms:W3CDTF">2020-11-26T05:59:58Z</dcterms:modified>
</cp:coreProperties>
</file>