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E935-30A7-43A9-BA1D-6C4A98CCB328}" type="datetimeFigureOut">
              <a:rPr lang="ar-SA" smtClean="0"/>
              <a:pPr/>
              <a:t>1/2/1435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490C-0ED4-4900-BAB8-D3C02E32B74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المدارس السلجوقية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الطرز الثلاثة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الجدار الشرقي لصحن المدرسة</a:t>
            </a:r>
            <a:endParaRPr lang="ar-SA" dirty="0"/>
          </a:p>
        </p:txBody>
      </p:sp>
      <p:pic>
        <p:nvPicPr>
          <p:cNvPr id="4" name="Content Placeholder 3" descr="الجدار الشرقي لصحن مدرسة كومشتكي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5" y="1158654"/>
            <a:ext cx="4392488" cy="55107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تفاصيل من الصحن</a:t>
            </a:r>
            <a:endParaRPr lang="ar-SA" dirty="0"/>
          </a:p>
        </p:txBody>
      </p:sp>
      <p:pic>
        <p:nvPicPr>
          <p:cNvPr id="4" name="Content Placeholder 3" descr="تفاصيل من صحن مدرسة كومشتكي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3646" y="1628800"/>
            <a:ext cx="7856076" cy="5229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زخرفة من عتب الباب على الصحن</a:t>
            </a:r>
            <a:endParaRPr lang="ar-SA" dirty="0"/>
          </a:p>
        </p:txBody>
      </p:sp>
      <p:pic>
        <p:nvPicPr>
          <p:cNvPr id="4" name="Content Placeholder 3" descr="تفاصيل من زخارف بصحن مدرسة كومشتكي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25" y="1556792"/>
            <a:ext cx="7964257" cy="53012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التقاء الجدران بالصحن</a:t>
            </a:r>
            <a:endParaRPr lang="ar-SA" dirty="0"/>
          </a:p>
        </p:txBody>
      </p:sp>
      <p:pic>
        <p:nvPicPr>
          <p:cNvPr id="4" name="Content Placeholder 3" descr="تقاصيل من منطقة التقاء جدران بمدرسة كومشتكي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58654"/>
            <a:ext cx="4464496" cy="57335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أحد أعمدة المدرسة</a:t>
            </a:r>
            <a:endParaRPr lang="ar-SA" dirty="0"/>
          </a:p>
        </p:txBody>
      </p:sp>
      <p:pic>
        <p:nvPicPr>
          <p:cNvPr id="4" name="Content Placeholder 3" descr="أحد أعمدة مدرسة كومشتكي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58655"/>
            <a:ext cx="4392488" cy="56254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المحراب</a:t>
            </a:r>
            <a:endParaRPr lang="ar-SA" dirty="0"/>
          </a:p>
        </p:txBody>
      </p:sp>
      <p:pic>
        <p:nvPicPr>
          <p:cNvPr id="4" name="Content Placeholder 3" descr="محراب مدرسة كومشتكي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83198"/>
            <a:ext cx="4176464" cy="53748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طاقية المحراب</a:t>
            </a:r>
            <a:endParaRPr lang="ar-SA" dirty="0"/>
          </a:p>
        </p:txBody>
      </p:sp>
      <p:pic>
        <p:nvPicPr>
          <p:cNvPr id="4" name="Content Placeholder 3" descr="تفاصيل من طاقية محراب مدرسة كومشتكي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3646" y="1556792"/>
            <a:ext cx="7964255" cy="530120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حجر أمام المحراب</a:t>
            </a:r>
            <a:endParaRPr lang="ar-SA" dirty="0"/>
          </a:p>
        </p:txBody>
      </p:sp>
      <p:pic>
        <p:nvPicPr>
          <p:cNvPr id="4" name="Content Placeholder 3" descr="اثار على قطعة حجر أمام محراب مدرسة كومشتكين يعتقد الغامة انها آثار أقدام الجمل الذي حمل أول نسخة من المصحف إلى سوريا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077" y="1484784"/>
            <a:ext cx="7478049" cy="53732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مدرسة </a:t>
            </a:r>
            <a:r>
              <a:rPr lang="ar-SA" dirty="0" err="1" smtClean="0"/>
              <a:t>يغبصان</a:t>
            </a:r>
            <a:r>
              <a:rPr lang="ar-SA" dirty="0" smtClean="0"/>
              <a:t> </a:t>
            </a:r>
            <a:r>
              <a:rPr lang="ar-SA" dirty="0" smtClean="0"/>
              <a:t>في </a:t>
            </a:r>
            <a:r>
              <a:rPr lang="ar-SA" dirty="0" err="1" smtClean="0"/>
              <a:t>توقات</a:t>
            </a:r>
            <a:endParaRPr lang="ar-SA" dirty="0"/>
          </a:p>
        </p:txBody>
      </p:sp>
      <p:pic>
        <p:nvPicPr>
          <p:cNvPr id="4" name="Content Placeholder 3" descr="مدرسة يغصبان في توقات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733050"/>
            <a:ext cx="4713978" cy="464827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مدرسة </a:t>
            </a:r>
            <a:r>
              <a:rPr lang="ar-SA" dirty="0" err="1" smtClean="0"/>
              <a:t>أرتكوش</a:t>
            </a:r>
            <a:r>
              <a:rPr lang="ar-SA" dirty="0" smtClean="0"/>
              <a:t> في </a:t>
            </a:r>
            <a:r>
              <a:rPr lang="ar-SA" dirty="0" err="1" smtClean="0"/>
              <a:t>اسبارطة</a:t>
            </a:r>
            <a:endParaRPr lang="ar-SA" dirty="0"/>
          </a:p>
        </p:txBody>
      </p:sp>
      <p:pic>
        <p:nvPicPr>
          <p:cNvPr id="4" name="Content Placeholder 3" descr="مدرسة أرتكوش في اسبارطة تاباي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936" y="1619853"/>
            <a:ext cx="6358128" cy="4486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طرز المدارس السلجوقية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تنقسم المدارس السلجوقية لثلاثة طرز رئيسية هي :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الطراز الأول: مدارس ذات إيوانات حول صحن مغطى بقبة</a:t>
            </a:r>
          </a:p>
          <a:p>
            <a:pPr>
              <a:buNone/>
            </a:pPr>
            <a:r>
              <a:rPr lang="ar-SA" dirty="0" smtClean="0">
                <a:solidFill>
                  <a:srgbClr val="0070C0"/>
                </a:solidFill>
              </a:rPr>
              <a:t>*مدرسة </a:t>
            </a:r>
            <a:r>
              <a:rPr lang="ar-SA" dirty="0" err="1" smtClean="0">
                <a:solidFill>
                  <a:srgbClr val="0070C0"/>
                </a:solidFill>
              </a:rPr>
              <a:t>كومشتكين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err="1" smtClean="0">
                <a:solidFill>
                  <a:srgbClr val="0070C0"/>
                </a:solidFill>
              </a:rPr>
              <a:t>ببصرى</a:t>
            </a:r>
            <a:r>
              <a:rPr lang="ar-SA" dirty="0" smtClean="0">
                <a:solidFill>
                  <a:srgbClr val="0070C0"/>
                </a:solidFill>
              </a:rPr>
              <a:t>   *مدرسة </a:t>
            </a:r>
            <a:r>
              <a:rPr lang="ar-SA" dirty="0" err="1" smtClean="0">
                <a:solidFill>
                  <a:srgbClr val="0070C0"/>
                </a:solidFill>
              </a:rPr>
              <a:t>توقات</a:t>
            </a:r>
            <a:r>
              <a:rPr lang="ar-SA" dirty="0" smtClean="0">
                <a:solidFill>
                  <a:srgbClr val="0070C0"/>
                </a:solidFill>
              </a:rPr>
              <a:t>  *مدرسة </a:t>
            </a:r>
            <a:r>
              <a:rPr lang="ar-SA" dirty="0" err="1" smtClean="0">
                <a:solidFill>
                  <a:srgbClr val="0070C0"/>
                </a:solidFill>
              </a:rPr>
              <a:t>نيكسار</a:t>
            </a:r>
            <a:endParaRPr lang="ar-SA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ar-SA" dirty="0" smtClean="0">
                <a:solidFill>
                  <a:srgbClr val="C00000"/>
                </a:solidFill>
              </a:rPr>
              <a:t>الطراز الثاني:مدارس ذات إيوانات تتعامد على صحن مكشوف</a:t>
            </a:r>
          </a:p>
          <a:p>
            <a:pPr>
              <a:buNone/>
            </a:pPr>
            <a:r>
              <a:rPr lang="ar-SA" dirty="0" smtClean="0">
                <a:solidFill>
                  <a:srgbClr val="0070C0"/>
                </a:solidFill>
              </a:rPr>
              <a:t>*المدرسة </a:t>
            </a:r>
            <a:r>
              <a:rPr lang="ar-SA" dirty="0" err="1" smtClean="0">
                <a:solidFill>
                  <a:srgbClr val="0070C0"/>
                </a:solidFill>
              </a:rPr>
              <a:t>المستنصرية</a:t>
            </a:r>
            <a:r>
              <a:rPr lang="ar-SA" dirty="0" smtClean="0">
                <a:solidFill>
                  <a:srgbClr val="0070C0"/>
                </a:solidFill>
              </a:rPr>
              <a:t> ببغداد</a:t>
            </a:r>
          </a:p>
          <a:p>
            <a:pPr>
              <a:buNone/>
            </a:pPr>
            <a:r>
              <a:rPr lang="ar-SA" dirty="0" smtClean="0">
                <a:solidFill>
                  <a:srgbClr val="C00000"/>
                </a:solidFill>
              </a:rPr>
              <a:t>الطراز الثالث: المجمعات وتضم مدرسة </a:t>
            </a:r>
            <a:r>
              <a:rPr lang="ar-SA" dirty="0" err="1" smtClean="0">
                <a:solidFill>
                  <a:srgbClr val="C00000"/>
                </a:solidFill>
              </a:rPr>
              <a:t>ويبمارستان</a:t>
            </a:r>
            <a:r>
              <a:rPr lang="ar-SA" dirty="0" smtClean="0">
                <a:solidFill>
                  <a:srgbClr val="C00000"/>
                </a:solidFill>
              </a:rPr>
              <a:t> أي مدرستان إحداهما للعلوم الدينية والثانية للطب وتقوم بدور المستشفى التعليمي.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المدرسة </a:t>
            </a:r>
            <a:r>
              <a:rPr lang="ar-SA" dirty="0" err="1" smtClean="0"/>
              <a:t>المستنصرية</a:t>
            </a:r>
            <a:r>
              <a:rPr lang="ar-SA" dirty="0" smtClean="0"/>
              <a:t> </a:t>
            </a:r>
            <a:r>
              <a:rPr lang="ar-SA" smtClean="0"/>
              <a:t>في بغداد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طراز المجمعات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 smtClean="0"/>
              <a:t>جفتة</a:t>
            </a:r>
            <a:r>
              <a:rPr lang="ar-SA" dirty="0" smtClean="0"/>
              <a:t> مدرسة في قيصرية</a:t>
            </a:r>
          </a:p>
          <a:p>
            <a:r>
              <a:rPr lang="ar-SA" dirty="0" smtClean="0"/>
              <a:t>وهي تتكون من مدرسة للطب وبيمارستان أو مستشفى تعليمي ملحق بها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جفته مدرسة في قيصرية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138" y="980727"/>
            <a:ext cx="7278278" cy="50424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مدرسة </a:t>
            </a:r>
            <a:r>
              <a:rPr lang="ar-SA" dirty="0" err="1" smtClean="0">
                <a:solidFill>
                  <a:srgbClr val="FF0000"/>
                </a:solidFill>
              </a:rPr>
              <a:t>كومشتكين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err="1" smtClean="0">
                <a:solidFill>
                  <a:srgbClr val="FF0000"/>
                </a:solidFill>
              </a:rPr>
              <a:t>ببصرى</a:t>
            </a:r>
            <a:r>
              <a:rPr lang="ar-SA" dirty="0" smtClean="0">
                <a:solidFill>
                  <a:srgbClr val="FF0000"/>
                </a:solidFill>
              </a:rPr>
              <a:t> الشام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7030A0"/>
                </a:solidFill>
              </a:rPr>
              <a:t>تنتمي للطراز الأول من المدارس ذات الإيوانات والصحن المغطى بقبة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شيدها أبو منصور </a:t>
            </a:r>
            <a:r>
              <a:rPr lang="ar-SA" dirty="0" err="1" smtClean="0">
                <a:solidFill>
                  <a:srgbClr val="7030A0"/>
                </a:solidFill>
              </a:rPr>
              <a:t>كومشتكين</a:t>
            </a:r>
            <a:r>
              <a:rPr lang="ar-SA" dirty="0" smtClean="0">
                <a:solidFill>
                  <a:srgbClr val="7030A0"/>
                </a:solidFill>
              </a:rPr>
              <a:t> في عام 530هـ/ 1135م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يشتمل تخطيطها على صحن أوسط مغطى بقبة ويتعامد عليه أربعة إيوانات أكبرها إيوان القبلة.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 يشرف إيوان القبلة على الصحن </a:t>
            </a:r>
            <a:r>
              <a:rPr lang="ar-SA" dirty="0" err="1" smtClean="0">
                <a:solidFill>
                  <a:srgbClr val="7030A0"/>
                </a:solidFill>
              </a:rPr>
              <a:t>ببائكة</a:t>
            </a:r>
            <a:r>
              <a:rPr lang="ar-SA" dirty="0" smtClean="0">
                <a:solidFill>
                  <a:srgbClr val="7030A0"/>
                </a:solidFill>
              </a:rPr>
              <a:t> ثلاثية العقود </a:t>
            </a:r>
            <a:r>
              <a:rPr lang="ar-SA" dirty="0" err="1" smtClean="0">
                <a:solidFill>
                  <a:srgbClr val="7030A0"/>
                </a:solidFill>
              </a:rPr>
              <a:t>وبه</a:t>
            </a:r>
            <a:r>
              <a:rPr lang="ar-SA" dirty="0" smtClean="0">
                <a:solidFill>
                  <a:srgbClr val="7030A0"/>
                </a:solidFill>
              </a:rPr>
              <a:t> محراب ويفتح على كل ضلع من ضلعيه الجانبيين حجرتان للتدريس.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مدرسة </a:t>
            </a:r>
            <a:r>
              <a:rPr lang="ar-SA" dirty="0" err="1" smtClean="0">
                <a:solidFill>
                  <a:srgbClr val="FF0000"/>
                </a:solidFill>
              </a:rPr>
              <a:t>كومشتكين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err="1" smtClean="0">
                <a:solidFill>
                  <a:srgbClr val="FF0000"/>
                </a:solidFill>
              </a:rPr>
              <a:t>ببصرى</a:t>
            </a:r>
            <a:r>
              <a:rPr lang="ar-SA" dirty="0" smtClean="0">
                <a:solidFill>
                  <a:srgbClr val="FF0000"/>
                </a:solidFill>
              </a:rPr>
              <a:t> الشام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يشرف الإيوان الخلفي على الصحن </a:t>
            </a:r>
            <a:r>
              <a:rPr lang="ar-SA" dirty="0" err="1" smtClean="0"/>
              <a:t>ببائكة</a:t>
            </a:r>
            <a:r>
              <a:rPr lang="ar-SA" dirty="0" smtClean="0"/>
              <a:t> ثلاثية العقود وعلى جانبيه حجرتان فقط للتدريس.</a:t>
            </a:r>
          </a:p>
          <a:p>
            <a:r>
              <a:rPr lang="ar-SA" dirty="0" smtClean="0"/>
              <a:t>يشرف الإيوانان الجانبيان على الصحن بعقد الإيوان بكامل سعته</a:t>
            </a:r>
          </a:p>
          <a:p>
            <a:r>
              <a:rPr lang="ar-SA" dirty="0" smtClean="0"/>
              <a:t>أثر تخطيط هذه المدرسة على تخطيط مدارس الأناضول كما يظهر من مدرستين شيدهما الأمير ”يغصبان“في توقات</a:t>
            </a:r>
            <a:r>
              <a:rPr lang="ar-SA" dirty="0" smtClean="0">
                <a:solidFill>
                  <a:srgbClr val="FF0000"/>
                </a:solidFill>
              </a:rPr>
              <a:t> فيما بين عامي 546 و552هـ</a:t>
            </a:r>
            <a:r>
              <a:rPr lang="ar-SA" dirty="0" smtClean="0"/>
              <a:t> وفي نيكسار</a:t>
            </a:r>
            <a:r>
              <a:rPr lang="ar-SA" dirty="0" smtClean="0">
                <a:solidFill>
                  <a:srgbClr val="FF0000"/>
                </a:solidFill>
              </a:rPr>
              <a:t> في عام 552هـ.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حالة المدرسة سيئة ولم تتم ترميمات هامة بها 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درسة كوموشتكين في بصرى الشام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143" y="692696"/>
            <a:ext cx="5214129" cy="55954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منظر عام للمدرسة</a:t>
            </a:r>
            <a:endParaRPr lang="ar-SA" dirty="0"/>
          </a:p>
        </p:txBody>
      </p:sp>
      <p:pic>
        <p:nvPicPr>
          <p:cNvPr id="4" name="Content Placeholder 3" descr="منظر عام لمدرسة كومشتكين ببصرى الشا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465" y="1556792"/>
            <a:ext cx="7964255" cy="53012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القبة وبقايا المدرسة</a:t>
            </a:r>
            <a:endParaRPr lang="ar-SA" dirty="0"/>
          </a:p>
        </p:txBody>
      </p:sp>
      <p:pic>
        <p:nvPicPr>
          <p:cNvPr id="4" name="Content Placeholder 3" descr="منظر عام وبه بقايا القب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7050" y="1772816"/>
            <a:ext cx="7248128" cy="4824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الجدار الشمالي والمدخل</a:t>
            </a:r>
            <a:endParaRPr lang="ar-SA" dirty="0"/>
          </a:p>
        </p:txBody>
      </p:sp>
      <p:pic>
        <p:nvPicPr>
          <p:cNvPr id="8" name="Content Placeholder 7" descr="الجدار الشمالي والمدخ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7049" y="1754246"/>
            <a:ext cx="7384210" cy="49151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تفاصيل من المدخل</a:t>
            </a:r>
            <a:endParaRPr lang="ar-SA" dirty="0"/>
          </a:p>
        </p:txBody>
      </p:sp>
      <p:pic>
        <p:nvPicPr>
          <p:cNvPr id="4" name="Content Placeholder 3" descr="مدرسة كومشتكين المدخل في الواجهة الشمالي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6041" y="1484785"/>
            <a:ext cx="4524191" cy="5299284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254</Words>
  <Application>Microsoft Office PowerPoint</Application>
  <PresentationFormat>On-screen Show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المدارس السلجوقية</vt:lpstr>
      <vt:lpstr>طرز المدارس السلجوقية</vt:lpstr>
      <vt:lpstr>مدرسة كومشتكين ببصرى الشام</vt:lpstr>
      <vt:lpstr>مدرسة كومشتكين ببصرى الشام</vt:lpstr>
      <vt:lpstr>Slide 5</vt:lpstr>
      <vt:lpstr>منظر عام للمدرسة</vt:lpstr>
      <vt:lpstr>القبة وبقايا المدرسة</vt:lpstr>
      <vt:lpstr>الجدار الشمالي والمدخل</vt:lpstr>
      <vt:lpstr>تفاصيل من المدخل</vt:lpstr>
      <vt:lpstr>الجدار الشرقي لصحن المدرسة</vt:lpstr>
      <vt:lpstr>تفاصيل من الصحن</vt:lpstr>
      <vt:lpstr>زخرفة من عتب الباب على الصحن</vt:lpstr>
      <vt:lpstr>التقاء الجدران بالصحن</vt:lpstr>
      <vt:lpstr>أحد أعمدة المدرسة</vt:lpstr>
      <vt:lpstr>المحراب</vt:lpstr>
      <vt:lpstr>طاقية المحراب</vt:lpstr>
      <vt:lpstr>حجر أمام المحراب</vt:lpstr>
      <vt:lpstr>مدرسة يغبصان في توقات</vt:lpstr>
      <vt:lpstr>مدرسة أرتكوش في اسبارطة</vt:lpstr>
      <vt:lpstr>المدرسة المستنصرية في بغداد</vt:lpstr>
      <vt:lpstr>طراز المجمعات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المدارس السلجوقية</dc:title>
  <dc:creator>HP</dc:creator>
  <cp:lastModifiedBy>HP</cp:lastModifiedBy>
  <cp:revision>23</cp:revision>
  <dcterms:created xsi:type="dcterms:W3CDTF">2011-11-14T22:55:25Z</dcterms:created>
  <dcterms:modified xsi:type="dcterms:W3CDTF">2013-11-05T09:18:31Z</dcterms:modified>
</cp:coreProperties>
</file>