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1"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7" r:id="rId42"/>
    <p:sldId id="296" r:id="rId4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8" d="100"/>
          <a:sy n="58" d="100"/>
        </p:scale>
        <p:origin x="-96" y="-1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F19AB3-8B2E-4B0B-8125-27849D8514A2}" type="doc">
      <dgm:prSet loTypeId="urn:microsoft.com/office/officeart/2005/8/layout/list1" loCatId="list" qsTypeId="urn:microsoft.com/office/officeart/2005/8/quickstyle/simple1" qsCatId="simple" csTypeId="urn:microsoft.com/office/officeart/2005/8/colors/colorful1" csCatId="colorful" phldr="1"/>
      <dgm:spPr/>
      <dgm:t>
        <a:bodyPr/>
        <a:lstStyle/>
        <a:p>
          <a:pPr rtl="1"/>
          <a:endParaRPr lang="ar-SA"/>
        </a:p>
      </dgm:t>
    </dgm:pt>
    <dgm:pt modelId="{5F4C3D6C-01DB-4677-9936-1FC7048D7E24}">
      <dgm:prSet custT="1"/>
      <dgm:spPr/>
      <dgm:t>
        <a:bodyPr/>
        <a:lstStyle/>
        <a:p>
          <a:pPr rtl="1"/>
          <a:r>
            <a:rPr lang="ar-DZ" sz="3200" dirty="0" smtClean="0"/>
            <a:t>مرحلة كتابة تقرير المشروع</a:t>
          </a:r>
          <a:endParaRPr lang="ar-SA" sz="3200" dirty="0"/>
        </a:p>
      </dgm:t>
    </dgm:pt>
    <dgm:pt modelId="{CE88EC55-36E1-4F3F-A221-9B7309F4A7CC}" type="parTrans" cxnId="{8A6E13DA-BFCC-4D8B-9D5D-5024EF9AC72E}">
      <dgm:prSet/>
      <dgm:spPr/>
      <dgm:t>
        <a:bodyPr/>
        <a:lstStyle/>
        <a:p>
          <a:pPr rtl="1"/>
          <a:endParaRPr lang="ar-SA"/>
        </a:p>
      </dgm:t>
    </dgm:pt>
    <dgm:pt modelId="{EFA6291C-E9D1-40F6-9E5F-02C66300D277}" type="sibTrans" cxnId="{8A6E13DA-BFCC-4D8B-9D5D-5024EF9AC72E}">
      <dgm:prSet/>
      <dgm:spPr/>
      <dgm:t>
        <a:bodyPr/>
        <a:lstStyle/>
        <a:p>
          <a:pPr rtl="1"/>
          <a:endParaRPr lang="ar-SA"/>
        </a:p>
      </dgm:t>
    </dgm:pt>
    <dgm:pt modelId="{1805AA26-7A05-4A0F-9B28-AB61077F78B5}">
      <dgm:prSet custT="1"/>
      <dgm:spPr/>
      <dgm:t>
        <a:bodyPr/>
        <a:lstStyle/>
        <a:p>
          <a:pPr rtl="1"/>
          <a:r>
            <a:rPr lang="ar-SA" sz="3200" dirty="0" smtClean="0"/>
            <a:t>اختيار المشروع </a:t>
          </a:r>
          <a:endParaRPr lang="ar-SA" sz="3200" dirty="0"/>
        </a:p>
      </dgm:t>
    </dgm:pt>
    <dgm:pt modelId="{ECC7FDD6-0ECE-432C-8C34-9834E5CCC0FD}" type="parTrans" cxnId="{E6C4EE22-E5BF-4E5C-ADEB-85A28BA10A81}">
      <dgm:prSet/>
      <dgm:spPr/>
      <dgm:t>
        <a:bodyPr/>
        <a:lstStyle/>
        <a:p>
          <a:pPr rtl="1"/>
          <a:endParaRPr lang="ar-SA"/>
        </a:p>
      </dgm:t>
    </dgm:pt>
    <dgm:pt modelId="{77D4EFDF-B2E2-4A4D-AA64-765F564DC93A}" type="sibTrans" cxnId="{E6C4EE22-E5BF-4E5C-ADEB-85A28BA10A81}">
      <dgm:prSet/>
      <dgm:spPr/>
      <dgm:t>
        <a:bodyPr/>
        <a:lstStyle/>
        <a:p>
          <a:pPr rtl="1"/>
          <a:endParaRPr lang="ar-SA"/>
        </a:p>
      </dgm:t>
    </dgm:pt>
    <dgm:pt modelId="{9FC41F62-2CD8-42EC-9FC8-2DEFE69C504B}">
      <dgm:prSet custT="1"/>
      <dgm:spPr/>
      <dgm:t>
        <a:bodyPr/>
        <a:lstStyle/>
        <a:p>
          <a:pPr rtl="1"/>
          <a:r>
            <a:rPr lang="ar-SA" sz="3200" dirty="0" smtClean="0"/>
            <a:t>وضع</a:t>
          </a:r>
          <a:r>
            <a:rPr lang="ar-SA" sz="2000" dirty="0" smtClean="0"/>
            <a:t> </a:t>
          </a:r>
          <a:r>
            <a:rPr lang="ar-SA" sz="3200" dirty="0" smtClean="0"/>
            <a:t>خطة</a:t>
          </a:r>
          <a:r>
            <a:rPr lang="ar-SA" sz="2000" dirty="0" smtClean="0"/>
            <a:t> </a:t>
          </a:r>
          <a:r>
            <a:rPr lang="ar-SA" sz="3200" dirty="0" smtClean="0"/>
            <a:t>المشروع</a:t>
          </a:r>
          <a:endParaRPr lang="ar-SA" sz="3200" dirty="0"/>
        </a:p>
      </dgm:t>
    </dgm:pt>
    <dgm:pt modelId="{8AB27E36-7527-4555-B58E-10E767D7B819}" type="parTrans" cxnId="{579B7D73-A052-4CAF-B151-32874E563FF7}">
      <dgm:prSet/>
      <dgm:spPr/>
      <dgm:t>
        <a:bodyPr/>
        <a:lstStyle/>
        <a:p>
          <a:pPr rtl="1"/>
          <a:endParaRPr lang="ar-SA"/>
        </a:p>
      </dgm:t>
    </dgm:pt>
    <dgm:pt modelId="{905E9EFE-CAF6-40BE-825D-6487CAA9FCE5}" type="sibTrans" cxnId="{579B7D73-A052-4CAF-B151-32874E563FF7}">
      <dgm:prSet/>
      <dgm:spPr/>
      <dgm:t>
        <a:bodyPr/>
        <a:lstStyle/>
        <a:p>
          <a:pPr rtl="1"/>
          <a:endParaRPr lang="ar-SA"/>
        </a:p>
      </dgm:t>
    </dgm:pt>
    <dgm:pt modelId="{A3347CD1-ACB9-43B5-BF6F-4D3AC6A15EC6}">
      <dgm:prSet custT="1"/>
      <dgm:spPr/>
      <dgm:t>
        <a:bodyPr/>
        <a:lstStyle/>
        <a:p>
          <a:pPr rtl="1"/>
          <a:r>
            <a:rPr lang="ar-SA" sz="3200" dirty="0" smtClean="0"/>
            <a:t>تنفيذ المشروع</a:t>
          </a:r>
          <a:endParaRPr lang="ar-SA" sz="3200" dirty="0"/>
        </a:p>
      </dgm:t>
    </dgm:pt>
    <dgm:pt modelId="{B7F6C26B-61B6-4DF0-8537-25224798707B}" type="parTrans" cxnId="{73FFE7D1-ECB9-4492-95D4-B993265DF0A0}">
      <dgm:prSet/>
      <dgm:spPr/>
      <dgm:t>
        <a:bodyPr/>
        <a:lstStyle/>
        <a:p>
          <a:pPr rtl="1"/>
          <a:endParaRPr lang="ar-SA"/>
        </a:p>
      </dgm:t>
    </dgm:pt>
    <dgm:pt modelId="{8C1AED89-8831-4129-9A30-0EEEA201DEAE}" type="sibTrans" cxnId="{73FFE7D1-ECB9-4492-95D4-B993265DF0A0}">
      <dgm:prSet/>
      <dgm:spPr/>
      <dgm:t>
        <a:bodyPr/>
        <a:lstStyle/>
        <a:p>
          <a:pPr rtl="1"/>
          <a:endParaRPr lang="ar-SA"/>
        </a:p>
      </dgm:t>
    </dgm:pt>
    <dgm:pt modelId="{AE8FCD92-74F0-4406-9355-6515FE05A2E9}">
      <dgm:prSet custT="1"/>
      <dgm:spPr/>
      <dgm:t>
        <a:bodyPr/>
        <a:lstStyle/>
        <a:p>
          <a:pPr rtl="1"/>
          <a:r>
            <a:rPr lang="ar-SA" sz="3200" dirty="0" smtClean="0"/>
            <a:t>تقويم ومتابعة المشروع</a:t>
          </a:r>
          <a:endParaRPr lang="ar-SA" sz="3200" dirty="0"/>
        </a:p>
      </dgm:t>
    </dgm:pt>
    <dgm:pt modelId="{6235B65F-7251-4177-8CF4-6F602F00FADD}" type="parTrans" cxnId="{DE69FBC2-FEAA-4AFB-86D1-B7DF98ACAC94}">
      <dgm:prSet/>
      <dgm:spPr/>
      <dgm:t>
        <a:bodyPr/>
        <a:lstStyle/>
        <a:p>
          <a:pPr rtl="1"/>
          <a:endParaRPr lang="ar-SA"/>
        </a:p>
      </dgm:t>
    </dgm:pt>
    <dgm:pt modelId="{5F9AB11F-4120-415F-AF1C-D21423B98E22}" type="sibTrans" cxnId="{DE69FBC2-FEAA-4AFB-86D1-B7DF98ACAC94}">
      <dgm:prSet/>
      <dgm:spPr/>
      <dgm:t>
        <a:bodyPr/>
        <a:lstStyle/>
        <a:p>
          <a:pPr rtl="1"/>
          <a:endParaRPr lang="ar-SA"/>
        </a:p>
      </dgm:t>
    </dgm:pt>
    <dgm:pt modelId="{4B2ECAB9-C25B-4634-89D0-30BC6C07F51D}" type="pres">
      <dgm:prSet presAssocID="{40F19AB3-8B2E-4B0B-8125-27849D8514A2}" presName="linear" presStyleCnt="0">
        <dgm:presLayoutVars>
          <dgm:dir/>
          <dgm:animLvl val="lvl"/>
          <dgm:resizeHandles val="exact"/>
        </dgm:presLayoutVars>
      </dgm:prSet>
      <dgm:spPr/>
    </dgm:pt>
    <dgm:pt modelId="{47A83B98-6220-452B-A680-4E864391CE8E}" type="pres">
      <dgm:prSet presAssocID="{1805AA26-7A05-4A0F-9B28-AB61077F78B5}" presName="parentLin" presStyleCnt="0"/>
      <dgm:spPr/>
    </dgm:pt>
    <dgm:pt modelId="{D343F1D7-258B-457B-8F97-A926C6E43F8E}" type="pres">
      <dgm:prSet presAssocID="{1805AA26-7A05-4A0F-9B28-AB61077F78B5}" presName="parentLeftMargin" presStyleLbl="node1" presStyleIdx="0" presStyleCnt="5"/>
      <dgm:spPr/>
    </dgm:pt>
    <dgm:pt modelId="{FA5336C3-FBA0-4F0C-87ED-035AF842078F}" type="pres">
      <dgm:prSet presAssocID="{1805AA26-7A05-4A0F-9B28-AB61077F78B5}" presName="parentText" presStyleLbl="node1" presStyleIdx="0" presStyleCnt="5">
        <dgm:presLayoutVars>
          <dgm:chMax val="0"/>
          <dgm:bulletEnabled val="1"/>
        </dgm:presLayoutVars>
      </dgm:prSet>
      <dgm:spPr/>
    </dgm:pt>
    <dgm:pt modelId="{E4A729B6-F7C9-481F-9EFC-C5FBEB8B65F3}" type="pres">
      <dgm:prSet presAssocID="{1805AA26-7A05-4A0F-9B28-AB61077F78B5}" presName="negativeSpace" presStyleCnt="0"/>
      <dgm:spPr/>
    </dgm:pt>
    <dgm:pt modelId="{BFA27118-86CC-4B1A-91E1-BE0C137FAD4A}" type="pres">
      <dgm:prSet presAssocID="{1805AA26-7A05-4A0F-9B28-AB61077F78B5}" presName="childText" presStyleLbl="conFgAcc1" presStyleIdx="0" presStyleCnt="5">
        <dgm:presLayoutVars>
          <dgm:bulletEnabled val="1"/>
        </dgm:presLayoutVars>
      </dgm:prSet>
      <dgm:spPr/>
    </dgm:pt>
    <dgm:pt modelId="{B1488236-A797-496E-A1D0-D8C47605367F}" type="pres">
      <dgm:prSet presAssocID="{77D4EFDF-B2E2-4A4D-AA64-765F564DC93A}" presName="spaceBetweenRectangles" presStyleCnt="0"/>
      <dgm:spPr/>
    </dgm:pt>
    <dgm:pt modelId="{CC78A06D-56BC-488B-B74C-C0ABCF065941}" type="pres">
      <dgm:prSet presAssocID="{9FC41F62-2CD8-42EC-9FC8-2DEFE69C504B}" presName="parentLin" presStyleCnt="0"/>
      <dgm:spPr/>
    </dgm:pt>
    <dgm:pt modelId="{1CBE1277-C4FF-4ACD-BE17-8F5CA6D5A98B}" type="pres">
      <dgm:prSet presAssocID="{9FC41F62-2CD8-42EC-9FC8-2DEFE69C504B}" presName="parentLeftMargin" presStyleLbl="node1" presStyleIdx="0" presStyleCnt="5"/>
      <dgm:spPr/>
    </dgm:pt>
    <dgm:pt modelId="{357AD8C7-A3A7-4925-9C2A-C0B7B2792F0E}" type="pres">
      <dgm:prSet presAssocID="{9FC41F62-2CD8-42EC-9FC8-2DEFE69C504B}" presName="parentText" presStyleLbl="node1" presStyleIdx="1" presStyleCnt="5">
        <dgm:presLayoutVars>
          <dgm:chMax val="0"/>
          <dgm:bulletEnabled val="1"/>
        </dgm:presLayoutVars>
      </dgm:prSet>
      <dgm:spPr/>
    </dgm:pt>
    <dgm:pt modelId="{2254CEBA-EFDD-49CB-B0AD-EB170DB19EEC}" type="pres">
      <dgm:prSet presAssocID="{9FC41F62-2CD8-42EC-9FC8-2DEFE69C504B}" presName="negativeSpace" presStyleCnt="0"/>
      <dgm:spPr/>
    </dgm:pt>
    <dgm:pt modelId="{4095F1DF-A134-4B1A-9A38-8495D9849A6A}" type="pres">
      <dgm:prSet presAssocID="{9FC41F62-2CD8-42EC-9FC8-2DEFE69C504B}" presName="childText" presStyleLbl="conFgAcc1" presStyleIdx="1" presStyleCnt="5">
        <dgm:presLayoutVars>
          <dgm:bulletEnabled val="1"/>
        </dgm:presLayoutVars>
      </dgm:prSet>
      <dgm:spPr/>
    </dgm:pt>
    <dgm:pt modelId="{EA3A0C0E-F794-4015-92C1-BD7CC2320ACA}" type="pres">
      <dgm:prSet presAssocID="{905E9EFE-CAF6-40BE-825D-6487CAA9FCE5}" presName="spaceBetweenRectangles" presStyleCnt="0"/>
      <dgm:spPr/>
    </dgm:pt>
    <dgm:pt modelId="{DD47DF80-4BD0-4948-A54E-2D325AC5B3B4}" type="pres">
      <dgm:prSet presAssocID="{A3347CD1-ACB9-43B5-BF6F-4D3AC6A15EC6}" presName="parentLin" presStyleCnt="0"/>
      <dgm:spPr/>
    </dgm:pt>
    <dgm:pt modelId="{5985E6AE-737E-426F-8CD7-3053047E31F8}" type="pres">
      <dgm:prSet presAssocID="{A3347CD1-ACB9-43B5-BF6F-4D3AC6A15EC6}" presName="parentLeftMargin" presStyleLbl="node1" presStyleIdx="1" presStyleCnt="5"/>
      <dgm:spPr/>
    </dgm:pt>
    <dgm:pt modelId="{26FDBD68-7F8B-4DA9-B26E-D7C9E09DAEA4}" type="pres">
      <dgm:prSet presAssocID="{A3347CD1-ACB9-43B5-BF6F-4D3AC6A15EC6}" presName="parentText" presStyleLbl="node1" presStyleIdx="2" presStyleCnt="5">
        <dgm:presLayoutVars>
          <dgm:chMax val="0"/>
          <dgm:bulletEnabled val="1"/>
        </dgm:presLayoutVars>
      </dgm:prSet>
      <dgm:spPr/>
    </dgm:pt>
    <dgm:pt modelId="{16B7A672-8745-46B1-9303-F73C2DD0A581}" type="pres">
      <dgm:prSet presAssocID="{A3347CD1-ACB9-43B5-BF6F-4D3AC6A15EC6}" presName="negativeSpace" presStyleCnt="0"/>
      <dgm:spPr/>
    </dgm:pt>
    <dgm:pt modelId="{08AAAECA-4762-4E88-A6F1-FCC32695DDF5}" type="pres">
      <dgm:prSet presAssocID="{A3347CD1-ACB9-43B5-BF6F-4D3AC6A15EC6}" presName="childText" presStyleLbl="conFgAcc1" presStyleIdx="2" presStyleCnt="5">
        <dgm:presLayoutVars>
          <dgm:bulletEnabled val="1"/>
        </dgm:presLayoutVars>
      </dgm:prSet>
      <dgm:spPr/>
    </dgm:pt>
    <dgm:pt modelId="{30653370-1E24-4773-ABE3-23374EEB5255}" type="pres">
      <dgm:prSet presAssocID="{8C1AED89-8831-4129-9A30-0EEEA201DEAE}" presName="spaceBetweenRectangles" presStyleCnt="0"/>
      <dgm:spPr/>
    </dgm:pt>
    <dgm:pt modelId="{4B0BF7F8-D091-4E62-922B-4D3E5CAD9C95}" type="pres">
      <dgm:prSet presAssocID="{AE8FCD92-74F0-4406-9355-6515FE05A2E9}" presName="parentLin" presStyleCnt="0"/>
      <dgm:spPr/>
    </dgm:pt>
    <dgm:pt modelId="{3DD9FFF4-3B60-46DF-B518-718B57C6770C}" type="pres">
      <dgm:prSet presAssocID="{AE8FCD92-74F0-4406-9355-6515FE05A2E9}" presName="parentLeftMargin" presStyleLbl="node1" presStyleIdx="2" presStyleCnt="5"/>
      <dgm:spPr/>
    </dgm:pt>
    <dgm:pt modelId="{C2DA03A1-022A-4A64-8743-394913A0DE55}" type="pres">
      <dgm:prSet presAssocID="{AE8FCD92-74F0-4406-9355-6515FE05A2E9}" presName="parentText" presStyleLbl="node1" presStyleIdx="3" presStyleCnt="5">
        <dgm:presLayoutVars>
          <dgm:chMax val="0"/>
          <dgm:bulletEnabled val="1"/>
        </dgm:presLayoutVars>
      </dgm:prSet>
      <dgm:spPr/>
    </dgm:pt>
    <dgm:pt modelId="{4E0C3EE6-8FB4-43C0-8645-D48574C65A3E}" type="pres">
      <dgm:prSet presAssocID="{AE8FCD92-74F0-4406-9355-6515FE05A2E9}" presName="negativeSpace" presStyleCnt="0"/>
      <dgm:spPr/>
    </dgm:pt>
    <dgm:pt modelId="{5802799F-0A7B-48B6-BD36-4101F5D32A4B}" type="pres">
      <dgm:prSet presAssocID="{AE8FCD92-74F0-4406-9355-6515FE05A2E9}" presName="childText" presStyleLbl="conFgAcc1" presStyleIdx="3" presStyleCnt="5">
        <dgm:presLayoutVars>
          <dgm:bulletEnabled val="1"/>
        </dgm:presLayoutVars>
      </dgm:prSet>
      <dgm:spPr/>
    </dgm:pt>
    <dgm:pt modelId="{40CE92D7-3465-4373-9AA1-39F67F16908A}" type="pres">
      <dgm:prSet presAssocID="{5F9AB11F-4120-415F-AF1C-D21423B98E22}" presName="spaceBetweenRectangles" presStyleCnt="0"/>
      <dgm:spPr/>
    </dgm:pt>
    <dgm:pt modelId="{266BED77-9844-45AC-9733-E609BF17FEDB}" type="pres">
      <dgm:prSet presAssocID="{5F4C3D6C-01DB-4677-9936-1FC7048D7E24}" presName="parentLin" presStyleCnt="0"/>
      <dgm:spPr/>
    </dgm:pt>
    <dgm:pt modelId="{C4164874-7CC4-4B99-A952-BF4663A881D3}" type="pres">
      <dgm:prSet presAssocID="{5F4C3D6C-01DB-4677-9936-1FC7048D7E24}" presName="parentLeftMargin" presStyleLbl="node1" presStyleIdx="3" presStyleCnt="5"/>
      <dgm:spPr/>
    </dgm:pt>
    <dgm:pt modelId="{B04766E2-44F1-45B0-9377-B9F2AA0CD674}" type="pres">
      <dgm:prSet presAssocID="{5F4C3D6C-01DB-4677-9936-1FC7048D7E24}" presName="parentText" presStyleLbl="node1" presStyleIdx="4" presStyleCnt="5">
        <dgm:presLayoutVars>
          <dgm:chMax val="0"/>
          <dgm:bulletEnabled val="1"/>
        </dgm:presLayoutVars>
      </dgm:prSet>
      <dgm:spPr/>
    </dgm:pt>
    <dgm:pt modelId="{832A4F7B-21E1-46B8-917B-D34CF58F81FA}" type="pres">
      <dgm:prSet presAssocID="{5F4C3D6C-01DB-4677-9936-1FC7048D7E24}" presName="negativeSpace" presStyleCnt="0"/>
      <dgm:spPr/>
    </dgm:pt>
    <dgm:pt modelId="{A0736B8F-6795-4F5F-9CEC-8FB16E172C9D}" type="pres">
      <dgm:prSet presAssocID="{5F4C3D6C-01DB-4677-9936-1FC7048D7E24}" presName="childText" presStyleLbl="conFgAcc1" presStyleIdx="4" presStyleCnt="5">
        <dgm:presLayoutVars>
          <dgm:bulletEnabled val="1"/>
        </dgm:presLayoutVars>
      </dgm:prSet>
      <dgm:spPr/>
    </dgm:pt>
  </dgm:ptLst>
  <dgm:cxnLst>
    <dgm:cxn modelId="{B0E3434B-8339-4592-91C3-9F61A202EE4A}" type="presOf" srcId="{A3347CD1-ACB9-43B5-BF6F-4D3AC6A15EC6}" destId="{26FDBD68-7F8B-4DA9-B26E-D7C9E09DAEA4}" srcOrd="1" destOrd="0" presId="urn:microsoft.com/office/officeart/2005/8/layout/list1"/>
    <dgm:cxn modelId="{8767013D-1B23-4EA1-A800-0534D66160D6}" type="presOf" srcId="{5F4C3D6C-01DB-4677-9936-1FC7048D7E24}" destId="{C4164874-7CC4-4B99-A952-BF4663A881D3}" srcOrd="0" destOrd="0" presId="urn:microsoft.com/office/officeart/2005/8/layout/list1"/>
    <dgm:cxn modelId="{FC55EBAE-0A6F-452D-BEC1-94330C447BED}" type="presOf" srcId="{1805AA26-7A05-4A0F-9B28-AB61077F78B5}" destId="{FA5336C3-FBA0-4F0C-87ED-035AF842078F}" srcOrd="1" destOrd="0" presId="urn:microsoft.com/office/officeart/2005/8/layout/list1"/>
    <dgm:cxn modelId="{A7D76956-ADD5-4858-9139-6068CADF988C}" type="presOf" srcId="{AE8FCD92-74F0-4406-9355-6515FE05A2E9}" destId="{3DD9FFF4-3B60-46DF-B518-718B57C6770C}" srcOrd="0" destOrd="0" presId="urn:microsoft.com/office/officeart/2005/8/layout/list1"/>
    <dgm:cxn modelId="{503637F1-F040-4245-9A87-480C11E51AD5}" type="presOf" srcId="{40F19AB3-8B2E-4B0B-8125-27849D8514A2}" destId="{4B2ECAB9-C25B-4634-89D0-30BC6C07F51D}" srcOrd="0" destOrd="0" presId="urn:microsoft.com/office/officeart/2005/8/layout/list1"/>
    <dgm:cxn modelId="{DB187AFD-EAEC-4806-8587-36642771222F}" type="presOf" srcId="{A3347CD1-ACB9-43B5-BF6F-4D3AC6A15EC6}" destId="{5985E6AE-737E-426F-8CD7-3053047E31F8}" srcOrd="0" destOrd="0" presId="urn:microsoft.com/office/officeart/2005/8/layout/list1"/>
    <dgm:cxn modelId="{A0913215-9884-4C1C-BD33-B97CDFB9A604}" type="presOf" srcId="{5F4C3D6C-01DB-4677-9936-1FC7048D7E24}" destId="{B04766E2-44F1-45B0-9377-B9F2AA0CD674}" srcOrd="1" destOrd="0" presId="urn:microsoft.com/office/officeart/2005/8/layout/list1"/>
    <dgm:cxn modelId="{DF38322F-DC74-49BD-8688-B3DE281BD6A1}" type="presOf" srcId="{1805AA26-7A05-4A0F-9B28-AB61077F78B5}" destId="{D343F1D7-258B-457B-8F97-A926C6E43F8E}" srcOrd="0" destOrd="0" presId="urn:microsoft.com/office/officeart/2005/8/layout/list1"/>
    <dgm:cxn modelId="{856A2927-44DD-4A2B-8B0E-A12283366EED}" type="presOf" srcId="{9FC41F62-2CD8-42EC-9FC8-2DEFE69C504B}" destId="{1CBE1277-C4FF-4ACD-BE17-8F5CA6D5A98B}" srcOrd="0" destOrd="0" presId="urn:microsoft.com/office/officeart/2005/8/layout/list1"/>
    <dgm:cxn modelId="{DE69FBC2-FEAA-4AFB-86D1-B7DF98ACAC94}" srcId="{40F19AB3-8B2E-4B0B-8125-27849D8514A2}" destId="{AE8FCD92-74F0-4406-9355-6515FE05A2E9}" srcOrd="3" destOrd="0" parTransId="{6235B65F-7251-4177-8CF4-6F602F00FADD}" sibTransId="{5F9AB11F-4120-415F-AF1C-D21423B98E22}"/>
    <dgm:cxn modelId="{73FFE7D1-ECB9-4492-95D4-B993265DF0A0}" srcId="{40F19AB3-8B2E-4B0B-8125-27849D8514A2}" destId="{A3347CD1-ACB9-43B5-BF6F-4D3AC6A15EC6}" srcOrd="2" destOrd="0" parTransId="{B7F6C26B-61B6-4DF0-8537-25224798707B}" sibTransId="{8C1AED89-8831-4129-9A30-0EEEA201DEAE}"/>
    <dgm:cxn modelId="{E6C4EE22-E5BF-4E5C-ADEB-85A28BA10A81}" srcId="{40F19AB3-8B2E-4B0B-8125-27849D8514A2}" destId="{1805AA26-7A05-4A0F-9B28-AB61077F78B5}" srcOrd="0" destOrd="0" parTransId="{ECC7FDD6-0ECE-432C-8C34-9834E5CCC0FD}" sibTransId="{77D4EFDF-B2E2-4A4D-AA64-765F564DC93A}"/>
    <dgm:cxn modelId="{579B7D73-A052-4CAF-B151-32874E563FF7}" srcId="{40F19AB3-8B2E-4B0B-8125-27849D8514A2}" destId="{9FC41F62-2CD8-42EC-9FC8-2DEFE69C504B}" srcOrd="1" destOrd="0" parTransId="{8AB27E36-7527-4555-B58E-10E767D7B819}" sibTransId="{905E9EFE-CAF6-40BE-825D-6487CAA9FCE5}"/>
    <dgm:cxn modelId="{1980BF20-9157-4B92-BCE9-0CCEF9367ADD}" type="presOf" srcId="{AE8FCD92-74F0-4406-9355-6515FE05A2E9}" destId="{C2DA03A1-022A-4A64-8743-394913A0DE55}" srcOrd="1" destOrd="0" presId="urn:microsoft.com/office/officeart/2005/8/layout/list1"/>
    <dgm:cxn modelId="{8A6E13DA-BFCC-4D8B-9D5D-5024EF9AC72E}" srcId="{40F19AB3-8B2E-4B0B-8125-27849D8514A2}" destId="{5F4C3D6C-01DB-4677-9936-1FC7048D7E24}" srcOrd="4" destOrd="0" parTransId="{CE88EC55-36E1-4F3F-A221-9B7309F4A7CC}" sibTransId="{EFA6291C-E9D1-40F6-9E5F-02C66300D277}"/>
    <dgm:cxn modelId="{C6B690A6-2652-42AD-9425-301FA24EE4B7}" type="presOf" srcId="{9FC41F62-2CD8-42EC-9FC8-2DEFE69C504B}" destId="{357AD8C7-A3A7-4925-9C2A-C0B7B2792F0E}" srcOrd="1" destOrd="0" presId="urn:microsoft.com/office/officeart/2005/8/layout/list1"/>
    <dgm:cxn modelId="{42D7AAD1-A2CA-4E10-9B5A-4AA734058A9C}" type="presParOf" srcId="{4B2ECAB9-C25B-4634-89D0-30BC6C07F51D}" destId="{47A83B98-6220-452B-A680-4E864391CE8E}" srcOrd="0" destOrd="0" presId="urn:microsoft.com/office/officeart/2005/8/layout/list1"/>
    <dgm:cxn modelId="{D39B46B6-93FB-4740-B282-0999C9964A4B}" type="presParOf" srcId="{47A83B98-6220-452B-A680-4E864391CE8E}" destId="{D343F1D7-258B-457B-8F97-A926C6E43F8E}" srcOrd="0" destOrd="0" presId="urn:microsoft.com/office/officeart/2005/8/layout/list1"/>
    <dgm:cxn modelId="{BBF0E7B8-A776-4BD8-86A8-037B899EDC6A}" type="presParOf" srcId="{47A83B98-6220-452B-A680-4E864391CE8E}" destId="{FA5336C3-FBA0-4F0C-87ED-035AF842078F}" srcOrd="1" destOrd="0" presId="urn:microsoft.com/office/officeart/2005/8/layout/list1"/>
    <dgm:cxn modelId="{4451FFA9-3DB0-4CA8-A1A6-2B70B5A885C9}" type="presParOf" srcId="{4B2ECAB9-C25B-4634-89D0-30BC6C07F51D}" destId="{E4A729B6-F7C9-481F-9EFC-C5FBEB8B65F3}" srcOrd="1" destOrd="0" presId="urn:microsoft.com/office/officeart/2005/8/layout/list1"/>
    <dgm:cxn modelId="{AA659B30-39E1-4484-86FE-6A8510E38691}" type="presParOf" srcId="{4B2ECAB9-C25B-4634-89D0-30BC6C07F51D}" destId="{BFA27118-86CC-4B1A-91E1-BE0C137FAD4A}" srcOrd="2" destOrd="0" presId="urn:microsoft.com/office/officeart/2005/8/layout/list1"/>
    <dgm:cxn modelId="{D4312384-1275-42FE-B88E-853FD68762DB}" type="presParOf" srcId="{4B2ECAB9-C25B-4634-89D0-30BC6C07F51D}" destId="{B1488236-A797-496E-A1D0-D8C47605367F}" srcOrd="3" destOrd="0" presId="urn:microsoft.com/office/officeart/2005/8/layout/list1"/>
    <dgm:cxn modelId="{BAA7ECFF-069F-4319-B068-46A74C78096A}" type="presParOf" srcId="{4B2ECAB9-C25B-4634-89D0-30BC6C07F51D}" destId="{CC78A06D-56BC-488B-B74C-C0ABCF065941}" srcOrd="4" destOrd="0" presId="urn:microsoft.com/office/officeart/2005/8/layout/list1"/>
    <dgm:cxn modelId="{9906A42D-8987-40E6-80A4-B976A788F364}" type="presParOf" srcId="{CC78A06D-56BC-488B-B74C-C0ABCF065941}" destId="{1CBE1277-C4FF-4ACD-BE17-8F5CA6D5A98B}" srcOrd="0" destOrd="0" presId="urn:microsoft.com/office/officeart/2005/8/layout/list1"/>
    <dgm:cxn modelId="{A31EEAED-63A0-40DE-9E89-BA5AB0E2C310}" type="presParOf" srcId="{CC78A06D-56BC-488B-B74C-C0ABCF065941}" destId="{357AD8C7-A3A7-4925-9C2A-C0B7B2792F0E}" srcOrd="1" destOrd="0" presId="urn:microsoft.com/office/officeart/2005/8/layout/list1"/>
    <dgm:cxn modelId="{1B30CB16-7919-4B44-8342-08197852260E}" type="presParOf" srcId="{4B2ECAB9-C25B-4634-89D0-30BC6C07F51D}" destId="{2254CEBA-EFDD-49CB-B0AD-EB170DB19EEC}" srcOrd="5" destOrd="0" presId="urn:microsoft.com/office/officeart/2005/8/layout/list1"/>
    <dgm:cxn modelId="{2C6771DC-24A7-41F5-A11B-C897271271DB}" type="presParOf" srcId="{4B2ECAB9-C25B-4634-89D0-30BC6C07F51D}" destId="{4095F1DF-A134-4B1A-9A38-8495D9849A6A}" srcOrd="6" destOrd="0" presId="urn:microsoft.com/office/officeart/2005/8/layout/list1"/>
    <dgm:cxn modelId="{61A44711-AEA7-43F9-8000-57D6FDC9A3B5}" type="presParOf" srcId="{4B2ECAB9-C25B-4634-89D0-30BC6C07F51D}" destId="{EA3A0C0E-F794-4015-92C1-BD7CC2320ACA}" srcOrd="7" destOrd="0" presId="urn:microsoft.com/office/officeart/2005/8/layout/list1"/>
    <dgm:cxn modelId="{5AE22DB5-B67D-4F81-A1C3-CAC7FB3FD2D4}" type="presParOf" srcId="{4B2ECAB9-C25B-4634-89D0-30BC6C07F51D}" destId="{DD47DF80-4BD0-4948-A54E-2D325AC5B3B4}" srcOrd="8" destOrd="0" presId="urn:microsoft.com/office/officeart/2005/8/layout/list1"/>
    <dgm:cxn modelId="{1619923E-1091-40DD-A768-7CFC82B574AF}" type="presParOf" srcId="{DD47DF80-4BD0-4948-A54E-2D325AC5B3B4}" destId="{5985E6AE-737E-426F-8CD7-3053047E31F8}" srcOrd="0" destOrd="0" presId="urn:microsoft.com/office/officeart/2005/8/layout/list1"/>
    <dgm:cxn modelId="{CBE66129-8612-4FC5-BF39-C0E008C39C7E}" type="presParOf" srcId="{DD47DF80-4BD0-4948-A54E-2D325AC5B3B4}" destId="{26FDBD68-7F8B-4DA9-B26E-D7C9E09DAEA4}" srcOrd="1" destOrd="0" presId="urn:microsoft.com/office/officeart/2005/8/layout/list1"/>
    <dgm:cxn modelId="{79A1F1EF-A909-4B80-84D1-19F619CD4D52}" type="presParOf" srcId="{4B2ECAB9-C25B-4634-89D0-30BC6C07F51D}" destId="{16B7A672-8745-46B1-9303-F73C2DD0A581}" srcOrd="9" destOrd="0" presId="urn:microsoft.com/office/officeart/2005/8/layout/list1"/>
    <dgm:cxn modelId="{A03931DF-8E07-40FF-BCA8-1A58F26A1DFA}" type="presParOf" srcId="{4B2ECAB9-C25B-4634-89D0-30BC6C07F51D}" destId="{08AAAECA-4762-4E88-A6F1-FCC32695DDF5}" srcOrd="10" destOrd="0" presId="urn:microsoft.com/office/officeart/2005/8/layout/list1"/>
    <dgm:cxn modelId="{6299C19A-CB5B-455E-9DAD-07824117C2CC}" type="presParOf" srcId="{4B2ECAB9-C25B-4634-89D0-30BC6C07F51D}" destId="{30653370-1E24-4773-ABE3-23374EEB5255}" srcOrd="11" destOrd="0" presId="urn:microsoft.com/office/officeart/2005/8/layout/list1"/>
    <dgm:cxn modelId="{7C3FFBE0-C989-4C5F-AFBB-BF129433CC5E}" type="presParOf" srcId="{4B2ECAB9-C25B-4634-89D0-30BC6C07F51D}" destId="{4B0BF7F8-D091-4E62-922B-4D3E5CAD9C95}" srcOrd="12" destOrd="0" presId="urn:microsoft.com/office/officeart/2005/8/layout/list1"/>
    <dgm:cxn modelId="{9406574C-F480-43A3-9679-E7121781B1D4}" type="presParOf" srcId="{4B0BF7F8-D091-4E62-922B-4D3E5CAD9C95}" destId="{3DD9FFF4-3B60-46DF-B518-718B57C6770C}" srcOrd="0" destOrd="0" presId="urn:microsoft.com/office/officeart/2005/8/layout/list1"/>
    <dgm:cxn modelId="{FC066995-687C-4FE0-B8A9-B69851A9E2C3}" type="presParOf" srcId="{4B0BF7F8-D091-4E62-922B-4D3E5CAD9C95}" destId="{C2DA03A1-022A-4A64-8743-394913A0DE55}" srcOrd="1" destOrd="0" presId="urn:microsoft.com/office/officeart/2005/8/layout/list1"/>
    <dgm:cxn modelId="{59C5091D-9F4B-434E-A3AC-FC790FC65D45}" type="presParOf" srcId="{4B2ECAB9-C25B-4634-89D0-30BC6C07F51D}" destId="{4E0C3EE6-8FB4-43C0-8645-D48574C65A3E}" srcOrd="13" destOrd="0" presId="urn:microsoft.com/office/officeart/2005/8/layout/list1"/>
    <dgm:cxn modelId="{EC88288B-637A-40FF-A980-57DB08FCD90C}" type="presParOf" srcId="{4B2ECAB9-C25B-4634-89D0-30BC6C07F51D}" destId="{5802799F-0A7B-48B6-BD36-4101F5D32A4B}" srcOrd="14" destOrd="0" presId="urn:microsoft.com/office/officeart/2005/8/layout/list1"/>
    <dgm:cxn modelId="{24F5B902-5025-4C14-AF67-715559E4329C}" type="presParOf" srcId="{4B2ECAB9-C25B-4634-89D0-30BC6C07F51D}" destId="{40CE92D7-3465-4373-9AA1-39F67F16908A}" srcOrd="15" destOrd="0" presId="urn:microsoft.com/office/officeart/2005/8/layout/list1"/>
    <dgm:cxn modelId="{436444EA-EC1F-4F25-B47A-C75E966EC9C3}" type="presParOf" srcId="{4B2ECAB9-C25B-4634-89D0-30BC6C07F51D}" destId="{266BED77-9844-45AC-9733-E609BF17FEDB}" srcOrd="16" destOrd="0" presId="urn:microsoft.com/office/officeart/2005/8/layout/list1"/>
    <dgm:cxn modelId="{2A7B5430-0173-443E-9E39-50E818573958}" type="presParOf" srcId="{266BED77-9844-45AC-9733-E609BF17FEDB}" destId="{C4164874-7CC4-4B99-A952-BF4663A881D3}" srcOrd="0" destOrd="0" presId="urn:microsoft.com/office/officeart/2005/8/layout/list1"/>
    <dgm:cxn modelId="{EFAF3160-7554-4576-9FC6-BE8A55377831}" type="presParOf" srcId="{266BED77-9844-45AC-9733-E609BF17FEDB}" destId="{B04766E2-44F1-45B0-9377-B9F2AA0CD674}" srcOrd="1" destOrd="0" presId="urn:microsoft.com/office/officeart/2005/8/layout/list1"/>
    <dgm:cxn modelId="{1C5A6950-59B5-4A45-9744-6C2E3FDBC864}" type="presParOf" srcId="{4B2ECAB9-C25B-4634-89D0-30BC6C07F51D}" destId="{832A4F7B-21E1-46B8-917B-D34CF58F81FA}" srcOrd="17" destOrd="0" presId="urn:microsoft.com/office/officeart/2005/8/layout/list1"/>
    <dgm:cxn modelId="{8786AFCD-4E87-4768-B9E7-D1AEBD4E7EB2}" type="presParOf" srcId="{4B2ECAB9-C25B-4634-89D0-30BC6C07F51D}" destId="{A0736B8F-6795-4F5F-9CEC-8FB16E172C9D}"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892865-DE18-4397-B869-A4254C9A4833}" type="doc">
      <dgm:prSet loTypeId="urn:microsoft.com/office/officeart/2005/8/layout/list1" loCatId="list" qsTypeId="urn:microsoft.com/office/officeart/2005/8/quickstyle/simple1" qsCatId="simple" csTypeId="urn:microsoft.com/office/officeart/2005/8/colors/accent1_2" csCatId="accent1" phldr="1"/>
      <dgm:spPr/>
      <dgm:t>
        <a:bodyPr/>
        <a:lstStyle/>
        <a:p>
          <a:pPr rtl="1"/>
          <a:endParaRPr lang="ar-SA"/>
        </a:p>
      </dgm:t>
    </dgm:pt>
    <dgm:pt modelId="{149EDCD7-69BB-483E-A2D8-876A5B1A6486}">
      <dgm:prSet phldrT="[نص]"/>
      <dgm:spPr/>
      <dgm:t>
        <a:bodyPr/>
        <a:lstStyle/>
        <a:p>
          <a:pPr rtl="1"/>
          <a:r>
            <a:rPr lang="ar-SA" b="1" dirty="0" smtClean="0"/>
            <a:t>الطالب كمصدر تمويلي</a:t>
          </a:r>
          <a:endParaRPr lang="ar-SA" dirty="0"/>
        </a:p>
      </dgm:t>
    </dgm:pt>
    <dgm:pt modelId="{061E8A6E-1E9A-466D-A472-E2E27C0A1B33}" type="parTrans" cxnId="{A15B6DC0-1C02-4270-A9DD-CFC37D03C126}">
      <dgm:prSet/>
      <dgm:spPr/>
      <dgm:t>
        <a:bodyPr/>
        <a:lstStyle/>
        <a:p>
          <a:pPr rtl="1"/>
          <a:endParaRPr lang="ar-SA"/>
        </a:p>
      </dgm:t>
    </dgm:pt>
    <dgm:pt modelId="{1A616ABE-549B-4D3A-8ED6-C058F169E62E}" type="sibTrans" cxnId="{A15B6DC0-1C02-4270-A9DD-CFC37D03C126}">
      <dgm:prSet/>
      <dgm:spPr/>
      <dgm:t>
        <a:bodyPr/>
        <a:lstStyle/>
        <a:p>
          <a:pPr rtl="1"/>
          <a:endParaRPr lang="ar-SA"/>
        </a:p>
      </dgm:t>
    </dgm:pt>
    <dgm:pt modelId="{A44D0DE3-F81E-46ED-BAC2-A60F927A6DE3}">
      <dgm:prSet phldrT="[نص]"/>
      <dgm:spPr/>
      <dgm:t>
        <a:bodyPr/>
        <a:lstStyle/>
        <a:p>
          <a:pPr rtl="1"/>
          <a:r>
            <a:rPr lang="ar-SA" b="1" dirty="0" smtClean="0"/>
            <a:t>المعلم كمصدر تمويلي</a:t>
          </a:r>
          <a:endParaRPr lang="ar-SA" dirty="0"/>
        </a:p>
      </dgm:t>
    </dgm:pt>
    <dgm:pt modelId="{BDA54AA3-3C75-4C43-B7F2-6B39602196A9}" type="parTrans" cxnId="{1CA436B1-308D-44BE-B07F-B6CEE0963CC3}">
      <dgm:prSet/>
      <dgm:spPr/>
      <dgm:t>
        <a:bodyPr/>
        <a:lstStyle/>
        <a:p>
          <a:pPr rtl="1"/>
          <a:endParaRPr lang="ar-SA"/>
        </a:p>
      </dgm:t>
    </dgm:pt>
    <dgm:pt modelId="{D7A7EE63-0598-452D-BB8D-593B4BF99859}" type="sibTrans" cxnId="{1CA436B1-308D-44BE-B07F-B6CEE0963CC3}">
      <dgm:prSet/>
      <dgm:spPr/>
      <dgm:t>
        <a:bodyPr/>
        <a:lstStyle/>
        <a:p>
          <a:pPr rtl="1"/>
          <a:endParaRPr lang="ar-SA"/>
        </a:p>
      </dgm:t>
    </dgm:pt>
    <dgm:pt modelId="{17875755-6780-444F-B3E1-EB3FBCA60D7D}">
      <dgm:prSet phldrT="[نص]"/>
      <dgm:spPr/>
      <dgm:t>
        <a:bodyPr/>
        <a:lstStyle/>
        <a:p>
          <a:pPr rtl="1"/>
          <a:r>
            <a:rPr lang="ar-SA" b="1" dirty="0" smtClean="0"/>
            <a:t>المدرسة كمصدر تمويلي</a:t>
          </a:r>
          <a:endParaRPr lang="ar-SA" dirty="0"/>
        </a:p>
      </dgm:t>
    </dgm:pt>
    <dgm:pt modelId="{502ECDE4-AEB4-4C40-8617-12EA6330EEE0}" type="parTrans" cxnId="{B4559AEF-6020-498B-876E-04B2D379348A}">
      <dgm:prSet/>
      <dgm:spPr/>
      <dgm:t>
        <a:bodyPr/>
        <a:lstStyle/>
        <a:p>
          <a:pPr rtl="1"/>
          <a:endParaRPr lang="ar-SA"/>
        </a:p>
      </dgm:t>
    </dgm:pt>
    <dgm:pt modelId="{925C19E2-5ED9-4C20-9F8F-0DD6BBEA0B87}" type="sibTrans" cxnId="{B4559AEF-6020-498B-876E-04B2D379348A}">
      <dgm:prSet/>
      <dgm:spPr/>
      <dgm:t>
        <a:bodyPr/>
        <a:lstStyle/>
        <a:p>
          <a:pPr rtl="1"/>
          <a:endParaRPr lang="ar-SA"/>
        </a:p>
      </dgm:t>
    </dgm:pt>
    <dgm:pt modelId="{68971366-6846-424F-A570-52CE90A95ECA}" type="pres">
      <dgm:prSet presAssocID="{49892865-DE18-4397-B869-A4254C9A4833}" presName="linear" presStyleCnt="0">
        <dgm:presLayoutVars>
          <dgm:dir/>
          <dgm:animLvl val="lvl"/>
          <dgm:resizeHandles val="exact"/>
        </dgm:presLayoutVars>
      </dgm:prSet>
      <dgm:spPr/>
    </dgm:pt>
    <dgm:pt modelId="{88E01339-9D7A-461C-8A42-2D64A8AA3FFC}" type="pres">
      <dgm:prSet presAssocID="{149EDCD7-69BB-483E-A2D8-876A5B1A6486}" presName="parentLin" presStyleCnt="0"/>
      <dgm:spPr/>
    </dgm:pt>
    <dgm:pt modelId="{01F92752-1991-4332-836C-DD6C829FC4AA}" type="pres">
      <dgm:prSet presAssocID="{149EDCD7-69BB-483E-A2D8-876A5B1A6486}" presName="parentLeftMargin" presStyleLbl="node1" presStyleIdx="0" presStyleCnt="3"/>
      <dgm:spPr/>
    </dgm:pt>
    <dgm:pt modelId="{99156340-6A2B-420E-B7A4-5D97FFA449F2}" type="pres">
      <dgm:prSet presAssocID="{149EDCD7-69BB-483E-A2D8-876A5B1A6486}" presName="parentText" presStyleLbl="node1" presStyleIdx="0" presStyleCnt="3">
        <dgm:presLayoutVars>
          <dgm:chMax val="0"/>
          <dgm:bulletEnabled val="1"/>
        </dgm:presLayoutVars>
      </dgm:prSet>
      <dgm:spPr/>
      <dgm:t>
        <a:bodyPr/>
        <a:lstStyle/>
        <a:p>
          <a:pPr rtl="1"/>
          <a:endParaRPr lang="ar-SA"/>
        </a:p>
      </dgm:t>
    </dgm:pt>
    <dgm:pt modelId="{689BF321-4490-4DA3-A28E-F4A352CF0070}" type="pres">
      <dgm:prSet presAssocID="{149EDCD7-69BB-483E-A2D8-876A5B1A6486}" presName="negativeSpace" presStyleCnt="0"/>
      <dgm:spPr/>
    </dgm:pt>
    <dgm:pt modelId="{2FDF7798-BCF4-4C7F-B874-7EF489B309E0}" type="pres">
      <dgm:prSet presAssocID="{149EDCD7-69BB-483E-A2D8-876A5B1A6486}" presName="childText" presStyleLbl="conFgAcc1" presStyleIdx="0" presStyleCnt="3">
        <dgm:presLayoutVars>
          <dgm:bulletEnabled val="1"/>
        </dgm:presLayoutVars>
      </dgm:prSet>
      <dgm:spPr/>
    </dgm:pt>
    <dgm:pt modelId="{C176390E-8DA1-4088-98E6-2E8B4FA1AA6C}" type="pres">
      <dgm:prSet presAssocID="{1A616ABE-549B-4D3A-8ED6-C058F169E62E}" presName="spaceBetweenRectangles" presStyleCnt="0"/>
      <dgm:spPr/>
    </dgm:pt>
    <dgm:pt modelId="{21E6AFED-EC3C-4577-A98F-26DCE885A527}" type="pres">
      <dgm:prSet presAssocID="{A44D0DE3-F81E-46ED-BAC2-A60F927A6DE3}" presName="parentLin" presStyleCnt="0"/>
      <dgm:spPr/>
    </dgm:pt>
    <dgm:pt modelId="{FBA648CA-25E5-4E08-9C9A-16AD641F418A}" type="pres">
      <dgm:prSet presAssocID="{A44D0DE3-F81E-46ED-BAC2-A60F927A6DE3}" presName="parentLeftMargin" presStyleLbl="node1" presStyleIdx="0" presStyleCnt="3"/>
      <dgm:spPr/>
    </dgm:pt>
    <dgm:pt modelId="{922494D6-07C7-4889-8002-16A8E3F87A34}" type="pres">
      <dgm:prSet presAssocID="{A44D0DE3-F81E-46ED-BAC2-A60F927A6DE3}" presName="parentText" presStyleLbl="node1" presStyleIdx="1" presStyleCnt="3">
        <dgm:presLayoutVars>
          <dgm:chMax val="0"/>
          <dgm:bulletEnabled val="1"/>
        </dgm:presLayoutVars>
      </dgm:prSet>
      <dgm:spPr/>
      <dgm:t>
        <a:bodyPr/>
        <a:lstStyle/>
        <a:p>
          <a:pPr rtl="1"/>
          <a:endParaRPr lang="ar-SA"/>
        </a:p>
      </dgm:t>
    </dgm:pt>
    <dgm:pt modelId="{D0D001D4-4370-4800-AA99-791C0C911D84}" type="pres">
      <dgm:prSet presAssocID="{A44D0DE3-F81E-46ED-BAC2-A60F927A6DE3}" presName="negativeSpace" presStyleCnt="0"/>
      <dgm:spPr/>
    </dgm:pt>
    <dgm:pt modelId="{525687E4-1944-4514-B20C-5E24147A353E}" type="pres">
      <dgm:prSet presAssocID="{A44D0DE3-F81E-46ED-BAC2-A60F927A6DE3}" presName="childText" presStyleLbl="conFgAcc1" presStyleIdx="1" presStyleCnt="3">
        <dgm:presLayoutVars>
          <dgm:bulletEnabled val="1"/>
        </dgm:presLayoutVars>
      </dgm:prSet>
      <dgm:spPr/>
    </dgm:pt>
    <dgm:pt modelId="{DBF5DD49-1CB0-404A-BB45-2B465696E2CA}" type="pres">
      <dgm:prSet presAssocID="{D7A7EE63-0598-452D-BB8D-593B4BF99859}" presName="spaceBetweenRectangles" presStyleCnt="0"/>
      <dgm:spPr/>
    </dgm:pt>
    <dgm:pt modelId="{E9782EB5-76E7-4952-8C97-3029CD7C3273}" type="pres">
      <dgm:prSet presAssocID="{17875755-6780-444F-B3E1-EB3FBCA60D7D}" presName="parentLin" presStyleCnt="0"/>
      <dgm:spPr/>
    </dgm:pt>
    <dgm:pt modelId="{A99215FB-1A7F-484C-9E26-6F33BC62D3BB}" type="pres">
      <dgm:prSet presAssocID="{17875755-6780-444F-B3E1-EB3FBCA60D7D}" presName="parentLeftMargin" presStyleLbl="node1" presStyleIdx="1" presStyleCnt="3"/>
      <dgm:spPr/>
    </dgm:pt>
    <dgm:pt modelId="{2D726228-BE48-4642-82B2-13C5BF49D673}" type="pres">
      <dgm:prSet presAssocID="{17875755-6780-444F-B3E1-EB3FBCA60D7D}" presName="parentText" presStyleLbl="node1" presStyleIdx="2" presStyleCnt="3">
        <dgm:presLayoutVars>
          <dgm:chMax val="0"/>
          <dgm:bulletEnabled val="1"/>
        </dgm:presLayoutVars>
      </dgm:prSet>
      <dgm:spPr/>
      <dgm:t>
        <a:bodyPr/>
        <a:lstStyle/>
        <a:p>
          <a:pPr rtl="1"/>
          <a:endParaRPr lang="ar-SA"/>
        </a:p>
      </dgm:t>
    </dgm:pt>
    <dgm:pt modelId="{EC047ECE-0F92-4D63-B134-1641F984EF6F}" type="pres">
      <dgm:prSet presAssocID="{17875755-6780-444F-B3E1-EB3FBCA60D7D}" presName="negativeSpace" presStyleCnt="0"/>
      <dgm:spPr/>
    </dgm:pt>
    <dgm:pt modelId="{24C6A7F2-8D5B-4141-AA52-3DE752F170B8}" type="pres">
      <dgm:prSet presAssocID="{17875755-6780-444F-B3E1-EB3FBCA60D7D}" presName="childText" presStyleLbl="conFgAcc1" presStyleIdx="2" presStyleCnt="3">
        <dgm:presLayoutVars>
          <dgm:bulletEnabled val="1"/>
        </dgm:presLayoutVars>
      </dgm:prSet>
      <dgm:spPr/>
    </dgm:pt>
  </dgm:ptLst>
  <dgm:cxnLst>
    <dgm:cxn modelId="{3DB18256-1EC7-4BD8-8D1B-EDCC648742A6}" type="presOf" srcId="{149EDCD7-69BB-483E-A2D8-876A5B1A6486}" destId="{99156340-6A2B-420E-B7A4-5D97FFA449F2}" srcOrd="1" destOrd="0" presId="urn:microsoft.com/office/officeart/2005/8/layout/list1"/>
    <dgm:cxn modelId="{A5E8242F-04E5-4A1F-9DE0-AA33C5A0D6E9}" type="presOf" srcId="{17875755-6780-444F-B3E1-EB3FBCA60D7D}" destId="{2D726228-BE48-4642-82B2-13C5BF49D673}" srcOrd="1" destOrd="0" presId="urn:microsoft.com/office/officeart/2005/8/layout/list1"/>
    <dgm:cxn modelId="{1CA436B1-308D-44BE-B07F-B6CEE0963CC3}" srcId="{49892865-DE18-4397-B869-A4254C9A4833}" destId="{A44D0DE3-F81E-46ED-BAC2-A60F927A6DE3}" srcOrd="1" destOrd="0" parTransId="{BDA54AA3-3C75-4C43-B7F2-6B39602196A9}" sibTransId="{D7A7EE63-0598-452D-BB8D-593B4BF99859}"/>
    <dgm:cxn modelId="{D49CB0A3-DBDD-456C-8F3F-C9FB7824007C}" type="presOf" srcId="{A44D0DE3-F81E-46ED-BAC2-A60F927A6DE3}" destId="{FBA648CA-25E5-4E08-9C9A-16AD641F418A}" srcOrd="0" destOrd="0" presId="urn:microsoft.com/office/officeart/2005/8/layout/list1"/>
    <dgm:cxn modelId="{E85B87F5-CCCA-475F-8B6C-9C9EC3261A0E}" type="presOf" srcId="{17875755-6780-444F-B3E1-EB3FBCA60D7D}" destId="{A99215FB-1A7F-484C-9E26-6F33BC62D3BB}" srcOrd="0" destOrd="0" presId="urn:microsoft.com/office/officeart/2005/8/layout/list1"/>
    <dgm:cxn modelId="{E10AADA0-8DD1-47BC-80E2-1ECA50185D37}" type="presOf" srcId="{A44D0DE3-F81E-46ED-BAC2-A60F927A6DE3}" destId="{922494D6-07C7-4889-8002-16A8E3F87A34}" srcOrd="1" destOrd="0" presId="urn:microsoft.com/office/officeart/2005/8/layout/list1"/>
    <dgm:cxn modelId="{37929C9E-16FB-4C9C-BC76-1EE8A1607014}" type="presOf" srcId="{49892865-DE18-4397-B869-A4254C9A4833}" destId="{68971366-6846-424F-A570-52CE90A95ECA}" srcOrd="0" destOrd="0" presId="urn:microsoft.com/office/officeart/2005/8/layout/list1"/>
    <dgm:cxn modelId="{B4559AEF-6020-498B-876E-04B2D379348A}" srcId="{49892865-DE18-4397-B869-A4254C9A4833}" destId="{17875755-6780-444F-B3E1-EB3FBCA60D7D}" srcOrd="2" destOrd="0" parTransId="{502ECDE4-AEB4-4C40-8617-12EA6330EEE0}" sibTransId="{925C19E2-5ED9-4C20-9F8F-0DD6BBEA0B87}"/>
    <dgm:cxn modelId="{996C0F54-7E83-437B-A090-8794A85BFA2F}" type="presOf" srcId="{149EDCD7-69BB-483E-A2D8-876A5B1A6486}" destId="{01F92752-1991-4332-836C-DD6C829FC4AA}" srcOrd="0" destOrd="0" presId="urn:microsoft.com/office/officeart/2005/8/layout/list1"/>
    <dgm:cxn modelId="{A15B6DC0-1C02-4270-A9DD-CFC37D03C126}" srcId="{49892865-DE18-4397-B869-A4254C9A4833}" destId="{149EDCD7-69BB-483E-A2D8-876A5B1A6486}" srcOrd="0" destOrd="0" parTransId="{061E8A6E-1E9A-466D-A472-E2E27C0A1B33}" sibTransId="{1A616ABE-549B-4D3A-8ED6-C058F169E62E}"/>
    <dgm:cxn modelId="{90FDE6C4-3174-4A0D-8584-71EE1528EF6E}" type="presParOf" srcId="{68971366-6846-424F-A570-52CE90A95ECA}" destId="{88E01339-9D7A-461C-8A42-2D64A8AA3FFC}" srcOrd="0" destOrd="0" presId="urn:microsoft.com/office/officeart/2005/8/layout/list1"/>
    <dgm:cxn modelId="{4DD542F5-9FA8-4D17-9FAB-3FD57BE155D8}" type="presParOf" srcId="{88E01339-9D7A-461C-8A42-2D64A8AA3FFC}" destId="{01F92752-1991-4332-836C-DD6C829FC4AA}" srcOrd="0" destOrd="0" presId="urn:microsoft.com/office/officeart/2005/8/layout/list1"/>
    <dgm:cxn modelId="{161C6B44-212D-42E7-9D40-CF3D0AB48FA9}" type="presParOf" srcId="{88E01339-9D7A-461C-8A42-2D64A8AA3FFC}" destId="{99156340-6A2B-420E-B7A4-5D97FFA449F2}" srcOrd="1" destOrd="0" presId="urn:microsoft.com/office/officeart/2005/8/layout/list1"/>
    <dgm:cxn modelId="{0CE59821-4FF6-4753-B712-8AB1755B6B4E}" type="presParOf" srcId="{68971366-6846-424F-A570-52CE90A95ECA}" destId="{689BF321-4490-4DA3-A28E-F4A352CF0070}" srcOrd="1" destOrd="0" presId="urn:microsoft.com/office/officeart/2005/8/layout/list1"/>
    <dgm:cxn modelId="{244667BB-9CB7-4371-8282-BF1806F48B60}" type="presParOf" srcId="{68971366-6846-424F-A570-52CE90A95ECA}" destId="{2FDF7798-BCF4-4C7F-B874-7EF489B309E0}" srcOrd="2" destOrd="0" presId="urn:microsoft.com/office/officeart/2005/8/layout/list1"/>
    <dgm:cxn modelId="{3F9B2B6F-A068-4BD9-B579-3DBBDAB7D5C1}" type="presParOf" srcId="{68971366-6846-424F-A570-52CE90A95ECA}" destId="{C176390E-8DA1-4088-98E6-2E8B4FA1AA6C}" srcOrd="3" destOrd="0" presId="urn:microsoft.com/office/officeart/2005/8/layout/list1"/>
    <dgm:cxn modelId="{B53C1545-968D-4A5D-A233-3EC311A00447}" type="presParOf" srcId="{68971366-6846-424F-A570-52CE90A95ECA}" destId="{21E6AFED-EC3C-4577-A98F-26DCE885A527}" srcOrd="4" destOrd="0" presId="urn:microsoft.com/office/officeart/2005/8/layout/list1"/>
    <dgm:cxn modelId="{1A9CF235-648A-4A73-96F6-630CB82A788E}" type="presParOf" srcId="{21E6AFED-EC3C-4577-A98F-26DCE885A527}" destId="{FBA648CA-25E5-4E08-9C9A-16AD641F418A}" srcOrd="0" destOrd="0" presId="urn:microsoft.com/office/officeart/2005/8/layout/list1"/>
    <dgm:cxn modelId="{B5D55390-6D9B-410A-BF01-A157A25185BD}" type="presParOf" srcId="{21E6AFED-EC3C-4577-A98F-26DCE885A527}" destId="{922494D6-07C7-4889-8002-16A8E3F87A34}" srcOrd="1" destOrd="0" presId="urn:microsoft.com/office/officeart/2005/8/layout/list1"/>
    <dgm:cxn modelId="{9FA189E7-E016-4192-9E03-10F8D76AA300}" type="presParOf" srcId="{68971366-6846-424F-A570-52CE90A95ECA}" destId="{D0D001D4-4370-4800-AA99-791C0C911D84}" srcOrd="5" destOrd="0" presId="urn:microsoft.com/office/officeart/2005/8/layout/list1"/>
    <dgm:cxn modelId="{3A41AEB5-27DD-4EE7-BF8C-C578FF489D60}" type="presParOf" srcId="{68971366-6846-424F-A570-52CE90A95ECA}" destId="{525687E4-1944-4514-B20C-5E24147A353E}" srcOrd="6" destOrd="0" presId="urn:microsoft.com/office/officeart/2005/8/layout/list1"/>
    <dgm:cxn modelId="{13A27071-8707-4330-93EB-8C209A535849}" type="presParOf" srcId="{68971366-6846-424F-A570-52CE90A95ECA}" destId="{DBF5DD49-1CB0-404A-BB45-2B465696E2CA}" srcOrd="7" destOrd="0" presId="urn:microsoft.com/office/officeart/2005/8/layout/list1"/>
    <dgm:cxn modelId="{720730B1-2C1F-498B-B3E4-1AE657CE4A03}" type="presParOf" srcId="{68971366-6846-424F-A570-52CE90A95ECA}" destId="{E9782EB5-76E7-4952-8C97-3029CD7C3273}" srcOrd="8" destOrd="0" presId="urn:microsoft.com/office/officeart/2005/8/layout/list1"/>
    <dgm:cxn modelId="{CA23619D-1124-42E3-82DD-550825DD61C8}" type="presParOf" srcId="{E9782EB5-76E7-4952-8C97-3029CD7C3273}" destId="{A99215FB-1A7F-484C-9E26-6F33BC62D3BB}" srcOrd="0" destOrd="0" presId="urn:microsoft.com/office/officeart/2005/8/layout/list1"/>
    <dgm:cxn modelId="{A50F0E6C-9E34-497E-A379-8513FFBA61C2}" type="presParOf" srcId="{E9782EB5-76E7-4952-8C97-3029CD7C3273}" destId="{2D726228-BE48-4642-82B2-13C5BF49D673}" srcOrd="1" destOrd="0" presId="urn:microsoft.com/office/officeart/2005/8/layout/list1"/>
    <dgm:cxn modelId="{5C002FB5-53E6-4E2A-A1D7-CA14D11534F8}" type="presParOf" srcId="{68971366-6846-424F-A570-52CE90A95ECA}" destId="{EC047ECE-0F92-4D63-B134-1641F984EF6F}" srcOrd="9" destOrd="0" presId="urn:microsoft.com/office/officeart/2005/8/layout/list1"/>
    <dgm:cxn modelId="{A171120E-10A5-44F5-B117-9F659CEC60A4}" type="presParOf" srcId="{68971366-6846-424F-A570-52CE90A95ECA}" destId="{24C6A7F2-8D5B-4141-AA52-3DE752F170B8}"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E48788B-7349-4012-BE93-F4379A32E793}" type="doc">
      <dgm:prSet loTypeId="urn:microsoft.com/office/officeart/2005/8/layout/list1" loCatId="list" qsTypeId="urn:microsoft.com/office/officeart/2005/8/quickstyle/simple1" qsCatId="simple" csTypeId="urn:microsoft.com/office/officeart/2005/8/colors/colorful1" csCatId="colorful" phldr="1"/>
      <dgm:spPr/>
      <dgm:t>
        <a:bodyPr/>
        <a:lstStyle/>
        <a:p>
          <a:pPr rtl="1"/>
          <a:endParaRPr lang="ar-SA"/>
        </a:p>
      </dgm:t>
    </dgm:pt>
    <dgm:pt modelId="{1A577018-F8A1-4D7E-8B78-6F528E5962AB}">
      <dgm:prSet phldrT="[نص]" custT="1"/>
      <dgm:spPr/>
      <dgm:t>
        <a:bodyPr/>
        <a:lstStyle/>
        <a:p>
          <a:pPr rtl="1"/>
          <a:r>
            <a:rPr lang="ar-SA" sz="2800" b="1" dirty="0" smtClean="0"/>
            <a:t>مشروعات المشكلات العلمية</a:t>
          </a:r>
          <a:endParaRPr lang="ar-SA" sz="2800" b="1" dirty="0"/>
        </a:p>
      </dgm:t>
    </dgm:pt>
    <dgm:pt modelId="{EAA7493F-E2C5-4814-A961-D3C37295B58B}" type="parTrans" cxnId="{305F6333-F17D-47DF-A698-DC76FDC9B231}">
      <dgm:prSet/>
      <dgm:spPr/>
      <dgm:t>
        <a:bodyPr/>
        <a:lstStyle/>
        <a:p>
          <a:pPr rtl="1"/>
          <a:endParaRPr lang="ar-SA"/>
        </a:p>
      </dgm:t>
    </dgm:pt>
    <dgm:pt modelId="{5A613C5A-508F-49CD-BC6F-7ED93038A262}" type="sibTrans" cxnId="{305F6333-F17D-47DF-A698-DC76FDC9B231}">
      <dgm:prSet/>
      <dgm:spPr/>
      <dgm:t>
        <a:bodyPr/>
        <a:lstStyle/>
        <a:p>
          <a:pPr rtl="1"/>
          <a:endParaRPr lang="ar-SA"/>
        </a:p>
      </dgm:t>
    </dgm:pt>
    <dgm:pt modelId="{D46CE0DC-E9B4-47EE-A40C-2105CAFDB715}">
      <dgm:prSet custT="1"/>
      <dgm:spPr/>
      <dgm:t>
        <a:bodyPr/>
        <a:lstStyle/>
        <a:p>
          <a:pPr rtl="1"/>
          <a:r>
            <a:rPr lang="ar-SA" sz="2800" b="1" dirty="0" smtClean="0"/>
            <a:t>المشروعات البنائية (الإنشائية)</a:t>
          </a:r>
          <a:endParaRPr lang="ar-SA" sz="2800" dirty="0"/>
        </a:p>
      </dgm:t>
    </dgm:pt>
    <dgm:pt modelId="{DCEC59C0-9C71-4467-80A4-1EB68D9FEFE3}" type="parTrans" cxnId="{B1FFF3C3-AB62-4397-B2A6-B9A9F8396D70}">
      <dgm:prSet/>
      <dgm:spPr/>
      <dgm:t>
        <a:bodyPr/>
        <a:lstStyle/>
        <a:p>
          <a:pPr rtl="1"/>
          <a:endParaRPr lang="ar-SA"/>
        </a:p>
      </dgm:t>
    </dgm:pt>
    <dgm:pt modelId="{916068E9-BB57-4085-86C4-1BBEA7DCC8C4}" type="sibTrans" cxnId="{B1FFF3C3-AB62-4397-B2A6-B9A9F8396D70}">
      <dgm:prSet/>
      <dgm:spPr/>
      <dgm:t>
        <a:bodyPr/>
        <a:lstStyle/>
        <a:p>
          <a:pPr rtl="1"/>
          <a:endParaRPr lang="ar-SA"/>
        </a:p>
      </dgm:t>
    </dgm:pt>
    <dgm:pt modelId="{E1BC08D3-65D4-41E4-A57E-11562739EC75}">
      <dgm:prSet custT="1"/>
      <dgm:spPr/>
      <dgm:t>
        <a:bodyPr/>
        <a:lstStyle/>
        <a:p>
          <a:pPr rtl="1"/>
          <a:r>
            <a:rPr lang="ar-SA" sz="2800" b="1" dirty="0" smtClean="0"/>
            <a:t>المشروعات</a:t>
          </a:r>
          <a:r>
            <a:rPr lang="ar-SA" sz="2300" b="1" dirty="0" smtClean="0"/>
            <a:t> </a:t>
          </a:r>
          <a:r>
            <a:rPr lang="ar-SA" sz="2800" b="1" dirty="0" smtClean="0"/>
            <a:t>الترفيهية</a:t>
          </a:r>
          <a:endParaRPr lang="ar-SA" sz="2800" b="1" dirty="0"/>
        </a:p>
      </dgm:t>
    </dgm:pt>
    <dgm:pt modelId="{E0B2DD71-0BD0-4A0A-A166-A6C5FC5ECD24}" type="parTrans" cxnId="{904DD602-1B1B-47CC-A794-E1452D045BF9}">
      <dgm:prSet/>
      <dgm:spPr/>
      <dgm:t>
        <a:bodyPr/>
        <a:lstStyle/>
        <a:p>
          <a:pPr rtl="1"/>
          <a:endParaRPr lang="ar-SA"/>
        </a:p>
      </dgm:t>
    </dgm:pt>
    <dgm:pt modelId="{1C8CA027-9A7D-4366-AFA3-CCB1C9AE4257}" type="sibTrans" cxnId="{904DD602-1B1B-47CC-A794-E1452D045BF9}">
      <dgm:prSet/>
      <dgm:spPr/>
      <dgm:t>
        <a:bodyPr/>
        <a:lstStyle/>
        <a:p>
          <a:pPr rtl="1"/>
          <a:endParaRPr lang="ar-SA"/>
        </a:p>
      </dgm:t>
    </dgm:pt>
    <dgm:pt modelId="{735BC0B0-23EC-4510-93CF-931AA3E71613}">
      <dgm:prSet custT="1"/>
      <dgm:spPr/>
      <dgm:t>
        <a:bodyPr/>
        <a:lstStyle/>
        <a:p>
          <a:pPr rtl="1"/>
          <a:r>
            <a:rPr lang="ar-SA" sz="2800" b="1" dirty="0" smtClean="0"/>
            <a:t>مشروعات إكساب المهارات</a:t>
          </a:r>
          <a:endParaRPr lang="ar-SA" sz="2800" b="1" dirty="0"/>
        </a:p>
      </dgm:t>
    </dgm:pt>
    <dgm:pt modelId="{E35EB518-6079-40FF-8D8F-44F3C8479096}" type="parTrans" cxnId="{887444C4-7864-4411-B757-3A84DE421A08}">
      <dgm:prSet/>
      <dgm:spPr/>
      <dgm:t>
        <a:bodyPr/>
        <a:lstStyle/>
        <a:p>
          <a:pPr rtl="1"/>
          <a:endParaRPr lang="ar-SA"/>
        </a:p>
      </dgm:t>
    </dgm:pt>
    <dgm:pt modelId="{D3F7C586-F9C0-4FC5-9A8E-EC9CC0BA395F}" type="sibTrans" cxnId="{887444C4-7864-4411-B757-3A84DE421A08}">
      <dgm:prSet/>
      <dgm:spPr/>
      <dgm:t>
        <a:bodyPr/>
        <a:lstStyle/>
        <a:p>
          <a:pPr rtl="1"/>
          <a:endParaRPr lang="ar-SA"/>
        </a:p>
      </dgm:t>
    </dgm:pt>
    <dgm:pt modelId="{6FB8ED77-B9D4-4E20-A80C-7609DB5D0CA5}" type="pres">
      <dgm:prSet presAssocID="{AE48788B-7349-4012-BE93-F4379A32E793}" presName="linear" presStyleCnt="0">
        <dgm:presLayoutVars>
          <dgm:dir/>
          <dgm:animLvl val="lvl"/>
          <dgm:resizeHandles val="exact"/>
        </dgm:presLayoutVars>
      </dgm:prSet>
      <dgm:spPr/>
    </dgm:pt>
    <dgm:pt modelId="{3CA77D4F-84CE-4FC7-A0EF-C8A0349D9888}" type="pres">
      <dgm:prSet presAssocID="{D46CE0DC-E9B4-47EE-A40C-2105CAFDB715}" presName="parentLin" presStyleCnt="0"/>
      <dgm:spPr/>
    </dgm:pt>
    <dgm:pt modelId="{FAD46BB3-450E-470B-B79D-C9E7D6BAEBBC}" type="pres">
      <dgm:prSet presAssocID="{D46CE0DC-E9B4-47EE-A40C-2105CAFDB715}" presName="parentLeftMargin" presStyleLbl="node1" presStyleIdx="0" presStyleCnt="4"/>
      <dgm:spPr/>
    </dgm:pt>
    <dgm:pt modelId="{0C7957E4-8345-4E33-81FE-C06200FF414B}" type="pres">
      <dgm:prSet presAssocID="{D46CE0DC-E9B4-47EE-A40C-2105CAFDB715}" presName="parentText" presStyleLbl="node1" presStyleIdx="0" presStyleCnt="4">
        <dgm:presLayoutVars>
          <dgm:chMax val="0"/>
          <dgm:bulletEnabled val="1"/>
        </dgm:presLayoutVars>
      </dgm:prSet>
      <dgm:spPr/>
    </dgm:pt>
    <dgm:pt modelId="{D22D0300-B168-41F7-8659-CDA49A68577B}" type="pres">
      <dgm:prSet presAssocID="{D46CE0DC-E9B4-47EE-A40C-2105CAFDB715}" presName="negativeSpace" presStyleCnt="0"/>
      <dgm:spPr/>
    </dgm:pt>
    <dgm:pt modelId="{8509BB58-1AD9-447D-AC67-746672780B2E}" type="pres">
      <dgm:prSet presAssocID="{D46CE0DC-E9B4-47EE-A40C-2105CAFDB715}" presName="childText" presStyleLbl="conFgAcc1" presStyleIdx="0" presStyleCnt="4">
        <dgm:presLayoutVars>
          <dgm:bulletEnabled val="1"/>
        </dgm:presLayoutVars>
      </dgm:prSet>
      <dgm:spPr/>
    </dgm:pt>
    <dgm:pt modelId="{38C911C8-60CC-46D3-BB99-5A56C08D1DBF}" type="pres">
      <dgm:prSet presAssocID="{916068E9-BB57-4085-86C4-1BBEA7DCC8C4}" presName="spaceBetweenRectangles" presStyleCnt="0"/>
      <dgm:spPr/>
    </dgm:pt>
    <dgm:pt modelId="{1FDD36D4-E200-4732-8BB3-0F3417B85747}" type="pres">
      <dgm:prSet presAssocID="{E1BC08D3-65D4-41E4-A57E-11562739EC75}" presName="parentLin" presStyleCnt="0"/>
      <dgm:spPr/>
    </dgm:pt>
    <dgm:pt modelId="{29C6E52E-EC60-4978-BC02-B76E2358C37A}" type="pres">
      <dgm:prSet presAssocID="{E1BC08D3-65D4-41E4-A57E-11562739EC75}" presName="parentLeftMargin" presStyleLbl="node1" presStyleIdx="0" presStyleCnt="4"/>
      <dgm:spPr/>
    </dgm:pt>
    <dgm:pt modelId="{1DAFCCDE-D7A9-4E9B-9169-23457692B20B}" type="pres">
      <dgm:prSet presAssocID="{E1BC08D3-65D4-41E4-A57E-11562739EC75}" presName="parentText" presStyleLbl="node1" presStyleIdx="1" presStyleCnt="4">
        <dgm:presLayoutVars>
          <dgm:chMax val="0"/>
          <dgm:bulletEnabled val="1"/>
        </dgm:presLayoutVars>
      </dgm:prSet>
      <dgm:spPr/>
    </dgm:pt>
    <dgm:pt modelId="{53058F5A-D2EA-40B7-AF69-AC3C18AC533E}" type="pres">
      <dgm:prSet presAssocID="{E1BC08D3-65D4-41E4-A57E-11562739EC75}" presName="negativeSpace" presStyleCnt="0"/>
      <dgm:spPr/>
    </dgm:pt>
    <dgm:pt modelId="{F00F2F12-8678-4462-9A68-27B19321328C}" type="pres">
      <dgm:prSet presAssocID="{E1BC08D3-65D4-41E4-A57E-11562739EC75}" presName="childText" presStyleLbl="conFgAcc1" presStyleIdx="1" presStyleCnt="4">
        <dgm:presLayoutVars>
          <dgm:bulletEnabled val="1"/>
        </dgm:presLayoutVars>
      </dgm:prSet>
      <dgm:spPr/>
    </dgm:pt>
    <dgm:pt modelId="{798C95EB-55A3-45EE-9633-C10C8B4E035E}" type="pres">
      <dgm:prSet presAssocID="{1C8CA027-9A7D-4366-AFA3-CCB1C9AE4257}" presName="spaceBetweenRectangles" presStyleCnt="0"/>
      <dgm:spPr/>
    </dgm:pt>
    <dgm:pt modelId="{4BACB5BC-414A-4959-80CA-D024B10D64C1}" type="pres">
      <dgm:prSet presAssocID="{1A577018-F8A1-4D7E-8B78-6F528E5962AB}" presName="parentLin" presStyleCnt="0"/>
      <dgm:spPr/>
    </dgm:pt>
    <dgm:pt modelId="{14174522-C3B5-4D9D-8B3E-8922B576DC9E}" type="pres">
      <dgm:prSet presAssocID="{1A577018-F8A1-4D7E-8B78-6F528E5962AB}" presName="parentLeftMargin" presStyleLbl="node1" presStyleIdx="1" presStyleCnt="4"/>
      <dgm:spPr/>
    </dgm:pt>
    <dgm:pt modelId="{EEA897D6-9F8F-44C5-B84E-470C88A3E390}" type="pres">
      <dgm:prSet presAssocID="{1A577018-F8A1-4D7E-8B78-6F528E5962AB}" presName="parentText" presStyleLbl="node1" presStyleIdx="2" presStyleCnt="4">
        <dgm:presLayoutVars>
          <dgm:chMax val="0"/>
          <dgm:bulletEnabled val="1"/>
        </dgm:presLayoutVars>
      </dgm:prSet>
      <dgm:spPr/>
      <dgm:t>
        <a:bodyPr/>
        <a:lstStyle/>
        <a:p>
          <a:pPr rtl="1"/>
          <a:endParaRPr lang="ar-SA"/>
        </a:p>
      </dgm:t>
    </dgm:pt>
    <dgm:pt modelId="{5973AE8E-6F58-47CE-9A07-DB7F0074A627}" type="pres">
      <dgm:prSet presAssocID="{1A577018-F8A1-4D7E-8B78-6F528E5962AB}" presName="negativeSpace" presStyleCnt="0"/>
      <dgm:spPr/>
    </dgm:pt>
    <dgm:pt modelId="{A08679F7-EA50-4D37-983C-FA5F6F937291}" type="pres">
      <dgm:prSet presAssocID="{1A577018-F8A1-4D7E-8B78-6F528E5962AB}" presName="childText" presStyleLbl="conFgAcc1" presStyleIdx="2" presStyleCnt="4">
        <dgm:presLayoutVars>
          <dgm:bulletEnabled val="1"/>
        </dgm:presLayoutVars>
      </dgm:prSet>
      <dgm:spPr/>
    </dgm:pt>
    <dgm:pt modelId="{317C131C-C58E-4575-8BC8-5E3F47105650}" type="pres">
      <dgm:prSet presAssocID="{5A613C5A-508F-49CD-BC6F-7ED93038A262}" presName="spaceBetweenRectangles" presStyleCnt="0"/>
      <dgm:spPr/>
    </dgm:pt>
    <dgm:pt modelId="{75D19C77-AF70-4512-B184-D458F4E84E1C}" type="pres">
      <dgm:prSet presAssocID="{735BC0B0-23EC-4510-93CF-931AA3E71613}" presName="parentLin" presStyleCnt="0"/>
      <dgm:spPr/>
    </dgm:pt>
    <dgm:pt modelId="{C967A95D-8868-465C-93F0-7F355B2D9024}" type="pres">
      <dgm:prSet presAssocID="{735BC0B0-23EC-4510-93CF-931AA3E71613}" presName="parentLeftMargin" presStyleLbl="node1" presStyleIdx="2" presStyleCnt="4"/>
      <dgm:spPr/>
    </dgm:pt>
    <dgm:pt modelId="{0E174EE6-9C20-4696-9DD2-6400FF7515E9}" type="pres">
      <dgm:prSet presAssocID="{735BC0B0-23EC-4510-93CF-931AA3E71613}" presName="parentText" presStyleLbl="node1" presStyleIdx="3" presStyleCnt="4">
        <dgm:presLayoutVars>
          <dgm:chMax val="0"/>
          <dgm:bulletEnabled val="1"/>
        </dgm:presLayoutVars>
      </dgm:prSet>
      <dgm:spPr/>
    </dgm:pt>
    <dgm:pt modelId="{A19C312A-1416-4BB0-9906-EDCCB14B7989}" type="pres">
      <dgm:prSet presAssocID="{735BC0B0-23EC-4510-93CF-931AA3E71613}" presName="negativeSpace" presStyleCnt="0"/>
      <dgm:spPr/>
    </dgm:pt>
    <dgm:pt modelId="{1570DD8B-2F43-46A1-994F-AAEECFF2B844}" type="pres">
      <dgm:prSet presAssocID="{735BC0B0-23EC-4510-93CF-931AA3E71613}" presName="childText" presStyleLbl="conFgAcc1" presStyleIdx="3" presStyleCnt="4">
        <dgm:presLayoutVars>
          <dgm:bulletEnabled val="1"/>
        </dgm:presLayoutVars>
      </dgm:prSet>
      <dgm:spPr/>
    </dgm:pt>
  </dgm:ptLst>
  <dgm:cxnLst>
    <dgm:cxn modelId="{70CE76FB-62F6-43EC-9230-CBEBEBADBE37}" type="presOf" srcId="{D46CE0DC-E9B4-47EE-A40C-2105CAFDB715}" destId="{FAD46BB3-450E-470B-B79D-C9E7D6BAEBBC}" srcOrd="0" destOrd="0" presId="urn:microsoft.com/office/officeart/2005/8/layout/list1"/>
    <dgm:cxn modelId="{B1FFF3C3-AB62-4397-B2A6-B9A9F8396D70}" srcId="{AE48788B-7349-4012-BE93-F4379A32E793}" destId="{D46CE0DC-E9B4-47EE-A40C-2105CAFDB715}" srcOrd="0" destOrd="0" parTransId="{DCEC59C0-9C71-4467-80A4-1EB68D9FEFE3}" sibTransId="{916068E9-BB57-4085-86C4-1BBEA7DCC8C4}"/>
    <dgm:cxn modelId="{904DD602-1B1B-47CC-A794-E1452D045BF9}" srcId="{AE48788B-7349-4012-BE93-F4379A32E793}" destId="{E1BC08D3-65D4-41E4-A57E-11562739EC75}" srcOrd="1" destOrd="0" parTransId="{E0B2DD71-0BD0-4A0A-A166-A6C5FC5ECD24}" sibTransId="{1C8CA027-9A7D-4366-AFA3-CCB1C9AE4257}"/>
    <dgm:cxn modelId="{81BDF41B-47B1-4619-A52E-AA07BEB8D4ED}" type="presOf" srcId="{E1BC08D3-65D4-41E4-A57E-11562739EC75}" destId="{1DAFCCDE-D7A9-4E9B-9169-23457692B20B}" srcOrd="1" destOrd="0" presId="urn:microsoft.com/office/officeart/2005/8/layout/list1"/>
    <dgm:cxn modelId="{575967A5-F238-46F0-84D1-41B0309548D1}" type="presOf" srcId="{735BC0B0-23EC-4510-93CF-931AA3E71613}" destId="{0E174EE6-9C20-4696-9DD2-6400FF7515E9}" srcOrd="1" destOrd="0" presId="urn:microsoft.com/office/officeart/2005/8/layout/list1"/>
    <dgm:cxn modelId="{3D1BAF70-308C-4CC1-909D-63706580E03A}" type="presOf" srcId="{735BC0B0-23EC-4510-93CF-931AA3E71613}" destId="{C967A95D-8868-465C-93F0-7F355B2D9024}" srcOrd="0" destOrd="0" presId="urn:microsoft.com/office/officeart/2005/8/layout/list1"/>
    <dgm:cxn modelId="{1F3EB58F-2626-492C-88D1-827B3D036040}" type="presOf" srcId="{E1BC08D3-65D4-41E4-A57E-11562739EC75}" destId="{29C6E52E-EC60-4978-BC02-B76E2358C37A}" srcOrd="0" destOrd="0" presId="urn:microsoft.com/office/officeart/2005/8/layout/list1"/>
    <dgm:cxn modelId="{3EE6DC0C-178D-435D-8665-D84A4C2ED9C6}" type="presOf" srcId="{1A577018-F8A1-4D7E-8B78-6F528E5962AB}" destId="{EEA897D6-9F8F-44C5-B84E-470C88A3E390}" srcOrd="1" destOrd="0" presId="urn:microsoft.com/office/officeart/2005/8/layout/list1"/>
    <dgm:cxn modelId="{F1333606-B5D6-4B8A-9B74-2EE2721FF8D3}" type="presOf" srcId="{D46CE0DC-E9B4-47EE-A40C-2105CAFDB715}" destId="{0C7957E4-8345-4E33-81FE-C06200FF414B}" srcOrd="1" destOrd="0" presId="urn:microsoft.com/office/officeart/2005/8/layout/list1"/>
    <dgm:cxn modelId="{305F6333-F17D-47DF-A698-DC76FDC9B231}" srcId="{AE48788B-7349-4012-BE93-F4379A32E793}" destId="{1A577018-F8A1-4D7E-8B78-6F528E5962AB}" srcOrd="2" destOrd="0" parTransId="{EAA7493F-E2C5-4814-A961-D3C37295B58B}" sibTransId="{5A613C5A-508F-49CD-BC6F-7ED93038A262}"/>
    <dgm:cxn modelId="{D74CAF4D-2162-4C96-9EED-04A88968DB56}" type="presOf" srcId="{AE48788B-7349-4012-BE93-F4379A32E793}" destId="{6FB8ED77-B9D4-4E20-A80C-7609DB5D0CA5}" srcOrd="0" destOrd="0" presId="urn:microsoft.com/office/officeart/2005/8/layout/list1"/>
    <dgm:cxn modelId="{887444C4-7864-4411-B757-3A84DE421A08}" srcId="{AE48788B-7349-4012-BE93-F4379A32E793}" destId="{735BC0B0-23EC-4510-93CF-931AA3E71613}" srcOrd="3" destOrd="0" parTransId="{E35EB518-6079-40FF-8D8F-44F3C8479096}" sibTransId="{D3F7C586-F9C0-4FC5-9A8E-EC9CC0BA395F}"/>
    <dgm:cxn modelId="{A55BF46E-3188-471F-93A1-CF69A0C07972}" type="presOf" srcId="{1A577018-F8A1-4D7E-8B78-6F528E5962AB}" destId="{14174522-C3B5-4D9D-8B3E-8922B576DC9E}" srcOrd="0" destOrd="0" presId="urn:microsoft.com/office/officeart/2005/8/layout/list1"/>
    <dgm:cxn modelId="{0178DD70-EBEF-4389-8E16-2C60B263E109}" type="presParOf" srcId="{6FB8ED77-B9D4-4E20-A80C-7609DB5D0CA5}" destId="{3CA77D4F-84CE-4FC7-A0EF-C8A0349D9888}" srcOrd="0" destOrd="0" presId="urn:microsoft.com/office/officeart/2005/8/layout/list1"/>
    <dgm:cxn modelId="{1859781A-EF19-45F3-962B-0CFBE6C9DB32}" type="presParOf" srcId="{3CA77D4F-84CE-4FC7-A0EF-C8A0349D9888}" destId="{FAD46BB3-450E-470B-B79D-C9E7D6BAEBBC}" srcOrd="0" destOrd="0" presId="urn:microsoft.com/office/officeart/2005/8/layout/list1"/>
    <dgm:cxn modelId="{F06903B8-D4AD-477C-A632-C66C58CC121D}" type="presParOf" srcId="{3CA77D4F-84CE-4FC7-A0EF-C8A0349D9888}" destId="{0C7957E4-8345-4E33-81FE-C06200FF414B}" srcOrd="1" destOrd="0" presId="urn:microsoft.com/office/officeart/2005/8/layout/list1"/>
    <dgm:cxn modelId="{73B346C4-010D-4823-B6E3-246BB490185E}" type="presParOf" srcId="{6FB8ED77-B9D4-4E20-A80C-7609DB5D0CA5}" destId="{D22D0300-B168-41F7-8659-CDA49A68577B}" srcOrd="1" destOrd="0" presId="urn:microsoft.com/office/officeart/2005/8/layout/list1"/>
    <dgm:cxn modelId="{0A9C3088-C450-4975-9DD3-B54297966362}" type="presParOf" srcId="{6FB8ED77-B9D4-4E20-A80C-7609DB5D0CA5}" destId="{8509BB58-1AD9-447D-AC67-746672780B2E}" srcOrd="2" destOrd="0" presId="urn:microsoft.com/office/officeart/2005/8/layout/list1"/>
    <dgm:cxn modelId="{38FA6C9E-6259-4558-B685-8F29B0204B24}" type="presParOf" srcId="{6FB8ED77-B9D4-4E20-A80C-7609DB5D0CA5}" destId="{38C911C8-60CC-46D3-BB99-5A56C08D1DBF}" srcOrd="3" destOrd="0" presId="urn:microsoft.com/office/officeart/2005/8/layout/list1"/>
    <dgm:cxn modelId="{9613EB60-66B2-44CD-A70F-3C724500440F}" type="presParOf" srcId="{6FB8ED77-B9D4-4E20-A80C-7609DB5D0CA5}" destId="{1FDD36D4-E200-4732-8BB3-0F3417B85747}" srcOrd="4" destOrd="0" presId="urn:microsoft.com/office/officeart/2005/8/layout/list1"/>
    <dgm:cxn modelId="{13AA1978-FEC8-4121-8A13-320635416D21}" type="presParOf" srcId="{1FDD36D4-E200-4732-8BB3-0F3417B85747}" destId="{29C6E52E-EC60-4978-BC02-B76E2358C37A}" srcOrd="0" destOrd="0" presId="urn:microsoft.com/office/officeart/2005/8/layout/list1"/>
    <dgm:cxn modelId="{B320B235-AF11-4AA2-A935-A3BBB43B1EBA}" type="presParOf" srcId="{1FDD36D4-E200-4732-8BB3-0F3417B85747}" destId="{1DAFCCDE-D7A9-4E9B-9169-23457692B20B}" srcOrd="1" destOrd="0" presId="urn:microsoft.com/office/officeart/2005/8/layout/list1"/>
    <dgm:cxn modelId="{86416FAB-F078-430E-A8F7-25868F9C6FAC}" type="presParOf" srcId="{6FB8ED77-B9D4-4E20-A80C-7609DB5D0CA5}" destId="{53058F5A-D2EA-40B7-AF69-AC3C18AC533E}" srcOrd="5" destOrd="0" presId="urn:microsoft.com/office/officeart/2005/8/layout/list1"/>
    <dgm:cxn modelId="{39CDD5FC-DA9C-44D7-9F5A-7AF80814592C}" type="presParOf" srcId="{6FB8ED77-B9D4-4E20-A80C-7609DB5D0CA5}" destId="{F00F2F12-8678-4462-9A68-27B19321328C}" srcOrd="6" destOrd="0" presId="urn:microsoft.com/office/officeart/2005/8/layout/list1"/>
    <dgm:cxn modelId="{C005AF8F-2635-4343-B9EE-EF7BFA8F5804}" type="presParOf" srcId="{6FB8ED77-B9D4-4E20-A80C-7609DB5D0CA5}" destId="{798C95EB-55A3-45EE-9633-C10C8B4E035E}" srcOrd="7" destOrd="0" presId="urn:microsoft.com/office/officeart/2005/8/layout/list1"/>
    <dgm:cxn modelId="{EECAC4B9-E4F9-49CE-9024-205F22188263}" type="presParOf" srcId="{6FB8ED77-B9D4-4E20-A80C-7609DB5D0CA5}" destId="{4BACB5BC-414A-4959-80CA-D024B10D64C1}" srcOrd="8" destOrd="0" presId="urn:microsoft.com/office/officeart/2005/8/layout/list1"/>
    <dgm:cxn modelId="{EC9C87FE-B5D6-4C3B-9B6C-0BF43AAF03E4}" type="presParOf" srcId="{4BACB5BC-414A-4959-80CA-D024B10D64C1}" destId="{14174522-C3B5-4D9D-8B3E-8922B576DC9E}" srcOrd="0" destOrd="0" presId="urn:microsoft.com/office/officeart/2005/8/layout/list1"/>
    <dgm:cxn modelId="{4866F27C-798E-4C84-BBFB-AA42538E966A}" type="presParOf" srcId="{4BACB5BC-414A-4959-80CA-D024B10D64C1}" destId="{EEA897D6-9F8F-44C5-B84E-470C88A3E390}" srcOrd="1" destOrd="0" presId="urn:microsoft.com/office/officeart/2005/8/layout/list1"/>
    <dgm:cxn modelId="{A576E13D-04BF-48D4-9189-0292B4591008}" type="presParOf" srcId="{6FB8ED77-B9D4-4E20-A80C-7609DB5D0CA5}" destId="{5973AE8E-6F58-47CE-9A07-DB7F0074A627}" srcOrd="9" destOrd="0" presId="urn:microsoft.com/office/officeart/2005/8/layout/list1"/>
    <dgm:cxn modelId="{97FD124A-107E-427D-9272-B51F5FFCB006}" type="presParOf" srcId="{6FB8ED77-B9D4-4E20-A80C-7609DB5D0CA5}" destId="{A08679F7-EA50-4D37-983C-FA5F6F937291}" srcOrd="10" destOrd="0" presId="urn:microsoft.com/office/officeart/2005/8/layout/list1"/>
    <dgm:cxn modelId="{8BF80C88-51F7-4EAC-9602-C9B853C4EDAC}" type="presParOf" srcId="{6FB8ED77-B9D4-4E20-A80C-7609DB5D0CA5}" destId="{317C131C-C58E-4575-8BC8-5E3F47105650}" srcOrd="11" destOrd="0" presId="urn:microsoft.com/office/officeart/2005/8/layout/list1"/>
    <dgm:cxn modelId="{2A728273-8EC0-4540-A91E-689DD9494816}" type="presParOf" srcId="{6FB8ED77-B9D4-4E20-A80C-7609DB5D0CA5}" destId="{75D19C77-AF70-4512-B184-D458F4E84E1C}" srcOrd="12" destOrd="0" presId="urn:microsoft.com/office/officeart/2005/8/layout/list1"/>
    <dgm:cxn modelId="{CF1F13B6-238E-4A1B-9AA5-65D3149DB61C}" type="presParOf" srcId="{75D19C77-AF70-4512-B184-D458F4E84E1C}" destId="{C967A95D-8868-465C-93F0-7F355B2D9024}" srcOrd="0" destOrd="0" presId="urn:microsoft.com/office/officeart/2005/8/layout/list1"/>
    <dgm:cxn modelId="{2B472673-6E84-41C6-A1DB-76CE6853970A}" type="presParOf" srcId="{75D19C77-AF70-4512-B184-D458F4E84E1C}" destId="{0E174EE6-9C20-4696-9DD2-6400FF7515E9}" srcOrd="1" destOrd="0" presId="urn:microsoft.com/office/officeart/2005/8/layout/list1"/>
    <dgm:cxn modelId="{7C7B7B3A-9CB9-4BB7-A115-2B8E63B77195}" type="presParOf" srcId="{6FB8ED77-B9D4-4E20-A80C-7609DB5D0CA5}" destId="{A19C312A-1416-4BB0-9906-EDCCB14B7989}" srcOrd="13" destOrd="0" presId="urn:microsoft.com/office/officeart/2005/8/layout/list1"/>
    <dgm:cxn modelId="{D200507F-42B8-4283-922E-5EFF7F85A841}" type="presParOf" srcId="{6FB8ED77-B9D4-4E20-A80C-7609DB5D0CA5}" destId="{1570DD8B-2F43-46A1-994F-AAEECFF2B844}"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69D1070-539A-4876-8CB7-AEA4892F6872}" type="doc">
      <dgm:prSet loTypeId="urn:microsoft.com/office/officeart/2009/layout/ReverseList" loCatId="relationship" qsTypeId="urn:microsoft.com/office/officeart/2005/8/quickstyle/simple1" qsCatId="simple" csTypeId="urn:microsoft.com/office/officeart/2005/8/colors/colorful1" csCatId="colorful" phldr="1"/>
      <dgm:spPr/>
      <dgm:t>
        <a:bodyPr/>
        <a:lstStyle/>
        <a:p>
          <a:pPr rtl="1"/>
          <a:endParaRPr lang="ar-SA"/>
        </a:p>
      </dgm:t>
    </dgm:pt>
    <dgm:pt modelId="{4258C895-306E-4C3E-AE90-0C3519716E12}">
      <dgm:prSet phldrT="[نص]"/>
      <dgm:spPr/>
      <dgm:t>
        <a:bodyPr/>
        <a:lstStyle/>
        <a:p>
          <a:pPr rtl="1"/>
          <a:r>
            <a:rPr lang="ar-SA" dirty="0" smtClean="0"/>
            <a:t>مشروع جماعي </a:t>
          </a:r>
          <a:endParaRPr lang="ar-SA" dirty="0"/>
        </a:p>
      </dgm:t>
    </dgm:pt>
    <dgm:pt modelId="{08628192-594F-4E37-B233-7561E72C7A15}" type="parTrans" cxnId="{2A2A86F8-C2AA-4332-AD3C-63BEFA37CEFA}">
      <dgm:prSet/>
      <dgm:spPr/>
      <dgm:t>
        <a:bodyPr/>
        <a:lstStyle/>
        <a:p>
          <a:pPr rtl="1"/>
          <a:endParaRPr lang="ar-SA"/>
        </a:p>
      </dgm:t>
    </dgm:pt>
    <dgm:pt modelId="{D51D4C57-08E6-4F9F-8A6E-7899F5A78394}" type="sibTrans" cxnId="{2A2A86F8-C2AA-4332-AD3C-63BEFA37CEFA}">
      <dgm:prSet/>
      <dgm:spPr/>
      <dgm:t>
        <a:bodyPr/>
        <a:lstStyle/>
        <a:p>
          <a:pPr rtl="1"/>
          <a:endParaRPr lang="ar-SA"/>
        </a:p>
      </dgm:t>
    </dgm:pt>
    <dgm:pt modelId="{48B976CC-2BEA-4990-A96C-D2513C1E460B}">
      <dgm:prSet phldrT="[نص]"/>
      <dgm:spPr/>
      <dgm:t>
        <a:bodyPr/>
        <a:lstStyle/>
        <a:p>
          <a:pPr rtl="1"/>
          <a:r>
            <a:rPr lang="ar-SA" dirty="0" smtClean="0"/>
            <a:t>مشروع فردي</a:t>
          </a:r>
          <a:endParaRPr lang="ar-SA" dirty="0"/>
        </a:p>
      </dgm:t>
    </dgm:pt>
    <dgm:pt modelId="{CB37C0BD-FE41-4144-B388-624BE7E83316}" type="parTrans" cxnId="{A742A78A-846F-49BF-918D-A92112D0EE0F}">
      <dgm:prSet/>
      <dgm:spPr/>
      <dgm:t>
        <a:bodyPr/>
        <a:lstStyle/>
        <a:p>
          <a:pPr rtl="1"/>
          <a:endParaRPr lang="ar-SA"/>
        </a:p>
      </dgm:t>
    </dgm:pt>
    <dgm:pt modelId="{E0FC48C1-AFDE-4CBB-9F8E-92A8AE217CEC}" type="sibTrans" cxnId="{A742A78A-846F-49BF-918D-A92112D0EE0F}">
      <dgm:prSet/>
      <dgm:spPr/>
      <dgm:t>
        <a:bodyPr/>
        <a:lstStyle/>
        <a:p>
          <a:pPr rtl="1"/>
          <a:endParaRPr lang="ar-SA"/>
        </a:p>
      </dgm:t>
    </dgm:pt>
    <dgm:pt modelId="{E28232C6-4B2A-4FBF-90B2-149506E6CC33}" type="pres">
      <dgm:prSet presAssocID="{F69D1070-539A-4876-8CB7-AEA4892F6872}" presName="Name0" presStyleCnt="0">
        <dgm:presLayoutVars>
          <dgm:chMax val="2"/>
          <dgm:chPref val="2"/>
          <dgm:animLvl val="lvl"/>
        </dgm:presLayoutVars>
      </dgm:prSet>
      <dgm:spPr/>
    </dgm:pt>
    <dgm:pt modelId="{29250D0D-EA32-4CF5-9DB1-CEB9A1E1E608}" type="pres">
      <dgm:prSet presAssocID="{F69D1070-539A-4876-8CB7-AEA4892F6872}" presName="LeftText" presStyleLbl="revTx" presStyleIdx="0" presStyleCnt="0">
        <dgm:presLayoutVars>
          <dgm:bulletEnabled val="1"/>
        </dgm:presLayoutVars>
      </dgm:prSet>
      <dgm:spPr/>
    </dgm:pt>
    <dgm:pt modelId="{2F9675FA-A6B2-42A8-B2BF-D066689D174E}" type="pres">
      <dgm:prSet presAssocID="{F69D1070-539A-4876-8CB7-AEA4892F6872}" presName="LeftNode" presStyleLbl="bgImgPlace1" presStyleIdx="0" presStyleCnt="2">
        <dgm:presLayoutVars>
          <dgm:chMax val="2"/>
          <dgm:chPref val="2"/>
        </dgm:presLayoutVars>
      </dgm:prSet>
      <dgm:spPr/>
    </dgm:pt>
    <dgm:pt modelId="{BB7F8C9C-4AF9-49D8-92D1-77A8DF3331F8}" type="pres">
      <dgm:prSet presAssocID="{F69D1070-539A-4876-8CB7-AEA4892F6872}" presName="RightText" presStyleLbl="revTx" presStyleIdx="0" presStyleCnt="0">
        <dgm:presLayoutVars>
          <dgm:bulletEnabled val="1"/>
        </dgm:presLayoutVars>
      </dgm:prSet>
      <dgm:spPr/>
      <dgm:t>
        <a:bodyPr/>
        <a:lstStyle/>
        <a:p>
          <a:pPr rtl="1"/>
          <a:endParaRPr lang="ar-SA"/>
        </a:p>
      </dgm:t>
    </dgm:pt>
    <dgm:pt modelId="{55F1B688-FDCD-4C87-A81D-11DA3B6D3301}" type="pres">
      <dgm:prSet presAssocID="{F69D1070-539A-4876-8CB7-AEA4892F6872}" presName="RightNode" presStyleLbl="bgImgPlace1" presStyleIdx="1" presStyleCnt="2">
        <dgm:presLayoutVars>
          <dgm:chMax val="0"/>
          <dgm:chPref val="0"/>
        </dgm:presLayoutVars>
      </dgm:prSet>
      <dgm:spPr/>
      <dgm:t>
        <a:bodyPr/>
        <a:lstStyle/>
        <a:p>
          <a:pPr rtl="1"/>
          <a:endParaRPr lang="ar-SA"/>
        </a:p>
      </dgm:t>
    </dgm:pt>
    <dgm:pt modelId="{298A2F2D-A162-4A31-ACF0-A757A4E4F933}" type="pres">
      <dgm:prSet presAssocID="{F69D1070-539A-4876-8CB7-AEA4892F6872}" presName="TopArrow" presStyleLbl="node1" presStyleIdx="0" presStyleCnt="2"/>
      <dgm:spPr/>
    </dgm:pt>
    <dgm:pt modelId="{8AE5955D-6BE2-4DB3-B6A1-32A45F57087D}" type="pres">
      <dgm:prSet presAssocID="{F69D1070-539A-4876-8CB7-AEA4892F6872}" presName="BottomArrow" presStyleLbl="node1" presStyleIdx="1" presStyleCnt="2"/>
      <dgm:spPr/>
    </dgm:pt>
  </dgm:ptLst>
  <dgm:cxnLst>
    <dgm:cxn modelId="{A742A78A-846F-49BF-918D-A92112D0EE0F}" srcId="{F69D1070-539A-4876-8CB7-AEA4892F6872}" destId="{48B976CC-2BEA-4990-A96C-D2513C1E460B}" srcOrd="1" destOrd="0" parTransId="{CB37C0BD-FE41-4144-B388-624BE7E83316}" sibTransId="{E0FC48C1-AFDE-4CBB-9F8E-92A8AE217CEC}"/>
    <dgm:cxn modelId="{56DDE636-80F2-4EBC-9684-7B9E5EDB645A}" type="presOf" srcId="{F69D1070-539A-4876-8CB7-AEA4892F6872}" destId="{E28232C6-4B2A-4FBF-90B2-149506E6CC33}" srcOrd="0" destOrd="0" presId="urn:microsoft.com/office/officeart/2009/layout/ReverseList"/>
    <dgm:cxn modelId="{0DBF30FC-051E-46A6-B685-5C61BA017E9F}" type="presOf" srcId="{4258C895-306E-4C3E-AE90-0C3519716E12}" destId="{2F9675FA-A6B2-42A8-B2BF-D066689D174E}" srcOrd="1" destOrd="0" presId="urn:microsoft.com/office/officeart/2009/layout/ReverseList"/>
    <dgm:cxn modelId="{61FB8263-2DCC-4D6C-AEAD-ACB9FAFDFE51}" type="presOf" srcId="{48B976CC-2BEA-4990-A96C-D2513C1E460B}" destId="{BB7F8C9C-4AF9-49D8-92D1-77A8DF3331F8}" srcOrd="0" destOrd="0" presId="urn:microsoft.com/office/officeart/2009/layout/ReverseList"/>
    <dgm:cxn modelId="{B1900F35-BC90-4DBF-A45B-E001A51D0659}" type="presOf" srcId="{4258C895-306E-4C3E-AE90-0C3519716E12}" destId="{29250D0D-EA32-4CF5-9DB1-CEB9A1E1E608}" srcOrd="0" destOrd="0" presId="urn:microsoft.com/office/officeart/2009/layout/ReverseList"/>
    <dgm:cxn modelId="{2A2A86F8-C2AA-4332-AD3C-63BEFA37CEFA}" srcId="{F69D1070-539A-4876-8CB7-AEA4892F6872}" destId="{4258C895-306E-4C3E-AE90-0C3519716E12}" srcOrd="0" destOrd="0" parTransId="{08628192-594F-4E37-B233-7561E72C7A15}" sibTransId="{D51D4C57-08E6-4F9F-8A6E-7899F5A78394}"/>
    <dgm:cxn modelId="{552DC35A-3E25-4171-9F92-69EAA8A1C69D}" type="presOf" srcId="{48B976CC-2BEA-4990-A96C-D2513C1E460B}" destId="{55F1B688-FDCD-4C87-A81D-11DA3B6D3301}" srcOrd="1" destOrd="0" presId="urn:microsoft.com/office/officeart/2009/layout/ReverseList"/>
    <dgm:cxn modelId="{95D5324D-DB32-4B98-BF5F-8DDCAC4547A2}" type="presParOf" srcId="{E28232C6-4B2A-4FBF-90B2-149506E6CC33}" destId="{29250D0D-EA32-4CF5-9DB1-CEB9A1E1E608}" srcOrd="0" destOrd="0" presId="urn:microsoft.com/office/officeart/2009/layout/ReverseList"/>
    <dgm:cxn modelId="{9877CAC2-1BD0-456E-8256-90D7A649B721}" type="presParOf" srcId="{E28232C6-4B2A-4FBF-90B2-149506E6CC33}" destId="{2F9675FA-A6B2-42A8-B2BF-D066689D174E}" srcOrd="1" destOrd="0" presId="urn:microsoft.com/office/officeart/2009/layout/ReverseList"/>
    <dgm:cxn modelId="{041AF7E9-06AB-437E-B898-5EA9182A11BA}" type="presParOf" srcId="{E28232C6-4B2A-4FBF-90B2-149506E6CC33}" destId="{BB7F8C9C-4AF9-49D8-92D1-77A8DF3331F8}" srcOrd="2" destOrd="0" presId="urn:microsoft.com/office/officeart/2009/layout/ReverseList"/>
    <dgm:cxn modelId="{AC9AA460-9C6F-439B-99BE-EE0CD882AD95}" type="presParOf" srcId="{E28232C6-4B2A-4FBF-90B2-149506E6CC33}" destId="{55F1B688-FDCD-4C87-A81D-11DA3B6D3301}" srcOrd="3" destOrd="0" presId="urn:microsoft.com/office/officeart/2009/layout/ReverseList"/>
    <dgm:cxn modelId="{38EBB07C-AD3F-41F1-AC29-7C625CBD7427}" type="presParOf" srcId="{E28232C6-4B2A-4FBF-90B2-149506E6CC33}" destId="{298A2F2D-A162-4A31-ACF0-A757A4E4F933}" srcOrd="4" destOrd="0" presId="urn:microsoft.com/office/officeart/2009/layout/ReverseList"/>
    <dgm:cxn modelId="{6BCAAD08-6D49-45FC-8836-4BF42BE841FD}" type="presParOf" srcId="{E28232C6-4B2A-4FBF-90B2-149506E6CC33}" destId="{8AE5955D-6BE2-4DB3-B6A1-32A45F57087D}" srcOrd="5"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A27118-86CC-4B1A-91E1-BE0C137FAD4A}">
      <dsp:nvSpPr>
        <dsp:cNvPr id="0" name=""/>
        <dsp:cNvSpPr/>
      </dsp:nvSpPr>
      <dsp:spPr>
        <a:xfrm>
          <a:off x="0" y="344181"/>
          <a:ext cx="8229600" cy="5040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A5336C3-FBA0-4F0C-87ED-035AF842078F}">
      <dsp:nvSpPr>
        <dsp:cNvPr id="0" name=""/>
        <dsp:cNvSpPr/>
      </dsp:nvSpPr>
      <dsp:spPr>
        <a:xfrm>
          <a:off x="411480" y="48981"/>
          <a:ext cx="5760720" cy="5904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422400" rtl="1">
            <a:lnSpc>
              <a:spcPct val="90000"/>
            </a:lnSpc>
            <a:spcBef>
              <a:spcPct val="0"/>
            </a:spcBef>
            <a:spcAft>
              <a:spcPct val="35000"/>
            </a:spcAft>
          </a:pPr>
          <a:r>
            <a:rPr lang="ar-SA" sz="3200" kern="1200" dirty="0" smtClean="0"/>
            <a:t>اختيار المشروع </a:t>
          </a:r>
          <a:endParaRPr lang="ar-SA" sz="3200" kern="1200" dirty="0"/>
        </a:p>
      </dsp:txBody>
      <dsp:txXfrm>
        <a:off x="440301" y="77802"/>
        <a:ext cx="5703078" cy="532758"/>
      </dsp:txXfrm>
    </dsp:sp>
    <dsp:sp modelId="{4095F1DF-A134-4B1A-9A38-8495D9849A6A}">
      <dsp:nvSpPr>
        <dsp:cNvPr id="0" name=""/>
        <dsp:cNvSpPr/>
      </dsp:nvSpPr>
      <dsp:spPr>
        <a:xfrm>
          <a:off x="0" y="1251381"/>
          <a:ext cx="8229600" cy="5040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57AD8C7-A3A7-4925-9C2A-C0B7B2792F0E}">
      <dsp:nvSpPr>
        <dsp:cNvPr id="0" name=""/>
        <dsp:cNvSpPr/>
      </dsp:nvSpPr>
      <dsp:spPr>
        <a:xfrm>
          <a:off x="411480" y="956181"/>
          <a:ext cx="5760720" cy="5904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422400" rtl="1">
            <a:lnSpc>
              <a:spcPct val="90000"/>
            </a:lnSpc>
            <a:spcBef>
              <a:spcPct val="0"/>
            </a:spcBef>
            <a:spcAft>
              <a:spcPct val="35000"/>
            </a:spcAft>
          </a:pPr>
          <a:r>
            <a:rPr lang="ar-SA" sz="3200" kern="1200" dirty="0" smtClean="0"/>
            <a:t>وضع</a:t>
          </a:r>
          <a:r>
            <a:rPr lang="ar-SA" sz="2000" kern="1200" dirty="0" smtClean="0"/>
            <a:t> </a:t>
          </a:r>
          <a:r>
            <a:rPr lang="ar-SA" sz="3200" kern="1200" dirty="0" smtClean="0"/>
            <a:t>خطة</a:t>
          </a:r>
          <a:r>
            <a:rPr lang="ar-SA" sz="2000" kern="1200" dirty="0" smtClean="0"/>
            <a:t> </a:t>
          </a:r>
          <a:r>
            <a:rPr lang="ar-SA" sz="3200" kern="1200" dirty="0" smtClean="0"/>
            <a:t>المشروع</a:t>
          </a:r>
          <a:endParaRPr lang="ar-SA" sz="3200" kern="1200" dirty="0"/>
        </a:p>
      </dsp:txBody>
      <dsp:txXfrm>
        <a:off x="440301" y="985002"/>
        <a:ext cx="5703078" cy="532758"/>
      </dsp:txXfrm>
    </dsp:sp>
    <dsp:sp modelId="{08AAAECA-4762-4E88-A6F1-FCC32695DDF5}">
      <dsp:nvSpPr>
        <dsp:cNvPr id="0" name=""/>
        <dsp:cNvSpPr/>
      </dsp:nvSpPr>
      <dsp:spPr>
        <a:xfrm>
          <a:off x="0" y="2158581"/>
          <a:ext cx="8229600" cy="5040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FDBD68-7F8B-4DA9-B26E-D7C9E09DAEA4}">
      <dsp:nvSpPr>
        <dsp:cNvPr id="0" name=""/>
        <dsp:cNvSpPr/>
      </dsp:nvSpPr>
      <dsp:spPr>
        <a:xfrm>
          <a:off x="411480" y="1863381"/>
          <a:ext cx="5760720" cy="5904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422400" rtl="1">
            <a:lnSpc>
              <a:spcPct val="90000"/>
            </a:lnSpc>
            <a:spcBef>
              <a:spcPct val="0"/>
            </a:spcBef>
            <a:spcAft>
              <a:spcPct val="35000"/>
            </a:spcAft>
          </a:pPr>
          <a:r>
            <a:rPr lang="ar-SA" sz="3200" kern="1200" dirty="0" smtClean="0"/>
            <a:t>تنفيذ المشروع</a:t>
          </a:r>
          <a:endParaRPr lang="ar-SA" sz="3200" kern="1200" dirty="0"/>
        </a:p>
      </dsp:txBody>
      <dsp:txXfrm>
        <a:off x="440301" y="1892202"/>
        <a:ext cx="5703078" cy="532758"/>
      </dsp:txXfrm>
    </dsp:sp>
    <dsp:sp modelId="{5802799F-0A7B-48B6-BD36-4101F5D32A4B}">
      <dsp:nvSpPr>
        <dsp:cNvPr id="0" name=""/>
        <dsp:cNvSpPr/>
      </dsp:nvSpPr>
      <dsp:spPr>
        <a:xfrm>
          <a:off x="0" y="3065781"/>
          <a:ext cx="8229600" cy="5040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2DA03A1-022A-4A64-8743-394913A0DE55}">
      <dsp:nvSpPr>
        <dsp:cNvPr id="0" name=""/>
        <dsp:cNvSpPr/>
      </dsp:nvSpPr>
      <dsp:spPr>
        <a:xfrm>
          <a:off x="411480" y="2770581"/>
          <a:ext cx="5760720" cy="59040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422400" rtl="1">
            <a:lnSpc>
              <a:spcPct val="90000"/>
            </a:lnSpc>
            <a:spcBef>
              <a:spcPct val="0"/>
            </a:spcBef>
            <a:spcAft>
              <a:spcPct val="35000"/>
            </a:spcAft>
          </a:pPr>
          <a:r>
            <a:rPr lang="ar-SA" sz="3200" kern="1200" dirty="0" smtClean="0"/>
            <a:t>تقويم ومتابعة المشروع</a:t>
          </a:r>
          <a:endParaRPr lang="ar-SA" sz="3200" kern="1200" dirty="0"/>
        </a:p>
      </dsp:txBody>
      <dsp:txXfrm>
        <a:off x="440301" y="2799402"/>
        <a:ext cx="5703078" cy="532758"/>
      </dsp:txXfrm>
    </dsp:sp>
    <dsp:sp modelId="{A0736B8F-6795-4F5F-9CEC-8FB16E172C9D}">
      <dsp:nvSpPr>
        <dsp:cNvPr id="0" name=""/>
        <dsp:cNvSpPr/>
      </dsp:nvSpPr>
      <dsp:spPr>
        <a:xfrm>
          <a:off x="0" y="3972981"/>
          <a:ext cx="8229600" cy="504000"/>
        </a:xfrm>
        <a:prstGeom prst="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04766E2-44F1-45B0-9377-B9F2AA0CD674}">
      <dsp:nvSpPr>
        <dsp:cNvPr id="0" name=""/>
        <dsp:cNvSpPr/>
      </dsp:nvSpPr>
      <dsp:spPr>
        <a:xfrm>
          <a:off x="411480" y="3677781"/>
          <a:ext cx="5760720" cy="590400"/>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422400" rtl="1">
            <a:lnSpc>
              <a:spcPct val="90000"/>
            </a:lnSpc>
            <a:spcBef>
              <a:spcPct val="0"/>
            </a:spcBef>
            <a:spcAft>
              <a:spcPct val="35000"/>
            </a:spcAft>
          </a:pPr>
          <a:r>
            <a:rPr lang="ar-DZ" sz="3200" kern="1200" dirty="0" smtClean="0"/>
            <a:t>مرحلة كتابة تقرير المشروع</a:t>
          </a:r>
          <a:endParaRPr lang="ar-SA" sz="3200" kern="1200" dirty="0"/>
        </a:p>
      </dsp:txBody>
      <dsp:txXfrm>
        <a:off x="440301" y="3706602"/>
        <a:ext cx="5703078" cy="5327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DF7798-BCF4-4C7F-B874-7EF489B309E0}">
      <dsp:nvSpPr>
        <dsp:cNvPr id="0" name=""/>
        <dsp:cNvSpPr/>
      </dsp:nvSpPr>
      <dsp:spPr>
        <a:xfrm>
          <a:off x="0" y="543261"/>
          <a:ext cx="8229600" cy="856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9156340-6A2B-420E-B7A4-5D97FFA449F2}">
      <dsp:nvSpPr>
        <dsp:cNvPr id="0" name=""/>
        <dsp:cNvSpPr/>
      </dsp:nvSpPr>
      <dsp:spPr>
        <a:xfrm>
          <a:off x="411480" y="41421"/>
          <a:ext cx="5760720" cy="10036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511300" rtl="1">
            <a:lnSpc>
              <a:spcPct val="90000"/>
            </a:lnSpc>
            <a:spcBef>
              <a:spcPct val="0"/>
            </a:spcBef>
            <a:spcAft>
              <a:spcPct val="35000"/>
            </a:spcAft>
          </a:pPr>
          <a:r>
            <a:rPr lang="ar-SA" sz="3400" b="1" kern="1200" dirty="0" smtClean="0"/>
            <a:t>الطالب كمصدر تمويلي</a:t>
          </a:r>
          <a:endParaRPr lang="ar-SA" sz="3400" kern="1200" dirty="0"/>
        </a:p>
      </dsp:txBody>
      <dsp:txXfrm>
        <a:off x="460476" y="90417"/>
        <a:ext cx="5662728" cy="905688"/>
      </dsp:txXfrm>
    </dsp:sp>
    <dsp:sp modelId="{525687E4-1944-4514-B20C-5E24147A353E}">
      <dsp:nvSpPr>
        <dsp:cNvPr id="0" name=""/>
        <dsp:cNvSpPr/>
      </dsp:nvSpPr>
      <dsp:spPr>
        <a:xfrm>
          <a:off x="0" y="2085501"/>
          <a:ext cx="8229600" cy="856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22494D6-07C7-4889-8002-16A8E3F87A34}">
      <dsp:nvSpPr>
        <dsp:cNvPr id="0" name=""/>
        <dsp:cNvSpPr/>
      </dsp:nvSpPr>
      <dsp:spPr>
        <a:xfrm>
          <a:off x="411480" y="1583661"/>
          <a:ext cx="5760720" cy="10036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511300" rtl="1">
            <a:lnSpc>
              <a:spcPct val="90000"/>
            </a:lnSpc>
            <a:spcBef>
              <a:spcPct val="0"/>
            </a:spcBef>
            <a:spcAft>
              <a:spcPct val="35000"/>
            </a:spcAft>
          </a:pPr>
          <a:r>
            <a:rPr lang="ar-SA" sz="3400" b="1" kern="1200" dirty="0" smtClean="0"/>
            <a:t>المعلم كمصدر تمويلي</a:t>
          </a:r>
          <a:endParaRPr lang="ar-SA" sz="3400" kern="1200" dirty="0"/>
        </a:p>
      </dsp:txBody>
      <dsp:txXfrm>
        <a:off x="460476" y="1632657"/>
        <a:ext cx="5662728" cy="905688"/>
      </dsp:txXfrm>
    </dsp:sp>
    <dsp:sp modelId="{24C6A7F2-8D5B-4141-AA52-3DE752F170B8}">
      <dsp:nvSpPr>
        <dsp:cNvPr id="0" name=""/>
        <dsp:cNvSpPr/>
      </dsp:nvSpPr>
      <dsp:spPr>
        <a:xfrm>
          <a:off x="0" y="3627741"/>
          <a:ext cx="8229600" cy="856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D726228-BE48-4642-82B2-13C5BF49D673}">
      <dsp:nvSpPr>
        <dsp:cNvPr id="0" name=""/>
        <dsp:cNvSpPr/>
      </dsp:nvSpPr>
      <dsp:spPr>
        <a:xfrm>
          <a:off x="411480" y="3125901"/>
          <a:ext cx="5760720" cy="10036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511300" rtl="1">
            <a:lnSpc>
              <a:spcPct val="90000"/>
            </a:lnSpc>
            <a:spcBef>
              <a:spcPct val="0"/>
            </a:spcBef>
            <a:spcAft>
              <a:spcPct val="35000"/>
            </a:spcAft>
          </a:pPr>
          <a:r>
            <a:rPr lang="ar-SA" sz="3400" b="1" kern="1200" dirty="0" smtClean="0"/>
            <a:t>المدرسة كمصدر تمويلي</a:t>
          </a:r>
          <a:endParaRPr lang="ar-SA" sz="3400" kern="1200" dirty="0"/>
        </a:p>
      </dsp:txBody>
      <dsp:txXfrm>
        <a:off x="460476" y="3174897"/>
        <a:ext cx="5662728" cy="9056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09BB58-1AD9-447D-AC67-746672780B2E}">
      <dsp:nvSpPr>
        <dsp:cNvPr id="0" name=""/>
        <dsp:cNvSpPr/>
      </dsp:nvSpPr>
      <dsp:spPr>
        <a:xfrm>
          <a:off x="0" y="347020"/>
          <a:ext cx="6096000" cy="5796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C7957E4-8345-4E33-81FE-C06200FF414B}">
      <dsp:nvSpPr>
        <dsp:cNvPr id="0" name=""/>
        <dsp:cNvSpPr/>
      </dsp:nvSpPr>
      <dsp:spPr>
        <a:xfrm>
          <a:off x="304800" y="7539"/>
          <a:ext cx="4267200" cy="67896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244600" rtl="1">
            <a:lnSpc>
              <a:spcPct val="90000"/>
            </a:lnSpc>
            <a:spcBef>
              <a:spcPct val="0"/>
            </a:spcBef>
            <a:spcAft>
              <a:spcPct val="35000"/>
            </a:spcAft>
          </a:pPr>
          <a:r>
            <a:rPr lang="ar-SA" sz="2800" b="1" kern="1200" dirty="0" smtClean="0"/>
            <a:t>المشروعات البنائية (الإنشائية)</a:t>
          </a:r>
          <a:endParaRPr lang="ar-SA" sz="2800" kern="1200" dirty="0"/>
        </a:p>
      </dsp:txBody>
      <dsp:txXfrm>
        <a:off x="337944" y="40683"/>
        <a:ext cx="4200912" cy="612672"/>
      </dsp:txXfrm>
    </dsp:sp>
    <dsp:sp modelId="{F00F2F12-8678-4462-9A68-27B19321328C}">
      <dsp:nvSpPr>
        <dsp:cNvPr id="0" name=""/>
        <dsp:cNvSpPr/>
      </dsp:nvSpPr>
      <dsp:spPr>
        <a:xfrm>
          <a:off x="0" y="1390300"/>
          <a:ext cx="6096000" cy="5796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DAFCCDE-D7A9-4E9B-9169-23457692B20B}">
      <dsp:nvSpPr>
        <dsp:cNvPr id="0" name=""/>
        <dsp:cNvSpPr/>
      </dsp:nvSpPr>
      <dsp:spPr>
        <a:xfrm>
          <a:off x="304800" y="1050819"/>
          <a:ext cx="4267200" cy="67896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244600" rtl="1">
            <a:lnSpc>
              <a:spcPct val="90000"/>
            </a:lnSpc>
            <a:spcBef>
              <a:spcPct val="0"/>
            </a:spcBef>
            <a:spcAft>
              <a:spcPct val="35000"/>
            </a:spcAft>
          </a:pPr>
          <a:r>
            <a:rPr lang="ar-SA" sz="2800" b="1" kern="1200" dirty="0" smtClean="0"/>
            <a:t>المشروعات</a:t>
          </a:r>
          <a:r>
            <a:rPr lang="ar-SA" sz="2300" b="1" kern="1200" dirty="0" smtClean="0"/>
            <a:t> </a:t>
          </a:r>
          <a:r>
            <a:rPr lang="ar-SA" sz="2800" b="1" kern="1200" dirty="0" smtClean="0"/>
            <a:t>الترفيهية</a:t>
          </a:r>
          <a:endParaRPr lang="ar-SA" sz="2800" b="1" kern="1200" dirty="0"/>
        </a:p>
      </dsp:txBody>
      <dsp:txXfrm>
        <a:off x="337944" y="1083963"/>
        <a:ext cx="4200912" cy="612672"/>
      </dsp:txXfrm>
    </dsp:sp>
    <dsp:sp modelId="{A08679F7-EA50-4D37-983C-FA5F6F937291}">
      <dsp:nvSpPr>
        <dsp:cNvPr id="0" name=""/>
        <dsp:cNvSpPr/>
      </dsp:nvSpPr>
      <dsp:spPr>
        <a:xfrm>
          <a:off x="0" y="2433580"/>
          <a:ext cx="6096000" cy="5796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EA897D6-9F8F-44C5-B84E-470C88A3E390}">
      <dsp:nvSpPr>
        <dsp:cNvPr id="0" name=""/>
        <dsp:cNvSpPr/>
      </dsp:nvSpPr>
      <dsp:spPr>
        <a:xfrm>
          <a:off x="304800" y="2094100"/>
          <a:ext cx="4267200" cy="67896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244600" rtl="1">
            <a:lnSpc>
              <a:spcPct val="90000"/>
            </a:lnSpc>
            <a:spcBef>
              <a:spcPct val="0"/>
            </a:spcBef>
            <a:spcAft>
              <a:spcPct val="35000"/>
            </a:spcAft>
          </a:pPr>
          <a:r>
            <a:rPr lang="ar-SA" sz="2800" b="1" kern="1200" dirty="0" smtClean="0"/>
            <a:t>مشروعات المشكلات العلمية</a:t>
          </a:r>
          <a:endParaRPr lang="ar-SA" sz="2800" b="1" kern="1200" dirty="0"/>
        </a:p>
      </dsp:txBody>
      <dsp:txXfrm>
        <a:off x="337944" y="2127244"/>
        <a:ext cx="4200912" cy="612672"/>
      </dsp:txXfrm>
    </dsp:sp>
    <dsp:sp modelId="{1570DD8B-2F43-46A1-994F-AAEECFF2B844}">
      <dsp:nvSpPr>
        <dsp:cNvPr id="0" name=""/>
        <dsp:cNvSpPr/>
      </dsp:nvSpPr>
      <dsp:spPr>
        <a:xfrm>
          <a:off x="0" y="3476860"/>
          <a:ext cx="6096000" cy="5796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174EE6-9C20-4696-9DD2-6400FF7515E9}">
      <dsp:nvSpPr>
        <dsp:cNvPr id="0" name=""/>
        <dsp:cNvSpPr/>
      </dsp:nvSpPr>
      <dsp:spPr>
        <a:xfrm>
          <a:off x="304800" y="3137380"/>
          <a:ext cx="4267200" cy="67896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244600" rtl="1">
            <a:lnSpc>
              <a:spcPct val="90000"/>
            </a:lnSpc>
            <a:spcBef>
              <a:spcPct val="0"/>
            </a:spcBef>
            <a:spcAft>
              <a:spcPct val="35000"/>
            </a:spcAft>
          </a:pPr>
          <a:r>
            <a:rPr lang="ar-SA" sz="2800" b="1" kern="1200" dirty="0" smtClean="0"/>
            <a:t>مشروعات إكساب المهارات</a:t>
          </a:r>
          <a:endParaRPr lang="ar-SA" sz="2800" b="1" kern="1200" dirty="0"/>
        </a:p>
      </dsp:txBody>
      <dsp:txXfrm>
        <a:off x="337944" y="3170524"/>
        <a:ext cx="4200912" cy="6126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9675FA-A6B2-42A8-B2BF-D066689D174E}">
      <dsp:nvSpPr>
        <dsp:cNvPr id="0" name=""/>
        <dsp:cNvSpPr/>
      </dsp:nvSpPr>
      <dsp:spPr>
        <a:xfrm rot="16200000">
          <a:off x="907044" y="1233870"/>
          <a:ext cx="2612745" cy="1596664"/>
        </a:xfrm>
        <a:prstGeom prst="round2SameRect">
          <a:avLst>
            <a:gd name="adj1" fmla="val 16670"/>
            <a:gd name="adj2" fmla="val 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780" tIns="241300" rIns="217170" bIns="241300" numCol="1" spcCol="1270" anchor="t" anchorCtr="0">
          <a:noAutofit/>
        </a:bodyPr>
        <a:lstStyle/>
        <a:p>
          <a:pPr lvl="0" algn="ctr" defTabSz="1689100" rtl="1">
            <a:lnSpc>
              <a:spcPct val="90000"/>
            </a:lnSpc>
            <a:spcBef>
              <a:spcPct val="0"/>
            </a:spcBef>
            <a:spcAft>
              <a:spcPct val="35000"/>
            </a:spcAft>
          </a:pPr>
          <a:r>
            <a:rPr lang="ar-SA" sz="3800" kern="1200" dirty="0" smtClean="0"/>
            <a:t>مشروع جماعي </a:t>
          </a:r>
          <a:endParaRPr lang="ar-SA" sz="3800" kern="1200" dirty="0"/>
        </a:p>
      </dsp:txBody>
      <dsp:txXfrm rot="5400000">
        <a:off x="1493042" y="803786"/>
        <a:ext cx="1518707" cy="2456831"/>
      </dsp:txXfrm>
    </dsp:sp>
    <dsp:sp modelId="{55F1B688-FDCD-4C87-A81D-11DA3B6D3301}">
      <dsp:nvSpPr>
        <dsp:cNvPr id="0" name=""/>
        <dsp:cNvSpPr/>
      </dsp:nvSpPr>
      <dsp:spPr>
        <a:xfrm rot="5400000">
          <a:off x="2576210" y="1233870"/>
          <a:ext cx="2612745" cy="1596664"/>
        </a:xfrm>
        <a:prstGeom prst="round2SameRect">
          <a:avLst>
            <a:gd name="adj1" fmla="val 16670"/>
            <a:gd name="adj2" fmla="val 0"/>
          </a:avLst>
        </a:prstGeom>
        <a:solidFill>
          <a:schemeClr val="accent1">
            <a:tint val="50000"/>
            <a:hueOff val="-13089513"/>
            <a:satOff val="-703"/>
            <a:lumOff val="1136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7170" tIns="241300" rIns="144780" bIns="241300" numCol="1" spcCol="1270" anchor="t" anchorCtr="0">
          <a:noAutofit/>
        </a:bodyPr>
        <a:lstStyle/>
        <a:p>
          <a:pPr lvl="0" algn="ctr" defTabSz="1689100" rtl="1">
            <a:lnSpc>
              <a:spcPct val="90000"/>
            </a:lnSpc>
            <a:spcBef>
              <a:spcPct val="0"/>
            </a:spcBef>
            <a:spcAft>
              <a:spcPct val="35000"/>
            </a:spcAft>
          </a:pPr>
          <a:r>
            <a:rPr lang="ar-SA" sz="3800" kern="1200" dirty="0" smtClean="0"/>
            <a:t>مشروع فردي</a:t>
          </a:r>
          <a:endParaRPr lang="ar-SA" sz="3800" kern="1200" dirty="0"/>
        </a:p>
      </dsp:txBody>
      <dsp:txXfrm rot="-5400000">
        <a:off x="3084251" y="803787"/>
        <a:ext cx="1518707" cy="2456831"/>
      </dsp:txXfrm>
    </dsp:sp>
    <dsp:sp modelId="{298A2F2D-A162-4A31-ACF0-A757A4E4F933}">
      <dsp:nvSpPr>
        <dsp:cNvPr id="0" name=""/>
        <dsp:cNvSpPr/>
      </dsp:nvSpPr>
      <dsp:spPr>
        <a:xfrm>
          <a:off x="2213253" y="0"/>
          <a:ext cx="1669165" cy="1669084"/>
        </a:xfrm>
        <a:prstGeom prst="circularArrow">
          <a:avLst>
            <a:gd name="adj1" fmla="val 12500"/>
            <a:gd name="adj2" fmla="val 1142322"/>
            <a:gd name="adj3" fmla="val 20457678"/>
            <a:gd name="adj4" fmla="val 10800000"/>
            <a:gd name="adj5" fmla="val 125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E5955D-6BE2-4DB3-B6A1-32A45F57087D}">
      <dsp:nvSpPr>
        <dsp:cNvPr id="0" name=""/>
        <dsp:cNvSpPr/>
      </dsp:nvSpPr>
      <dsp:spPr>
        <a:xfrm rot="10800000">
          <a:off x="2213253" y="2394915"/>
          <a:ext cx="1669165" cy="1669084"/>
        </a:xfrm>
        <a:prstGeom prst="circularArrow">
          <a:avLst>
            <a:gd name="adj1" fmla="val 12500"/>
            <a:gd name="adj2" fmla="val 1142322"/>
            <a:gd name="adj3" fmla="val 20457678"/>
            <a:gd name="adj4" fmla="val 10800000"/>
            <a:gd name="adj5" fmla="val 125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15/09/45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15/09/45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15/09/45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15/09/45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15/09/45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15/09/45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15/09/45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15/09/45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15/09/45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15/09/45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15/09/45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15/09/45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طرق التدريس في التربية البدنية </a:t>
            </a:r>
            <a:br>
              <a:rPr lang="ar-SA" dirty="0" smtClean="0"/>
            </a:br>
            <a:r>
              <a:rPr lang="ar-SA" dirty="0" smtClean="0"/>
              <a:t>التعلم القائم على المشاريع</a:t>
            </a:r>
            <a:endParaRPr lang="ar-SA" dirty="0"/>
          </a:p>
        </p:txBody>
      </p:sp>
      <p:sp>
        <p:nvSpPr>
          <p:cNvPr id="3" name="عنوان فرعي 2"/>
          <p:cNvSpPr>
            <a:spLocks noGrp="1"/>
          </p:cNvSpPr>
          <p:nvPr>
            <p:ph type="subTitle" idx="1"/>
          </p:nvPr>
        </p:nvSpPr>
        <p:spPr/>
        <p:txBody>
          <a:bodyPr/>
          <a:lstStyle/>
          <a:p>
            <a:r>
              <a:rPr lang="ar-SA" dirty="0" smtClean="0"/>
              <a:t>د. راشد محمد الجساس</a:t>
            </a:r>
          </a:p>
          <a:p>
            <a:r>
              <a:rPr lang="ar-SA" dirty="0" smtClean="0"/>
              <a:t>15-09-1445هـ</a:t>
            </a:r>
            <a:endParaRPr lang="ar-SA" dirty="0"/>
          </a:p>
        </p:txBody>
      </p:sp>
    </p:spTree>
    <p:extLst>
      <p:ext uri="{BB962C8B-B14F-4D97-AF65-F5344CB8AC3E}">
        <p14:creationId xmlns:p14="http://schemas.microsoft.com/office/powerpoint/2010/main" val="2758956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DZ" b="1" dirty="0"/>
              <a:t>مبادئ التعلم القائم على </a:t>
            </a:r>
            <a:r>
              <a:rPr lang="ar-DZ" b="1" dirty="0" smtClean="0"/>
              <a:t>المشاريع</a:t>
            </a:r>
            <a:endParaRPr lang="ar-SA" dirty="0"/>
          </a:p>
        </p:txBody>
      </p:sp>
      <p:sp>
        <p:nvSpPr>
          <p:cNvPr id="3" name="عنصر نائب للمحتوى 2"/>
          <p:cNvSpPr>
            <a:spLocks noGrp="1"/>
          </p:cNvSpPr>
          <p:nvPr>
            <p:ph idx="1"/>
          </p:nvPr>
        </p:nvSpPr>
        <p:spPr/>
        <p:txBody>
          <a:bodyPr>
            <a:normAutofit fontScale="85000" lnSpcReduction="10000"/>
          </a:bodyPr>
          <a:lstStyle/>
          <a:p>
            <a:pPr marL="0" indent="0">
              <a:buNone/>
            </a:pPr>
            <a:r>
              <a:rPr lang="ar-DZ" dirty="0" smtClean="0"/>
              <a:t>حدد </a:t>
            </a:r>
            <a:r>
              <a:rPr lang="ar-DZ" dirty="0"/>
              <a:t>ثوماس (</a:t>
            </a:r>
            <a:r>
              <a:rPr lang="fr-FR" dirty="0"/>
              <a:t>Thomas, 2000</a:t>
            </a:r>
            <a:r>
              <a:rPr lang="ar-DZ" dirty="0"/>
              <a:t>) </a:t>
            </a:r>
            <a:r>
              <a:rPr lang="ar-DZ" dirty="0" smtClean="0"/>
              <a:t>خمسة </a:t>
            </a:r>
            <a:r>
              <a:rPr lang="ar-SA" dirty="0" smtClean="0"/>
              <a:t>مبادئ </a:t>
            </a:r>
            <a:r>
              <a:rPr lang="ar-DZ" dirty="0" smtClean="0"/>
              <a:t>أساسية </a:t>
            </a:r>
            <a:r>
              <a:rPr lang="ar-DZ" dirty="0"/>
              <a:t>للتعلم القائم على المشاريع </a:t>
            </a:r>
            <a:r>
              <a:rPr lang="ar-DZ" dirty="0" smtClean="0"/>
              <a:t>وهي</a:t>
            </a:r>
            <a:r>
              <a:rPr lang="ar-SA" dirty="0" smtClean="0"/>
              <a:t>:</a:t>
            </a:r>
          </a:p>
          <a:p>
            <a:pPr marL="514350" indent="-514350">
              <a:buFont typeface="+mj-lt"/>
              <a:buAutoNum type="arabicPeriod"/>
            </a:pPr>
            <a:r>
              <a:rPr lang="ar-DZ" dirty="0" smtClean="0"/>
              <a:t> </a:t>
            </a:r>
            <a:r>
              <a:rPr lang="ar-SA" dirty="0" smtClean="0"/>
              <a:t>الطالب </a:t>
            </a:r>
            <a:r>
              <a:rPr lang="ar-DZ" dirty="0" smtClean="0"/>
              <a:t>محور </a:t>
            </a:r>
            <a:r>
              <a:rPr lang="ar-SA" dirty="0" smtClean="0"/>
              <a:t>العملية التعليمية في </a:t>
            </a:r>
            <a:r>
              <a:rPr lang="ar-DZ" dirty="0" smtClean="0"/>
              <a:t>المنهج،</a:t>
            </a:r>
            <a:endParaRPr lang="ar-SA" dirty="0" smtClean="0"/>
          </a:p>
          <a:p>
            <a:pPr marL="514350" indent="-514350">
              <a:buFont typeface="+mj-lt"/>
              <a:buAutoNum type="arabicPeriod"/>
            </a:pPr>
            <a:r>
              <a:rPr lang="ar-DZ" dirty="0" smtClean="0"/>
              <a:t>يتم تنظيم</a:t>
            </a:r>
            <a:r>
              <a:rPr lang="ar-SA" dirty="0" smtClean="0"/>
              <a:t> المنهج/المادة</a:t>
            </a:r>
            <a:r>
              <a:rPr lang="ar-DZ" dirty="0" smtClean="0"/>
              <a:t> </a:t>
            </a:r>
            <a:r>
              <a:rPr lang="ar-DZ" dirty="0"/>
              <a:t>حول الأسئلة الموجة التي تقود الطالب لمواجهة المفاهيم والمبادئ الأساسية</a:t>
            </a:r>
            <a:r>
              <a:rPr lang="ar-DZ" dirty="0" smtClean="0"/>
              <a:t>،</a:t>
            </a:r>
            <a:endParaRPr lang="ar-SA" dirty="0" smtClean="0"/>
          </a:p>
          <a:p>
            <a:pPr marL="514350" indent="-514350">
              <a:buFont typeface="+mj-lt"/>
              <a:buAutoNum type="arabicPeriod"/>
            </a:pPr>
            <a:r>
              <a:rPr lang="ar-DZ" dirty="0" smtClean="0"/>
              <a:t> يركز </a:t>
            </a:r>
            <a:r>
              <a:rPr lang="ar-DZ" dirty="0"/>
              <a:t>على التحقيق البناء الذي يتضمن استقصاء وبناء المعرفة، </a:t>
            </a:r>
            <a:endParaRPr lang="ar-SA" dirty="0" smtClean="0"/>
          </a:p>
          <a:p>
            <a:pPr marL="514350" indent="-514350">
              <a:buFont typeface="+mj-lt"/>
              <a:buAutoNum type="arabicPeriod"/>
            </a:pPr>
            <a:r>
              <a:rPr lang="ar-DZ" dirty="0" smtClean="0"/>
              <a:t>يقود الطلاب</a:t>
            </a:r>
            <a:r>
              <a:rPr lang="ar-SA" dirty="0" smtClean="0"/>
              <a:t> المشروع فهم</a:t>
            </a:r>
            <a:r>
              <a:rPr lang="ar-DZ" dirty="0" smtClean="0"/>
              <a:t> المسئولون </a:t>
            </a:r>
            <a:r>
              <a:rPr lang="ar-DZ" dirty="0"/>
              <a:t>عن تصميم وإدارة </a:t>
            </a:r>
            <a:r>
              <a:rPr lang="ar-DZ" dirty="0" smtClean="0"/>
              <a:t>أعمالهم،</a:t>
            </a:r>
            <a:endParaRPr lang="ar-SA" dirty="0" smtClean="0"/>
          </a:p>
          <a:p>
            <a:pPr marL="514350" indent="-514350">
              <a:buFont typeface="+mj-lt"/>
              <a:buAutoNum type="arabicPeriod"/>
            </a:pPr>
            <a:r>
              <a:rPr lang="ar-SA" dirty="0" smtClean="0"/>
              <a:t>يتميز المشروع بأنه </a:t>
            </a:r>
            <a:r>
              <a:rPr lang="ar-DZ" dirty="0" smtClean="0"/>
              <a:t>أصيل</a:t>
            </a:r>
            <a:r>
              <a:rPr lang="ar-SA" dirty="0" smtClean="0"/>
              <a:t>،</a:t>
            </a:r>
            <a:r>
              <a:rPr lang="ar-DZ" dirty="0" smtClean="0"/>
              <a:t> </a:t>
            </a:r>
            <a:r>
              <a:rPr lang="ar-DZ" dirty="0"/>
              <a:t>حيث تركز على المشكلات التي تحدث في العالم الحقيقي والتي يهتم الناس بها.</a:t>
            </a:r>
            <a:endParaRPr lang="en-US" dirty="0"/>
          </a:p>
          <a:p>
            <a:endParaRPr lang="ar-SA" dirty="0"/>
          </a:p>
        </p:txBody>
      </p:sp>
    </p:spTree>
    <p:extLst>
      <p:ext uri="{BB962C8B-B14F-4D97-AF65-F5344CB8AC3E}">
        <p14:creationId xmlns:p14="http://schemas.microsoft.com/office/powerpoint/2010/main" val="719979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DZ" b="1" dirty="0" smtClean="0"/>
              <a:t>مراحل </a:t>
            </a:r>
            <a:r>
              <a:rPr lang="ar-DZ" b="1" dirty="0"/>
              <a:t>التعلم القائم على المشاريع </a:t>
            </a:r>
            <a:endParaRPr lang="ar-SA" dirty="0"/>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179724831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1204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اختيار المشروع </a:t>
            </a:r>
            <a:endParaRPr lang="ar-SA" dirty="0"/>
          </a:p>
        </p:txBody>
      </p:sp>
      <p:sp>
        <p:nvSpPr>
          <p:cNvPr id="3" name="عنصر نائب للمحتوى 2"/>
          <p:cNvSpPr>
            <a:spLocks noGrp="1"/>
          </p:cNvSpPr>
          <p:nvPr>
            <p:ph idx="1"/>
          </p:nvPr>
        </p:nvSpPr>
        <p:spPr/>
        <p:txBody>
          <a:bodyPr>
            <a:normAutofit fontScale="92500"/>
          </a:bodyPr>
          <a:lstStyle/>
          <a:p>
            <a:pPr marL="0" indent="0">
              <a:buNone/>
            </a:pPr>
            <a:r>
              <a:rPr lang="ar-SA" dirty="0"/>
              <a:t>في هذه المرحلة يوفر المعلم لتلاميذه عددا وفيرا من المشروعات، ويتيح الفرصة </a:t>
            </a:r>
            <a:r>
              <a:rPr lang="ar-SA" dirty="0" smtClean="0"/>
              <a:t>لكل </a:t>
            </a:r>
            <a:r>
              <a:rPr lang="ar-SA" dirty="0"/>
              <a:t>تلميذ </a:t>
            </a:r>
            <a:r>
              <a:rPr lang="ar-DZ" dirty="0"/>
              <a:t>باختيار</a:t>
            </a:r>
            <a:r>
              <a:rPr lang="ar-SA" dirty="0"/>
              <a:t> المشروع الذي </a:t>
            </a:r>
            <a:r>
              <a:rPr lang="ar-SA" dirty="0" smtClean="0"/>
              <a:t>يتناسب </a:t>
            </a:r>
            <a:r>
              <a:rPr lang="ar-SA" dirty="0"/>
              <a:t>مع ميوله </a:t>
            </a:r>
            <a:r>
              <a:rPr lang="ar-SA" dirty="0" smtClean="0"/>
              <a:t>ورغباته. وفي </a:t>
            </a:r>
            <a:r>
              <a:rPr lang="ar-SA" dirty="0"/>
              <a:t>هذه المرحلة يراعي المعلم شروطا عديدة من بينها:</a:t>
            </a:r>
            <a:endParaRPr lang="en-US" dirty="0"/>
          </a:p>
          <a:p>
            <a:pPr lvl="0"/>
            <a:r>
              <a:rPr lang="ar-SA" dirty="0"/>
              <a:t>يحفز التلاميذ على العمل بروح الفريق والعمل الفردي. </a:t>
            </a:r>
            <a:endParaRPr lang="en-US" dirty="0"/>
          </a:p>
          <a:p>
            <a:pPr lvl="0"/>
            <a:r>
              <a:rPr lang="ar-SA" dirty="0"/>
              <a:t>يشجع الطلاب على الاستمرار بالعمل حتى الانتهاء منه.</a:t>
            </a:r>
            <a:endParaRPr lang="en-US" dirty="0"/>
          </a:p>
          <a:p>
            <a:pPr lvl="0"/>
            <a:r>
              <a:rPr lang="ar-SA" dirty="0"/>
              <a:t>يدمج التلاميذ في الخبرات والمواقف الحياتية. </a:t>
            </a:r>
            <a:endParaRPr lang="en-US" dirty="0"/>
          </a:p>
          <a:p>
            <a:pPr lvl="0"/>
            <a:r>
              <a:rPr lang="ar-SA" dirty="0" smtClean="0"/>
              <a:t>ان </a:t>
            </a:r>
            <a:r>
              <a:rPr lang="ar-SA" dirty="0"/>
              <a:t>يكون المشروع قابلا للتنفيذ في ضوء الموارد والظروف المتاحة للتلاميذ في البيئة </a:t>
            </a:r>
            <a:r>
              <a:rPr lang="ar-DZ" dirty="0"/>
              <a:t>المدرسية والمجتمع الذي يعيشون </a:t>
            </a:r>
            <a:r>
              <a:rPr lang="ar-DZ" dirty="0" smtClean="0"/>
              <a:t>فيه</a:t>
            </a:r>
            <a:r>
              <a:rPr lang="ar-SA" dirty="0" smtClean="0"/>
              <a:t>.</a:t>
            </a:r>
            <a:endParaRPr lang="en-US" dirty="0"/>
          </a:p>
          <a:p>
            <a:endParaRPr lang="ar-SA" dirty="0"/>
          </a:p>
        </p:txBody>
      </p:sp>
    </p:spTree>
    <p:extLst>
      <p:ext uri="{BB962C8B-B14F-4D97-AF65-F5344CB8AC3E}">
        <p14:creationId xmlns:p14="http://schemas.microsoft.com/office/powerpoint/2010/main" val="3407551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وضع خطة المشروع</a:t>
            </a:r>
            <a:endParaRPr lang="ar-SA" dirty="0"/>
          </a:p>
        </p:txBody>
      </p:sp>
      <p:sp>
        <p:nvSpPr>
          <p:cNvPr id="3" name="عنصر نائب للمحتوى 2"/>
          <p:cNvSpPr>
            <a:spLocks noGrp="1"/>
          </p:cNvSpPr>
          <p:nvPr>
            <p:ph idx="1"/>
          </p:nvPr>
        </p:nvSpPr>
        <p:spPr/>
        <p:txBody>
          <a:bodyPr>
            <a:normAutofit fontScale="85000" lnSpcReduction="20000"/>
          </a:bodyPr>
          <a:lstStyle/>
          <a:p>
            <a:pPr marL="0" indent="0">
              <a:buNone/>
            </a:pPr>
            <a:r>
              <a:rPr lang="ar-SA" dirty="0" smtClean="0"/>
              <a:t>يقوم </a:t>
            </a:r>
            <a:r>
              <a:rPr lang="ar-SA" dirty="0"/>
              <a:t>الطالب </a:t>
            </a:r>
            <a:r>
              <a:rPr lang="ar-SA" dirty="0" smtClean="0"/>
              <a:t>أو الطلاب بوضع </a:t>
            </a:r>
            <a:r>
              <a:rPr lang="ar-SA" dirty="0"/>
              <a:t>خطة لتنفيذ المشروع بإشراف </a:t>
            </a:r>
            <a:r>
              <a:rPr lang="ar-DZ" dirty="0"/>
              <a:t>وبمشاركة</a:t>
            </a:r>
            <a:r>
              <a:rPr lang="ar-SA" dirty="0"/>
              <a:t> </a:t>
            </a:r>
            <a:r>
              <a:rPr lang="ar-SA" dirty="0" smtClean="0"/>
              <a:t>المعلم.</a:t>
            </a:r>
          </a:p>
          <a:p>
            <a:pPr marL="0" indent="0">
              <a:buNone/>
            </a:pPr>
            <a:r>
              <a:rPr lang="ar-SA" b="1" dirty="0" smtClean="0"/>
              <a:t>ما يجب مراعاته في </a:t>
            </a:r>
            <a:r>
              <a:rPr lang="ar-SA" b="1" dirty="0"/>
              <a:t>مرحلة التخطيط </a:t>
            </a:r>
            <a:r>
              <a:rPr lang="ar-SA" b="1" dirty="0" smtClean="0"/>
              <a:t>:</a:t>
            </a:r>
            <a:endParaRPr lang="en-US" b="1" dirty="0"/>
          </a:p>
          <a:p>
            <a:pPr lvl="0"/>
            <a:r>
              <a:rPr lang="ar-SA" dirty="0" smtClean="0"/>
              <a:t>تحديد </a:t>
            </a:r>
            <a:r>
              <a:rPr lang="ar-SA" dirty="0"/>
              <a:t>أهداف المشروع، وذلك للمساعدة في اختبار الأنشطة والوسائل التعليمية التي تقود إلى تحقيق الأهداف. </a:t>
            </a:r>
            <a:endParaRPr lang="en-US" dirty="0"/>
          </a:p>
          <a:p>
            <a:pPr lvl="0"/>
            <a:r>
              <a:rPr lang="ar-SA" dirty="0"/>
              <a:t>تحديد </a:t>
            </a:r>
            <a:r>
              <a:rPr lang="ar-SA" dirty="0" smtClean="0"/>
              <a:t>دور </a:t>
            </a:r>
            <a:r>
              <a:rPr lang="ar-SA" dirty="0"/>
              <a:t>الأفراد </a:t>
            </a:r>
            <a:r>
              <a:rPr lang="ar-SA" dirty="0" smtClean="0"/>
              <a:t>والفريق، </a:t>
            </a:r>
            <a:r>
              <a:rPr lang="ar-SA" dirty="0"/>
              <a:t>والطرق </a:t>
            </a:r>
            <a:r>
              <a:rPr lang="ar-SA" dirty="0" smtClean="0"/>
              <a:t>المتعددة في </a:t>
            </a:r>
            <a:r>
              <a:rPr lang="ar-SA" dirty="0"/>
              <a:t>تنفيذ المشروع. </a:t>
            </a:r>
            <a:endParaRPr lang="en-US" dirty="0"/>
          </a:p>
          <a:p>
            <a:pPr lvl="0"/>
            <a:r>
              <a:rPr lang="ar-SA" dirty="0"/>
              <a:t>تحديد نوع النشاط (فردي أو جماعي) لتحقيق الأهداف اللازمة. </a:t>
            </a:r>
            <a:endParaRPr lang="en-US" dirty="0"/>
          </a:p>
          <a:p>
            <a:pPr lvl="0"/>
            <a:r>
              <a:rPr lang="ar-SA" dirty="0"/>
              <a:t>تحديد مراحل تنفيذ المشروع، ومتطلبات العمل في كل مرحلة. </a:t>
            </a:r>
            <a:endParaRPr lang="ar-SA" dirty="0"/>
          </a:p>
          <a:p>
            <a:pPr lvl="0"/>
            <a:r>
              <a:rPr lang="ar-SA" dirty="0" smtClean="0"/>
              <a:t>الاعتماد، وهنا ينبغي </a:t>
            </a:r>
            <a:r>
              <a:rPr lang="ar-SA" dirty="0"/>
              <a:t>للمعلم في هذه المرحلة قراءة خطة المشروع، والموافقة على تنفيذها، تجنبا للعقبات التي يمكن أن </a:t>
            </a:r>
            <a:r>
              <a:rPr lang="ar-SA" dirty="0" smtClean="0"/>
              <a:t>يواجها </a:t>
            </a:r>
            <a:r>
              <a:rPr lang="ar-SA" dirty="0"/>
              <a:t>التلاميذ أثناء مرحلة التنفيذ.</a:t>
            </a:r>
            <a:endParaRPr lang="en-US" dirty="0"/>
          </a:p>
          <a:p>
            <a:endParaRPr lang="ar-SA" dirty="0"/>
          </a:p>
        </p:txBody>
      </p:sp>
    </p:spTree>
    <p:extLst>
      <p:ext uri="{BB962C8B-B14F-4D97-AF65-F5344CB8AC3E}">
        <p14:creationId xmlns:p14="http://schemas.microsoft.com/office/powerpoint/2010/main" val="2139821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0"/>
            <a:r>
              <a:rPr lang="ar-SA" b="1" dirty="0"/>
              <a:t>تنفيذ </a:t>
            </a:r>
            <a:r>
              <a:rPr lang="ar-SA" b="1" dirty="0" smtClean="0"/>
              <a:t>المشروع</a:t>
            </a:r>
            <a:endParaRPr lang="ar-SA" dirty="0"/>
          </a:p>
        </p:txBody>
      </p:sp>
      <p:sp>
        <p:nvSpPr>
          <p:cNvPr id="3" name="عنصر نائب للمحتوى 2"/>
          <p:cNvSpPr>
            <a:spLocks noGrp="1"/>
          </p:cNvSpPr>
          <p:nvPr>
            <p:ph idx="1"/>
          </p:nvPr>
        </p:nvSpPr>
        <p:spPr/>
        <p:txBody>
          <a:bodyPr>
            <a:normAutofit/>
          </a:bodyPr>
          <a:lstStyle/>
          <a:p>
            <a:r>
              <a:rPr lang="ar-SA" dirty="0" smtClean="0"/>
              <a:t>قبل </a:t>
            </a:r>
            <a:r>
              <a:rPr lang="ar-SA" dirty="0"/>
              <a:t>البدء بالعمل الفعلي لهذه المرحلة يقوم المعلم بتوجيه وإرشاد الطلاب </a:t>
            </a:r>
            <a:r>
              <a:rPr lang="ar-SA" dirty="0" smtClean="0"/>
              <a:t>لدراسة </a:t>
            </a:r>
            <a:r>
              <a:rPr lang="ar-SA" dirty="0"/>
              <a:t>المشروع وتحليله وتحديد الأساليب والوسائل المناسبة للتنفيذ وفق ما جاء بخطة </a:t>
            </a:r>
            <a:r>
              <a:rPr lang="ar-SA" dirty="0" smtClean="0"/>
              <a:t>المشروع، وبعد </a:t>
            </a:r>
            <a:r>
              <a:rPr lang="ar-SA" dirty="0"/>
              <a:t>ذلك يقوم الطلاب بالممارسة الفعلية </a:t>
            </a:r>
            <a:r>
              <a:rPr lang="ar-SA" dirty="0" smtClean="0"/>
              <a:t>للتنفيذ. </a:t>
            </a:r>
          </a:p>
          <a:p>
            <a:endParaRPr lang="ar-SA" dirty="0"/>
          </a:p>
          <a:p>
            <a:endParaRPr lang="ar-SA" dirty="0"/>
          </a:p>
        </p:txBody>
      </p:sp>
    </p:spTree>
    <p:extLst>
      <p:ext uri="{BB962C8B-B14F-4D97-AF65-F5344CB8AC3E}">
        <p14:creationId xmlns:p14="http://schemas.microsoft.com/office/powerpoint/2010/main" val="3937578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دور المعلم في تنفيذ المشروع</a:t>
            </a:r>
            <a:endParaRPr lang="ar-SA" dirty="0"/>
          </a:p>
        </p:txBody>
      </p:sp>
      <p:sp>
        <p:nvSpPr>
          <p:cNvPr id="3" name="عنصر نائب للمحتوى 2"/>
          <p:cNvSpPr>
            <a:spLocks noGrp="1"/>
          </p:cNvSpPr>
          <p:nvPr>
            <p:ph idx="1"/>
          </p:nvPr>
        </p:nvSpPr>
        <p:spPr/>
        <p:txBody>
          <a:bodyPr>
            <a:normAutofit/>
          </a:bodyPr>
          <a:lstStyle/>
          <a:p>
            <a:pPr marL="0" indent="0">
              <a:buNone/>
            </a:pPr>
            <a:r>
              <a:rPr lang="ar-SA" b="1" dirty="0"/>
              <a:t>دور المعلم </a:t>
            </a:r>
            <a:r>
              <a:rPr lang="ar-SA" b="1" dirty="0" smtClean="0"/>
              <a:t>:</a:t>
            </a:r>
          </a:p>
          <a:p>
            <a:pPr marL="514350" indent="-514350">
              <a:buFont typeface="+mj-lt"/>
              <a:buAutoNum type="arabicPeriod"/>
            </a:pPr>
            <a:r>
              <a:rPr lang="ar-SA" dirty="0" smtClean="0"/>
              <a:t>مراقبة </a:t>
            </a:r>
            <a:r>
              <a:rPr lang="ar-SA" dirty="0"/>
              <a:t>الطالب والإشراف عليه وتقديم التوجيه والإرشاد وحفز الطلبة على </a:t>
            </a:r>
            <a:r>
              <a:rPr lang="ar-SA" dirty="0" smtClean="0"/>
              <a:t>العمل،</a:t>
            </a:r>
            <a:endParaRPr lang="ar-SA" dirty="0"/>
          </a:p>
          <a:p>
            <a:pPr marL="514350" indent="-514350">
              <a:buFont typeface="+mj-lt"/>
              <a:buAutoNum type="arabicPeriod"/>
            </a:pPr>
            <a:r>
              <a:rPr lang="ar-SA" dirty="0"/>
              <a:t>تهيئة الظروف لمواجهة الصعوبات،</a:t>
            </a:r>
          </a:p>
          <a:p>
            <a:pPr marL="514350" indent="-514350">
              <a:buFont typeface="+mj-lt"/>
              <a:buAutoNum type="arabicPeriod"/>
            </a:pPr>
            <a:r>
              <a:rPr lang="ar-SA" dirty="0" smtClean="0"/>
              <a:t>ملاحظة </a:t>
            </a:r>
            <a:r>
              <a:rPr lang="ar-SA" dirty="0"/>
              <a:t>التلاميذ أثناء التنفيذ، ويشجعهم على العمل، </a:t>
            </a:r>
          </a:p>
          <a:p>
            <a:pPr marL="514350" indent="-514350">
              <a:buFont typeface="+mj-lt"/>
              <a:buAutoNum type="arabicPeriod"/>
            </a:pPr>
            <a:r>
              <a:rPr lang="ar-SA" dirty="0"/>
              <a:t>مناقشة الصعوبات معهم،</a:t>
            </a:r>
          </a:p>
          <a:p>
            <a:pPr marL="514350" indent="-514350">
              <a:buFont typeface="+mj-lt"/>
              <a:buAutoNum type="arabicPeriod"/>
            </a:pPr>
            <a:r>
              <a:rPr lang="ar-SA" dirty="0" smtClean="0"/>
              <a:t>يقوم </a:t>
            </a:r>
            <a:r>
              <a:rPr lang="ar-SA" dirty="0"/>
              <a:t>بالتعديل في سير الموضوع. </a:t>
            </a:r>
          </a:p>
          <a:p>
            <a:endParaRPr lang="ar-SA" dirty="0"/>
          </a:p>
        </p:txBody>
      </p:sp>
    </p:spTree>
    <p:extLst>
      <p:ext uri="{BB962C8B-B14F-4D97-AF65-F5344CB8AC3E}">
        <p14:creationId xmlns:p14="http://schemas.microsoft.com/office/powerpoint/2010/main" val="1086419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0"/>
            <a:r>
              <a:rPr lang="ar-SA" b="1" dirty="0"/>
              <a:t>تقويم ومتابعة </a:t>
            </a:r>
            <a:r>
              <a:rPr lang="ar-SA" b="1" dirty="0" smtClean="0"/>
              <a:t>المشروع</a:t>
            </a:r>
            <a:endParaRPr lang="ar-SA" dirty="0"/>
          </a:p>
        </p:txBody>
      </p:sp>
      <p:sp>
        <p:nvSpPr>
          <p:cNvPr id="3" name="عنصر نائب للمحتوى 2"/>
          <p:cNvSpPr>
            <a:spLocks noGrp="1"/>
          </p:cNvSpPr>
          <p:nvPr>
            <p:ph idx="1"/>
          </p:nvPr>
        </p:nvSpPr>
        <p:spPr/>
        <p:txBody>
          <a:bodyPr>
            <a:normAutofit fontScale="92500" lnSpcReduction="10000"/>
          </a:bodyPr>
          <a:lstStyle/>
          <a:p>
            <a:pPr marL="0" indent="0">
              <a:buNone/>
            </a:pPr>
            <a:r>
              <a:rPr lang="ar-SA" dirty="0" smtClean="0"/>
              <a:t>والتقويم </a:t>
            </a:r>
            <a:r>
              <a:rPr lang="ar-SA" dirty="0"/>
              <a:t>هذا عملية مستمرة مع </a:t>
            </a:r>
            <a:r>
              <a:rPr lang="ar-SA" dirty="0" err="1"/>
              <a:t>سیر</a:t>
            </a:r>
            <a:r>
              <a:rPr lang="ar-SA" dirty="0"/>
              <a:t> مراحل المشروع منذ البداية وحتى الوصول إلى النهاية، وفي هذه المرحلة يتم تقويم ما وصل إليه التلاميذ أثناء </a:t>
            </a:r>
            <a:r>
              <a:rPr lang="ar-DZ" dirty="0"/>
              <a:t>تنفيذ</a:t>
            </a:r>
            <a:r>
              <a:rPr lang="ar-SA" dirty="0"/>
              <a:t> المشروع، وأن يحكم </a:t>
            </a:r>
            <a:r>
              <a:rPr lang="ar-SA" dirty="0" smtClean="0"/>
              <a:t>التلاميذ </a:t>
            </a:r>
            <a:r>
              <a:rPr lang="ar-SA" dirty="0"/>
              <a:t>على المشروع من خلال </a:t>
            </a:r>
            <a:r>
              <a:rPr lang="ar-SA" dirty="0" smtClean="0"/>
              <a:t>التساؤلات </a:t>
            </a:r>
            <a:r>
              <a:rPr lang="ar-SA" dirty="0"/>
              <a:t>التالية:</a:t>
            </a:r>
            <a:endParaRPr lang="en-US" dirty="0"/>
          </a:p>
          <a:p>
            <a:pPr marL="514350" lvl="0" indent="-514350">
              <a:buFont typeface="+mj-lt"/>
              <a:buAutoNum type="arabicPeriod"/>
            </a:pPr>
            <a:r>
              <a:rPr lang="ar-SA" dirty="0"/>
              <a:t>إلى أي مدى أتاح المشروع الفرصة </a:t>
            </a:r>
            <a:r>
              <a:rPr lang="ar-SA" dirty="0" smtClean="0"/>
              <a:t>لتنمو خياراتنا </a:t>
            </a:r>
            <a:r>
              <a:rPr lang="ar-SA" dirty="0"/>
              <a:t>من خلال الاستعانة بالمراجع والكتب؟ </a:t>
            </a:r>
            <a:endParaRPr lang="en-US" dirty="0"/>
          </a:p>
          <a:p>
            <a:pPr marL="514350" lvl="0" indent="-514350">
              <a:buFont typeface="+mj-lt"/>
              <a:buAutoNum type="arabicPeriod"/>
            </a:pPr>
            <a:r>
              <a:rPr lang="ar-SA" dirty="0"/>
              <a:t> إلى أي مدى أتاح المشروع الفرصة للتدريب على التفكير الجماعي والفردي في حل المشكلات؟</a:t>
            </a:r>
            <a:r>
              <a:rPr lang="ar-SA" b="1" dirty="0"/>
              <a:t> </a:t>
            </a:r>
            <a:endParaRPr lang="en-US" dirty="0"/>
          </a:p>
          <a:p>
            <a:pPr marL="514350" lvl="0" indent="-514350">
              <a:buFont typeface="+mj-lt"/>
              <a:buAutoNum type="arabicPeriod"/>
            </a:pPr>
            <a:r>
              <a:rPr lang="en-GB" b="1" dirty="0"/>
              <a:t> </a:t>
            </a:r>
            <a:r>
              <a:rPr lang="ar-SA" dirty="0"/>
              <a:t>إلى أي مدى </a:t>
            </a:r>
            <a:r>
              <a:rPr lang="ar-SA" dirty="0" smtClean="0"/>
              <a:t>ساعد </a:t>
            </a:r>
            <a:r>
              <a:rPr lang="ar-SA" dirty="0"/>
              <a:t>المشروع على </a:t>
            </a:r>
            <a:r>
              <a:rPr lang="ar-SA" dirty="0" smtClean="0"/>
              <a:t>تنمية اتجاهات ومهارات جديدة؟</a:t>
            </a:r>
            <a:endParaRPr lang="en-US" dirty="0"/>
          </a:p>
          <a:p>
            <a:endParaRPr lang="ar-SA" dirty="0"/>
          </a:p>
        </p:txBody>
      </p:sp>
    </p:spTree>
    <p:extLst>
      <p:ext uri="{BB962C8B-B14F-4D97-AF65-F5344CB8AC3E}">
        <p14:creationId xmlns:p14="http://schemas.microsoft.com/office/powerpoint/2010/main" val="1348262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أدوات </a:t>
            </a:r>
            <a:r>
              <a:rPr lang="ar-DZ" dirty="0" smtClean="0"/>
              <a:t>قياس </a:t>
            </a:r>
            <a:r>
              <a:rPr lang="ar-DZ" dirty="0"/>
              <a:t>أداء التلاميذ </a:t>
            </a:r>
            <a:r>
              <a:rPr lang="ar-SA" dirty="0" smtClean="0"/>
              <a:t>في المشروع</a:t>
            </a:r>
            <a:endParaRPr lang="ar-SA" dirty="0"/>
          </a:p>
        </p:txBody>
      </p:sp>
      <p:sp>
        <p:nvSpPr>
          <p:cNvPr id="3" name="عنصر نائب للمحتوى 2"/>
          <p:cNvSpPr>
            <a:spLocks noGrp="1"/>
          </p:cNvSpPr>
          <p:nvPr>
            <p:ph idx="1"/>
          </p:nvPr>
        </p:nvSpPr>
        <p:spPr/>
        <p:txBody>
          <a:bodyPr>
            <a:normAutofit fontScale="92500" lnSpcReduction="20000"/>
          </a:bodyPr>
          <a:lstStyle/>
          <a:p>
            <a:r>
              <a:rPr lang="ar-SA" dirty="0" smtClean="0"/>
              <a:t>المقياس </a:t>
            </a:r>
            <a:r>
              <a:rPr lang="ar-SA" dirty="0"/>
              <a:t>المدرج </a:t>
            </a:r>
            <a:r>
              <a:rPr lang="en-GB" b="1" dirty="0"/>
              <a:t>Rating scale</a:t>
            </a:r>
            <a:r>
              <a:rPr lang="ar-SA" dirty="0"/>
              <a:t>: </a:t>
            </a:r>
            <a:r>
              <a:rPr lang="ar-DZ" dirty="0"/>
              <a:t>تستخدم هذه الوسيلة في قياس أداء التلميذ وتنويمه في المجال الأدائي، وذلك من خلال إعطائه درجة تمثل قياسا لدرجة إتقانه للعمل المنجز باستعمال مقياس مدرج مصمم لهذا الغرض. </a:t>
            </a:r>
            <a:endParaRPr lang="ar-SA" dirty="0" smtClean="0"/>
          </a:p>
          <a:p>
            <a:r>
              <a:rPr lang="ar-SA" dirty="0" smtClean="0"/>
              <a:t>قائمة </a:t>
            </a:r>
            <a:r>
              <a:rPr lang="ar-SA" dirty="0"/>
              <a:t>الفحص </a:t>
            </a:r>
            <a:r>
              <a:rPr lang="en-GB" b="1" dirty="0"/>
              <a:t>check list</a:t>
            </a:r>
            <a:r>
              <a:rPr lang="ar-SA" dirty="0"/>
              <a:t>: تساعد هذه الوسيلة في قياس أداء التلاميذ ومدى تفهمهم لخطوات المشروع واستعمالهم </a:t>
            </a:r>
            <a:r>
              <a:rPr lang="ar-DZ" dirty="0"/>
              <a:t>الأجهزة</a:t>
            </a:r>
            <a:r>
              <a:rPr lang="ar-SA" dirty="0"/>
              <a:t> والمعدات بصورة صحيحة.</a:t>
            </a:r>
            <a:r>
              <a:rPr lang="ar-DZ" dirty="0"/>
              <a:t> </a:t>
            </a:r>
            <a:endParaRPr lang="ar-SA" dirty="0" smtClean="0"/>
          </a:p>
          <a:p>
            <a:r>
              <a:rPr lang="ar-SA" dirty="0" smtClean="0"/>
              <a:t>استمارة </a:t>
            </a:r>
            <a:r>
              <a:rPr lang="ar-SA" dirty="0"/>
              <a:t>الملاحظات </a:t>
            </a:r>
            <a:r>
              <a:rPr lang="en-GB" dirty="0"/>
              <a:t>Observational</a:t>
            </a:r>
            <a:r>
              <a:rPr lang="en-GB" b="1" dirty="0"/>
              <a:t> records</a:t>
            </a:r>
            <a:r>
              <a:rPr lang="ar-SA" b="1" dirty="0"/>
              <a:t>:</a:t>
            </a:r>
            <a:r>
              <a:rPr lang="ar-SA" dirty="0"/>
              <a:t> </a:t>
            </a:r>
            <a:r>
              <a:rPr lang="ar-DZ" dirty="0"/>
              <a:t>تساعد هذه الوسيلة في قياس أداء التلميذ أو تقويمه في المجال السلوكي والمعرفي والأدائي، حيث يستخدم المعلم هذه الوسيلة في تسجيل ملاحظات مستمرة عن التلاميذ أثناء </a:t>
            </a:r>
            <a:r>
              <a:rPr lang="ar-DZ" dirty="0" smtClean="0"/>
              <a:t>عملهم</a:t>
            </a:r>
            <a:r>
              <a:rPr lang="ar-SA" dirty="0"/>
              <a:t>.</a:t>
            </a:r>
          </a:p>
        </p:txBody>
      </p:sp>
    </p:spTree>
    <p:extLst>
      <p:ext uri="{BB962C8B-B14F-4D97-AF65-F5344CB8AC3E}">
        <p14:creationId xmlns:p14="http://schemas.microsoft.com/office/powerpoint/2010/main" val="13312140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DZ" dirty="0"/>
              <a:t>مرحلة كتابة تقرير </a:t>
            </a:r>
            <a:r>
              <a:rPr lang="ar-DZ" dirty="0" smtClean="0"/>
              <a:t>المشروع</a:t>
            </a:r>
            <a:endParaRPr lang="ar-SA" dirty="0"/>
          </a:p>
        </p:txBody>
      </p:sp>
      <p:sp>
        <p:nvSpPr>
          <p:cNvPr id="3" name="عنصر نائب للمحتوى 2"/>
          <p:cNvSpPr>
            <a:spLocks noGrp="1"/>
          </p:cNvSpPr>
          <p:nvPr>
            <p:ph idx="1"/>
          </p:nvPr>
        </p:nvSpPr>
        <p:spPr/>
        <p:txBody>
          <a:bodyPr>
            <a:normAutofit fontScale="92500" lnSpcReduction="20000"/>
          </a:bodyPr>
          <a:lstStyle/>
          <a:p>
            <a:pPr marL="0" indent="0">
              <a:buNone/>
            </a:pPr>
            <a:r>
              <a:rPr lang="ar-DZ" dirty="0" smtClean="0"/>
              <a:t>يقوم </a:t>
            </a:r>
            <a:r>
              <a:rPr lang="ar-SA" dirty="0" smtClean="0"/>
              <a:t>الطلاب </a:t>
            </a:r>
            <a:r>
              <a:rPr lang="ar-DZ" dirty="0" smtClean="0"/>
              <a:t>بمشاركة </a:t>
            </a:r>
            <a:r>
              <a:rPr lang="ar-DZ" dirty="0"/>
              <a:t>المعلم وتحت إشرافه، وتوجيه </a:t>
            </a:r>
            <a:r>
              <a:rPr lang="ar-SA" dirty="0" smtClean="0"/>
              <a:t>ب</a:t>
            </a:r>
            <a:r>
              <a:rPr lang="ar-DZ" dirty="0" smtClean="0"/>
              <a:t>اعداد تقري</a:t>
            </a:r>
            <a:r>
              <a:rPr lang="ar-SA" dirty="0" smtClean="0"/>
              <a:t>ر</a:t>
            </a:r>
            <a:r>
              <a:rPr lang="ar-DZ" dirty="0" smtClean="0"/>
              <a:t> نهائي وشامل لمجر</a:t>
            </a:r>
            <a:r>
              <a:rPr lang="ar-SA" dirty="0" smtClean="0"/>
              <a:t>ي</a:t>
            </a:r>
            <a:r>
              <a:rPr lang="ar-DZ" dirty="0" smtClean="0"/>
              <a:t>ات </a:t>
            </a:r>
            <a:r>
              <a:rPr lang="ar-DZ" dirty="0"/>
              <a:t>المشروع، والتي تتضمن الأمور الآتية</a:t>
            </a:r>
            <a:r>
              <a:rPr lang="ar-DZ" dirty="0" smtClean="0"/>
              <a:t>:</a:t>
            </a:r>
            <a:endParaRPr lang="ar-SA" dirty="0" smtClean="0"/>
          </a:p>
          <a:p>
            <a:pPr marL="514350" indent="-514350">
              <a:buFont typeface="+mj-lt"/>
              <a:buAutoNum type="arabicPeriod"/>
            </a:pPr>
            <a:r>
              <a:rPr lang="ar-DZ" dirty="0" smtClean="0"/>
              <a:t> </a:t>
            </a:r>
            <a:r>
              <a:rPr lang="ar-DZ" dirty="0"/>
              <a:t>أهداف ونتاجات المشروع، </a:t>
            </a:r>
            <a:endParaRPr lang="ar-SA" dirty="0" smtClean="0"/>
          </a:p>
          <a:p>
            <a:pPr marL="514350" indent="-514350">
              <a:buFont typeface="+mj-lt"/>
              <a:buAutoNum type="arabicPeriod"/>
            </a:pPr>
            <a:r>
              <a:rPr lang="ar-DZ" dirty="0" smtClean="0"/>
              <a:t>المدة </a:t>
            </a:r>
            <a:r>
              <a:rPr lang="ar-DZ" dirty="0"/>
              <a:t>الزمنية التي استغرقها المشروع، </a:t>
            </a:r>
            <a:endParaRPr lang="ar-SA" dirty="0" smtClean="0"/>
          </a:p>
          <a:p>
            <a:pPr marL="514350" indent="-514350">
              <a:buFont typeface="+mj-lt"/>
              <a:buAutoNum type="arabicPeriod"/>
            </a:pPr>
            <a:r>
              <a:rPr lang="ar-DZ" dirty="0" smtClean="0"/>
              <a:t>أهمية </a:t>
            </a:r>
            <a:r>
              <a:rPr lang="ar-DZ" dirty="0"/>
              <a:t>المشروع وفوائده العلمية والتربوية، </a:t>
            </a:r>
            <a:endParaRPr lang="ar-SA" dirty="0" smtClean="0"/>
          </a:p>
          <a:p>
            <a:pPr marL="514350" indent="-514350">
              <a:buFont typeface="+mj-lt"/>
              <a:buAutoNum type="arabicPeriod"/>
            </a:pPr>
            <a:r>
              <a:rPr lang="ar-DZ" dirty="0" smtClean="0"/>
              <a:t>موضوع </a:t>
            </a:r>
            <a:r>
              <a:rPr lang="ar-DZ" dirty="0"/>
              <a:t>المشروع، </a:t>
            </a:r>
            <a:endParaRPr lang="ar-SA" dirty="0" smtClean="0"/>
          </a:p>
          <a:p>
            <a:pPr marL="514350" indent="-514350">
              <a:buFont typeface="+mj-lt"/>
              <a:buAutoNum type="arabicPeriod"/>
            </a:pPr>
            <a:r>
              <a:rPr lang="ar-DZ" dirty="0" smtClean="0"/>
              <a:t>الفئة المستهدفة، </a:t>
            </a:r>
            <a:endParaRPr lang="ar-SA" dirty="0" smtClean="0"/>
          </a:p>
          <a:p>
            <a:pPr marL="514350" indent="-514350">
              <a:buFont typeface="+mj-lt"/>
              <a:buAutoNum type="arabicPeriod"/>
            </a:pPr>
            <a:r>
              <a:rPr lang="ar-DZ" dirty="0" smtClean="0"/>
              <a:t>خطوات </a:t>
            </a:r>
            <a:r>
              <a:rPr lang="ar-DZ" dirty="0"/>
              <a:t>التنفيذ بشكل موجز، </a:t>
            </a:r>
            <a:endParaRPr lang="ar-SA" dirty="0" smtClean="0"/>
          </a:p>
          <a:p>
            <a:pPr marL="514350" indent="-514350">
              <a:buFont typeface="+mj-lt"/>
              <a:buAutoNum type="arabicPeriod"/>
            </a:pPr>
            <a:r>
              <a:rPr lang="ar-DZ" dirty="0" smtClean="0"/>
              <a:t>نتائج </a:t>
            </a:r>
            <a:r>
              <a:rPr lang="ar-DZ" dirty="0"/>
              <a:t>المشروع ومناقشتها بإيجاز</a:t>
            </a:r>
            <a:r>
              <a:rPr lang="ar-DZ" dirty="0" smtClean="0"/>
              <a:t>،</a:t>
            </a:r>
            <a:endParaRPr lang="ar-SA" dirty="0" smtClean="0"/>
          </a:p>
          <a:p>
            <a:pPr marL="514350" indent="-514350">
              <a:buFont typeface="+mj-lt"/>
              <a:buAutoNum type="arabicPeriod"/>
            </a:pPr>
            <a:r>
              <a:rPr lang="ar-DZ" dirty="0" smtClean="0"/>
              <a:t> تقديم </a:t>
            </a:r>
            <a:r>
              <a:rPr lang="ar-DZ" dirty="0"/>
              <a:t>التوصيات </a:t>
            </a:r>
            <a:r>
              <a:rPr lang="ar-DZ" dirty="0" smtClean="0"/>
              <a:t>والاقتراحات </a:t>
            </a:r>
            <a:r>
              <a:rPr lang="ar-DZ" dirty="0"/>
              <a:t>.</a:t>
            </a:r>
            <a:endParaRPr lang="en-US" dirty="0"/>
          </a:p>
          <a:p>
            <a:endParaRPr lang="ar-SA" dirty="0"/>
          </a:p>
        </p:txBody>
      </p:sp>
    </p:spTree>
    <p:extLst>
      <p:ext uri="{BB962C8B-B14F-4D97-AF65-F5344CB8AC3E}">
        <p14:creationId xmlns:p14="http://schemas.microsoft.com/office/powerpoint/2010/main" val="13485394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دور </a:t>
            </a:r>
            <a:r>
              <a:rPr lang="ar-SA" dirty="0" smtClean="0"/>
              <a:t>الطالب في </a:t>
            </a:r>
            <a:r>
              <a:rPr lang="ar-SA" dirty="0"/>
              <a:t>تنفيذ المشروع</a:t>
            </a:r>
          </a:p>
        </p:txBody>
      </p:sp>
      <p:sp>
        <p:nvSpPr>
          <p:cNvPr id="3" name="عنصر نائب للمحتوى 2"/>
          <p:cNvSpPr>
            <a:spLocks noGrp="1"/>
          </p:cNvSpPr>
          <p:nvPr>
            <p:ph idx="1"/>
          </p:nvPr>
        </p:nvSpPr>
        <p:spPr/>
        <p:txBody>
          <a:bodyPr/>
          <a:lstStyle/>
          <a:p>
            <a:pPr marL="0" indent="0">
              <a:buNone/>
            </a:pPr>
            <a:r>
              <a:rPr lang="ar-SA" b="1" dirty="0"/>
              <a:t>دور الطالب:</a:t>
            </a:r>
          </a:p>
          <a:p>
            <a:pPr marL="514350" indent="-514350">
              <a:buFont typeface="+mj-lt"/>
              <a:buAutoNum type="arabicPeriod"/>
            </a:pPr>
            <a:r>
              <a:rPr lang="ar-SA" dirty="0"/>
              <a:t> فيتحدد في تنفيذ جميع بنود الخطة.</a:t>
            </a:r>
          </a:p>
          <a:p>
            <a:pPr marL="514350" indent="-514350">
              <a:buFont typeface="+mj-lt"/>
              <a:buAutoNum type="arabicPeriod"/>
            </a:pPr>
            <a:r>
              <a:rPr lang="ar-SA" dirty="0"/>
              <a:t> إجراء التعديلات على الخطة إذا لزم الأمر.</a:t>
            </a:r>
            <a:endParaRPr lang="en-US" dirty="0"/>
          </a:p>
          <a:p>
            <a:endParaRPr lang="ar-SA" dirty="0"/>
          </a:p>
        </p:txBody>
      </p:sp>
    </p:spTree>
    <p:extLst>
      <p:ext uri="{BB962C8B-B14F-4D97-AF65-F5344CB8AC3E}">
        <p14:creationId xmlns:p14="http://schemas.microsoft.com/office/powerpoint/2010/main" val="818345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اهداف المحاضرة </a:t>
            </a:r>
            <a:endParaRPr lang="ar-SA" dirty="0"/>
          </a:p>
        </p:txBody>
      </p:sp>
      <p:sp>
        <p:nvSpPr>
          <p:cNvPr id="3" name="عنصر نائب للمحتوى 2"/>
          <p:cNvSpPr>
            <a:spLocks noGrp="1"/>
          </p:cNvSpPr>
          <p:nvPr>
            <p:ph idx="1"/>
          </p:nvPr>
        </p:nvSpPr>
        <p:spPr/>
        <p:txBody>
          <a:bodyPr>
            <a:normAutofit fontScale="85000" lnSpcReduction="20000"/>
          </a:bodyPr>
          <a:lstStyle/>
          <a:p>
            <a:pPr marL="0" indent="0">
              <a:buNone/>
            </a:pPr>
            <a:r>
              <a:rPr lang="ar-SA" b="1" dirty="0" smtClean="0"/>
              <a:t>سوف يكون الطالب قادراً على :</a:t>
            </a:r>
          </a:p>
          <a:p>
            <a:pPr marL="514350" indent="-514350">
              <a:buFont typeface="+mj-lt"/>
              <a:buAutoNum type="arabicPeriod"/>
            </a:pPr>
            <a:r>
              <a:rPr lang="ar-SA" dirty="0" smtClean="0"/>
              <a:t>يوضح مفهوم التعلم القائم على المشاريع.</a:t>
            </a:r>
          </a:p>
          <a:p>
            <a:pPr marL="514350" indent="-514350">
              <a:buFont typeface="+mj-lt"/>
              <a:buAutoNum type="arabicPeriod"/>
            </a:pPr>
            <a:r>
              <a:rPr lang="ar-SA" dirty="0" smtClean="0"/>
              <a:t>يوضح علاقة التعلم القائم على المشاريع بنظريات التعلم.</a:t>
            </a:r>
          </a:p>
          <a:p>
            <a:pPr marL="514350" indent="-514350">
              <a:buFont typeface="+mj-lt"/>
              <a:buAutoNum type="arabicPeriod"/>
            </a:pPr>
            <a:r>
              <a:rPr lang="ar-SA" dirty="0" smtClean="0"/>
              <a:t>يحدد </a:t>
            </a:r>
            <a:r>
              <a:rPr lang="ar-DZ" dirty="0"/>
              <a:t>مبادئ التعلم القائم على </a:t>
            </a:r>
            <a:r>
              <a:rPr lang="ar-DZ" dirty="0" smtClean="0"/>
              <a:t>المشاريع</a:t>
            </a:r>
            <a:endParaRPr lang="ar-SA" dirty="0" smtClean="0"/>
          </a:p>
          <a:p>
            <a:pPr marL="514350" indent="-514350">
              <a:buFont typeface="+mj-lt"/>
              <a:buAutoNum type="arabicPeriod"/>
            </a:pPr>
            <a:r>
              <a:rPr lang="ar-SA" dirty="0" smtClean="0"/>
              <a:t>يحدد مراحل </a:t>
            </a:r>
            <a:r>
              <a:rPr lang="ar-DZ" dirty="0" smtClean="0"/>
              <a:t>التعلم </a:t>
            </a:r>
            <a:r>
              <a:rPr lang="ar-DZ" dirty="0"/>
              <a:t>القائم على المشاريع</a:t>
            </a:r>
            <a:endParaRPr lang="ar-SA" dirty="0"/>
          </a:p>
          <a:p>
            <a:pPr marL="514350" indent="-514350">
              <a:buFont typeface="+mj-lt"/>
              <a:buAutoNum type="arabicPeriod"/>
            </a:pPr>
            <a:r>
              <a:rPr lang="ar-SA" dirty="0" smtClean="0"/>
              <a:t>يختار مصادر تمويل المشاريع التعليمية مناسبة.</a:t>
            </a:r>
          </a:p>
          <a:p>
            <a:pPr marL="514350" indent="-514350">
              <a:buFont typeface="+mj-lt"/>
              <a:buAutoNum type="arabicPeriod"/>
            </a:pPr>
            <a:r>
              <a:rPr lang="ar-SA" dirty="0" smtClean="0"/>
              <a:t>يحدد أهداف التعلم القائم على المشاريع</a:t>
            </a:r>
          </a:p>
          <a:p>
            <a:pPr marL="514350" indent="-514350">
              <a:buFont typeface="+mj-lt"/>
              <a:buAutoNum type="arabicPeriod"/>
            </a:pPr>
            <a:r>
              <a:rPr lang="ar-SA" dirty="0" smtClean="0"/>
              <a:t>وضح مميزات التعلم القائم على المشاريع.</a:t>
            </a:r>
          </a:p>
          <a:p>
            <a:pPr marL="514350" indent="-514350">
              <a:buFont typeface="+mj-lt"/>
              <a:buAutoNum type="arabicPeriod"/>
            </a:pPr>
            <a:r>
              <a:rPr lang="ar-SA" dirty="0" smtClean="0"/>
              <a:t>يختار أنواع المشاريع المناسبة للتربية البدنية. </a:t>
            </a:r>
          </a:p>
          <a:p>
            <a:pPr marL="514350" indent="-514350">
              <a:buFont typeface="+mj-lt"/>
              <a:buAutoNum type="arabicPeriod"/>
            </a:pPr>
            <a:r>
              <a:rPr lang="ar-SA" dirty="0" smtClean="0"/>
              <a:t>يوضح تحديات التعلم القائم على المشروع في التربية البدنية. </a:t>
            </a:r>
          </a:p>
          <a:p>
            <a:endParaRPr lang="ar-SA" dirty="0" smtClean="0"/>
          </a:p>
          <a:p>
            <a:endParaRPr lang="ar-SA" dirty="0"/>
          </a:p>
        </p:txBody>
      </p:sp>
    </p:spTree>
    <p:extLst>
      <p:ext uri="{BB962C8B-B14F-4D97-AF65-F5344CB8AC3E}">
        <p14:creationId xmlns:p14="http://schemas.microsoft.com/office/powerpoint/2010/main" val="2501971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4000" b="1" dirty="0"/>
              <a:t>مصادر تمويل المشاريع الطلابية </a:t>
            </a:r>
            <a:endParaRPr lang="ar-SA" sz="4000" b="1"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39878556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46836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3200" b="1" dirty="0"/>
              <a:t>الطالب كمصدر تمويلي</a:t>
            </a:r>
            <a:endParaRPr lang="ar-SA" sz="3200" dirty="0"/>
          </a:p>
        </p:txBody>
      </p:sp>
      <p:sp>
        <p:nvSpPr>
          <p:cNvPr id="3" name="عنصر نائب للمحتوى 2"/>
          <p:cNvSpPr>
            <a:spLocks noGrp="1"/>
          </p:cNvSpPr>
          <p:nvPr>
            <p:ph idx="1"/>
          </p:nvPr>
        </p:nvSpPr>
        <p:spPr/>
        <p:txBody>
          <a:bodyPr/>
          <a:lstStyle/>
          <a:p>
            <a:r>
              <a:rPr lang="ar-SA" dirty="0"/>
              <a:t>يمكن للطلبة أن يمولوا مشروعاتهم بالكامل أو جزءا منها، </a:t>
            </a:r>
            <a:r>
              <a:rPr lang="ar-SA" dirty="0" smtClean="0"/>
              <a:t>بشرط، </a:t>
            </a:r>
            <a:r>
              <a:rPr lang="ar-SA" dirty="0"/>
              <a:t>إذا كان هذا طالب قادرا على </a:t>
            </a:r>
            <a:r>
              <a:rPr lang="ar-DZ" dirty="0"/>
              <a:t>تلبية</a:t>
            </a:r>
            <a:r>
              <a:rPr lang="ar-SA" dirty="0"/>
              <a:t> احتياجاته المالية </a:t>
            </a:r>
            <a:r>
              <a:rPr lang="ar-SA" dirty="0" smtClean="0"/>
              <a:t>لمشروعه.</a:t>
            </a:r>
            <a:endParaRPr lang="en-US" dirty="0"/>
          </a:p>
          <a:p>
            <a:endParaRPr lang="ar-SA" dirty="0"/>
          </a:p>
        </p:txBody>
      </p:sp>
    </p:spTree>
    <p:extLst>
      <p:ext uri="{BB962C8B-B14F-4D97-AF65-F5344CB8AC3E}">
        <p14:creationId xmlns:p14="http://schemas.microsoft.com/office/powerpoint/2010/main" val="17483727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المعلم كمصدر تمويلي</a:t>
            </a:r>
            <a:endParaRPr lang="ar-SA" dirty="0"/>
          </a:p>
        </p:txBody>
      </p:sp>
      <p:sp>
        <p:nvSpPr>
          <p:cNvPr id="3" name="عنصر نائب للمحتوى 2"/>
          <p:cNvSpPr>
            <a:spLocks noGrp="1"/>
          </p:cNvSpPr>
          <p:nvPr>
            <p:ph idx="1"/>
          </p:nvPr>
        </p:nvSpPr>
        <p:spPr/>
        <p:txBody>
          <a:bodyPr/>
          <a:lstStyle/>
          <a:p>
            <a:r>
              <a:rPr lang="ar-SA" dirty="0"/>
              <a:t>يسعى المعلم أحيانا إلى تمويل بعض المشروعات الطلابية بغرض تحقيق أهداف </a:t>
            </a:r>
            <a:r>
              <a:rPr lang="ar-SA" dirty="0" smtClean="0"/>
              <a:t>محددة، </a:t>
            </a:r>
            <a:r>
              <a:rPr lang="ar-SA" dirty="0"/>
              <a:t>يسعى إليها المعلم كتوفير الأدوات الرياضية التي تطلبها انجاز المشروع، ولكن هذا المصدر يعتمد اعتمادا كليا على القدرات المالية للمعلم.</a:t>
            </a:r>
            <a:endParaRPr lang="en-US" dirty="0"/>
          </a:p>
          <a:p>
            <a:endParaRPr lang="ar-SA" dirty="0"/>
          </a:p>
        </p:txBody>
      </p:sp>
    </p:spTree>
    <p:extLst>
      <p:ext uri="{BB962C8B-B14F-4D97-AF65-F5344CB8AC3E}">
        <p14:creationId xmlns:p14="http://schemas.microsoft.com/office/powerpoint/2010/main" val="5863766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المدرسة كمصدر تمويلي</a:t>
            </a:r>
            <a:endParaRPr lang="ar-SA" dirty="0"/>
          </a:p>
        </p:txBody>
      </p:sp>
      <p:sp>
        <p:nvSpPr>
          <p:cNvPr id="3" name="عنصر نائب للمحتوى 2"/>
          <p:cNvSpPr>
            <a:spLocks noGrp="1"/>
          </p:cNvSpPr>
          <p:nvPr>
            <p:ph idx="1"/>
          </p:nvPr>
        </p:nvSpPr>
        <p:spPr/>
        <p:txBody>
          <a:bodyPr>
            <a:normAutofit fontScale="92500"/>
          </a:bodyPr>
          <a:lstStyle/>
          <a:p>
            <a:r>
              <a:rPr lang="ar-SA" dirty="0" smtClean="0"/>
              <a:t>تعتبر </a:t>
            </a:r>
            <a:r>
              <a:rPr lang="ar-SA" dirty="0"/>
              <a:t>المدرسة من أهم مصادر تمويل المشروعات الطلابية، </a:t>
            </a:r>
            <a:endParaRPr lang="ar-SA" dirty="0" smtClean="0"/>
          </a:p>
          <a:p>
            <a:r>
              <a:rPr lang="ar-SA" dirty="0" smtClean="0"/>
              <a:t> </a:t>
            </a:r>
            <a:r>
              <a:rPr lang="ar-SA" dirty="0"/>
              <a:t>تتأثر المدرسة </a:t>
            </a:r>
            <a:r>
              <a:rPr lang="ar-DZ" dirty="0"/>
              <a:t>بالأنظمة</a:t>
            </a:r>
            <a:r>
              <a:rPr lang="ar-SA" dirty="0"/>
              <a:t> والقوانين التي تفرضها هيئات التعليم والسياسة العامة، لكن تستطيع المدرسة كنظام تربوي وإداري القيام بالعديد من الأنشطة والفعاليات التي بإمكان المدرسة تدبير التمويل منها أو من خلالها، مثل إقامة المدرسة للمعارض الفنية  والبطولات الرياضية والحفل السنوي والطبق الخيري، والقيام بالتبرعات المحلية والزيارات الميدانية الى الملاعب </a:t>
            </a:r>
            <a:r>
              <a:rPr lang="ar-SA" dirty="0" smtClean="0"/>
              <a:t>والمنشآت </a:t>
            </a:r>
            <a:r>
              <a:rPr lang="ar-SA" dirty="0"/>
              <a:t>الرياضية وتنظيم الحملات الإعلامية، ويمكن لها الاتصال بالمؤسسات الوطنية والدولية.</a:t>
            </a:r>
            <a:endParaRPr lang="en-US" dirty="0"/>
          </a:p>
          <a:p>
            <a:endParaRPr lang="ar-SA" dirty="0"/>
          </a:p>
        </p:txBody>
      </p:sp>
    </p:spTree>
    <p:extLst>
      <p:ext uri="{BB962C8B-B14F-4D97-AF65-F5344CB8AC3E}">
        <p14:creationId xmlns:p14="http://schemas.microsoft.com/office/powerpoint/2010/main" val="3565909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أهداف التعلم </a:t>
            </a:r>
            <a:r>
              <a:rPr lang="ar-DZ" dirty="0"/>
              <a:t>بالمشاريع </a:t>
            </a:r>
            <a:endParaRPr lang="ar-SA" dirty="0"/>
          </a:p>
        </p:txBody>
      </p:sp>
      <p:sp>
        <p:nvSpPr>
          <p:cNvPr id="3" name="عنصر نائب للمحتوى 2"/>
          <p:cNvSpPr>
            <a:spLocks noGrp="1"/>
          </p:cNvSpPr>
          <p:nvPr>
            <p:ph idx="1"/>
          </p:nvPr>
        </p:nvSpPr>
        <p:spPr/>
        <p:txBody>
          <a:bodyPr>
            <a:normAutofit lnSpcReduction="10000"/>
          </a:bodyPr>
          <a:lstStyle/>
          <a:p>
            <a:pPr lvl="0"/>
            <a:r>
              <a:rPr lang="ar-DZ" dirty="0"/>
              <a:t>زيادة الدافعية حيث يمتلك الطلبة الأسئلة في التعلم المبني على المشاريع ويقضون وقتا للعمل على الإجابة عليها خارج المدرسة، ويقدم العديد من الفرص لزيادة دافعية المتعلمين باعتماده على رغبات المتعلمين أنفسهم وتساؤلاتهم.</a:t>
            </a:r>
            <a:endParaRPr lang="en-US" dirty="0"/>
          </a:p>
          <a:p>
            <a:r>
              <a:rPr lang="ar-DZ" dirty="0"/>
              <a:t>زيادة الاستقلالية المعرفية ليصبح الطلبة ذو مسؤولية أكثر عن تعلمهم، وتصقل مهاراتهم في الحصول على المعرفة من دون الاعتماد على المعلم كمصدر رئيس لهم، فتتطور عادات ذهنية تساعد المتعلم ليملك استقلالية معرفية تهيئه ليصبح متعلمة في فترات حياته كلها.</a:t>
            </a:r>
            <a:endParaRPr lang="ar-SA" dirty="0"/>
          </a:p>
        </p:txBody>
      </p:sp>
    </p:spTree>
    <p:extLst>
      <p:ext uri="{BB962C8B-B14F-4D97-AF65-F5344CB8AC3E}">
        <p14:creationId xmlns:p14="http://schemas.microsoft.com/office/powerpoint/2010/main" val="6499097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lvl="0"/>
            <a:r>
              <a:rPr lang="ar-DZ" dirty="0"/>
              <a:t>زيادة التحصيل من خلال ممارسة الطلبة مستويات عليا في التفكير من خلال توظيف موجه للحقائق الأكاديمية من أجل إنتاج حلول، وتفسيرات، واستنتاجات، وإصدار أحكام.</a:t>
            </a:r>
            <a:endParaRPr lang="en-US" dirty="0"/>
          </a:p>
          <a:p>
            <a:pPr lvl="0"/>
            <a:r>
              <a:rPr lang="ar-DZ" dirty="0"/>
              <a:t>الربط التكاملي بين المواد الدراسية المختلفة، ومساعدة المتعلم على الربط بين الحياة الواقعية والمواد الأكاديمية كربط التربية البدنية بالجانب الصحي والتربوي.</a:t>
            </a:r>
            <a:endParaRPr lang="en-US" dirty="0"/>
          </a:p>
          <a:p>
            <a:endParaRPr lang="ar-SA" dirty="0"/>
          </a:p>
        </p:txBody>
      </p:sp>
    </p:spTree>
    <p:extLst>
      <p:ext uri="{BB962C8B-B14F-4D97-AF65-F5344CB8AC3E}">
        <p14:creationId xmlns:p14="http://schemas.microsoft.com/office/powerpoint/2010/main" val="13880346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a:t>مميزات التعلم القائم بالمشاريع </a:t>
            </a:r>
            <a:endParaRPr lang="ar-SA" dirty="0"/>
          </a:p>
        </p:txBody>
      </p:sp>
      <p:sp>
        <p:nvSpPr>
          <p:cNvPr id="3" name="عنصر نائب للمحتوى 2"/>
          <p:cNvSpPr>
            <a:spLocks noGrp="1"/>
          </p:cNvSpPr>
          <p:nvPr>
            <p:ph idx="1"/>
          </p:nvPr>
        </p:nvSpPr>
        <p:spPr/>
        <p:txBody>
          <a:bodyPr/>
          <a:lstStyle/>
          <a:p>
            <a:r>
              <a:rPr lang="ar-SA" dirty="0"/>
              <a:t>مساهمة هذه الاستراتيجية في تطوير قدرات الطلاب على توصيل الأفكار وحل </a:t>
            </a:r>
            <a:r>
              <a:rPr lang="ar-SA" dirty="0" smtClean="0"/>
              <a:t>المشكلات؛</a:t>
            </a:r>
          </a:p>
          <a:p>
            <a:r>
              <a:rPr lang="ar-SA" dirty="0" smtClean="0"/>
              <a:t>القدرة </a:t>
            </a:r>
            <a:r>
              <a:rPr lang="ar-SA" dirty="0"/>
              <a:t>على تطبيق المهارات الحياتية</a:t>
            </a:r>
            <a:r>
              <a:rPr lang="ar-SA" dirty="0" smtClean="0"/>
              <a:t>،</a:t>
            </a:r>
          </a:p>
          <a:p>
            <a:r>
              <a:rPr lang="ar-SA" dirty="0" smtClean="0"/>
              <a:t>تشجيع على استخدام مصادر المعلومات التكنولوجية؛</a:t>
            </a:r>
          </a:p>
          <a:p>
            <a:r>
              <a:rPr lang="ar-SA" dirty="0" smtClean="0"/>
              <a:t>تنمية </a:t>
            </a:r>
            <a:r>
              <a:rPr lang="ar-SA" dirty="0"/>
              <a:t>الاتجاهات الإيجابية حول </a:t>
            </a:r>
            <a:r>
              <a:rPr lang="ar-SA" dirty="0" smtClean="0"/>
              <a:t>التعلم،</a:t>
            </a:r>
          </a:p>
          <a:p>
            <a:r>
              <a:rPr lang="ar-SA" dirty="0"/>
              <a:t>تشجع الطلبة على العمل بروح الفريق </a:t>
            </a:r>
            <a:r>
              <a:rPr lang="ar-SA" dirty="0" smtClean="0"/>
              <a:t>الواحد، </a:t>
            </a:r>
            <a:endParaRPr lang="ar-SA" dirty="0"/>
          </a:p>
          <a:p>
            <a:r>
              <a:rPr lang="ar-SA" dirty="0" smtClean="0"/>
              <a:t>تتناسب </a:t>
            </a:r>
            <a:r>
              <a:rPr lang="ar-SA" dirty="0"/>
              <a:t>مع المهارات العملية للمواد التعليمية </a:t>
            </a:r>
            <a:r>
              <a:rPr lang="ar-DZ" dirty="0"/>
              <a:t>المختلفة</a:t>
            </a:r>
            <a:r>
              <a:rPr lang="ar-SA" dirty="0"/>
              <a:t>، </a:t>
            </a:r>
            <a:endParaRPr lang="ar-SA" dirty="0"/>
          </a:p>
        </p:txBody>
      </p:sp>
    </p:spTree>
    <p:extLst>
      <p:ext uri="{BB962C8B-B14F-4D97-AF65-F5344CB8AC3E}">
        <p14:creationId xmlns:p14="http://schemas.microsoft.com/office/powerpoint/2010/main" val="14419658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أنواع المشاريع في التدريس</a:t>
            </a:r>
            <a:endParaRPr lang="ar-SA" dirty="0"/>
          </a:p>
        </p:txBody>
      </p:sp>
      <p:sp>
        <p:nvSpPr>
          <p:cNvPr id="3" name="عنصر نائب للمحتوى 2"/>
          <p:cNvSpPr>
            <a:spLocks noGrp="1"/>
          </p:cNvSpPr>
          <p:nvPr>
            <p:ph idx="1"/>
          </p:nvPr>
        </p:nvSpPr>
        <p:spPr/>
        <p:txBody>
          <a:bodyPr/>
          <a:lstStyle/>
          <a:p>
            <a:r>
              <a:rPr lang="ar-SA" dirty="0"/>
              <a:t>قسم وليام </a:t>
            </a:r>
            <a:r>
              <a:rPr lang="ar-SA" dirty="0" err="1"/>
              <a:t>كالباتريك</a:t>
            </a:r>
            <a:r>
              <a:rPr lang="ar-SA" dirty="0"/>
              <a:t> </a:t>
            </a:r>
            <a:r>
              <a:rPr lang="ar-SA" dirty="0" smtClean="0"/>
              <a:t>المشاريع </a:t>
            </a:r>
            <a:r>
              <a:rPr lang="ar-SA" dirty="0"/>
              <a:t>إلى أربعة أنواع </a:t>
            </a:r>
            <a:r>
              <a:rPr lang="ar-SA" dirty="0" smtClean="0"/>
              <a:t>رئيسة: </a:t>
            </a:r>
            <a:endParaRPr lang="ar-SA" dirty="0"/>
          </a:p>
        </p:txBody>
      </p:sp>
      <p:graphicFrame>
        <p:nvGraphicFramePr>
          <p:cNvPr id="4" name="رسم تخطيطي 3"/>
          <p:cNvGraphicFramePr/>
          <p:nvPr>
            <p:extLst>
              <p:ext uri="{D42A27DB-BD31-4B8C-83A1-F6EECF244321}">
                <p14:modId xmlns:p14="http://schemas.microsoft.com/office/powerpoint/2010/main" val="3988490217"/>
              </p:ext>
            </p:extLst>
          </p:nvPr>
        </p:nvGraphicFramePr>
        <p:xfrm>
          <a:off x="1331640" y="242088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31643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0"/>
            <a:r>
              <a:rPr lang="ar-SA" b="1" dirty="0"/>
              <a:t>المشروعات البنائية (الإنشائية</a:t>
            </a:r>
            <a:r>
              <a:rPr lang="ar-SA" b="1" dirty="0" smtClean="0"/>
              <a:t>)</a:t>
            </a:r>
            <a:endParaRPr lang="ar-SA" dirty="0"/>
          </a:p>
        </p:txBody>
      </p:sp>
      <p:sp>
        <p:nvSpPr>
          <p:cNvPr id="3" name="عنصر نائب للمحتوى 2"/>
          <p:cNvSpPr>
            <a:spLocks noGrp="1"/>
          </p:cNvSpPr>
          <p:nvPr>
            <p:ph idx="1"/>
          </p:nvPr>
        </p:nvSpPr>
        <p:spPr/>
        <p:txBody>
          <a:bodyPr/>
          <a:lstStyle/>
          <a:p>
            <a:pPr marL="0" indent="0">
              <a:buNone/>
            </a:pPr>
            <a:r>
              <a:rPr lang="ar-SA" dirty="0" smtClean="0"/>
              <a:t>مشروعات </a:t>
            </a:r>
            <a:r>
              <a:rPr lang="ar-SA" dirty="0"/>
              <a:t>ذات صبغة علمية، وتهدف إلى العمل والإنتاج وصناعة الأشياء مثل صناعة الزيوت النباتية، وصناعة الصابون، وتربية الحيوانات الأليفة وبناء مجسمات لملاعب وهياكل رياضية</a:t>
            </a:r>
            <a:r>
              <a:rPr lang="en-US" dirty="0"/>
              <a:t>.</a:t>
            </a:r>
          </a:p>
          <a:p>
            <a:endParaRPr lang="ar-SA" dirty="0"/>
          </a:p>
        </p:txBody>
      </p:sp>
    </p:spTree>
    <p:extLst>
      <p:ext uri="{BB962C8B-B14F-4D97-AF65-F5344CB8AC3E}">
        <p14:creationId xmlns:p14="http://schemas.microsoft.com/office/powerpoint/2010/main" val="16596202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0"/>
            <a:r>
              <a:rPr lang="ar-SA" b="1" dirty="0"/>
              <a:t>المشروعات </a:t>
            </a:r>
            <a:r>
              <a:rPr lang="ar-SA" b="1" dirty="0" smtClean="0"/>
              <a:t>الترفيهية</a:t>
            </a:r>
            <a:endParaRPr lang="ar-SA" dirty="0"/>
          </a:p>
        </p:txBody>
      </p:sp>
      <p:sp>
        <p:nvSpPr>
          <p:cNvPr id="3" name="عنصر نائب للمحتوى 2"/>
          <p:cNvSpPr>
            <a:spLocks noGrp="1"/>
          </p:cNvSpPr>
          <p:nvPr>
            <p:ph idx="1"/>
          </p:nvPr>
        </p:nvSpPr>
        <p:spPr/>
        <p:txBody>
          <a:bodyPr/>
          <a:lstStyle/>
          <a:p>
            <a:pPr marL="0" indent="0">
              <a:buNone/>
            </a:pPr>
            <a:r>
              <a:rPr lang="ar-SA" dirty="0"/>
              <a:t>وهي مشروعات تطبيقية وترفيهية حيث يتعلم التلاميذ فيها من خلال المتعة التي تقدمها لهم هذه المشروعات التي تكون على شكل رحلات تعليمية، وزيارات ميدانية، أنشطة رياضية ترفيهية تحدد أهدافها لتخدم مجال الدراسة مثل اصطحاب التلاميذ إلى المتحف </a:t>
            </a:r>
            <a:r>
              <a:rPr lang="ar-SA" dirty="0" smtClean="0"/>
              <a:t>لاطلاعهم </a:t>
            </a:r>
            <a:r>
              <a:rPr lang="ar-SA" dirty="0"/>
              <a:t>على صناعات الإنسان القديم وكيفية تطورها على مر العصور او الذهاب لمشاهدة </a:t>
            </a:r>
            <a:r>
              <a:rPr lang="ar-SA" dirty="0" smtClean="0"/>
              <a:t>مباراة </a:t>
            </a:r>
            <a:r>
              <a:rPr lang="ar-SA" dirty="0"/>
              <a:t>كرة قدم او التنس .</a:t>
            </a:r>
            <a:endParaRPr lang="en-US" dirty="0"/>
          </a:p>
          <a:p>
            <a:endParaRPr lang="ar-SA" dirty="0"/>
          </a:p>
        </p:txBody>
      </p:sp>
    </p:spTree>
    <p:extLst>
      <p:ext uri="{BB962C8B-B14F-4D97-AF65-F5344CB8AC3E}">
        <p14:creationId xmlns:p14="http://schemas.microsoft.com/office/powerpoint/2010/main" val="3092098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مفهوم التعلم القائم على المشاريع</a:t>
            </a:r>
            <a:endParaRPr lang="ar-SA" dirty="0"/>
          </a:p>
        </p:txBody>
      </p:sp>
      <p:sp>
        <p:nvSpPr>
          <p:cNvPr id="3" name="عنصر نائب للمحتوى 2"/>
          <p:cNvSpPr>
            <a:spLocks noGrp="1"/>
          </p:cNvSpPr>
          <p:nvPr>
            <p:ph idx="1"/>
          </p:nvPr>
        </p:nvSpPr>
        <p:spPr/>
        <p:txBody>
          <a:bodyPr>
            <a:normAutofit fontScale="92500"/>
          </a:bodyPr>
          <a:lstStyle/>
          <a:p>
            <a:r>
              <a:rPr lang="ar-SA" dirty="0" smtClean="0"/>
              <a:t>يعرفه </a:t>
            </a:r>
            <a:r>
              <a:rPr lang="ar-SA" dirty="0"/>
              <a:t>معهد بوك للتربية (</a:t>
            </a:r>
            <a:r>
              <a:rPr lang="en-US" dirty="0"/>
              <a:t>Buck Institute for Education, 2021</a:t>
            </a:r>
            <a:r>
              <a:rPr lang="ar-SA" dirty="0"/>
              <a:t>) بأنه: استراتيجية تدريس تكسب الطلاب المعرفة والمهارات من خلال عمل فحص واستجابة لسؤال أو مشكلة أو تحدي أصيل وجذاب ومعقد. </a:t>
            </a:r>
            <a:endParaRPr lang="en-US" dirty="0"/>
          </a:p>
          <a:p>
            <a:r>
              <a:rPr lang="ar-SA" dirty="0" smtClean="0"/>
              <a:t>وي</a:t>
            </a:r>
            <a:r>
              <a:rPr lang="ar-DZ" dirty="0" smtClean="0"/>
              <a:t>عرفه </a:t>
            </a:r>
            <a:r>
              <a:rPr lang="ar-DZ" dirty="0" err="1"/>
              <a:t>جولتكين</a:t>
            </a:r>
            <a:r>
              <a:rPr lang="ar-DZ" dirty="0"/>
              <a:t> </a:t>
            </a:r>
            <a:r>
              <a:rPr lang="ar-DZ" dirty="0" err="1"/>
              <a:t>وكراداج</a:t>
            </a:r>
            <a:r>
              <a:rPr lang="ar-DZ" dirty="0"/>
              <a:t> و يلزمان (</a:t>
            </a:r>
            <a:r>
              <a:rPr lang="fr-FR" dirty="0" err="1"/>
              <a:t>Guitekin</a:t>
            </a:r>
            <a:r>
              <a:rPr lang="fr-FR" dirty="0"/>
              <a:t> </a:t>
            </a:r>
            <a:r>
              <a:rPr lang="fr-FR" dirty="0" err="1"/>
              <a:t>Karadag</a:t>
            </a:r>
            <a:r>
              <a:rPr lang="fr-FR" dirty="0"/>
              <a:t>, 2007  </a:t>
            </a:r>
            <a:r>
              <a:rPr lang="ar-DZ" dirty="0"/>
              <a:t>&amp; </a:t>
            </a:r>
            <a:r>
              <a:rPr lang="fr-FR" dirty="0"/>
              <a:t>( Yilmaz </a:t>
            </a:r>
            <a:r>
              <a:rPr lang="ar-DZ" dirty="0"/>
              <a:t>بأنها إحدى طرق التعلم والتي تحتاج إلى فترة طويلة يقوم الطالب خلالها بدراسة قضايا أو مشكلات الحياة اليومية من تلقاء نفسه أو من خلال المشاركة في مجموعات صغيرة من اجل إنتاج بعض الأشياء الملموسة.</a:t>
            </a:r>
            <a:endParaRPr lang="en-US" dirty="0"/>
          </a:p>
          <a:p>
            <a:endParaRPr lang="ar-SA" dirty="0"/>
          </a:p>
        </p:txBody>
      </p:sp>
    </p:spTree>
    <p:extLst>
      <p:ext uri="{BB962C8B-B14F-4D97-AF65-F5344CB8AC3E}">
        <p14:creationId xmlns:p14="http://schemas.microsoft.com/office/powerpoint/2010/main" val="14845808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0"/>
            <a:r>
              <a:rPr lang="ar-SA" b="1" dirty="0" smtClean="0"/>
              <a:t>مشروعات المشكلات العلمية</a:t>
            </a:r>
            <a:endParaRPr lang="ar-SA" dirty="0"/>
          </a:p>
        </p:txBody>
      </p:sp>
      <p:sp>
        <p:nvSpPr>
          <p:cNvPr id="3" name="عنصر نائب للمحتوى 2"/>
          <p:cNvSpPr>
            <a:spLocks noGrp="1"/>
          </p:cNvSpPr>
          <p:nvPr>
            <p:ph idx="1"/>
          </p:nvPr>
        </p:nvSpPr>
        <p:spPr/>
        <p:txBody>
          <a:bodyPr/>
          <a:lstStyle/>
          <a:p>
            <a:r>
              <a:rPr lang="ar-SA" dirty="0"/>
              <a:t>تهدف هذه المشروعات إلى دفع التلاميذ على التفكير المبدع، عن طريق عرض مشكلة عليهم ودفعهم لمحاولة معرفة مسبباتها للقضاء عليها، مثل مشروع تربية الدواجن لأجل القضاء على الذباب والحشرات في المدرسة. او مشروع الممشى في الحي الذي يهدف الى ترسيخ ثقافة المشي </a:t>
            </a:r>
            <a:r>
              <a:rPr lang="ar-SA" dirty="0" smtClean="0"/>
              <a:t>والمساعدة في التحكم في الوزن ومشكلة </a:t>
            </a:r>
            <a:r>
              <a:rPr lang="ar-SA" dirty="0"/>
              <a:t>السمنة .</a:t>
            </a:r>
            <a:endParaRPr lang="en-US" dirty="0"/>
          </a:p>
          <a:p>
            <a:endParaRPr lang="ar-SA" dirty="0"/>
          </a:p>
        </p:txBody>
      </p:sp>
    </p:spTree>
    <p:extLst>
      <p:ext uri="{BB962C8B-B14F-4D97-AF65-F5344CB8AC3E}">
        <p14:creationId xmlns:p14="http://schemas.microsoft.com/office/powerpoint/2010/main" val="9900324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0"/>
            <a:r>
              <a:rPr lang="ar-SA" b="1" dirty="0" smtClean="0"/>
              <a:t>مشروعات إكساب المهارات</a:t>
            </a:r>
            <a:endParaRPr lang="ar-SA" dirty="0"/>
          </a:p>
        </p:txBody>
      </p:sp>
      <p:sp>
        <p:nvSpPr>
          <p:cNvPr id="3" name="عنصر نائب للمحتوى 2"/>
          <p:cNvSpPr>
            <a:spLocks noGrp="1"/>
          </p:cNvSpPr>
          <p:nvPr>
            <p:ph idx="1"/>
          </p:nvPr>
        </p:nvSpPr>
        <p:spPr/>
        <p:txBody>
          <a:bodyPr/>
          <a:lstStyle/>
          <a:p>
            <a:r>
              <a:rPr lang="ar-SA" dirty="0" smtClean="0"/>
              <a:t>الغرض </a:t>
            </a:r>
            <a:r>
              <a:rPr lang="ar-SA" dirty="0"/>
              <a:t>منه التعرف إلى مهارة، أو اكتسابها، مثل مشروع قياس درجة الحرارة والضغط الجوي والرطوبة، ورسم الخارطة الجوية </a:t>
            </a:r>
            <a:r>
              <a:rPr lang="ar-SA" dirty="0" smtClean="0"/>
              <a:t>للمنطقة </a:t>
            </a:r>
            <a:r>
              <a:rPr lang="ar-SA" dirty="0"/>
              <a:t>للتنبؤ بالحالة الجوية، أو مشروع استخدام البوصلة والخارطة للوصول إلى نقطة معينة، أو لحساب المسافة بين مدينتين. </a:t>
            </a:r>
            <a:r>
              <a:rPr lang="ar-SA" dirty="0" smtClean="0"/>
              <a:t>أو توظيف تطبيقات الجول في قياس اللياقة البدنية </a:t>
            </a:r>
            <a:r>
              <a:rPr lang="ar-SA" dirty="0"/>
              <a:t>ل</a:t>
            </a:r>
            <a:r>
              <a:rPr lang="ar-SA" dirty="0" smtClean="0"/>
              <a:t>لفرد في حالة الراحة والعمل .</a:t>
            </a:r>
            <a:endParaRPr lang="ar-SA" dirty="0"/>
          </a:p>
        </p:txBody>
      </p:sp>
    </p:spTree>
    <p:extLst>
      <p:ext uri="{BB962C8B-B14F-4D97-AF65-F5344CB8AC3E}">
        <p14:creationId xmlns:p14="http://schemas.microsoft.com/office/powerpoint/2010/main" val="21719789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طريقة تنفيذ المشاريع </a:t>
            </a:r>
            <a:endParaRPr lang="ar-SA" dirty="0"/>
          </a:p>
        </p:txBody>
      </p:sp>
      <p:sp>
        <p:nvSpPr>
          <p:cNvPr id="3" name="عنصر نائب للمحتوى 2"/>
          <p:cNvSpPr>
            <a:spLocks noGrp="1"/>
          </p:cNvSpPr>
          <p:nvPr>
            <p:ph idx="1"/>
          </p:nvPr>
        </p:nvSpPr>
        <p:spPr/>
        <p:txBody>
          <a:bodyPr/>
          <a:lstStyle/>
          <a:p>
            <a:r>
              <a:rPr lang="ar-SA" dirty="0"/>
              <a:t>ويمكن تنفيذ جميع المشاريع السابقة من خلال نمطين للتعلم بحسب عدد </a:t>
            </a:r>
            <a:r>
              <a:rPr lang="ar-SA" dirty="0" smtClean="0"/>
              <a:t>المشاركين: </a:t>
            </a:r>
          </a:p>
          <a:p>
            <a:endParaRPr lang="ar-SA" dirty="0"/>
          </a:p>
        </p:txBody>
      </p:sp>
      <p:graphicFrame>
        <p:nvGraphicFramePr>
          <p:cNvPr id="4" name="رسم تخطيطي 3"/>
          <p:cNvGraphicFramePr/>
          <p:nvPr>
            <p:extLst>
              <p:ext uri="{D42A27DB-BD31-4B8C-83A1-F6EECF244321}">
                <p14:modId xmlns:p14="http://schemas.microsoft.com/office/powerpoint/2010/main" val="1950342369"/>
              </p:ext>
            </p:extLst>
          </p:nvPr>
        </p:nvGraphicFramePr>
        <p:xfrm>
          <a:off x="1259632" y="256490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9745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0"/>
            <a:r>
              <a:rPr lang="ar-SA" b="1" dirty="0"/>
              <a:t>مشروعات </a:t>
            </a:r>
            <a:r>
              <a:rPr lang="ar-SA" b="1" dirty="0" smtClean="0"/>
              <a:t>فردية</a:t>
            </a:r>
            <a:endParaRPr lang="ar-SA" dirty="0"/>
          </a:p>
        </p:txBody>
      </p:sp>
      <p:sp>
        <p:nvSpPr>
          <p:cNvPr id="3" name="عنصر نائب للمحتوى 2"/>
          <p:cNvSpPr>
            <a:spLocks noGrp="1"/>
          </p:cNvSpPr>
          <p:nvPr>
            <p:ph idx="1"/>
          </p:nvPr>
        </p:nvSpPr>
        <p:spPr/>
        <p:txBody>
          <a:bodyPr>
            <a:normAutofit/>
          </a:bodyPr>
          <a:lstStyle/>
          <a:p>
            <a:pPr marL="0" indent="0">
              <a:buNone/>
            </a:pPr>
            <a:r>
              <a:rPr lang="ar-SA" sz="2800" dirty="0" smtClean="0"/>
              <a:t>يكون </a:t>
            </a:r>
            <a:r>
              <a:rPr lang="ar-SA" sz="2800" dirty="0"/>
              <a:t>العمل في هذا النوع من المشاريع بشكل </a:t>
            </a:r>
            <a:r>
              <a:rPr lang="ar-SA" sz="2800" dirty="0" smtClean="0"/>
              <a:t>فردي على النحو التالي:</a:t>
            </a:r>
          </a:p>
          <a:p>
            <a:pPr marL="514350" indent="-514350">
              <a:buFont typeface="+mj-lt"/>
              <a:buAutoNum type="arabicPeriod"/>
            </a:pPr>
            <a:r>
              <a:rPr lang="ar-SA" sz="2800" dirty="0" smtClean="0"/>
              <a:t>يعمل كل طالب على مشروع فردي، </a:t>
            </a:r>
            <a:r>
              <a:rPr lang="ar-SA" sz="2800" dirty="0"/>
              <a:t>أي يقوم كل طالب بإعداد مشروع </a:t>
            </a:r>
            <a:r>
              <a:rPr lang="ar-SA" sz="2800" dirty="0" smtClean="0"/>
              <a:t>بمفرده، مختلف </a:t>
            </a:r>
            <a:r>
              <a:rPr lang="ar-SA" sz="2800" dirty="0"/>
              <a:t>عن المشاريع </a:t>
            </a:r>
            <a:r>
              <a:rPr lang="ar-SA" sz="2800" dirty="0" smtClean="0"/>
              <a:t>الأخرى لدى أقرانه،.</a:t>
            </a:r>
          </a:p>
          <a:p>
            <a:pPr marL="514350" indent="-514350">
              <a:buFont typeface="+mj-lt"/>
              <a:buAutoNum type="arabicPeriod"/>
            </a:pPr>
            <a:r>
              <a:rPr lang="ar-SA" sz="2800" dirty="0" smtClean="0"/>
              <a:t>أو يعمل الطالب على نفس </a:t>
            </a:r>
            <a:r>
              <a:rPr lang="ar-SA" sz="2800" dirty="0"/>
              <a:t>المشروع، ولكن كل طالب يعمل على </a:t>
            </a:r>
            <a:r>
              <a:rPr lang="ar-SA" sz="2800" dirty="0" smtClean="0"/>
              <a:t>انفراد، مثال: قيام </a:t>
            </a:r>
            <a:r>
              <a:rPr lang="ar-SA" sz="2800" dirty="0"/>
              <a:t>كل طالب بتحضير </a:t>
            </a:r>
            <a:r>
              <a:rPr lang="ar-SA" sz="2800" dirty="0" smtClean="0"/>
              <a:t>الدائرة </a:t>
            </a:r>
            <a:r>
              <a:rPr lang="ar-SA" sz="2800" dirty="0"/>
              <a:t>الكهربائية، أو تصميم </a:t>
            </a:r>
            <a:r>
              <a:rPr lang="ar-SA" sz="2800" dirty="0" smtClean="0"/>
              <a:t>بناء </a:t>
            </a:r>
            <a:r>
              <a:rPr lang="ar-SA" sz="2800" dirty="0"/>
              <a:t>هندسي، أو إعداد برنامج على الحاسوب، وغيرها.</a:t>
            </a:r>
            <a:endParaRPr lang="en-US" sz="2800" dirty="0"/>
          </a:p>
          <a:p>
            <a:endParaRPr lang="ar-SA" sz="2800" b="1" dirty="0"/>
          </a:p>
        </p:txBody>
      </p:sp>
    </p:spTree>
    <p:extLst>
      <p:ext uri="{BB962C8B-B14F-4D97-AF65-F5344CB8AC3E}">
        <p14:creationId xmlns:p14="http://schemas.microsoft.com/office/powerpoint/2010/main" val="34656663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0"/>
            <a:r>
              <a:rPr lang="ar-SA" b="1" dirty="0"/>
              <a:t>مشروعات </a:t>
            </a:r>
            <a:r>
              <a:rPr lang="ar-SA" b="1" dirty="0" smtClean="0"/>
              <a:t>جماعية</a:t>
            </a:r>
            <a:endParaRPr lang="ar-SA" dirty="0"/>
          </a:p>
        </p:txBody>
      </p:sp>
      <p:sp>
        <p:nvSpPr>
          <p:cNvPr id="3" name="عنصر نائب للمحتوى 2"/>
          <p:cNvSpPr>
            <a:spLocks noGrp="1"/>
          </p:cNvSpPr>
          <p:nvPr>
            <p:ph idx="1"/>
          </p:nvPr>
        </p:nvSpPr>
        <p:spPr/>
        <p:txBody>
          <a:bodyPr>
            <a:normAutofit lnSpcReduction="10000"/>
          </a:bodyPr>
          <a:lstStyle/>
          <a:p>
            <a:pPr marL="0" indent="0">
              <a:buNone/>
            </a:pPr>
            <a:r>
              <a:rPr lang="ar-SA" dirty="0" smtClean="0"/>
              <a:t>وهي مشروعات لا </a:t>
            </a:r>
            <a:r>
              <a:rPr lang="ar-SA" dirty="0"/>
              <a:t>يمكن العمل بها بشكل انفرادي، مثل تقديم مسرحية، أو فعالية مدرسية </a:t>
            </a:r>
            <a:r>
              <a:rPr lang="ar-SA" dirty="0" smtClean="0"/>
              <a:t>أخرى.</a:t>
            </a:r>
          </a:p>
          <a:p>
            <a:pPr marL="0" indent="0">
              <a:buNone/>
            </a:pPr>
            <a:r>
              <a:rPr lang="ar-SA" dirty="0" smtClean="0"/>
              <a:t> لذا، إذا كان المشروع يتطلب </a:t>
            </a:r>
            <a:r>
              <a:rPr lang="ar-SA" dirty="0"/>
              <a:t>مشاركة مجموعة من الطلبة في الإعداد </a:t>
            </a:r>
            <a:r>
              <a:rPr lang="ar-SA" dirty="0" smtClean="0"/>
              <a:t>والتنفيذ، كما أن </a:t>
            </a:r>
            <a:r>
              <a:rPr lang="ar-SA" dirty="0"/>
              <a:t>المعلم </a:t>
            </a:r>
            <a:r>
              <a:rPr lang="ar-SA" dirty="0" smtClean="0"/>
              <a:t>لا يستطيع متابعة </a:t>
            </a:r>
            <a:r>
              <a:rPr lang="ar-SA" dirty="0"/>
              <a:t>كل مشروع على </a:t>
            </a:r>
            <a:r>
              <a:rPr lang="ar-SA" dirty="0" smtClean="0"/>
              <a:t>حدة، لعوامل مثل: ضيق </a:t>
            </a:r>
            <a:r>
              <a:rPr lang="ar-SA" dirty="0"/>
              <a:t>الوقت وطبيعة </a:t>
            </a:r>
            <a:r>
              <a:rPr lang="ar-SA" dirty="0" smtClean="0"/>
              <a:t>المشاريع، </a:t>
            </a:r>
            <a:r>
              <a:rPr lang="ar-SA" dirty="0"/>
              <a:t>مما يقود إلى الاعتماد على العمل </a:t>
            </a:r>
            <a:r>
              <a:rPr lang="ar-SA" dirty="0" smtClean="0"/>
              <a:t>الجماعي.</a:t>
            </a:r>
          </a:p>
          <a:p>
            <a:pPr marL="0" indent="0">
              <a:buNone/>
            </a:pPr>
            <a:r>
              <a:rPr lang="ar-SA" dirty="0" smtClean="0"/>
              <a:t>أمثلة مشاريع جماعية: تصميم </a:t>
            </a:r>
            <a:r>
              <a:rPr lang="ar-SA" dirty="0"/>
              <a:t>رسم هندسي لمدينة </a:t>
            </a:r>
            <a:r>
              <a:rPr lang="ar-SA" dirty="0" smtClean="0"/>
              <a:t>سياحية، أو لمدينة رياضية، تصميم رسم هندسي لمضمار مشي في المدرسة أو الحي. </a:t>
            </a:r>
            <a:endParaRPr lang="ar-SA" dirty="0"/>
          </a:p>
        </p:txBody>
      </p:sp>
    </p:spTree>
    <p:extLst>
      <p:ext uri="{BB962C8B-B14F-4D97-AF65-F5344CB8AC3E}">
        <p14:creationId xmlns:p14="http://schemas.microsoft.com/office/powerpoint/2010/main" val="12938778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a:t>شروط اختيار </a:t>
            </a:r>
            <a:r>
              <a:rPr lang="ar-SA" b="1" dirty="0" smtClean="0"/>
              <a:t>المشاريع</a:t>
            </a:r>
            <a:endParaRPr lang="ar-SA" dirty="0"/>
          </a:p>
        </p:txBody>
      </p:sp>
      <p:sp>
        <p:nvSpPr>
          <p:cNvPr id="3" name="عنصر نائب للمحتوى 2"/>
          <p:cNvSpPr>
            <a:spLocks noGrp="1"/>
          </p:cNvSpPr>
          <p:nvPr>
            <p:ph idx="1"/>
          </p:nvPr>
        </p:nvSpPr>
        <p:spPr/>
        <p:txBody>
          <a:bodyPr>
            <a:normAutofit fontScale="85000" lnSpcReduction="10000"/>
          </a:bodyPr>
          <a:lstStyle/>
          <a:p>
            <a:pPr marL="0" indent="0">
              <a:buNone/>
            </a:pPr>
            <a:r>
              <a:rPr lang="ar-SA" dirty="0"/>
              <a:t>هنالك مجموعة من الشروط لابد من الأخذ بها عند اختيار </a:t>
            </a:r>
            <a:r>
              <a:rPr lang="ar-SA" dirty="0" smtClean="0"/>
              <a:t>المشاريع: </a:t>
            </a:r>
            <a:endParaRPr lang="en-US" dirty="0"/>
          </a:p>
          <a:p>
            <a:pPr marL="514350" lvl="0" indent="-514350">
              <a:buFont typeface="+mj-lt"/>
              <a:buAutoNum type="arabicPeriod"/>
            </a:pPr>
            <a:r>
              <a:rPr lang="ar-SA" dirty="0" smtClean="0"/>
              <a:t>أن </a:t>
            </a:r>
            <a:r>
              <a:rPr lang="ar-SA" dirty="0"/>
              <a:t>تكون </a:t>
            </a:r>
            <a:r>
              <a:rPr lang="ar-SA" dirty="0" smtClean="0"/>
              <a:t>ذات قيمة </a:t>
            </a:r>
            <a:r>
              <a:rPr lang="ar-SA" dirty="0"/>
              <a:t>تربوية </a:t>
            </a:r>
            <a:r>
              <a:rPr lang="ar-SA" dirty="0" smtClean="0"/>
              <a:t>معينة، وعلاقة باحتياجات </a:t>
            </a:r>
            <a:r>
              <a:rPr lang="ar-SA" dirty="0"/>
              <a:t>المتعلم.</a:t>
            </a:r>
            <a:endParaRPr lang="en-US" dirty="0"/>
          </a:p>
          <a:p>
            <a:pPr marL="514350" lvl="0" indent="-514350">
              <a:buFont typeface="+mj-lt"/>
              <a:buAutoNum type="arabicPeriod"/>
            </a:pPr>
            <a:r>
              <a:rPr lang="ar-SA" dirty="0"/>
              <a:t>الاهتمام بتوفير المواد اللازمة لتنفيذ المشروع. فكثير من المشاريع </a:t>
            </a:r>
            <a:r>
              <a:rPr lang="ar-SA" dirty="0" smtClean="0"/>
              <a:t>المفيدة </a:t>
            </a:r>
            <a:r>
              <a:rPr lang="ar-SA" dirty="0"/>
              <a:t>لا يمكن تنفيذها لعدم توفر المواد الضرورية. وكذلك يجب ملاحظة المكان الذي ينفذ فيه المشروع، كي لا تضيع الجهود ويذهب الوقت هدراً.</a:t>
            </a:r>
            <a:endParaRPr lang="en-US" dirty="0"/>
          </a:p>
          <a:p>
            <a:pPr marL="514350" lvl="0" indent="-514350">
              <a:buFont typeface="+mj-lt"/>
              <a:buAutoNum type="arabicPeriod"/>
            </a:pPr>
            <a:r>
              <a:rPr lang="ar-SA" dirty="0"/>
              <a:t>يجب أن يكون الوقت الذي يصرف في تنفيذ </a:t>
            </a:r>
            <a:r>
              <a:rPr lang="ar-SA" dirty="0" smtClean="0"/>
              <a:t>المشروع، </a:t>
            </a:r>
            <a:r>
              <a:rPr lang="ar-SA" dirty="0"/>
              <a:t>متناسبا مع قيمة المشروع فالنتائج التي تحصل عليها من المشروع </a:t>
            </a:r>
            <a:r>
              <a:rPr lang="ar-SA" dirty="0" smtClean="0"/>
              <a:t>وفائدتها في </a:t>
            </a:r>
            <a:r>
              <a:rPr lang="ar-SA" dirty="0"/>
              <a:t>حياة المتعلم، هي التي يجب أن تبرر لنا مقدار الوقت </a:t>
            </a:r>
            <a:r>
              <a:rPr lang="ar-SA" dirty="0" smtClean="0"/>
              <a:t>المصروف فيه.</a:t>
            </a:r>
          </a:p>
          <a:p>
            <a:pPr marL="514350" lvl="0" indent="-514350">
              <a:buFont typeface="+mj-lt"/>
              <a:buAutoNum type="arabicPeriod"/>
            </a:pPr>
            <a:r>
              <a:rPr lang="ar-SA" dirty="0" smtClean="0"/>
              <a:t>يجب </a:t>
            </a:r>
            <a:r>
              <a:rPr lang="ar-SA" dirty="0"/>
              <a:t>ألا يتعارض المشروع المختار مع جدول </a:t>
            </a:r>
            <a:r>
              <a:rPr lang="ar-SA" dirty="0" smtClean="0"/>
              <a:t>الدروس، </a:t>
            </a:r>
            <a:r>
              <a:rPr lang="ar-SA" dirty="0"/>
              <a:t>أو بعبارة أخرى. يجب ألا يؤثر في سير الدروس خوفا من اختلال النظام. </a:t>
            </a:r>
            <a:endParaRPr lang="ar-SA" dirty="0"/>
          </a:p>
        </p:txBody>
      </p:sp>
    </p:spTree>
    <p:extLst>
      <p:ext uri="{BB962C8B-B14F-4D97-AF65-F5344CB8AC3E}">
        <p14:creationId xmlns:p14="http://schemas.microsoft.com/office/powerpoint/2010/main" val="28605377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شروط اختيار المشاريع</a:t>
            </a:r>
            <a:endParaRPr lang="ar-SA" dirty="0"/>
          </a:p>
        </p:txBody>
      </p:sp>
      <p:sp>
        <p:nvSpPr>
          <p:cNvPr id="3" name="عنصر نائب للمحتوى 2"/>
          <p:cNvSpPr>
            <a:spLocks noGrp="1"/>
          </p:cNvSpPr>
          <p:nvPr>
            <p:ph idx="1"/>
          </p:nvPr>
        </p:nvSpPr>
        <p:spPr/>
        <p:txBody>
          <a:bodyPr>
            <a:normAutofit fontScale="92500" lnSpcReduction="20000"/>
          </a:bodyPr>
          <a:lstStyle/>
          <a:p>
            <a:pPr marL="514350" lvl="0" indent="-514350">
              <a:buFont typeface="+mj-lt"/>
              <a:buAutoNum type="arabicPeriod" startAt="5"/>
            </a:pPr>
            <a:r>
              <a:rPr lang="ar-SA" dirty="0"/>
              <a:t>مراعاة الاقتصاد في </a:t>
            </a:r>
            <a:r>
              <a:rPr lang="ar-SA" dirty="0" smtClean="0"/>
              <a:t>تكلفة المواد </a:t>
            </a:r>
            <a:r>
              <a:rPr lang="ar-SA" dirty="0"/>
              <a:t>التي يحتاجها المعلم </a:t>
            </a:r>
            <a:r>
              <a:rPr lang="ar-SA" dirty="0" smtClean="0"/>
              <a:t>المشروع، </a:t>
            </a:r>
            <a:r>
              <a:rPr lang="ar-SA" dirty="0"/>
              <a:t>وبعبارة أخرى يستحسن عدم اختيار المشاريع التي تتطلب المصاريف </a:t>
            </a:r>
            <a:r>
              <a:rPr lang="ar-SA" dirty="0" smtClean="0"/>
              <a:t>الباهظة</a:t>
            </a:r>
            <a:r>
              <a:rPr lang="ar-SA" dirty="0"/>
              <a:t>.</a:t>
            </a:r>
            <a:endParaRPr lang="en-US" dirty="0"/>
          </a:p>
          <a:p>
            <a:pPr marL="514350" lvl="0" indent="-514350">
              <a:buFont typeface="+mj-lt"/>
              <a:buAutoNum type="arabicPeriod" startAt="5"/>
            </a:pPr>
            <a:r>
              <a:rPr lang="ar-SA" dirty="0" smtClean="0"/>
              <a:t>يجب </a:t>
            </a:r>
            <a:r>
              <a:rPr lang="ar-SA" dirty="0"/>
              <a:t>ألا يكون المشروع معقد، ويجب ألا يستغرق وقتا طويلا ويستحسن ألا يتجاوز الوقت الذي يخصص للمشروع أكثر من أسبوعين على الأكثر.</a:t>
            </a:r>
            <a:endParaRPr lang="en-US" dirty="0"/>
          </a:p>
          <a:p>
            <a:pPr marL="514350" lvl="0" indent="-514350">
              <a:buFont typeface="+mj-lt"/>
              <a:buAutoNum type="arabicPeriod" startAt="5"/>
            </a:pPr>
            <a:r>
              <a:rPr lang="ar-SA" dirty="0" smtClean="0"/>
              <a:t>أن </a:t>
            </a:r>
            <a:r>
              <a:rPr lang="ar-SA" dirty="0"/>
              <a:t>يكون المشروع متناسب مع قابلية الطلبة في تصميمه وتنفيذه، ويجب ألا يتطلب مهارات معقدة، أو معلومات صعبة لا يستطيع الطلبة أن يحصلوا عليها. </a:t>
            </a:r>
            <a:endParaRPr lang="ar-SA" dirty="0" smtClean="0"/>
          </a:p>
          <a:p>
            <a:pPr marL="514350" lvl="0" indent="-514350">
              <a:buFont typeface="+mj-lt"/>
              <a:buAutoNum type="arabicPeriod" startAt="5"/>
            </a:pPr>
            <a:r>
              <a:rPr lang="ar-SA" dirty="0" smtClean="0"/>
              <a:t>أن لا يكون </a:t>
            </a:r>
            <a:r>
              <a:rPr lang="ar-SA" dirty="0"/>
              <a:t>المشروع عبأ </a:t>
            </a:r>
            <a:r>
              <a:rPr lang="ar-SA" dirty="0" smtClean="0"/>
              <a:t>تدريسياً، بدرجة </a:t>
            </a:r>
            <a:r>
              <a:rPr lang="ar-SA" dirty="0"/>
              <a:t>يضطر المعلم فيها إلى أن يصرف وقتا طويلا مع كل طالب </a:t>
            </a:r>
            <a:r>
              <a:rPr lang="ar-SA" dirty="0" smtClean="0"/>
              <a:t>لتعليمه </a:t>
            </a:r>
            <a:r>
              <a:rPr lang="ar-SA" dirty="0"/>
              <a:t>وإرشاده.</a:t>
            </a:r>
            <a:endParaRPr lang="en-US" dirty="0"/>
          </a:p>
          <a:p>
            <a:endParaRPr lang="ar-SA" dirty="0"/>
          </a:p>
        </p:txBody>
      </p:sp>
    </p:spTree>
    <p:extLst>
      <p:ext uri="{BB962C8B-B14F-4D97-AF65-F5344CB8AC3E}">
        <p14:creationId xmlns:p14="http://schemas.microsoft.com/office/powerpoint/2010/main" val="32631673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العوامل المؤثرة على المشاريع</a:t>
            </a:r>
            <a:endParaRPr lang="ar-SA" dirty="0"/>
          </a:p>
        </p:txBody>
      </p:sp>
      <p:sp>
        <p:nvSpPr>
          <p:cNvPr id="3" name="عنصر نائب للمحتوى 2"/>
          <p:cNvSpPr>
            <a:spLocks noGrp="1"/>
          </p:cNvSpPr>
          <p:nvPr>
            <p:ph idx="1"/>
          </p:nvPr>
        </p:nvSpPr>
        <p:spPr/>
        <p:txBody>
          <a:bodyPr>
            <a:normAutofit/>
          </a:bodyPr>
          <a:lstStyle/>
          <a:p>
            <a:pPr marL="514350" lvl="0" indent="-514350">
              <a:buFont typeface="+mj-lt"/>
              <a:buAutoNum type="arabicPeriod"/>
            </a:pPr>
            <a:r>
              <a:rPr lang="ar-SA" dirty="0" smtClean="0"/>
              <a:t>طبيعة </a:t>
            </a:r>
            <a:r>
              <a:rPr lang="ar-SA" dirty="0"/>
              <a:t>المشروع. </a:t>
            </a:r>
            <a:endParaRPr lang="en-US" dirty="0"/>
          </a:p>
          <a:p>
            <a:pPr marL="514350" indent="-514350">
              <a:buFont typeface="+mj-lt"/>
              <a:buAutoNum type="arabicPeriod"/>
            </a:pPr>
            <a:r>
              <a:rPr lang="ar-SA" dirty="0"/>
              <a:t>المرحلة الدراسية. </a:t>
            </a:r>
            <a:endParaRPr lang="en-US" dirty="0"/>
          </a:p>
          <a:p>
            <a:pPr marL="514350" indent="-514350">
              <a:buFont typeface="+mj-lt"/>
              <a:buAutoNum type="arabicPeriod"/>
            </a:pPr>
            <a:r>
              <a:rPr lang="ar-SA" dirty="0"/>
              <a:t>الإمكانيات المادية.</a:t>
            </a:r>
            <a:endParaRPr lang="en-US" dirty="0"/>
          </a:p>
          <a:p>
            <a:pPr marL="514350" indent="-514350">
              <a:buFont typeface="+mj-lt"/>
              <a:buAutoNum type="arabicPeriod"/>
            </a:pPr>
            <a:r>
              <a:rPr lang="ar-SA" dirty="0" smtClean="0"/>
              <a:t>الوقت </a:t>
            </a:r>
            <a:r>
              <a:rPr lang="ar-SA" dirty="0"/>
              <a:t>المتاح لمتابعة المشاريع. </a:t>
            </a:r>
            <a:endParaRPr lang="en-US" dirty="0"/>
          </a:p>
          <a:p>
            <a:pPr marL="514350" lvl="0" indent="-514350">
              <a:buFont typeface="+mj-lt"/>
              <a:buAutoNum type="arabicPeriod"/>
            </a:pPr>
            <a:r>
              <a:rPr lang="ar-SA" dirty="0"/>
              <a:t>إمكانية الطلبة في تنفيذ المشروع.</a:t>
            </a:r>
            <a:endParaRPr lang="en-US" dirty="0"/>
          </a:p>
          <a:p>
            <a:pPr marL="514350" indent="-514350">
              <a:buFont typeface="+mj-lt"/>
              <a:buAutoNum type="arabicPeriod"/>
            </a:pPr>
            <a:r>
              <a:rPr lang="ar-SA" dirty="0" smtClean="0"/>
              <a:t>إمكانية </a:t>
            </a:r>
            <a:r>
              <a:rPr lang="ar-SA" dirty="0"/>
              <a:t>المدرس على متابعة المشاريع.</a:t>
            </a:r>
            <a:endParaRPr lang="en-US" dirty="0"/>
          </a:p>
          <a:p>
            <a:pPr marL="514350" lvl="0" indent="-514350">
              <a:buFont typeface="+mj-lt"/>
              <a:buAutoNum type="arabicPeriod"/>
            </a:pPr>
            <a:r>
              <a:rPr lang="ar-SA" dirty="0" smtClean="0"/>
              <a:t>توفر </a:t>
            </a:r>
            <a:r>
              <a:rPr lang="ar-SA" dirty="0"/>
              <a:t>المستلزمات والوسائل </a:t>
            </a:r>
            <a:r>
              <a:rPr lang="ar-SA" dirty="0" smtClean="0"/>
              <a:t>المتاحة لإنجاز المشروع.</a:t>
            </a:r>
            <a:endParaRPr lang="en-US" dirty="0"/>
          </a:p>
        </p:txBody>
      </p:sp>
    </p:spTree>
    <p:extLst>
      <p:ext uri="{BB962C8B-B14F-4D97-AF65-F5344CB8AC3E}">
        <p14:creationId xmlns:p14="http://schemas.microsoft.com/office/powerpoint/2010/main" val="5891318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a:t>تحديات التعلم القائم على </a:t>
            </a:r>
            <a:r>
              <a:rPr lang="ar-SA" dirty="0" smtClean="0"/>
              <a:t>المشاريع</a:t>
            </a:r>
            <a:endParaRPr lang="ar-SA" dirty="0"/>
          </a:p>
        </p:txBody>
      </p:sp>
      <p:sp>
        <p:nvSpPr>
          <p:cNvPr id="3" name="عنصر نائب للمحتوى 2"/>
          <p:cNvSpPr>
            <a:spLocks noGrp="1"/>
          </p:cNvSpPr>
          <p:nvPr>
            <p:ph idx="1"/>
          </p:nvPr>
        </p:nvSpPr>
        <p:spPr/>
        <p:txBody>
          <a:bodyPr>
            <a:normAutofit/>
          </a:bodyPr>
          <a:lstStyle/>
          <a:p>
            <a:pPr lvl="0"/>
            <a:r>
              <a:rPr lang="ar-SA" dirty="0"/>
              <a:t>صعوبة </a:t>
            </a:r>
            <a:r>
              <a:rPr lang="ar-SA" dirty="0" smtClean="0"/>
              <a:t>تحقيق المشروع </a:t>
            </a:r>
            <a:r>
              <a:rPr lang="ar-SA" dirty="0"/>
              <a:t>في الإطار الزمني للمنهج الدراسي.</a:t>
            </a:r>
            <a:endParaRPr lang="en-US" dirty="0"/>
          </a:p>
          <a:p>
            <a:pPr lvl="0"/>
            <a:r>
              <a:rPr lang="ar-SA" dirty="0"/>
              <a:t>قلة </a:t>
            </a:r>
            <a:r>
              <a:rPr lang="ar-SA" dirty="0" smtClean="0"/>
              <a:t>المعلومات </a:t>
            </a:r>
            <a:r>
              <a:rPr lang="ar-SA" dirty="0"/>
              <a:t>أو المادة العلمية التي يمكن أن يفهمها الطلاب عند استخدام هذه الطريقة.</a:t>
            </a:r>
            <a:endParaRPr lang="en-US" dirty="0"/>
          </a:p>
          <a:p>
            <a:pPr lvl="0"/>
            <a:r>
              <a:rPr lang="ar-SA" dirty="0"/>
              <a:t>قد لا يوفق المعلم في اختيار </a:t>
            </a:r>
            <a:r>
              <a:rPr lang="ar-SA" dirty="0" smtClean="0"/>
              <a:t>المشكلة، </a:t>
            </a:r>
            <a:r>
              <a:rPr lang="ar-SA" dirty="0"/>
              <a:t>وقد لا يستطيع تحديدها بشكل </a:t>
            </a:r>
            <a:r>
              <a:rPr lang="ar-SA" dirty="0" smtClean="0"/>
              <a:t>يتلأم </a:t>
            </a:r>
            <a:r>
              <a:rPr lang="ar-SA" dirty="0"/>
              <a:t>ونضج المتعلمين.</a:t>
            </a:r>
            <a:endParaRPr lang="en-US" dirty="0"/>
          </a:p>
          <a:p>
            <a:pPr lvl="0"/>
            <a:r>
              <a:rPr lang="ar-SA" dirty="0"/>
              <a:t>تحتاج إلى الإمكانات، وتتطلب </a:t>
            </a:r>
            <a:r>
              <a:rPr lang="ar-SA" dirty="0" smtClean="0"/>
              <a:t>معلماً </a:t>
            </a:r>
            <a:r>
              <a:rPr lang="ar-SA" dirty="0"/>
              <a:t>مدربة بكفاءة عالية. </a:t>
            </a:r>
            <a:endParaRPr lang="ar-SA" dirty="0" smtClean="0"/>
          </a:p>
          <a:p>
            <a:endParaRPr lang="ar-SA" dirty="0"/>
          </a:p>
        </p:txBody>
      </p:sp>
    </p:spTree>
    <p:extLst>
      <p:ext uri="{BB962C8B-B14F-4D97-AF65-F5344CB8AC3E}">
        <p14:creationId xmlns:p14="http://schemas.microsoft.com/office/powerpoint/2010/main" val="35819646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تحديات التعلم القائم على المشاريع</a:t>
            </a:r>
          </a:p>
        </p:txBody>
      </p:sp>
      <p:sp>
        <p:nvSpPr>
          <p:cNvPr id="3" name="عنصر نائب للمحتوى 2"/>
          <p:cNvSpPr>
            <a:spLocks noGrp="1"/>
          </p:cNvSpPr>
          <p:nvPr>
            <p:ph idx="1"/>
          </p:nvPr>
        </p:nvSpPr>
        <p:spPr/>
        <p:txBody>
          <a:bodyPr/>
          <a:lstStyle/>
          <a:p>
            <a:r>
              <a:rPr lang="ar-SA" dirty="0"/>
              <a:t>يستلزم إعادة توزيع جدول الدروس، وتنظيم اليوم الدراسي بطريقة ملائمة، قد لا يتمكن منها بعض المدراء. </a:t>
            </a:r>
            <a:endParaRPr lang="en-US" dirty="0"/>
          </a:p>
          <a:p>
            <a:pPr lvl="0"/>
            <a:r>
              <a:rPr lang="ar-SA" dirty="0" smtClean="0"/>
              <a:t>قصور المشروع </a:t>
            </a:r>
            <a:r>
              <a:rPr lang="ar-SA" dirty="0"/>
              <a:t>عن تمكين المتعلمين من التعمق في المادة. </a:t>
            </a:r>
            <a:endParaRPr lang="en-US" dirty="0"/>
          </a:p>
          <a:p>
            <a:pPr lvl="0"/>
            <a:r>
              <a:rPr lang="ar-SA" dirty="0"/>
              <a:t>افتقار هذه الطريقة إلى التنظيم والتسلسل. </a:t>
            </a:r>
            <a:endParaRPr lang="en-US" dirty="0"/>
          </a:p>
          <a:p>
            <a:pPr lvl="0"/>
            <a:r>
              <a:rPr lang="ar-SA" dirty="0"/>
              <a:t>المبالغة في إعطاء الحرية للتلاميذ، وتركيز العملية حول ميول </a:t>
            </a:r>
            <a:r>
              <a:rPr lang="ar-SA" dirty="0" smtClean="0"/>
              <a:t>التلاميذ، وترك </a:t>
            </a:r>
            <a:r>
              <a:rPr lang="ar-SA" dirty="0"/>
              <a:t>القيم الاجتماعية والاتجاهات الثقافية للصدفة وحدها.</a:t>
            </a:r>
            <a:endParaRPr lang="en-US" dirty="0"/>
          </a:p>
          <a:p>
            <a:endParaRPr lang="ar-SA" dirty="0"/>
          </a:p>
        </p:txBody>
      </p:sp>
    </p:spTree>
    <p:extLst>
      <p:ext uri="{BB962C8B-B14F-4D97-AF65-F5344CB8AC3E}">
        <p14:creationId xmlns:p14="http://schemas.microsoft.com/office/powerpoint/2010/main" val="2386277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مفهوم التعلم القائم على المشاريع</a:t>
            </a:r>
          </a:p>
        </p:txBody>
      </p:sp>
      <p:sp>
        <p:nvSpPr>
          <p:cNvPr id="3" name="عنصر نائب للمحتوى 2"/>
          <p:cNvSpPr>
            <a:spLocks noGrp="1"/>
          </p:cNvSpPr>
          <p:nvPr>
            <p:ph idx="1"/>
          </p:nvPr>
        </p:nvSpPr>
        <p:spPr/>
        <p:txBody>
          <a:bodyPr/>
          <a:lstStyle/>
          <a:p>
            <a:r>
              <a:rPr lang="ar-DZ" dirty="0"/>
              <a:t>كما عرفه عطية (2008) انه أسلوب تعليمي فريد، محوره المتعلم اما المعلم فدوره يقتصر على الإشراف، والتوجيه، والمساعدة عند الحاجة فالطلاب يقومون بأنشطة ذاتية تحت اشراف المدرس.</a:t>
            </a:r>
            <a:endParaRPr lang="en-US" dirty="0"/>
          </a:p>
          <a:p>
            <a:r>
              <a:rPr lang="ar-DZ" dirty="0"/>
              <a:t>وصف  عمر (</a:t>
            </a:r>
            <a:r>
              <a:rPr lang="ar-DZ" dirty="0" smtClean="0"/>
              <a:t>2010) </a:t>
            </a:r>
            <a:r>
              <a:rPr lang="ar-DZ" dirty="0"/>
              <a:t>بأنه أي عمل ميداني يقوم به الفرد ويتسم بالناحية العملية وتحت إشراف المعلم ويكون هادفة ويخدم المادة العلمية، وأن يتم في البيئة الاجتماعية.</a:t>
            </a:r>
            <a:endParaRPr lang="ar-SA" dirty="0"/>
          </a:p>
        </p:txBody>
      </p:sp>
    </p:spTree>
    <p:extLst>
      <p:ext uri="{BB962C8B-B14F-4D97-AF65-F5344CB8AC3E}">
        <p14:creationId xmlns:p14="http://schemas.microsoft.com/office/powerpoint/2010/main" val="17956835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فاعلية التعلم بالمشاريع في رفع مستوى الوعي الصحي والرياضي</a:t>
            </a:r>
            <a:endParaRPr lang="ar-SA" dirty="0"/>
          </a:p>
        </p:txBody>
      </p:sp>
      <p:sp>
        <p:nvSpPr>
          <p:cNvPr id="3" name="عنصر نائب للمحتوى 2"/>
          <p:cNvSpPr>
            <a:spLocks noGrp="1"/>
          </p:cNvSpPr>
          <p:nvPr>
            <p:ph idx="1"/>
          </p:nvPr>
        </p:nvSpPr>
        <p:spPr/>
        <p:txBody>
          <a:bodyPr>
            <a:normAutofit/>
          </a:bodyPr>
          <a:lstStyle/>
          <a:p>
            <a:r>
              <a:rPr lang="ar-SA" dirty="0" smtClean="0"/>
              <a:t>قام الشهري </a:t>
            </a:r>
            <a:r>
              <a:rPr lang="ar-SA" dirty="0" err="1"/>
              <a:t>والساكري</a:t>
            </a:r>
            <a:r>
              <a:rPr lang="ar-SA" dirty="0"/>
              <a:t> ومصطفى وبابطين واخرون </a:t>
            </a:r>
            <a:r>
              <a:rPr lang="ar-SA" dirty="0" smtClean="0"/>
              <a:t>(</a:t>
            </a:r>
            <a:r>
              <a:rPr lang="ar-SA" dirty="0"/>
              <a:t>2021) بدراسة هدفت إلى التعرف على فاعلية التعلم المعتمد على المشاريع على مستوى الوعي الصحي والرياضي لدى طلاب كلية الدراسات التطبيقية وخدمة المجتمع. </a:t>
            </a:r>
            <a:endParaRPr lang="ar-SA" dirty="0" smtClean="0"/>
          </a:p>
          <a:p>
            <a:r>
              <a:rPr lang="ar-SA" dirty="0" smtClean="0"/>
              <a:t>استخدمت </a:t>
            </a:r>
            <a:r>
              <a:rPr lang="ar-SA" dirty="0"/>
              <a:t>الدراسة المنهج التجريبي. وأداتها الاستبيان، </a:t>
            </a:r>
            <a:endParaRPr lang="ar-SA" dirty="0" smtClean="0"/>
          </a:p>
          <a:p>
            <a:r>
              <a:rPr lang="ar-SA" dirty="0" smtClean="0"/>
              <a:t>العينة </a:t>
            </a:r>
            <a:r>
              <a:rPr lang="ar-SA" dirty="0"/>
              <a:t>من (113) طالباً، تتراوح أعمارهم بين (18-20) سنة. </a:t>
            </a:r>
            <a:endParaRPr lang="ar-SA" dirty="0" smtClean="0"/>
          </a:p>
          <a:p>
            <a:endParaRPr lang="ar-SA" dirty="0"/>
          </a:p>
        </p:txBody>
      </p:sp>
    </p:spTree>
    <p:extLst>
      <p:ext uri="{BB962C8B-B14F-4D97-AF65-F5344CB8AC3E}">
        <p14:creationId xmlns:p14="http://schemas.microsoft.com/office/powerpoint/2010/main" val="15401089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t>فاعلية التعلم بالمشاريع في رفع مستوى الوعي الصحي والرياضي</a:t>
            </a:r>
          </a:p>
        </p:txBody>
      </p:sp>
      <p:sp>
        <p:nvSpPr>
          <p:cNvPr id="3" name="عنصر نائب للمحتوى 2"/>
          <p:cNvSpPr>
            <a:spLocks noGrp="1"/>
          </p:cNvSpPr>
          <p:nvPr>
            <p:ph idx="1"/>
          </p:nvPr>
        </p:nvSpPr>
        <p:spPr/>
        <p:txBody>
          <a:bodyPr/>
          <a:lstStyle/>
          <a:p>
            <a:r>
              <a:rPr lang="ar-SA" dirty="0"/>
              <a:t>أظهرت النتائج وجود علاقة ذات دلالة إحصائية عند مستوى (0.05) في كافة جوانب الوعي الصحي والرياضي لدى الطلاب، وفعالية أسلوب تعلم المشروع كأحد أساليب التثقيف الصحي في عملية التعلم،</a:t>
            </a:r>
          </a:p>
          <a:p>
            <a:r>
              <a:rPr lang="ar-SA" dirty="0"/>
              <a:t> وأوصت الدراسة بتفعيل أسلوب التعلم المشروع كأسلوب أساسي في تدريس الصحة واللياقة البدنية، مما يساعد على تأكيد العملي. </a:t>
            </a:r>
            <a:endParaRPr lang="en-US" dirty="0"/>
          </a:p>
          <a:p>
            <a:endParaRPr lang="ar-SA" dirty="0"/>
          </a:p>
        </p:txBody>
      </p:sp>
    </p:spTree>
    <p:extLst>
      <p:ext uri="{BB962C8B-B14F-4D97-AF65-F5344CB8AC3E}">
        <p14:creationId xmlns:p14="http://schemas.microsoft.com/office/powerpoint/2010/main" val="36016124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المراجع</a:t>
            </a:r>
            <a:endParaRPr lang="ar-SA" dirty="0"/>
          </a:p>
        </p:txBody>
      </p:sp>
      <p:sp>
        <p:nvSpPr>
          <p:cNvPr id="3" name="عنصر نائب للمحتوى 2"/>
          <p:cNvSpPr>
            <a:spLocks noGrp="1"/>
          </p:cNvSpPr>
          <p:nvPr>
            <p:ph idx="1"/>
          </p:nvPr>
        </p:nvSpPr>
        <p:spPr/>
        <p:txBody>
          <a:bodyPr/>
          <a:lstStyle/>
          <a:p>
            <a:r>
              <a:rPr lang="ar-SA" dirty="0" smtClean="0"/>
              <a:t>طهراوي، فارس (2023) </a:t>
            </a:r>
            <a:r>
              <a:rPr lang="ar-SA" dirty="0"/>
              <a:t>واقع التعلم القائم على المشاريع في منهج التربية البدنية والرياضية من وجهة نظر معلمي المرحلة المتوسطة في </a:t>
            </a:r>
            <a:r>
              <a:rPr lang="ar-SA" dirty="0" smtClean="0"/>
              <a:t>الجزائر، رسالة ماجستير غير منشورة، جامعة الملك سعود. </a:t>
            </a:r>
            <a:endParaRPr lang="en-US" dirty="0"/>
          </a:p>
          <a:p>
            <a:endParaRPr lang="ar-SA" dirty="0"/>
          </a:p>
        </p:txBody>
      </p:sp>
    </p:spTree>
    <p:extLst>
      <p:ext uri="{BB962C8B-B14F-4D97-AF65-F5344CB8AC3E}">
        <p14:creationId xmlns:p14="http://schemas.microsoft.com/office/powerpoint/2010/main" val="1634526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النظرية البنائية </a:t>
            </a:r>
            <a:r>
              <a:rPr lang="ar-DZ" dirty="0" smtClean="0"/>
              <a:t>لـ </a:t>
            </a:r>
            <a:r>
              <a:rPr lang="ar-DZ" dirty="0"/>
              <a:t>"جان </a:t>
            </a:r>
            <a:r>
              <a:rPr lang="ar-DZ" dirty="0" err="1"/>
              <a:t>بياجيه</a:t>
            </a:r>
            <a:r>
              <a:rPr lang="ar-DZ" dirty="0"/>
              <a:t> </a:t>
            </a:r>
            <a:r>
              <a:rPr lang="fr-FR" dirty="0"/>
              <a:t>Jean Piaget" </a:t>
            </a:r>
            <a:r>
              <a:rPr lang="ar-SA" dirty="0"/>
              <a:t>.</a:t>
            </a:r>
          </a:p>
        </p:txBody>
      </p:sp>
      <p:sp>
        <p:nvSpPr>
          <p:cNvPr id="3" name="عنصر نائب للمحتوى 2"/>
          <p:cNvSpPr>
            <a:spLocks noGrp="1"/>
          </p:cNvSpPr>
          <p:nvPr>
            <p:ph idx="1"/>
          </p:nvPr>
        </p:nvSpPr>
        <p:spPr/>
        <p:txBody>
          <a:bodyPr>
            <a:normAutofit/>
          </a:bodyPr>
          <a:lstStyle/>
          <a:p>
            <a:pPr marL="0" indent="0">
              <a:buNone/>
            </a:pPr>
            <a:r>
              <a:rPr lang="ar-DZ" dirty="0" smtClean="0"/>
              <a:t>تقوم </a:t>
            </a:r>
            <a:r>
              <a:rPr lang="ar-DZ" dirty="0"/>
              <a:t>البنائية على افتراض أن المعرفة </a:t>
            </a:r>
            <a:r>
              <a:rPr lang="ar-DZ" dirty="0" smtClean="0"/>
              <a:t>ت</a:t>
            </a:r>
            <a:r>
              <a:rPr lang="ar-SA" dirty="0" smtClean="0"/>
              <a:t>ب</a:t>
            </a:r>
            <a:r>
              <a:rPr lang="ar-DZ" dirty="0" err="1" smtClean="0"/>
              <a:t>ني</a:t>
            </a:r>
            <a:r>
              <a:rPr lang="ar-DZ" dirty="0" smtClean="0"/>
              <a:t> </a:t>
            </a:r>
            <a:r>
              <a:rPr lang="ar-DZ" dirty="0"/>
              <a:t>بشكل نشط بوساطة العمليات العقلية وتكون نتيجة التفاعلات مع البيئة، وذلك على أساس المعرفة والخبرات السابقة للمتعلم، والمعرفة الجديدة يتم بناؤها بوساطة عمليات التمثيل والموائمة والتنظيم من خلال عمليات التفاعل مع البيئة (</a:t>
            </a:r>
            <a:r>
              <a:rPr lang="fr-FR" dirty="0"/>
              <a:t>Bonder, 1996</a:t>
            </a:r>
            <a:r>
              <a:rPr lang="ar-DZ" dirty="0" smtClean="0"/>
              <a:t>)</a:t>
            </a:r>
            <a:r>
              <a:rPr lang="ar-SA" dirty="0" smtClean="0"/>
              <a:t>.</a:t>
            </a:r>
          </a:p>
        </p:txBody>
      </p:sp>
    </p:spTree>
    <p:extLst>
      <p:ext uri="{BB962C8B-B14F-4D97-AF65-F5344CB8AC3E}">
        <p14:creationId xmlns:p14="http://schemas.microsoft.com/office/powerpoint/2010/main" val="1898183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DZ" dirty="0" smtClean="0"/>
              <a:t>ارتب</a:t>
            </a:r>
            <a:r>
              <a:rPr lang="ar-SA" dirty="0" smtClean="0"/>
              <a:t>ا</a:t>
            </a:r>
            <a:r>
              <a:rPr lang="ar-DZ" dirty="0" smtClean="0"/>
              <a:t>ط </a:t>
            </a:r>
            <a:r>
              <a:rPr lang="ar-DZ" dirty="0"/>
              <a:t>التعليم القائم على المشاريع </a:t>
            </a:r>
            <a:r>
              <a:rPr lang="ar-SA" dirty="0"/>
              <a:t>ب</a:t>
            </a:r>
            <a:r>
              <a:rPr lang="ar-DZ" dirty="0" smtClean="0"/>
              <a:t>البنائية</a:t>
            </a:r>
            <a:endParaRPr lang="ar-SA" dirty="0"/>
          </a:p>
        </p:txBody>
      </p:sp>
      <p:sp>
        <p:nvSpPr>
          <p:cNvPr id="3" name="عنصر نائب للمحتوى 2"/>
          <p:cNvSpPr>
            <a:spLocks noGrp="1"/>
          </p:cNvSpPr>
          <p:nvPr>
            <p:ph idx="1"/>
          </p:nvPr>
        </p:nvSpPr>
        <p:spPr/>
        <p:txBody>
          <a:bodyPr>
            <a:normAutofit/>
          </a:bodyPr>
          <a:lstStyle/>
          <a:p>
            <a:pPr marL="0" indent="0" algn="just">
              <a:buNone/>
            </a:pPr>
            <a:r>
              <a:rPr lang="ar-DZ" dirty="0" smtClean="0"/>
              <a:t>يكون </a:t>
            </a:r>
            <a:r>
              <a:rPr lang="ar-DZ" dirty="0"/>
              <a:t>التعليم عبر المشروع هو " منظور شامل يركز على التدريس من خلال إشراك الطلاب في التحقيق. وفي هذا الإطار، الطلاب يواصلون البحث عن حلول للمشاكل عن طريق طرح الأسئلة والتكرار، يناقشون الأفكار، </a:t>
            </a:r>
            <a:r>
              <a:rPr lang="ar-DZ" dirty="0" err="1" smtClean="0"/>
              <a:t>ويتنبئون</a:t>
            </a:r>
            <a:r>
              <a:rPr lang="ar-DZ" dirty="0" smtClean="0"/>
              <a:t> </a:t>
            </a:r>
            <a:r>
              <a:rPr lang="ar-DZ" dirty="0"/>
              <a:t>بالتوقعات، ويصممون الخطط </a:t>
            </a:r>
            <a:r>
              <a:rPr lang="ar-DZ" dirty="0" smtClean="0"/>
              <a:t>والتجارب</a:t>
            </a:r>
            <a:r>
              <a:rPr lang="ar-DZ" dirty="0"/>
              <a:t>، ويقومون بجمع وتحليل البيانات، واستخلاص النتائج، ويوصلون أفكارهم والنتائج إلى الآخرين، ويعاودون طرح أسئلة جديدة؛ لخلق منتجات جديدة من ابتكارهم. تكمن قوة التعلم القائم على المشروع في الأصالة وتطبيق البحوث في واقع الحياة.</a:t>
            </a:r>
            <a:endParaRPr lang="ar-SA" dirty="0"/>
          </a:p>
        </p:txBody>
      </p:sp>
    </p:spTree>
    <p:extLst>
      <p:ext uri="{BB962C8B-B14F-4D97-AF65-F5344CB8AC3E}">
        <p14:creationId xmlns:p14="http://schemas.microsoft.com/office/powerpoint/2010/main" val="2972325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التعلم ذي المعنى </a:t>
            </a:r>
            <a:r>
              <a:rPr lang="ar-SA" dirty="0" err="1"/>
              <a:t>لأوزويل</a:t>
            </a:r>
            <a:endParaRPr lang="ar-SA" dirty="0"/>
          </a:p>
        </p:txBody>
      </p:sp>
      <p:sp>
        <p:nvSpPr>
          <p:cNvPr id="3" name="عنصر نائب للمحتوى 2"/>
          <p:cNvSpPr>
            <a:spLocks noGrp="1"/>
          </p:cNvSpPr>
          <p:nvPr>
            <p:ph idx="1"/>
          </p:nvPr>
        </p:nvSpPr>
        <p:spPr/>
        <p:txBody>
          <a:bodyPr>
            <a:normAutofit/>
          </a:bodyPr>
          <a:lstStyle/>
          <a:p>
            <a:r>
              <a:rPr lang="ar-DZ" dirty="0" smtClean="0"/>
              <a:t>تؤكد </a:t>
            </a:r>
            <a:r>
              <a:rPr lang="ar-DZ" dirty="0"/>
              <a:t>نظرية التعلم في المعنى على أن البناء الفكري للمتعلم ينمو ويتكون من خلال الخبرة المضافة </a:t>
            </a:r>
            <a:r>
              <a:rPr lang="ar-DZ" dirty="0" smtClean="0"/>
              <a:t>لديه</a:t>
            </a:r>
            <a:r>
              <a:rPr lang="ar-SA" dirty="0" smtClean="0"/>
              <a:t>.</a:t>
            </a:r>
          </a:p>
          <a:p>
            <a:r>
              <a:rPr lang="ar-SA" dirty="0" smtClean="0"/>
              <a:t>أحد </a:t>
            </a:r>
            <a:r>
              <a:rPr lang="ar-DZ" dirty="0" smtClean="0"/>
              <a:t>أنماط </a:t>
            </a:r>
            <a:r>
              <a:rPr lang="ar-DZ" dirty="0"/>
              <a:t>التعلم في </a:t>
            </a:r>
            <a:r>
              <a:rPr lang="ar-DZ" dirty="0" smtClean="0"/>
              <a:t>المعنى</a:t>
            </a:r>
            <a:r>
              <a:rPr lang="ar-SA" dirty="0" smtClean="0"/>
              <a:t>، هو</a:t>
            </a:r>
            <a:r>
              <a:rPr lang="ar-DZ" dirty="0" smtClean="0"/>
              <a:t> </a:t>
            </a:r>
            <a:r>
              <a:rPr lang="ar-DZ" dirty="0"/>
              <a:t>التعلم </a:t>
            </a:r>
            <a:r>
              <a:rPr lang="ar-DZ" dirty="0" err="1" smtClean="0"/>
              <a:t>الاكتشافي</a:t>
            </a:r>
            <a:r>
              <a:rPr lang="ar-DZ" dirty="0" smtClean="0"/>
              <a:t>، </a:t>
            </a:r>
            <a:r>
              <a:rPr lang="ar-DZ" dirty="0"/>
              <a:t>وفي هذا النمط يصل المتعلم إلى المعلومات والمعارف بشكل مستقل، أي أنه يدرك العلاقات بين الموضوعات والعناصر وهذا يعني إضافة جديدة عما هو موجود في الموقف التعليمي، ثم يربط التلميذ هذه المعلومات التي وصل إليها بشكل مستقل مع ما لديه من معلومات ومعارف مختزنة في بنيته المعرفية</a:t>
            </a:r>
            <a:endParaRPr lang="ar-SA" dirty="0"/>
          </a:p>
        </p:txBody>
      </p:sp>
    </p:spTree>
    <p:extLst>
      <p:ext uri="{BB962C8B-B14F-4D97-AF65-F5344CB8AC3E}">
        <p14:creationId xmlns:p14="http://schemas.microsoft.com/office/powerpoint/2010/main" val="3496564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0"/>
            <a:r>
              <a:rPr lang="ar-SA" dirty="0"/>
              <a:t>النظرية </a:t>
            </a:r>
            <a:r>
              <a:rPr lang="ar-SA" dirty="0" smtClean="0"/>
              <a:t>البنائية الاجتماعية</a:t>
            </a:r>
            <a:endParaRPr lang="ar-SA" dirty="0"/>
          </a:p>
        </p:txBody>
      </p:sp>
      <p:sp>
        <p:nvSpPr>
          <p:cNvPr id="3" name="عنصر نائب للمحتوى 2"/>
          <p:cNvSpPr>
            <a:spLocks noGrp="1"/>
          </p:cNvSpPr>
          <p:nvPr>
            <p:ph idx="1"/>
          </p:nvPr>
        </p:nvSpPr>
        <p:spPr/>
        <p:txBody>
          <a:bodyPr>
            <a:normAutofit fontScale="92500"/>
          </a:bodyPr>
          <a:lstStyle/>
          <a:p>
            <a:r>
              <a:rPr lang="ar-DZ" dirty="0"/>
              <a:t>ترى هذه النظرية أن المتعلمين يبنون معارفهم من خلال التفاعلات والسياقات الاجتماعية والثقافية للوسط الذي يتواجد فيه المتعلم، وطبقا لمضمون هذه النظرية فان الإنسان لا يستطيع أن يتعلم في مواقف تبتعد عن الطبيعة السياقية للفرد </a:t>
            </a:r>
            <a:r>
              <a:rPr lang="ar-DZ" dirty="0" smtClean="0"/>
              <a:t>ومعارفه</a:t>
            </a:r>
            <a:r>
              <a:rPr lang="ar-SA" dirty="0" smtClean="0"/>
              <a:t>.</a:t>
            </a:r>
          </a:p>
          <a:p>
            <a:r>
              <a:rPr lang="ar-DZ" dirty="0" smtClean="0"/>
              <a:t>ترى </a:t>
            </a:r>
            <a:r>
              <a:rPr lang="ar-DZ" dirty="0"/>
              <a:t>أن التعلم يتم عن طريق التفاعل المباشر بين المتعلمين أثناء تفاعلهم مع الأهداف التعليمية </a:t>
            </a:r>
            <a:r>
              <a:rPr lang="ar-DZ" dirty="0" err="1"/>
              <a:t>الموقفية</a:t>
            </a:r>
            <a:r>
              <a:rPr lang="ar-DZ" dirty="0"/>
              <a:t>، أي أن الخبرات التعليمية ينبغي أن تقدم للمتعلم في مواقف حقيقية من خلال سباقات العالم الحقيقي، لأن المهارات التعليمية ليست منعزلة عن سياق الحياة (</a:t>
            </a:r>
            <a:r>
              <a:rPr lang="ar-DZ" dirty="0" err="1"/>
              <a:t>الروايضة</a:t>
            </a:r>
            <a:r>
              <a:rPr lang="ar-DZ" dirty="0"/>
              <a:t> وأخرون، 2012</a:t>
            </a:r>
            <a:r>
              <a:rPr lang="ar-DZ" dirty="0" smtClean="0"/>
              <a:t>)</a:t>
            </a:r>
            <a:r>
              <a:rPr lang="ar-SA" dirty="0" smtClean="0"/>
              <a:t>.</a:t>
            </a:r>
            <a:endParaRPr lang="ar-SA" dirty="0"/>
          </a:p>
        </p:txBody>
      </p:sp>
    </p:spTree>
    <p:extLst>
      <p:ext uri="{BB962C8B-B14F-4D97-AF65-F5344CB8AC3E}">
        <p14:creationId xmlns:p14="http://schemas.microsoft.com/office/powerpoint/2010/main" val="1102095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ربط التعلم بالمشاريع مع النظرية البنائية الاجتماعية</a:t>
            </a:r>
            <a:endParaRPr lang="ar-SA" dirty="0"/>
          </a:p>
        </p:txBody>
      </p:sp>
      <p:sp>
        <p:nvSpPr>
          <p:cNvPr id="3" name="عنصر نائب للمحتوى 2"/>
          <p:cNvSpPr>
            <a:spLocks noGrp="1"/>
          </p:cNvSpPr>
          <p:nvPr>
            <p:ph idx="1"/>
          </p:nvPr>
        </p:nvSpPr>
        <p:spPr/>
        <p:txBody>
          <a:bodyPr/>
          <a:lstStyle/>
          <a:p>
            <a:r>
              <a:rPr lang="ar-DZ" dirty="0" smtClean="0"/>
              <a:t>أن </a:t>
            </a:r>
            <a:r>
              <a:rPr lang="ar-DZ" dirty="0"/>
              <a:t>التعلم القائم على المشاريع هو منهج ديناميكي للتدريس يكتشف فيه الطلاب مشاكل وتحديات في العالم المحيط بهم، واكتساب مهارات عبر العمل في مجموعات تعاونية </a:t>
            </a:r>
            <a:r>
              <a:rPr lang="ar-DZ" dirty="0" smtClean="0"/>
              <a:t>صغيرة</a:t>
            </a:r>
            <a:r>
              <a:rPr lang="ar-SA" dirty="0" smtClean="0"/>
              <a:t>.</a:t>
            </a:r>
            <a:r>
              <a:rPr lang="ar-DZ" dirty="0" smtClean="0"/>
              <a:t> </a:t>
            </a:r>
            <a:endParaRPr lang="ar-SA" dirty="0"/>
          </a:p>
        </p:txBody>
      </p:sp>
    </p:spTree>
    <p:extLst>
      <p:ext uri="{BB962C8B-B14F-4D97-AF65-F5344CB8AC3E}">
        <p14:creationId xmlns:p14="http://schemas.microsoft.com/office/powerpoint/2010/main" val="3458212406"/>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TotalTime>
  <Words>2512</Words>
  <Application>Microsoft Office PowerPoint</Application>
  <PresentationFormat>عرض على الشاشة (3:4)‏</PresentationFormat>
  <Paragraphs>178</Paragraphs>
  <Slides>42</Slides>
  <Notes>0</Notes>
  <HiddenSlides>0</HiddenSlides>
  <MMClips>0</MMClips>
  <ScaleCrop>false</ScaleCrop>
  <HeadingPairs>
    <vt:vector size="4" baseType="variant">
      <vt:variant>
        <vt:lpstr>نسق</vt:lpstr>
      </vt:variant>
      <vt:variant>
        <vt:i4>1</vt:i4>
      </vt:variant>
      <vt:variant>
        <vt:lpstr>عناوين الشرائح</vt:lpstr>
      </vt:variant>
      <vt:variant>
        <vt:i4>42</vt:i4>
      </vt:variant>
    </vt:vector>
  </HeadingPairs>
  <TitlesOfParts>
    <vt:vector size="43" baseType="lpstr">
      <vt:lpstr>سمة Office</vt:lpstr>
      <vt:lpstr>طرق التدريس في التربية البدنية  التعلم القائم على المشاريع</vt:lpstr>
      <vt:lpstr>اهداف المحاضرة </vt:lpstr>
      <vt:lpstr>مفهوم التعلم القائم على المشاريع</vt:lpstr>
      <vt:lpstr>مفهوم التعلم القائم على المشاريع</vt:lpstr>
      <vt:lpstr>النظرية البنائية لـ "جان بياجيه Jean Piaget" .</vt:lpstr>
      <vt:lpstr>ارتباط التعليم القائم على المشاريع بالبنائية</vt:lpstr>
      <vt:lpstr>التعلم ذي المعنى لأوزويل</vt:lpstr>
      <vt:lpstr>النظرية البنائية الاجتماعية</vt:lpstr>
      <vt:lpstr>ربط التعلم بالمشاريع مع النظرية البنائية الاجتماعية</vt:lpstr>
      <vt:lpstr>مبادئ التعلم القائم على المشاريع</vt:lpstr>
      <vt:lpstr>مراحل التعلم القائم على المشاريع </vt:lpstr>
      <vt:lpstr>اختيار المشروع </vt:lpstr>
      <vt:lpstr>وضع خطة المشروع</vt:lpstr>
      <vt:lpstr>تنفيذ المشروع</vt:lpstr>
      <vt:lpstr>دور المعلم في تنفيذ المشروع</vt:lpstr>
      <vt:lpstr>تقويم ومتابعة المشروع</vt:lpstr>
      <vt:lpstr>أدوات قياس أداء التلاميذ في المشروع</vt:lpstr>
      <vt:lpstr>مرحلة كتابة تقرير المشروع</vt:lpstr>
      <vt:lpstr>دور الطالب في تنفيذ المشروع</vt:lpstr>
      <vt:lpstr>مصادر تمويل المشاريع الطلابية </vt:lpstr>
      <vt:lpstr>الطالب كمصدر تمويلي</vt:lpstr>
      <vt:lpstr>المعلم كمصدر تمويلي</vt:lpstr>
      <vt:lpstr>المدرسة كمصدر تمويلي</vt:lpstr>
      <vt:lpstr>أهداف التعلم بالمشاريع </vt:lpstr>
      <vt:lpstr>عرض تقديمي في PowerPoint</vt:lpstr>
      <vt:lpstr>مميزات التعلم القائم بالمشاريع </vt:lpstr>
      <vt:lpstr>أنواع المشاريع في التدريس</vt:lpstr>
      <vt:lpstr>المشروعات البنائية (الإنشائية)</vt:lpstr>
      <vt:lpstr>المشروعات الترفيهية</vt:lpstr>
      <vt:lpstr>مشروعات المشكلات العلمية</vt:lpstr>
      <vt:lpstr>مشروعات إكساب المهارات</vt:lpstr>
      <vt:lpstr>طريقة تنفيذ المشاريع </vt:lpstr>
      <vt:lpstr>مشروعات فردية</vt:lpstr>
      <vt:lpstr>مشروعات جماعية</vt:lpstr>
      <vt:lpstr>شروط اختيار المشاريع</vt:lpstr>
      <vt:lpstr>شروط اختيار المشاريع</vt:lpstr>
      <vt:lpstr>العوامل المؤثرة على المشاريع</vt:lpstr>
      <vt:lpstr>تحديات التعلم القائم على المشاريع</vt:lpstr>
      <vt:lpstr>تحديات التعلم القائم على المشاريع</vt:lpstr>
      <vt:lpstr>فاعلية التعلم بالمشاريع في رفع مستوى الوعي الصحي والرياضي</vt:lpstr>
      <vt:lpstr>فاعلية التعلم بالمشاريع في رفع مستوى الوعي الصحي والرياضي</vt:lpstr>
      <vt:lpstr>المراجع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طرق التدريس في التربية البدنية- المشاريع</dc:title>
  <dc:creator>AA</dc:creator>
  <cp:lastModifiedBy>AA</cp:lastModifiedBy>
  <cp:revision>28</cp:revision>
  <dcterms:created xsi:type="dcterms:W3CDTF">2024-03-24T14:20:38Z</dcterms:created>
  <dcterms:modified xsi:type="dcterms:W3CDTF">2024-03-24T20:06:34Z</dcterms:modified>
</cp:coreProperties>
</file>