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80" r:id="rId5"/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A2837-AD30-41B0-AB34-3A550D2BD0F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8028-66A6-4021-BD9E-A109C502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5588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__Roboto_9af398"/>
              </a:rPr>
              <a:t>المحاضرة التاسعة </a:t>
            </a:r>
            <a:r>
              <a:rPr lang="ar-SA" dirty="0">
                <a:latin typeface="fkGroteskNeue"/>
              </a:rPr>
              <a:t/>
            </a:r>
            <a:br>
              <a:rPr lang="ar-SA" dirty="0">
                <a:latin typeface="fkGroteskNeue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5501" y="593049"/>
            <a:ext cx="11560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000" b="1" dirty="0" smtClean="0">
                <a:latin typeface="pplxSerif"/>
              </a:rPr>
              <a:t>المفاتيح التصنيفية </a:t>
            </a:r>
            <a:r>
              <a:rPr lang="en-US" sz="3000" b="1" dirty="0" smtClean="0">
                <a:latin typeface="pplxSerif"/>
              </a:rPr>
              <a:t>Taxonomic Keys</a:t>
            </a:r>
            <a:endParaRPr lang="en-US" sz="3000" dirty="0">
              <a:latin typeface="pplxSe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828" y="1077497"/>
            <a:ext cx="117411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المفتاح التصنيفي هو أداة تُستخدم لتحديد هوية كائن مجهول عبر سلسلة من الاختيارات المتقابلة المبنية على صفات ظاهرة.</a:t>
            </a:r>
          </a:p>
          <a:p>
            <a:pPr algn="r" rtl="1"/>
            <a:r>
              <a:rPr lang="ar-SA" sz="3200" dirty="0"/>
              <a:t>يعتمد </a:t>
            </a:r>
            <a:r>
              <a:rPr lang="ar-SA" sz="3200" dirty="0" smtClean="0"/>
              <a:t>غالبا</a:t>
            </a:r>
            <a:r>
              <a:rPr lang="ar-SA" sz="3200" dirty="0"/>
              <a:t>ً</a:t>
            </a:r>
            <a:r>
              <a:rPr lang="ar-SA" sz="3200" dirty="0" smtClean="0"/>
              <a:t> </a:t>
            </a:r>
            <a:r>
              <a:rPr lang="ar-SA" sz="3200" dirty="0"/>
              <a:t>على </a:t>
            </a:r>
            <a:r>
              <a:rPr lang="en-US" sz="3200" b="1" dirty="0" smtClean="0"/>
              <a:t>characters</a:t>
            </a:r>
            <a:r>
              <a:rPr lang="ar-SA" sz="3200" dirty="0" smtClean="0"/>
              <a:t>و</a:t>
            </a:r>
            <a:r>
              <a:rPr lang="en-US" sz="3200" b="1" dirty="0"/>
              <a:t>states</a:t>
            </a:r>
            <a:r>
              <a:rPr lang="en-US" sz="3200" dirty="0"/>
              <a:t>، </a:t>
            </a:r>
            <a:r>
              <a:rPr lang="ar-SA" sz="3200" dirty="0"/>
              <a:t>أي الصفة وحالتها، للوصول </a:t>
            </a:r>
            <a:r>
              <a:rPr lang="ar-SA" sz="3200" dirty="0" smtClean="0"/>
              <a:t>تدريجياً </a:t>
            </a:r>
            <a:r>
              <a:rPr lang="ar-SA" sz="3200" dirty="0"/>
              <a:t>إلى التحديد الصحيح.</a:t>
            </a:r>
          </a:p>
          <a:p>
            <a:pPr algn="r" rtl="1"/>
            <a:r>
              <a:rPr lang="ar-SA" sz="3200" dirty="0"/>
              <a:t>الأداة مفيدة </a:t>
            </a:r>
            <a:r>
              <a:rPr lang="ar-SA" sz="3200" dirty="0" smtClean="0"/>
              <a:t>جداً </a:t>
            </a:r>
            <a:r>
              <a:rPr lang="ar-SA" sz="3200" dirty="0"/>
              <a:t>في البيئات الميدانية والمختبرية، </a:t>
            </a:r>
            <a:r>
              <a:rPr lang="ar-SA" sz="3200" dirty="0" smtClean="0"/>
              <a:t>خصوصاً </a:t>
            </a:r>
            <a:r>
              <a:rPr lang="ar-SA" sz="3200" dirty="0"/>
              <a:t>في التشخيص السريع للكائنات.</a:t>
            </a:r>
          </a:p>
          <a:p>
            <a:pPr algn="r" rtl="1"/>
            <a:r>
              <a:rPr lang="ar-SA" sz="3200" dirty="0"/>
              <a:t>مثال: وجود الريش أو الشعر أو القشور قد يوجّه مباشرة إلى مجموعات حيوانية مختلفة</a:t>
            </a:r>
          </a:p>
        </p:txBody>
      </p:sp>
      <p:pic>
        <p:nvPicPr>
          <p:cNvPr id="1026" name="Picture 2" descr="Dichotomous Vertebrate 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8" y="4054934"/>
            <a:ext cx="3725966" cy="2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121" y="227094"/>
            <a:ext cx="1122062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300" b="1" dirty="0">
                <a:solidFill>
                  <a:srgbClr val="27251E"/>
                </a:solidFill>
                <a:latin typeface="pplxSerif"/>
              </a:rPr>
              <a:t>أنواع المفاتيح </a:t>
            </a:r>
            <a:r>
              <a:rPr lang="ar-SA" sz="3300" b="1" dirty="0" smtClean="0">
                <a:solidFill>
                  <a:srgbClr val="27251E"/>
                </a:solidFill>
                <a:latin typeface="pplxSerif"/>
              </a:rPr>
              <a:t>التصنيفية</a:t>
            </a:r>
            <a:r>
              <a:rPr lang="ar-SA" sz="3300" b="1" dirty="0" smtClean="0">
                <a:solidFill>
                  <a:srgbClr val="27251E"/>
                </a:solidFill>
                <a:latin typeface="pplxSerif"/>
              </a:rPr>
              <a:t>:</a:t>
            </a:r>
            <a:endParaRPr lang="ar-SA" sz="3300" b="1" dirty="0">
              <a:solidFill>
                <a:srgbClr val="27251E"/>
              </a:solidFill>
              <a:latin typeface="pplxSerif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27251E"/>
                </a:solidFill>
                <a:latin typeface="pplxSerif"/>
              </a:rPr>
              <a:t>المفتاح الثنائي: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 الأكثر </a:t>
            </a: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شيوعاً،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وفيه يختار المستخدم بين بديلين فقط في كل خطوة.​​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27251E"/>
                </a:solidFill>
                <a:latin typeface="pplxSerif"/>
              </a:rPr>
              <a:t>المفتاح متعدد المداخل: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 يتيح للمستخدم اختيار عدد من الصفات بترتيب مرن، ويكون مفيدًا عندما تتوافر عدة صفات على العينة.​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27251E"/>
                </a:solidFill>
                <a:latin typeface="pplxSerif"/>
              </a:rPr>
              <a:t>المفاتيح المصوّرة أو التفاعلية: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 تدعمها الصور وتفيد المستخدمين غير المتخصصين وتُحسن دقة الفهم.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7251E"/>
                </a:solidFill>
                <a:latin typeface="pplxSerif"/>
              </a:rPr>
              <a:t>مثال تطبيقي: مفتاح إلكتروني للتمييز بين أنواع حشرات أو طيور باستخدام الصور والصفات الظاهرية.</a:t>
            </a:r>
          </a:p>
          <a:p>
            <a:pPr algn="r" rtl="1"/>
            <a:r>
              <a:rPr lang="ar-SA" sz="3200" dirty="0"/>
              <a:t/>
            </a:r>
            <a:br>
              <a:rPr lang="ar-SA" sz="3200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" y="3788228"/>
            <a:ext cx="4946469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32758" y="128293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27251E"/>
                </a:solidFill>
                <a:latin typeface="pplxSerif"/>
              </a:rPr>
              <a:t>كيفية قراءة المفتاح الثنائي</a:t>
            </a:r>
            <a:endParaRPr lang="ar-SA" sz="3200" b="1" i="0" dirty="0">
              <a:solidFill>
                <a:srgbClr val="27251E"/>
              </a:solidFill>
              <a:effectLst/>
              <a:latin typeface="pplxSerif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463" y="547605"/>
            <a:ext cx="108727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تبدأ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من أول زوج من العبارات ثم تختار الوصف الأقرب للعينة.​​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كل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اختيار ينقلك إلى زوج آخر أو إلى اسم التصنيف النهائي.​​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إذا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تم اختيار صفة خاطئة في البداية قد يؤدي ذلك إلى نتيجة خاطئة، لذلك يجب فحص العينة جيدًا.​</a:t>
            </a:r>
          </a:p>
          <a:p>
            <a:pPr algn="r" rtl="1"/>
            <a:r>
              <a:rPr lang="ar-SA" sz="3200" dirty="0">
                <a:solidFill>
                  <a:srgbClr val="27251E"/>
                </a:solidFill>
                <a:latin typeface="pplxSerif"/>
              </a:rPr>
              <a:t>مثال: إذا كانت العينة ذات ريش، فالمسار يقود إلى الطيور؛ وإذا كان لها شعر وغدد لبنية، فالمسار يقود إلى الثدييات.</a:t>
            </a:r>
          </a:p>
          <a:p>
            <a:pPr algn="r" rtl="1"/>
            <a:r>
              <a:rPr lang="ar-SA" sz="3200" dirty="0"/>
              <a:t/>
            </a:r>
            <a:br>
              <a:rPr lang="ar-SA" sz="3200" dirty="0"/>
            </a:b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t="3633" r="16766" b="3488"/>
          <a:stretch/>
        </p:blipFill>
        <p:spPr>
          <a:xfrm>
            <a:off x="261257" y="3039291"/>
            <a:ext cx="6853646" cy="38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7308" y="384562"/>
            <a:ext cx="108104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27251E"/>
                </a:solidFill>
                <a:latin typeface="pplxSerif"/>
              </a:rPr>
              <a:t>مبادئ بناء المفتاح الجيد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7251E"/>
                </a:solidFill>
                <a:latin typeface="pplxSerif"/>
              </a:rPr>
              <a:t>استخدام صفات ثابتة لا تتغير بسهولة مع العمر أو البيئة.​​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7251E"/>
                </a:solidFill>
                <a:latin typeface="pplxSerif"/>
              </a:rPr>
              <a:t>تفضيل الصفات الظاهرة والمقاسة بدل الأوصاف الغامضة مثل كبير أو صغير.​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7251E"/>
                </a:solidFill>
                <a:latin typeface="pplxSerif"/>
              </a:rPr>
              <a:t>البدء بالصفات العامة ثم الانتقال إلى الصفات الأكثر تخصصًا.​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7251E"/>
                </a:solidFill>
                <a:latin typeface="pplxSerif"/>
              </a:rPr>
              <a:t>استخدام عبارات إيجابية قدر الإمكان، مثل “له أجنحة” بدل “ليس بلا أجنحة”.</a:t>
            </a:r>
            <a:endParaRPr lang="ar-SA" sz="3200" i="0" dirty="0">
              <a:solidFill>
                <a:srgbClr val="27251E"/>
              </a:solidFill>
              <a:effectLst/>
              <a:latin typeface="pplxSerif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4" t="28318" r="24429" b="21015"/>
          <a:stretch/>
        </p:blipFill>
        <p:spPr>
          <a:xfrm>
            <a:off x="4371703" y="2838994"/>
            <a:ext cx="467650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562" y="281902"/>
            <a:ext cx="1157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27251E"/>
                </a:solidFill>
                <a:latin typeface="pplxSerif"/>
              </a:rPr>
              <a:t> محاذير وأخطاء شائعة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لا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ينبغي الاعتماد على صفة موسمية أو غير موجودة في كل العينات.​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بعض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المفاتيح قد لا تشمل كل الأنواع أو التباين داخل النوع الواحد.​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قد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يخطئ المستخدم في تفسير الصفة، لذلك من المفيد دعم المفتاح بالصور أو الرسوم.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المفاتيح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التقليدية هي أدوات عملية، لكنها قد لا تعكس دائمًا العلاقات الطبيعية أو التطورية بين المجموعات.</a:t>
            </a:r>
          </a:p>
          <a:p>
            <a:pPr algn="r" rtl="1"/>
            <a:r>
              <a:rPr lang="ar-SA" sz="3200" dirty="0"/>
              <a:t/>
            </a:r>
            <a:br>
              <a:rPr lang="ar-SA" sz="3200" dirty="0"/>
            </a:b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4562" y="3318570"/>
            <a:ext cx="115111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27251E"/>
                </a:solidFill>
                <a:latin typeface="pplxSerif"/>
              </a:rPr>
              <a:t> الإجراء التصنيفي للكائنات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يبدأ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الإجراء التصنيفي عادةً بـ جمع العينة أو ملاحظتها </a:t>
            </a: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ميدانياً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ثم تسجيل بياناتها الأساسية مثل المكان والتاريخ والموطن.​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بعد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ذلك تُفحص الصفات التشريحية </a:t>
            </a:r>
            <a:r>
              <a:rPr lang="ar-SA" sz="3200" dirty="0" err="1">
                <a:solidFill>
                  <a:srgbClr val="27251E"/>
                </a:solidFill>
                <a:latin typeface="pplxSerif"/>
              </a:rPr>
              <a:t>والمورفولوجية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 بعناية، ثم تُقارن بعينات مرجعية أو مفاتيح تصنيفية.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إذا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لم تكفِ الصفات الظاهرية، قد تُستخدم الأدلة الجزيئية مثل </a:t>
            </a:r>
            <a:r>
              <a:rPr lang="en-US" sz="3200" dirty="0">
                <a:solidFill>
                  <a:srgbClr val="27251E"/>
                </a:solidFill>
                <a:latin typeface="pplxSerif"/>
              </a:rPr>
              <a:t>DNA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أو </a:t>
            </a:r>
            <a:r>
              <a:rPr lang="en-US" sz="3200" dirty="0" err="1">
                <a:solidFill>
                  <a:srgbClr val="27251E"/>
                </a:solidFill>
                <a:latin typeface="pplxSerif"/>
              </a:rPr>
              <a:t>rRNA</a:t>
            </a:r>
            <a:r>
              <a:rPr lang="en-US" sz="3200" dirty="0">
                <a:solidFill>
                  <a:srgbClr val="27251E"/>
                </a:solidFill>
                <a:latin typeface="pplxSerif"/>
              </a:rPr>
              <a:t>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لإعادة التحقق من الهوية والعلاقات.</a:t>
            </a:r>
            <a:endParaRPr lang="ar-SA" sz="3200" b="0" i="0" dirty="0">
              <a:solidFill>
                <a:srgbClr val="27251E"/>
              </a:solidFill>
              <a:effectLst/>
              <a:latin typeface="pplxSerif"/>
            </a:endParaRPr>
          </a:p>
        </p:txBody>
      </p:sp>
    </p:spTree>
    <p:extLst>
      <p:ext uri="{BB962C8B-B14F-4D97-AF65-F5344CB8AC3E}">
        <p14:creationId xmlns:p14="http://schemas.microsoft.com/office/powerpoint/2010/main" val="245223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0577" y="427290"/>
            <a:ext cx="10938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b="1" dirty="0">
                <a:solidFill>
                  <a:srgbClr val="27251E"/>
                </a:solidFill>
                <a:latin typeface="pplxSerif"/>
              </a:rPr>
              <a:t> خطوات التصنيف </a:t>
            </a:r>
            <a:r>
              <a:rPr lang="ar-SA" sz="3200" b="1" dirty="0" smtClean="0">
                <a:solidFill>
                  <a:srgbClr val="27251E"/>
                </a:solidFill>
                <a:latin typeface="pplxSerif"/>
              </a:rPr>
              <a:t>عمليا</a:t>
            </a:r>
            <a:r>
              <a:rPr lang="ar-SA" sz="3200" b="1" dirty="0">
                <a:solidFill>
                  <a:srgbClr val="27251E"/>
                </a:solidFill>
                <a:latin typeface="pplxSerif"/>
              </a:rPr>
              <a:t>ً</a:t>
            </a:r>
            <a:endParaRPr lang="ar-SA" sz="3200" b="1" dirty="0" smtClean="0">
              <a:solidFill>
                <a:srgbClr val="27251E"/>
              </a:solidFill>
              <a:latin typeface="pplxSerif"/>
            </a:endParaRPr>
          </a:p>
          <a:p>
            <a:pPr algn="just" rtl="1"/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1) الملاحظة: تحديد الصفات الخارجية والداخلية القابلة للفحص.</a:t>
            </a:r>
          </a:p>
          <a:p>
            <a:pPr algn="just" rtl="1"/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2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) المقارنة: مقارنة العينة مع المراجع أو المفتاح.</a:t>
            </a:r>
          </a:p>
          <a:p>
            <a:pPr algn="just" rtl="1"/>
            <a:r>
              <a:rPr lang="ar-SA" sz="3200" dirty="0">
                <a:solidFill>
                  <a:srgbClr val="27251E"/>
                </a:solidFill>
                <a:latin typeface="pplxSerif"/>
              </a:rPr>
              <a:t>3) التحديد: الوصول إلى الفئة التصنيفية الأنسب، من شعبة أو رتبة أو نوع.</a:t>
            </a:r>
          </a:p>
          <a:p>
            <a:pPr algn="just" rtl="1"/>
            <a:r>
              <a:rPr lang="ar-SA" sz="3200" dirty="0">
                <a:solidFill>
                  <a:srgbClr val="27251E"/>
                </a:solidFill>
                <a:latin typeface="pplxSerif"/>
              </a:rPr>
              <a:t>4) </a:t>
            </a: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التحقق: التأكد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من الاسم العلمي عبر المصادر الرسمية أو المتخصصين، خصوصًا عند نشر اسم جديد.</a:t>
            </a:r>
            <a:endParaRPr lang="ar-SA" sz="3200" i="0" dirty="0">
              <a:solidFill>
                <a:srgbClr val="27251E"/>
              </a:solidFill>
              <a:effectLst/>
              <a:latin typeface="pplxSerif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016" y="3406417"/>
            <a:ext cx="11323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b="1" dirty="0">
                <a:solidFill>
                  <a:srgbClr val="27251E"/>
                </a:solidFill>
                <a:latin typeface="pplxSerif"/>
              </a:rPr>
              <a:t>الإجراء </a:t>
            </a:r>
            <a:r>
              <a:rPr lang="ar-SA" sz="3200" b="1" dirty="0" smtClean="0">
                <a:solidFill>
                  <a:srgbClr val="27251E"/>
                </a:solidFill>
                <a:latin typeface="pplxSerif"/>
              </a:rPr>
              <a:t>التصنيفي يتم بـ</a:t>
            </a:r>
            <a:endParaRPr lang="ar-SA" sz="3200" b="1" dirty="0">
              <a:solidFill>
                <a:srgbClr val="27251E"/>
              </a:solidFill>
              <a:latin typeface="pplxSerif"/>
            </a:endParaRP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جمع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العينة وتوثيق مكانها وزمنها وبيئتها.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فحص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الصفات الشكلية الخارجية والداخلية.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مقارنة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العينة بمراجع أو مفاتيح أو عينات مرجعية.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التحقق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من الاسم العلمي وفق قواعد التسمية.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27251E"/>
                </a:solidFill>
                <a:latin typeface="pplxSerif"/>
              </a:rPr>
              <a:t> عند </a:t>
            </a:r>
            <a:r>
              <a:rPr lang="ar-SA" sz="3200" dirty="0">
                <a:solidFill>
                  <a:srgbClr val="27251E"/>
                </a:solidFill>
                <a:latin typeface="pplxSerif"/>
              </a:rPr>
              <a:t>الحاجة تُستخدم البيانات الجزيئية لتأكيد الهوية أو إعادة النظر فيها.</a:t>
            </a:r>
            <a:endParaRPr lang="ar-SA" sz="3200" b="0" i="0" dirty="0">
              <a:solidFill>
                <a:srgbClr val="27251E"/>
              </a:solidFill>
              <a:effectLst/>
              <a:latin typeface="pplxSerif"/>
            </a:endParaRPr>
          </a:p>
        </p:txBody>
      </p:sp>
    </p:spTree>
    <p:extLst>
      <p:ext uri="{BB962C8B-B14F-4D97-AF65-F5344CB8AC3E}">
        <p14:creationId xmlns:p14="http://schemas.microsoft.com/office/powerpoint/2010/main" val="131386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550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__Roboto_9af398</vt:lpstr>
      <vt:lpstr>Arial</vt:lpstr>
      <vt:lpstr>Calibri</vt:lpstr>
      <vt:lpstr>Calibri Light</vt:lpstr>
      <vt:lpstr>fkGroteskNeue</vt:lpstr>
      <vt:lpstr>pplxSerif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وأهداف العرض</dc:title>
  <dc:creator>user</dc:creator>
  <cp:lastModifiedBy>Abdulwahed F. Alrefaei</cp:lastModifiedBy>
  <cp:revision>146</cp:revision>
  <dcterms:created xsi:type="dcterms:W3CDTF">2025-10-13T17:31:52Z</dcterms:created>
  <dcterms:modified xsi:type="dcterms:W3CDTF">2026-04-14T05:55:19Z</dcterms:modified>
</cp:coreProperties>
</file>