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6" r:id="rId2"/>
    <p:sldId id="428" r:id="rId3"/>
    <p:sldId id="336" r:id="rId4"/>
    <p:sldId id="378" r:id="rId5"/>
    <p:sldId id="379" r:id="rId6"/>
    <p:sldId id="380" r:id="rId7"/>
    <p:sldId id="433" r:id="rId8"/>
    <p:sldId id="381" r:id="rId9"/>
    <p:sldId id="388" r:id="rId10"/>
    <p:sldId id="382" r:id="rId11"/>
    <p:sldId id="383" r:id="rId12"/>
    <p:sldId id="384" r:id="rId13"/>
    <p:sldId id="430" r:id="rId14"/>
    <p:sldId id="385" r:id="rId15"/>
    <p:sldId id="386" r:id="rId16"/>
    <p:sldId id="432" r:id="rId17"/>
    <p:sldId id="387" r:id="rId18"/>
    <p:sldId id="431" r:id="rId19"/>
    <p:sldId id="391" r:id="rId20"/>
    <p:sldId id="394" r:id="rId21"/>
    <p:sldId id="392" r:id="rId22"/>
    <p:sldId id="434" r:id="rId23"/>
    <p:sldId id="426" r:id="rId24"/>
    <p:sldId id="435" r:id="rId25"/>
    <p:sldId id="418" r:id="rId26"/>
    <p:sldId id="389" r:id="rId27"/>
    <p:sldId id="427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65" autoAdjust="0"/>
    <p:restoredTop sz="93716" autoAdjust="0"/>
  </p:normalViewPr>
  <p:slideViewPr>
    <p:cSldViewPr>
      <p:cViewPr varScale="1">
        <p:scale>
          <a:sx n="104" d="100"/>
          <a:sy n="104" d="100"/>
        </p:scale>
        <p:origin x="8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69C7C7-2451-4837-8BF3-5C12A24A3ED8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AA8489-B023-4987-8D4B-3B2C655E7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337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6A93-018E-4D86-9531-58258757F01E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FF1D-F729-479D-A7BC-D11DE059A7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151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6A93-018E-4D86-9531-58258757F01E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FF1D-F729-479D-A7BC-D11DE059A7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68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6A93-018E-4D86-9531-58258757F01E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FF1D-F729-479D-A7BC-D11DE059A7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80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6A93-018E-4D86-9531-58258757F01E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FF1D-F729-479D-A7BC-D11DE059A7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091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6A93-018E-4D86-9531-58258757F01E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FF1D-F729-479D-A7BC-D11DE059A7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744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6A93-018E-4D86-9531-58258757F01E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FF1D-F729-479D-A7BC-D11DE059A7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03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6A93-018E-4D86-9531-58258757F01E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FF1D-F729-479D-A7BC-D11DE059A7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45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6A93-018E-4D86-9531-58258757F01E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FF1D-F729-479D-A7BC-D11DE059A7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315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6A93-018E-4D86-9531-58258757F01E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FF1D-F729-479D-A7BC-D11DE059A7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022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6A93-018E-4D86-9531-58258757F01E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FF1D-F729-479D-A7BC-D11DE059A7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932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6A93-018E-4D86-9531-58258757F01E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FF1D-F729-479D-A7BC-D11DE059A7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74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86A93-018E-4D86-9531-58258757F01E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3FF1D-F729-479D-A7BC-D11DE059A7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76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ar-SA" dirty="0"/>
              <a:t>المحاضرة التاسعة </a:t>
            </a:r>
            <a:br>
              <a:rPr lang="ar-SA" dirty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/>
          <a:p>
            <a:r>
              <a:rPr lang="ar-SA" dirty="0"/>
              <a:t>421 آفات المواد المخزونه</a:t>
            </a:r>
          </a:p>
          <a:p>
            <a:r>
              <a:rPr lang="ar-SA" dirty="0"/>
              <a:t>يوسف الدريهم</a:t>
            </a:r>
          </a:p>
          <a:p>
            <a:r>
              <a:rPr lang="ar-SA" dirty="0"/>
              <a:t>الفصل الدراسي الأول 1441هـ /2019  </a:t>
            </a:r>
          </a:p>
        </p:txBody>
      </p:sp>
    </p:spTree>
    <p:extLst>
      <p:ext uri="{BB962C8B-B14F-4D97-AF65-F5344CB8AC3E}">
        <p14:creationId xmlns:p14="http://schemas.microsoft.com/office/powerpoint/2010/main" val="61828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3162300" cy="144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3048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dirty="0"/>
              <a:t>التأكد من النظافة حول المخزن من الخارج وخلوه من الأعشاب </a:t>
            </a:r>
            <a:r>
              <a:rPr lang="ar-SA" sz="2400" dirty="0" err="1"/>
              <a:t>وانفايات</a:t>
            </a:r>
            <a:endParaRPr lang="ar-S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323975"/>
            <a:ext cx="3495675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3391197"/>
            <a:ext cx="4819650" cy="24098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5181600"/>
            <a:ext cx="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33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891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400" dirty="0"/>
          </a:p>
          <a:p>
            <a:pPr marL="628650" indent="-628650"/>
            <a:r>
              <a:rPr lang="ar-SA" sz="2400" dirty="0">
                <a:solidFill>
                  <a:srgbClr val="FF0000"/>
                </a:solidFill>
              </a:rPr>
              <a:t>ثالثاً:- </a:t>
            </a:r>
            <a:r>
              <a:rPr lang="ar-SA" sz="2400" dirty="0"/>
              <a:t>الكشف على المواد المراد تخزينها قبل إدخالها أماكن التخزين، فعند التأكد من وجود إصابة فلابد من مكافحتها  أو رفضها.</a:t>
            </a:r>
          </a:p>
          <a:p>
            <a:endParaRPr lang="ar-SA" sz="2400" dirty="0"/>
          </a:p>
          <a:p>
            <a:r>
              <a:rPr lang="ar-SA" sz="2400" dirty="0">
                <a:solidFill>
                  <a:srgbClr val="FF0000"/>
                </a:solidFill>
              </a:rPr>
              <a:t>رابعاً:- </a:t>
            </a:r>
            <a:r>
              <a:rPr lang="ar-SA" sz="2400" dirty="0"/>
              <a:t>وضع برنامج متكامل لأخذ العينات بصورة دورية </a:t>
            </a:r>
          </a:p>
          <a:p>
            <a:endParaRPr lang="ar-SA" sz="2400" dirty="0"/>
          </a:p>
          <a:p>
            <a:r>
              <a:rPr lang="ar-SA" sz="2400" dirty="0">
                <a:solidFill>
                  <a:srgbClr val="FF0000"/>
                </a:solidFill>
              </a:rPr>
              <a:t>خامساً:- </a:t>
            </a:r>
            <a:r>
              <a:rPr lang="ar-SA" sz="2400" dirty="0"/>
              <a:t>التخزين بطريق صحيحة كما تم شرحه</a:t>
            </a:r>
          </a:p>
          <a:p>
            <a:endParaRPr lang="ar-SA" sz="2400" dirty="0"/>
          </a:p>
          <a:p>
            <a:pPr marL="800100" indent="-800100"/>
            <a:r>
              <a:rPr lang="ar-SA" sz="2400" dirty="0">
                <a:solidFill>
                  <a:srgbClr val="FF0000"/>
                </a:solidFill>
              </a:rPr>
              <a:t>سادساً:- </a:t>
            </a:r>
            <a:r>
              <a:rPr lang="ar-SA" sz="2400" dirty="0"/>
              <a:t>وضع أجهزة تلقائية مرتبطة بجهاز حاسوب لقياس الحرارة والرطوبة في أماكن مختلفة وفي ارتفاعات مختلفة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5398"/>
            <a:ext cx="3733800" cy="2745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06" y="4217433"/>
            <a:ext cx="2514600" cy="2535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24612" y="4722451"/>
            <a:ext cx="2490788" cy="15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848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800100"/>
            <a:r>
              <a:rPr lang="ar-SA" sz="2400" dirty="0">
                <a:solidFill>
                  <a:srgbClr val="FF0000"/>
                </a:solidFill>
              </a:rPr>
              <a:t>سابعاً:- </a:t>
            </a:r>
            <a:r>
              <a:rPr lang="ar-SA" sz="2400" dirty="0"/>
              <a:t>خلط الحبوب بالمسحوقات الخاملة</a:t>
            </a:r>
          </a:p>
          <a:p>
            <a:pPr marL="800100" indent="-800100"/>
            <a:r>
              <a:rPr lang="ar-SA" sz="2400" dirty="0"/>
              <a:t>هي مواد غير سالمة ، ولكنها تقتل الحشرات بتأثيرها الميكانيكي ، حيث تقوم هذه المادة بإزالة الطبقة الشمعية وإحداث جروح في حسم الحشرة مما يسمح بتبخر الماء من جسم الحشرة ومن أمثلة هذه المواد </a:t>
            </a:r>
            <a:r>
              <a:rPr lang="en-US" sz="2400" dirty="0"/>
              <a:t>Silica Dust</a:t>
            </a:r>
          </a:p>
          <a:p>
            <a:pPr marL="800100" indent="-800100"/>
            <a:r>
              <a:rPr lang="ar-SA" sz="2400" dirty="0"/>
              <a:t>ويتوقف تأثير المواد على عدة عوامل ص 140</a:t>
            </a:r>
          </a:p>
          <a:p>
            <a:pPr marL="800100" indent="-800100"/>
            <a:endParaRPr lang="ar-SA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45823"/>
            <a:ext cx="3429000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4686299"/>
            <a:ext cx="2209800" cy="206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4686299"/>
            <a:ext cx="2009775" cy="2276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1950660"/>
            <a:ext cx="3166588" cy="3166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16" y="2724329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0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5715000" cy="42907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75061" y="381000"/>
            <a:ext cx="3393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indent="-800100"/>
            <a:r>
              <a:rPr lang="ar-SA" sz="2400" dirty="0"/>
              <a:t>خلط الحبوب بالمسحوقات الخاملة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1295400"/>
            <a:ext cx="5943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يقل فعالية المواد الخاملة بارتفاع الرطوبة</a:t>
            </a:r>
          </a:p>
        </p:txBody>
      </p:sp>
    </p:spTree>
    <p:extLst>
      <p:ext uri="{BB962C8B-B14F-4D97-AF65-F5344CB8AC3E}">
        <p14:creationId xmlns:p14="http://schemas.microsoft.com/office/powerpoint/2010/main" val="43488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70866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</a:rPr>
              <a:t>ثامناً:- </a:t>
            </a:r>
            <a:r>
              <a:rPr lang="ar-SA" sz="2000" dirty="0"/>
              <a:t>الخلط بالمسحوقات النباتية المبيدة للحشرات ص 141</a:t>
            </a:r>
          </a:p>
          <a:p>
            <a:r>
              <a:rPr lang="ar-SA" sz="2000" dirty="0"/>
              <a:t>من أفضل هذه النباتات نبات النيم ، حيث تخلط الحبوب مسحوق هذا النبات أو يستخدم كزيت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017544"/>
            <a:ext cx="230505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2421774"/>
            <a:ext cx="5334000" cy="3995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3940925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848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تكاد تجمع الدارسات التي أجريت على استخدام مستخلص نبات النيم لحماية الحبوب الغذائية المخزونة أثناء التخزين من الإصابات الحشرية على الحقائق التالية (ص 143-144)</a:t>
            </a:r>
          </a:p>
        </p:txBody>
      </p:sp>
    </p:spTree>
    <p:extLst>
      <p:ext uri="{BB962C8B-B14F-4D97-AF65-F5344CB8AC3E}">
        <p14:creationId xmlns:p14="http://schemas.microsoft.com/office/powerpoint/2010/main" val="380129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048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2400" dirty="0"/>
              <a:t>الإجراءات العلاجية</a:t>
            </a:r>
          </a:p>
          <a:p>
            <a:r>
              <a:rPr lang="ar-SA" dirty="0"/>
              <a:t>أولاً: </a:t>
            </a:r>
            <a:r>
              <a:rPr lang="ar-SA" sz="2000" dirty="0"/>
              <a:t>المكافحة الطبيعة (الفيزيائية) </a:t>
            </a:r>
            <a:endParaRPr lang="ar-S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2" y="2529178"/>
            <a:ext cx="4338478" cy="3257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600200"/>
            <a:ext cx="7924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هي طرق تهدف لتقليل الكثافة العددية باستخدام أجهزة توثر على الطبيعة الفيزيائية للحشرات أو تغير من طبيعة المحيط</a:t>
            </a:r>
          </a:p>
        </p:txBody>
      </p:sp>
    </p:spTree>
    <p:extLst>
      <p:ext uri="{BB962C8B-B14F-4D97-AF65-F5344CB8AC3E}">
        <p14:creationId xmlns:p14="http://schemas.microsoft.com/office/powerpoint/2010/main" val="2204804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4576"/>
            <a:ext cx="79248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الإجراءات العلاجية</a:t>
            </a:r>
          </a:p>
          <a:p>
            <a:r>
              <a:rPr lang="ar-SA" sz="2000" dirty="0"/>
              <a:t>أولاً: </a:t>
            </a:r>
            <a:r>
              <a:rPr lang="ar-SA" sz="2400" dirty="0"/>
              <a:t>المكافحة الطبيعة (الفيزيائية) </a:t>
            </a:r>
            <a:endParaRPr lang="ar-SA" sz="2000" dirty="0"/>
          </a:p>
          <a:p>
            <a:r>
              <a:rPr lang="ar-SA" sz="2000" dirty="0"/>
              <a:t>وتشمل استخدام الحرارة و الأشعة والكهرباء والمخازن ذات الجو المحكم</a:t>
            </a:r>
          </a:p>
          <a:p>
            <a:pPr marL="342900" indent="-342900">
              <a:buAutoNum type="arabic1Minus"/>
            </a:pPr>
            <a:r>
              <a:rPr lang="ar-SA" sz="2000" b="1" dirty="0"/>
              <a:t>الحرارة</a:t>
            </a:r>
          </a:p>
          <a:p>
            <a:r>
              <a:rPr lang="ar-SA" sz="2000" dirty="0"/>
              <a:t>	التبريد 15-5</a:t>
            </a:r>
          </a:p>
          <a:p>
            <a:r>
              <a:rPr lang="ar-SA" sz="2000" dirty="0"/>
              <a:t>	التسخين 60 مئوية </a:t>
            </a:r>
          </a:p>
          <a:p>
            <a:r>
              <a:rPr lang="ar-SA" sz="2000" dirty="0"/>
              <a:t>ب- </a:t>
            </a:r>
            <a:r>
              <a:rPr lang="ar-SA" sz="2000" b="1" dirty="0"/>
              <a:t>الأشعة (أشعة جاما)</a:t>
            </a:r>
          </a:p>
          <a:p>
            <a:r>
              <a:rPr lang="ar-SA" sz="2000" dirty="0"/>
              <a:t>فعالة في قتل جميع أطوار الحشرات أينما كانت على أو داخل الحبوب اذا استخدم بجرعة مناسبة، لا تستطيع</a:t>
            </a:r>
            <a:r>
              <a:rPr lang="ar-SA" sz="2000" dirty="0">
                <a:solidFill>
                  <a:srgbClr val="FF0000"/>
                </a:solidFill>
              </a:rPr>
              <a:t> الأفراد </a:t>
            </a:r>
            <a:r>
              <a:rPr lang="ar-SA" sz="2000" dirty="0"/>
              <a:t>امتلكها بل توجد في محطة مركزية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1" y="3067050"/>
            <a:ext cx="5229225" cy="3790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3448050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9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9755" y="304800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أشعة جاما</a:t>
            </a:r>
            <a:endParaRPr lang="ar-S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3124200"/>
            <a:ext cx="4105275" cy="3082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295400"/>
            <a:ext cx="685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أشعة جاما أما تقتل الحشرات أو تسبب لها عقم</a:t>
            </a:r>
          </a:p>
        </p:txBody>
      </p:sp>
    </p:spTree>
    <p:extLst>
      <p:ext uri="{BB962C8B-B14F-4D97-AF65-F5344CB8AC3E}">
        <p14:creationId xmlns:p14="http://schemas.microsoft.com/office/powerpoint/2010/main" val="2158849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7056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ج-الكهرباء </a:t>
            </a:r>
          </a:p>
          <a:p>
            <a:r>
              <a:rPr lang="ar-SA" sz="2000" dirty="0"/>
              <a:t>تستخدم الكهرباء على نطاق ضيق لارتفاع التكلفة ، وتمرر الحبوب على سير وسط مجال كهربائي ذي ذبذبة عالية</a:t>
            </a:r>
          </a:p>
        </p:txBody>
      </p:sp>
      <p:sp>
        <p:nvSpPr>
          <p:cNvPr id="3" name="Rectangle 2"/>
          <p:cNvSpPr/>
          <p:nvPr/>
        </p:nvSpPr>
        <p:spPr>
          <a:xfrm>
            <a:off x="3515461" y="3244334"/>
            <a:ext cx="2113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err="1"/>
              <a:t>Microwave</a:t>
            </a:r>
            <a:r>
              <a:rPr lang="ar-SA" dirty="0"/>
              <a:t> </a:t>
            </a:r>
            <a:r>
              <a:rPr lang="ar-SA" dirty="0" err="1"/>
              <a:t>radiation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3200400" y="2875002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A2A2A"/>
                </a:solidFill>
                <a:latin typeface="Merriweather"/>
              </a:rPr>
              <a:t>Radio-Frequency Energy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1565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2628900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0961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19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685800"/>
            <a:ext cx="2113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err="1"/>
              <a:t>Microwave</a:t>
            </a:r>
            <a:r>
              <a:rPr lang="ar-SA" dirty="0"/>
              <a:t> </a:t>
            </a:r>
            <a:r>
              <a:rPr lang="ar-SA" dirty="0" err="1"/>
              <a:t>radiation</a:t>
            </a:r>
            <a:endParaRPr lang="ar-S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2381250" cy="1924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490912"/>
            <a:ext cx="2857500" cy="271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3500437"/>
            <a:ext cx="2857500" cy="2714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055132"/>
            <a:ext cx="7848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د-أشعة </a:t>
            </a:r>
            <a:r>
              <a:rPr lang="ar-SA" sz="2000" b="1" dirty="0" err="1"/>
              <a:t>الميكرويف</a:t>
            </a:r>
            <a:endParaRPr lang="ar-SA" sz="2000" b="1" dirty="0"/>
          </a:p>
          <a:p>
            <a:r>
              <a:rPr lang="ar-SA" sz="2000" dirty="0"/>
              <a:t>أكثر أمانا من أشعة جاما ، ويمكن أن تستخدم على نطاق خاص أو تجاري</a:t>
            </a:r>
          </a:p>
        </p:txBody>
      </p:sp>
    </p:spTree>
    <p:extLst>
      <p:ext uri="{BB962C8B-B14F-4D97-AF65-F5344CB8AC3E}">
        <p14:creationId xmlns:p14="http://schemas.microsoft.com/office/powerpoint/2010/main" val="2288320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3800"/>
            <a:ext cx="2926080" cy="2194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06215"/>
            <a:ext cx="2926080" cy="1950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" y="437483"/>
            <a:ext cx="2209800" cy="29915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3000" y="609600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A2A2A"/>
                </a:solidFill>
                <a:latin typeface="Merriweather"/>
              </a:rPr>
              <a:t>Radio-Frequency Energy </a:t>
            </a:r>
            <a:endParaRPr lang="ar-S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19275"/>
            <a:ext cx="2838450" cy="1609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978932"/>
            <a:ext cx="3733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هـ - أشعة الراديو </a:t>
            </a:r>
            <a:r>
              <a:rPr lang="en-US" sz="2000" b="1" dirty="0"/>
              <a:t>RF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172742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5248275" cy="3940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09600"/>
            <a:ext cx="74676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و- ضغط الأوكسجين (نقص الأوكسجين)</a:t>
            </a:r>
          </a:p>
          <a:p>
            <a:r>
              <a:rPr lang="ar-SA" sz="2000" dirty="0"/>
              <a:t>تتم العملية في أوعية محكمة مع قليل من الهواء ، الأوكسجين المتوفر سينفد بسرعه بسبب استخدام من قبل الحشرات مما يؤدي إلى ارتفاع نسبة ثاني أوكسيد الكاربون </a:t>
            </a:r>
          </a:p>
        </p:txBody>
      </p:sp>
    </p:spTree>
    <p:extLst>
      <p:ext uri="{BB962C8B-B14F-4D97-AF65-F5344CB8AC3E}">
        <p14:creationId xmlns:p14="http://schemas.microsoft.com/office/powerpoint/2010/main" val="1553425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593467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عن طريق خفض مستوى الأكسجين في غرفة محكمة الغاز إلى أقل من 0.5 ٪ ، فإن النظام قادر على تحقيق معدل وفيات 100 ٪ لجميع الحشرات في جميع مراحل التنمية: البيض واليرقات والشرانق والبالغين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27699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A5549"/>
                </a:solidFill>
                <a:latin typeface="Antipasto"/>
              </a:rPr>
              <a:t>No oxygen, no life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6413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" y="838200"/>
            <a:ext cx="4565326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4038600"/>
            <a:ext cx="152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سائل ثاني أوكسيد الكاربون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609600"/>
            <a:ext cx="4191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ز- استخدام ثاني أوكسيد الكاربون والنيتروجين </a:t>
            </a:r>
          </a:p>
        </p:txBody>
      </p:sp>
    </p:spTree>
    <p:extLst>
      <p:ext uri="{BB962C8B-B14F-4D97-AF65-F5344CB8AC3E}">
        <p14:creationId xmlns:p14="http://schemas.microsoft.com/office/powerpoint/2010/main" val="366900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66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524000"/>
            <a:ext cx="78295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02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143000"/>
            <a:ext cx="716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/>
              <a:t>تتسبب مستويات ثاني أكسيد الكربون المرتفعة في فتح الثغور التنفسية  مما يؤدي إلى موت الحشرات بسبب فقد الماء. فوق 10 ٪ من ثاني أكسيد الكربون </a:t>
            </a:r>
            <a:r>
              <a:rPr lang="en-US" sz="2000" dirty="0"/>
              <a:t>CO2 </a:t>
            </a:r>
            <a:r>
              <a:rPr lang="ar-SA" sz="2000" dirty="0"/>
              <a:t>تبقى الثغور مفتوحة بشكل دائم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78" y="2971800"/>
            <a:ext cx="3070293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6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81894"/>
              </p:ext>
            </p:extLst>
          </p:nvPr>
        </p:nvGraphicFramePr>
        <p:xfrm>
          <a:off x="381000" y="609598"/>
          <a:ext cx="8305800" cy="5433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5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571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المواضيع</a:t>
                      </a:r>
                      <a:r>
                        <a:rPr lang="en-US" sz="1800" dirty="0">
                          <a:effectLst/>
                        </a:rPr>
                        <a:t>     </a:t>
                      </a:r>
                      <a:r>
                        <a:rPr lang="ar-SA" sz="18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List of Topics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عدد الاسابيع </a:t>
                      </a:r>
                      <a:r>
                        <a:rPr lang="en-US" sz="1400" dirty="0">
                          <a:effectLst/>
                        </a:rPr>
                        <a:t>No. of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Weeks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Contact hour</a:t>
                      </a:r>
                      <a:r>
                        <a:rPr lang="en-US" sz="1800" dirty="0">
                          <a:effectLst/>
                        </a:rPr>
                        <a:t>s</a:t>
                      </a:r>
                      <a:endParaRPr lang="ar-SA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الساعات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6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Review and recognize different kind of losses in harvesting, transporting, distribution, storage, milling, silos, and food preparing</a:t>
                      </a:r>
                      <a:endParaRPr lang="ar-SA" sz="11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الفقد في الحصاد والنقل والتوزيع</a:t>
                      </a:r>
                      <a:r>
                        <a:rPr lang="ar-SA" sz="1600" baseline="0" dirty="0">
                          <a:effectLst/>
                        </a:rPr>
                        <a:t> في المخازن والصوامع وفي اعداد الاطعمة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Know and recognize inspection and sampling and factors affecting grain storage </a:t>
                      </a:r>
                      <a:endParaRPr lang="ar-SA" sz="11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0" dirty="0">
                          <a:solidFill>
                            <a:schemeClr val="tx1"/>
                          </a:solidFill>
                          <a:effectLst/>
                        </a:rPr>
                        <a:t>الفحص واخذ العينات والعوامل</a:t>
                      </a:r>
                      <a:r>
                        <a:rPr lang="ar-SA" sz="1600" b="0" baseline="0" dirty="0">
                          <a:solidFill>
                            <a:schemeClr val="tx1"/>
                          </a:solidFill>
                          <a:effectLst/>
                        </a:rPr>
                        <a:t> التي تؤثر على تخزين الحبوب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Recognize and describe identification of stored food insect pests (polyphagous, dates, grain, legume)</a:t>
                      </a:r>
                      <a:endParaRPr lang="en-US" sz="14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0" dirty="0">
                          <a:solidFill>
                            <a:schemeClr val="tx1"/>
                          </a:solidFill>
                          <a:effectLst/>
                        </a:rPr>
                        <a:t>الحشرات</a:t>
                      </a:r>
                      <a:r>
                        <a:rPr lang="ar-SA" sz="1600" b="0" baseline="0" dirty="0">
                          <a:solidFill>
                            <a:schemeClr val="tx1"/>
                          </a:solidFill>
                          <a:effectLst/>
                        </a:rPr>
                        <a:t> الني تصيب المواد الغذائية المخزونة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Clothes and dry wood stored product insect pests</a:t>
                      </a:r>
                      <a:endParaRPr lang="ar-SA" sz="11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الحشرات التي تصيب الملابس والاخشاب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Know and apply control of stored grain and stored products pests (physical, pheromones and chemical)</a:t>
                      </a:r>
                      <a:endParaRPr lang="en-US" sz="14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rgbClr val="FF0000"/>
                          </a:solidFill>
                          <a:effectLst/>
                        </a:rPr>
                        <a:t>المكافحة للافات التي تصيب المواد المخزونة (الفيزيائية، الفيرمونات، الكيمائية</a:t>
                      </a:r>
                      <a:r>
                        <a:rPr lang="ar-SA" sz="11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2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25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0" y="533400"/>
            <a:ext cx="7239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إجراءات وقائية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371600"/>
            <a:ext cx="6019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وتهدف إلى منع أو تقليل من إمكانية حدوث الإصابة</a:t>
            </a:r>
          </a:p>
        </p:txBody>
      </p:sp>
    </p:spTree>
    <p:extLst>
      <p:ext uri="{BB962C8B-B14F-4D97-AF65-F5344CB8AC3E}">
        <p14:creationId xmlns:p14="http://schemas.microsoft.com/office/powerpoint/2010/main" val="300045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5638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إجراءات عامة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914400"/>
            <a:ext cx="68580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أولاً:- </a:t>
            </a:r>
            <a:r>
              <a:rPr lang="ar-SA" sz="2400" dirty="0"/>
              <a:t>إجراءات حقلية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400" dirty="0"/>
              <a:t>الحصاد بعد تمام المحصول نضجه وتحاشي تركه مدة طويلة في الحقل بعد الحصاد حتى لا يتعرض لبعض الحشرات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400" dirty="0"/>
              <a:t>التخلص من بقايا المحصول ومخلفاته ، وتنظيف آلات الحصاد والدراس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400" dirty="0"/>
              <a:t>التأكد من نظافة وسائل النقل من أي إصابة وتطهيرها قبل وبعد استعمالها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114300" y="4049256"/>
            <a:ext cx="4191000" cy="2353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93" y="3805277"/>
            <a:ext cx="1752600" cy="2609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92" y="4076021"/>
            <a:ext cx="3396207" cy="20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1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058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ثانياً:- </a:t>
            </a:r>
            <a:r>
              <a:rPr lang="ar-SA" sz="2400" dirty="0"/>
              <a:t>التأكد من جاهزية وصلاحية أماكن التخزين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dirty="0"/>
              <a:t>ترميم المبنى بحيث لا يترك شقوق أو فجوات يمكن أن تأوي إليها الحشرات للاختباء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dirty="0"/>
              <a:t>تنظيف وتطهير المخازن من مخلفات المحصول السابق المبعثرة على الأرض، أو العالق بالسقف والجدران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dirty="0"/>
              <a:t>يتم رش المخزن بمبيد مناسب قبل فترة من بداية التخزين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dirty="0"/>
              <a:t>التأكد من النظافة حول المخزن من الخارج وخلوه من الأعشاب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86199"/>
            <a:ext cx="2466975" cy="18478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8077200" y="4886325"/>
            <a:ext cx="228600" cy="295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0" y="4419600"/>
            <a:ext cx="228600" cy="295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781800" y="4419600"/>
            <a:ext cx="228600" cy="295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4" y="3800475"/>
            <a:ext cx="3210909" cy="1981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17" y="3654766"/>
            <a:ext cx="3284157" cy="24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5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56482"/>
            <a:ext cx="86106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9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7080069" cy="258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4105275" cy="2817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5398" y="3326119"/>
            <a:ext cx="28893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حال المخازن قبل التخزين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99229"/>
            <a:ext cx="3124200" cy="23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8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5029200" cy="376704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934200" y="1981200"/>
            <a:ext cx="152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53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10970</TotalTime>
  <Words>730</Words>
  <Application>Microsoft Office PowerPoint</Application>
  <PresentationFormat>عرض على الشاشة (4:3)</PresentationFormat>
  <Paragraphs>105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3" baseType="lpstr">
      <vt:lpstr>Antipasto</vt:lpstr>
      <vt:lpstr>Arial</vt:lpstr>
      <vt:lpstr>Calibri</vt:lpstr>
      <vt:lpstr>Merriweather</vt:lpstr>
      <vt:lpstr>Times New Roman</vt:lpstr>
      <vt:lpstr>Office Theme</vt:lpstr>
      <vt:lpstr>المحاضرة التاسعة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KSU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الحاضرة الثانية</dc:title>
  <dc:creator>Yousif Aldryhim</dc:creator>
  <cp:lastModifiedBy>Abdulrahman Aldawood</cp:lastModifiedBy>
  <cp:revision>761</cp:revision>
  <dcterms:created xsi:type="dcterms:W3CDTF">2019-09-12T07:17:15Z</dcterms:created>
  <dcterms:modified xsi:type="dcterms:W3CDTF">2025-01-19T11:54:12Z</dcterms:modified>
</cp:coreProperties>
</file>