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6" r:id="rId11"/>
    <p:sldId id="287" r:id="rId12"/>
    <p:sldId id="288" r:id="rId13"/>
    <p:sldId id="285" r:id="rId14"/>
    <p:sldId id="28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0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176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877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14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624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809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842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606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583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116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676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A2837-AD30-41B0-AB34-3A550D2BD0FA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585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55588"/>
            <a:ext cx="121919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المحاضرة الثامنة </a:t>
            </a:r>
            <a:r>
              <a:rPr lang="ar-SA" dirty="0">
                <a:latin typeface="fkGroteskNeue"/>
              </a:rPr>
              <a:t/>
            </a:r>
            <a:br>
              <a:rPr lang="ar-SA" dirty="0">
                <a:latin typeface="fkGroteskNeue"/>
              </a:rPr>
            </a:b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47828" y="836023"/>
            <a:ext cx="1156099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000" b="1" dirty="0">
                <a:latin typeface="pplxSerif"/>
              </a:rPr>
              <a:t>التنوع الوراثي </a:t>
            </a:r>
            <a:r>
              <a:rPr lang="en-US" sz="3000" b="1" dirty="0">
                <a:latin typeface="pplxSerif"/>
              </a:rPr>
              <a:t>Genetic </a:t>
            </a:r>
            <a:r>
              <a:rPr lang="en-US" sz="3000" b="1" dirty="0" smtClean="0">
                <a:latin typeface="pplxSerif"/>
              </a:rPr>
              <a:t>Diversity</a:t>
            </a:r>
            <a:endParaRPr lang="en-US" sz="3000" dirty="0">
              <a:latin typeface="pplxSerif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20347" y="1598691"/>
            <a:ext cx="11313168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SA" sz="3200" dirty="0"/>
              <a:t>التنوع الوراثي هو وجود اختلافات في المادة الوراثية بين الأفراد أو الجماعات داخل النوع الواحد، مثل اختلاف </a:t>
            </a:r>
            <a:r>
              <a:rPr lang="ar-SA" sz="3200" dirty="0" err="1"/>
              <a:t>الأليلات</a:t>
            </a:r>
            <a:r>
              <a:rPr lang="ar-SA" sz="3200" dirty="0"/>
              <a:t> أو التراكيب الجينية أو تسلسلات الحمض النووي </a:t>
            </a:r>
            <a:r>
              <a:rPr lang="en-US" sz="3200" dirty="0"/>
              <a:t>.</a:t>
            </a:r>
            <a:r>
              <a:rPr lang="en-US" sz="3200" dirty="0" smtClean="0"/>
              <a:t>DNA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ar-SA" sz="3200" dirty="0"/>
              <a:t>ويُعدّ هذا الاختلاف المادة الخام التي يعمل عليها الانتخاب الطبيعي، ولذلك فهو أساس التكيف والتطور.</a:t>
            </a:r>
            <a:br>
              <a:rPr lang="ar-SA" sz="3200" dirty="0"/>
            </a:br>
            <a:r>
              <a:rPr lang="ar-SA" sz="3200" dirty="0"/>
              <a:t>وكلما ازداد التنوع الوراثي، ازدادت فرصة وجود أفراد قادرين على تحمّل الأمراض أو الجفاف أو التغيرات المناخية.</a:t>
            </a:r>
          </a:p>
          <a:p>
            <a:pPr algn="r"/>
            <a:r>
              <a:rPr lang="ar-SA" sz="3200" dirty="0"/>
              <a:t>مثال: يُعدّ الاختلاف في لون الفراء بين أفراد النوع الواحد من الثدييات نتيجةً لاختلافات وراثية.</a:t>
            </a:r>
          </a:p>
          <a:p>
            <a:pPr algn="r"/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329930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694834" y="68873"/>
            <a:ext cx="634199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3000" b="1" dirty="0"/>
              <a:t>أهمية التنوع الوراثي في علم التصنيف الحيواني</a:t>
            </a:r>
            <a:endParaRPr lang="en-US" sz="3000" b="1" dirty="0"/>
          </a:p>
        </p:txBody>
      </p:sp>
      <p:sp>
        <p:nvSpPr>
          <p:cNvPr id="5" name="Rectangle 4"/>
          <p:cNvSpPr/>
          <p:nvPr/>
        </p:nvSpPr>
        <p:spPr>
          <a:xfrm>
            <a:off x="357445" y="512126"/>
            <a:ext cx="11396749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SA" sz="2600" dirty="0"/>
              <a:t>1</a:t>
            </a:r>
            <a:r>
              <a:rPr lang="ar-SA" sz="2600" b="1" dirty="0"/>
              <a:t>. تحديد الأنواع بدقة</a:t>
            </a:r>
          </a:p>
          <a:p>
            <a:pPr algn="just" rtl="1"/>
            <a:r>
              <a:rPr lang="ar-SA" sz="2600" dirty="0"/>
              <a:t>في الماضي، كان التصنيف يعتمد بشكل رئيسي على الصفات الشكلية، لكن هذا الأسلوب قد يكون </a:t>
            </a:r>
            <a:r>
              <a:rPr lang="ar-SA" sz="2600" dirty="0" smtClean="0"/>
              <a:t>مضللا أحيانا </a:t>
            </a:r>
            <a:r>
              <a:rPr lang="ar-SA" sz="2600" dirty="0"/>
              <a:t>بسبب:</a:t>
            </a:r>
          </a:p>
          <a:p>
            <a:pPr algn="just" rtl="1"/>
            <a:r>
              <a:rPr lang="ar-SA" sz="2600" b="1" dirty="0"/>
              <a:t>التشابه </a:t>
            </a:r>
            <a:r>
              <a:rPr lang="ar-SA" sz="2600" b="1" dirty="0" smtClean="0"/>
              <a:t>الشكلي: </a:t>
            </a:r>
            <a:r>
              <a:rPr lang="ar-SA" sz="2600" dirty="0" smtClean="0"/>
              <a:t>حيث </a:t>
            </a:r>
            <a:r>
              <a:rPr lang="ar-SA" sz="2600" dirty="0"/>
              <a:t>قد تبدو أنواع مختلفة متشابهة في المظهر الخارجي نتيجة التطور المتقارب. </a:t>
            </a:r>
          </a:p>
          <a:p>
            <a:pPr algn="just" rtl="1"/>
            <a:r>
              <a:rPr lang="ar-SA" sz="2600" b="1" dirty="0"/>
              <a:t>التأثيرات البيئية: </a:t>
            </a:r>
            <a:r>
              <a:rPr lang="ar-SA" sz="2600" dirty="0"/>
              <a:t>اختلاف الصفات قد يكون </a:t>
            </a:r>
            <a:r>
              <a:rPr lang="ar-SA" sz="2600" dirty="0" smtClean="0"/>
              <a:t>ناتجاً </a:t>
            </a:r>
            <a:r>
              <a:rPr lang="ar-SA" sz="2600" dirty="0"/>
              <a:t>عن تأثير البيئة أكثر من اختلاف الجينات. </a:t>
            </a:r>
          </a:p>
          <a:p>
            <a:pPr algn="just" rtl="1"/>
            <a:r>
              <a:rPr lang="ar-SA" sz="2600" dirty="0"/>
              <a:t>أما اليوم، فيتم استخدام تحليل الحمض </a:t>
            </a:r>
            <a:r>
              <a:rPr lang="ar-SA" sz="2600" dirty="0" smtClean="0"/>
              <a:t>النووي</a:t>
            </a:r>
            <a:r>
              <a:rPr lang="en-US" sz="2600" dirty="0" smtClean="0"/>
              <a:t>DNA </a:t>
            </a:r>
            <a:r>
              <a:rPr lang="ar-SA" sz="2600" dirty="0"/>
              <a:t>لتحديد الأنواع بدقة أكبر، من خلال:</a:t>
            </a:r>
          </a:p>
          <a:p>
            <a:pPr algn="just" rtl="1"/>
            <a:r>
              <a:rPr lang="ar-SA" sz="2600" dirty="0"/>
              <a:t>تحليل </a:t>
            </a:r>
            <a:r>
              <a:rPr lang="ar-SA" sz="2600" dirty="0" smtClean="0"/>
              <a:t>الجينات</a:t>
            </a:r>
            <a:r>
              <a:rPr lang="en-US" sz="2600" dirty="0" smtClean="0"/>
              <a:t>Genetic Analysis </a:t>
            </a:r>
            <a:r>
              <a:rPr lang="ar-SA" sz="2600" dirty="0" smtClean="0"/>
              <a:t> دراسة </a:t>
            </a:r>
            <a:r>
              <a:rPr lang="ar-SA" sz="2600" dirty="0"/>
              <a:t>تسلسل الجينات للكشف عن الفروق الدقيقة بين الأنواع. </a:t>
            </a:r>
          </a:p>
          <a:p>
            <a:pPr algn="just" rtl="1"/>
            <a:r>
              <a:rPr lang="ar-SA" sz="2600" dirty="0"/>
              <a:t>البصمة </a:t>
            </a:r>
            <a:r>
              <a:rPr lang="ar-SA" sz="2600" dirty="0" smtClean="0"/>
              <a:t>الوراثية</a:t>
            </a:r>
            <a:r>
              <a:rPr lang="en-US" sz="2600" dirty="0" smtClean="0"/>
              <a:t>DNA Barcoding </a:t>
            </a:r>
            <a:r>
              <a:rPr lang="ar-SA" sz="2600" dirty="0" smtClean="0"/>
              <a:t> استخدام </a:t>
            </a:r>
            <a:r>
              <a:rPr lang="ar-SA" sz="2600" dirty="0"/>
              <a:t>مناطق محددة من </a:t>
            </a:r>
            <a:r>
              <a:rPr lang="en-US" sz="2600" dirty="0"/>
              <a:t>DNA </a:t>
            </a:r>
            <a:r>
              <a:rPr lang="ar-SA" sz="2600" dirty="0" smtClean="0"/>
              <a:t> لتحديد </a:t>
            </a:r>
            <a:r>
              <a:rPr lang="ar-SA" sz="2600" dirty="0"/>
              <a:t>الأنواع وتصنيفها بدقة، حتى عند التشابه الشكلي.</a:t>
            </a:r>
          </a:p>
          <a:p>
            <a:pPr algn="just" rtl="1"/>
            <a:endParaRPr lang="en-US" sz="2600" dirty="0"/>
          </a:p>
        </p:txBody>
      </p:sp>
      <p:sp>
        <p:nvSpPr>
          <p:cNvPr id="6" name="Rectangle 5"/>
          <p:cNvSpPr/>
          <p:nvPr/>
        </p:nvSpPr>
        <p:spPr>
          <a:xfrm>
            <a:off x="166252" y="4142247"/>
            <a:ext cx="1177913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800" b="1" dirty="0"/>
              <a:t>2. كشف الأنواع </a:t>
            </a:r>
            <a:r>
              <a:rPr lang="ar-SA" sz="2800" b="1" dirty="0" smtClean="0"/>
              <a:t>الخفية</a:t>
            </a:r>
            <a:endParaRPr lang="en-US" sz="2800" dirty="0" smtClean="0"/>
          </a:p>
          <a:p>
            <a:pPr algn="r" rtl="1"/>
            <a:r>
              <a:rPr lang="ar-SA" sz="2800" dirty="0" smtClean="0"/>
              <a:t>توجد بعض الأنواع التي تبدو متشابهة شكليا، لكنها تختلف وراثيا بشكل واضح.</a:t>
            </a:r>
            <a:br>
              <a:rPr lang="ar-SA" sz="2800" dirty="0" smtClean="0"/>
            </a:br>
            <a:r>
              <a:rPr lang="ar-SA" sz="2800" dirty="0" smtClean="0"/>
              <a:t>يساعد التحليل الجيني </a:t>
            </a:r>
            <a:r>
              <a:rPr lang="en-US" sz="2800" dirty="0" smtClean="0"/>
              <a:t>Genetic Analysis </a:t>
            </a:r>
            <a:r>
              <a:rPr lang="ar-SA" sz="2800" dirty="0" smtClean="0"/>
              <a:t> في الكشف عن هذه الأنواع الخفية، والتي قد يصعب تمييزها بالاعتماد على الصفات الشكلية فقط.</a:t>
            </a:r>
          </a:p>
          <a:p>
            <a:pPr algn="r" rtl="1"/>
            <a:r>
              <a:rPr lang="ar-SA" sz="2800" b="1" dirty="0" smtClean="0"/>
              <a:t>مثال</a:t>
            </a:r>
            <a:r>
              <a:rPr lang="ar-SA" sz="2800" b="1" dirty="0"/>
              <a:t>:</a:t>
            </a:r>
            <a:r>
              <a:rPr lang="ar-SA" sz="2800" dirty="0"/>
              <a:t> بعض الحشرات أو الضفادع قد تبدو متطابقة من الناحية </a:t>
            </a:r>
            <a:r>
              <a:rPr lang="ar-SA" sz="2800" dirty="0" err="1"/>
              <a:t>المورفولوجية</a:t>
            </a:r>
            <a:r>
              <a:rPr lang="ar-SA" sz="2800" dirty="0"/>
              <a:t>، لكنها تختلف بشكل كبير في تسلسل </a:t>
            </a:r>
            <a:r>
              <a:rPr lang="en-US" sz="2800" dirty="0"/>
              <a:t>DNA، </a:t>
            </a:r>
            <a:r>
              <a:rPr lang="ar-SA" sz="2800" dirty="0"/>
              <a:t>مما يدل على أنها أنواع مستقلة </a:t>
            </a:r>
            <a:r>
              <a:rPr lang="ar-SA" sz="2800" dirty="0" smtClean="0"/>
              <a:t>وراثيا</a:t>
            </a:r>
            <a:r>
              <a:rPr lang="ar-SA" sz="2800" dirty="0"/>
              <a:t>.</a:t>
            </a:r>
          </a:p>
          <a:p>
            <a:pPr algn="r" rtl="1"/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7740805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2880" y="232586"/>
            <a:ext cx="1167938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000" b="1" dirty="0"/>
              <a:t>3. فهم العلاقات التطورية </a:t>
            </a:r>
            <a:r>
              <a:rPr lang="en-US" sz="3000" b="1" dirty="0" smtClean="0"/>
              <a:t>Phylogenetic Relationships</a:t>
            </a:r>
            <a:endParaRPr lang="en-US" sz="3000" dirty="0"/>
          </a:p>
          <a:p>
            <a:pPr algn="r" rtl="1"/>
            <a:r>
              <a:rPr lang="ar-SA" sz="3000" dirty="0"/>
              <a:t>يساعد التنوع الوراثي في فهم العلاقات التطورية بين الكائنات الحية من خلال عدة جوانب:</a:t>
            </a:r>
          </a:p>
          <a:p>
            <a:pPr algn="r" rtl="1"/>
            <a:r>
              <a:rPr lang="ar-SA" sz="3000" b="1" dirty="0"/>
              <a:t>بناء الأشجار </a:t>
            </a:r>
            <a:r>
              <a:rPr lang="ar-SA" sz="3000" b="1" dirty="0" smtClean="0"/>
              <a:t>التطورية:</a:t>
            </a:r>
            <a:r>
              <a:rPr lang="en-US" sz="3000" dirty="0" smtClean="0"/>
              <a:t> </a:t>
            </a:r>
            <a:r>
              <a:rPr lang="ar-SA" sz="3000" dirty="0"/>
              <a:t>رسم المخططات التي توضح التطور التاريخي للأنواع. </a:t>
            </a:r>
          </a:p>
          <a:p>
            <a:pPr algn="r" rtl="1"/>
            <a:r>
              <a:rPr lang="ar-SA" sz="3000" b="1" dirty="0"/>
              <a:t>تحديد القرابة بين </a:t>
            </a:r>
            <a:r>
              <a:rPr lang="ar-SA" sz="3000" b="1" dirty="0" smtClean="0"/>
              <a:t>الأنواع: </a:t>
            </a:r>
            <a:r>
              <a:rPr lang="ar-SA" sz="3000" dirty="0" smtClean="0"/>
              <a:t>معرفة </a:t>
            </a:r>
            <a:r>
              <a:rPr lang="ar-SA" sz="3000" dirty="0"/>
              <a:t>مدى القرب الوراثي بين أنواع مختلفة. </a:t>
            </a:r>
          </a:p>
          <a:p>
            <a:pPr algn="r" rtl="1"/>
            <a:r>
              <a:rPr lang="ar-SA" sz="3000" b="1" dirty="0"/>
              <a:t>تتبع الأصل </a:t>
            </a:r>
            <a:r>
              <a:rPr lang="ar-SA" sz="3000" b="1" dirty="0" smtClean="0"/>
              <a:t>المشترك: </a:t>
            </a:r>
            <a:r>
              <a:rPr lang="ar-SA" sz="3000" dirty="0" smtClean="0"/>
              <a:t>استنتاج </a:t>
            </a:r>
            <a:r>
              <a:rPr lang="ar-SA" sz="3000" dirty="0"/>
              <a:t>السلف المشترك بين المجموعات الحية. </a:t>
            </a:r>
          </a:p>
          <a:p>
            <a:pPr algn="r" rtl="1"/>
            <a:r>
              <a:rPr lang="ar-SA" sz="3000" dirty="0"/>
              <a:t>بشكل عام، كلما زاد التشابه الجيني بين نوعين، زادت قرابتهما التطورية المحتملة.</a:t>
            </a:r>
          </a:p>
        </p:txBody>
      </p:sp>
      <p:sp>
        <p:nvSpPr>
          <p:cNvPr id="5" name="Rectangle 4"/>
          <p:cNvSpPr/>
          <p:nvPr/>
        </p:nvSpPr>
        <p:spPr>
          <a:xfrm>
            <a:off x="448887" y="3297165"/>
            <a:ext cx="1158794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000" b="1" dirty="0"/>
              <a:t>4. إعادة تصنيف الكائنات الحية </a:t>
            </a:r>
            <a:r>
              <a:rPr lang="en-US" sz="3000" b="1" dirty="0" smtClean="0"/>
              <a:t>Reclassification </a:t>
            </a:r>
            <a:r>
              <a:rPr lang="en-US" sz="3000" b="1" dirty="0"/>
              <a:t>of </a:t>
            </a:r>
            <a:r>
              <a:rPr lang="en-US" sz="3000" b="1" dirty="0" smtClean="0"/>
              <a:t>Organisms</a:t>
            </a:r>
            <a:endParaRPr lang="en-US" sz="3000" dirty="0"/>
          </a:p>
          <a:p>
            <a:pPr algn="r" rtl="1"/>
            <a:r>
              <a:rPr lang="ar-SA" sz="3200" dirty="0"/>
              <a:t>بفضل التحليل </a:t>
            </a:r>
            <a:r>
              <a:rPr lang="ar-SA" sz="3200" dirty="0" smtClean="0"/>
              <a:t>الوراثي</a:t>
            </a:r>
            <a:r>
              <a:rPr lang="en-US" sz="3200" dirty="0" smtClean="0"/>
              <a:t>، </a:t>
            </a:r>
            <a:r>
              <a:rPr lang="ar-SA" sz="3200" dirty="0"/>
              <a:t>أصبح بالإمكان إعادة تقييم التصنيف الحيواني بدقة أكبر، ومن أبرز النتائج:</a:t>
            </a:r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ar-SA" sz="3200" dirty="0"/>
              <a:t>تعديل تصنيف العديد من الحيوانات وفق البيانات الوراثية الجديدة. </a:t>
            </a:r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ar-SA" sz="3200" dirty="0"/>
              <a:t>نقل بعض الأنواع من جنس إلى آخر بناءً على القرابة الجينية الحقيقية. </a:t>
            </a:r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ar-SA" sz="3200" dirty="0"/>
              <a:t>اكتشاف علاقات تطورية جديدة وغير متوقعة بين الأنواع.</a:t>
            </a:r>
          </a:p>
        </p:txBody>
      </p:sp>
    </p:spTree>
    <p:extLst>
      <p:ext uri="{BB962C8B-B14F-4D97-AF65-F5344CB8AC3E}">
        <p14:creationId xmlns:p14="http://schemas.microsoft.com/office/powerpoint/2010/main" val="21355820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6008" y="290636"/>
            <a:ext cx="1158794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000" b="1" dirty="0" smtClean="0"/>
              <a:t>5. الحفاظ على التنوع الحيوي </a:t>
            </a:r>
            <a:r>
              <a:rPr lang="en-US" sz="3000" b="1" dirty="0" smtClean="0"/>
              <a:t>Biodiversity Conservation</a:t>
            </a:r>
            <a:endParaRPr lang="en-US" sz="3000" b="1" dirty="0"/>
          </a:p>
        </p:txBody>
      </p:sp>
      <p:sp>
        <p:nvSpPr>
          <p:cNvPr id="5" name="Rectangle 4"/>
          <p:cNvSpPr/>
          <p:nvPr/>
        </p:nvSpPr>
        <p:spPr>
          <a:xfrm>
            <a:off x="423949" y="928176"/>
            <a:ext cx="1118061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000" dirty="0"/>
              <a:t>يلعب التنوع الوراثي </a:t>
            </a:r>
            <a:r>
              <a:rPr lang="ar-SA" sz="3000" dirty="0" smtClean="0"/>
              <a:t>دوراً حيوياً </a:t>
            </a:r>
            <a:r>
              <a:rPr lang="ar-SA" sz="3000" dirty="0"/>
              <a:t>في الحفاظ على التنوع البيولوجي من خلال عدة جوانب: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SA" sz="3000" dirty="0"/>
              <a:t>تحديد الجماعات المهددة بالانقراض. 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SA" sz="3000" dirty="0"/>
              <a:t>الحفاظ على السلالات النادرة. 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SA" sz="3000" dirty="0"/>
              <a:t>إدارة برامج التربية والتكاثر والحماية. </a:t>
            </a:r>
          </a:p>
          <a:p>
            <a:pPr algn="r" rtl="1"/>
            <a:r>
              <a:rPr lang="ar-SA" sz="3000" dirty="0" smtClean="0"/>
              <a:t> </a:t>
            </a:r>
            <a:r>
              <a:rPr lang="ar-SA" sz="3000" dirty="0"/>
              <a:t>وعند انخفاض التنوع الوراثي، يمكن أن يؤدي ذلك إلى: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SA" sz="3000" dirty="0"/>
              <a:t>ضعف قدرة الجماعات على التكيف مع التغيرات البيئية. 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SA" sz="3000" dirty="0"/>
              <a:t>زيادة خطر الانقراض على المدى الطويل.</a:t>
            </a:r>
          </a:p>
        </p:txBody>
      </p:sp>
    </p:spTree>
    <p:extLst>
      <p:ext uri="{BB962C8B-B14F-4D97-AF65-F5344CB8AC3E}">
        <p14:creationId xmlns:p14="http://schemas.microsoft.com/office/powerpoint/2010/main" val="31392901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5099" y="381205"/>
            <a:ext cx="1146845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800" b="1" dirty="0">
                <a:latin typeface="pplxSerif"/>
              </a:rPr>
              <a:t>الحفظ </a:t>
            </a:r>
            <a:r>
              <a:rPr lang="ar-SA" sz="2800" b="1" dirty="0" smtClean="0">
                <a:latin typeface="pplxSerif"/>
              </a:rPr>
              <a:t>الحيوي</a:t>
            </a:r>
            <a:r>
              <a:rPr lang="en-US" sz="2800" b="1" dirty="0"/>
              <a:t>Conservation Genetics</a:t>
            </a:r>
            <a:endParaRPr lang="ar-SA" sz="2800" b="1" dirty="0">
              <a:latin typeface="pplxSerif"/>
            </a:endParaRPr>
          </a:p>
          <a:p>
            <a:pPr algn="r" rtl="1"/>
            <a:r>
              <a:rPr lang="ar-SA" sz="2800" dirty="0"/>
              <a:t>يُعد الحفاظ على التنوع الوراثي أحد الأهداف الأساسية لعلم علم الوراثة </a:t>
            </a:r>
            <a:r>
              <a:rPr lang="ar-SA" sz="2800" dirty="0" err="1"/>
              <a:t>الحفظية</a:t>
            </a:r>
            <a:r>
              <a:rPr lang="ar-SA" sz="2800" dirty="0"/>
              <a:t> </a:t>
            </a:r>
            <a:r>
              <a:rPr lang="en-US" sz="2800" dirty="0" smtClean="0"/>
              <a:t>Conservation Genetics</a:t>
            </a:r>
            <a:r>
              <a:rPr lang="ar-SA" sz="2800" dirty="0"/>
              <a:t>.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ar-SA" sz="2800" dirty="0"/>
              <a:t>السبب في ذلك أن الحفاظ على النوع لا يقتصر على إبقاء عدد الأفراد، بل يشمل أيضًا الحفاظ على القدرة على التكيف مستقبلًا.</a:t>
            </a:r>
          </a:p>
          <a:p>
            <a:pPr algn="r" rtl="1"/>
            <a:r>
              <a:rPr lang="ar-SA" sz="2800" dirty="0"/>
              <a:t>ومن الاستراتيجيات الفعّالة لتحقيق ذلك: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SA" sz="2800" dirty="0"/>
              <a:t>حماية الموائل الطبيعية. 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SA" sz="2800" dirty="0"/>
              <a:t>ربط الجماعات المعزولة بواسطة الممرات البيئية </a:t>
            </a:r>
            <a:r>
              <a:rPr lang="en-US" sz="2800" dirty="0" smtClean="0"/>
              <a:t>Wildlife Corridors</a:t>
            </a:r>
            <a:r>
              <a:rPr lang="ar-SA" sz="2800" dirty="0" smtClean="0"/>
              <a:t>.</a:t>
            </a:r>
            <a:endParaRPr lang="en-US" sz="2800" dirty="0"/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SA" sz="2800" dirty="0"/>
              <a:t>برامج التكاثر والإكثار المدعومة </a:t>
            </a:r>
            <a:r>
              <a:rPr lang="ar-SA" sz="2800" dirty="0" smtClean="0"/>
              <a:t>وراثياً </a:t>
            </a:r>
            <a:r>
              <a:rPr lang="ar-SA" sz="2800" dirty="0"/>
              <a:t>لضمان تنوع </a:t>
            </a:r>
            <a:r>
              <a:rPr lang="ar-SA" sz="2800" dirty="0" err="1"/>
              <a:t>الأليلات</a:t>
            </a:r>
            <a:r>
              <a:rPr lang="ar-SA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770866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69615" y="486105"/>
            <a:ext cx="11254811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SA" sz="3200" b="1" dirty="0"/>
              <a:t>أمثلة تطبيقية</a:t>
            </a:r>
            <a:endParaRPr lang="ar-SA" sz="3200" dirty="0"/>
          </a:p>
          <a:p>
            <a:pPr algn="just" rtl="1"/>
            <a:r>
              <a:rPr lang="ar-SA" sz="3200" dirty="0"/>
              <a:t>الجماعات الحيوانية المعزولة في الجزر </a:t>
            </a:r>
            <a:r>
              <a:rPr lang="ar-SA" sz="3200" dirty="0" smtClean="0"/>
              <a:t>غالباً </a:t>
            </a:r>
            <a:r>
              <a:rPr lang="ar-SA" sz="3200" dirty="0"/>
              <a:t>ما تفقد تنوعها الوراثي بسرعة أكبر بسبب الانجراف الوراثي والتزاوج الداخلي. </a:t>
            </a:r>
          </a:p>
          <a:p>
            <a:pPr algn="just" rtl="1"/>
            <a:r>
              <a:rPr lang="ar-SA" sz="3200" dirty="0"/>
              <a:t>إدخال أفراد من جماعات أخرى يمكن أن يزيد التنوع الوراثي ويخفف من آثار التزاوج الداخلي. </a:t>
            </a:r>
          </a:p>
          <a:p>
            <a:pPr algn="just" rtl="1"/>
            <a:r>
              <a:rPr lang="ar-SA" sz="3200" dirty="0"/>
              <a:t>في الزراعة، يُعد التنوع الوراثي </a:t>
            </a:r>
            <a:r>
              <a:rPr lang="ar-SA" sz="3200" dirty="0" smtClean="0"/>
              <a:t>أساساً </a:t>
            </a:r>
            <a:r>
              <a:rPr lang="ar-SA" sz="3200" dirty="0"/>
              <a:t>لاستنباط أصناف نباتية وحيوانية أكثر مقاومة للأمراض والضغوط البيئية. </a:t>
            </a:r>
          </a:p>
          <a:p>
            <a:pPr algn="just" rtl="1"/>
            <a:r>
              <a:rPr lang="ar-SA" sz="3200" dirty="0"/>
              <a:t>توضح هذه الأمثلة أن التنوع الوراثي ليس مجرد مفهوم نظري، بل له تأثير عملي مباشر على القدرة التطورية والصمود البيئي للجماعات والكائنات الحية.</a:t>
            </a:r>
          </a:p>
          <a:p>
            <a:pPr algn="just" rtl="1"/>
            <a:endParaRPr lang="ar-SA" sz="3000" b="0" i="0" dirty="0">
              <a:effectLst/>
              <a:latin typeface="pplxSerif"/>
            </a:endParaRPr>
          </a:p>
        </p:txBody>
      </p:sp>
    </p:spTree>
    <p:extLst>
      <p:ext uri="{BB962C8B-B14F-4D97-AF65-F5344CB8AC3E}">
        <p14:creationId xmlns:p14="http://schemas.microsoft.com/office/powerpoint/2010/main" val="3188995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588672" y="398585"/>
            <a:ext cx="320151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3000" b="1" dirty="0" smtClean="0">
                <a:latin typeface="pplxSerif"/>
              </a:rPr>
              <a:t>مستويات التنوع الوراثي</a:t>
            </a:r>
            <a:endParaRPr lang="ar-SA" sz="3000" b="1" i="0" dirty="0">
              <a:effectLst/>
              <a:latin typeface="pplxSerif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3825" y="1049544"/>
            <a:ext cx="11157001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SA" sz="3200" dirty="0"/>
              <a:t>يمكن دراسة التنوع الوراثي على عدة مستويات، هي:</a:t>
            </a:r>
          </a:p>
          <a:p>
            <a:pPr algn="just" rtl="1"/>
            <a:r>
              <a:rPr lang="ar-SA" sz="3200" b="1" dirty="0"/>
              <a:t>داخل الفرد:</a:t>
            </a:r>
            <a:r>
              <a:rPr lang="ar-SA" sz="3200" dirty="0"/>
              <a:t> ويشمل الاختلافات في المادة الوراثية بين الكروموسومات المتماثلة (</a:t>
            </a:r>
            <a:r>
              <a:rPr lang="ar-SA" sz="3200" dirty="0" err="1"/>
              <a:t>الأليلات</a:t>
            </a:r>
            <a:r>
              <a:rPr lang="ar-SA" sz="3200" dirty="0"/>
              <a:t>)، أو بين مواقع الجينات داخل الجينوم الواحد. </a:t>
            </a:r>
          </a:p>
          <a:p>
            <a:pPr algn="just" rtl="1"/>
            <a:r>
              <a:rPr lang="ar-SA" sz="3200" b="1" dirty="0"/>
              <a:t>بين الأفراد داخل الجماعة:</a:t>
            </a:r>
            <a:r>
              <a:rPr lang="ar-SA" sz="3200" dirty="0"/>
              <a:t> وهو المستوى الأكثر </a:t>
            </a:r>
            <a:r>
              <a:rPr lang="ar-SA" sz="3200" dirty="0" smtClean="0"/>
              <a:t>شيوعاً </a:t>
            </a:r>
            <a:r>
              <a:rPr lang="ar-SA" sz="3200" dirty="0"/>
              <a:t>في دراسات علم الوراثة السكانية، حيث تظهر الاختلافات بين الأفراد في تكرار </a:t>
            </a:r>
            <a:r>
              <a:rPr lang="ar-SA" sz="3200" dirty="0" err="1"/>
              <a:t>الأليلات</a:t>
            </a:r>
            <a:r>
              <a:rPr lang="ar-SA" sz="3200" dirty="0"/>
              <a:t> والتراكيب الجينية. </a:t>
            </a:r>
          </a:p>
          <a:p>
            <a:pPr algn="just" rtl="1"/>
            <a:r>
              <a:rPr lang="ar-SA" sz="3200" b="1" dirty="0"/>
              <a:t>بين الجماعات:</a:t>
            </a:r>
            <a:r>
              <a:rPr lang="ar-SA" sz="3200" dirty="0"/>
              <a:t> قد تختلف الجماعات التابعة لنفس النوع في تكرار </a:t>
            </a:r>
            <a:r>
              <a:rPr lang="ar-SA" sz="3200" dirty="0" err="1"/>
              <a:t>الأليلات</a:t>
            </a:r>
            <a:r>
              <a:rPr lang="ar-SA" sz="3200" dirty="0"/>
              <a:t>، وقد تمتلك بعض الجماعات أليلات لا توجد في جماعات أخرى. </a:t>
            </a:r>
          </a:p>
          <a:p>
            <a:pPr algn="just" rtl="1"/>
            <a:r>
              <a:rPr lang="ar-SA" sz="3200" b="1" dirty="0"/>
              <a:t>بين الأنواع:</a:t>
            </a:r>
            <a:r>
              <a:rPr lang="ar-SA" sz="3200" dirty="0"/>
              <a:t> ويشمل الاختلافات الوراثية بين الأنواع المختلفة، وهو ما يُسهم في التمييز التصنيفي وفهم العلاقات التطورية.</a:t>
            </a:r>
          </a:p>
          <a:p>
            <a:pPr algn="just" rtl="1"/>
            <a:endParaRPr lang="ar-SA" sz="3000" b="0" i="0" dirty="0">
              <a:effectLst/>
              <a:latin typeface="pplxSerif"/>
            </a:endParaRPr>
          </a:p>
        </p:txBody>
      </p:sp>
    </p:spTree>
    <p:extLst>
      <p:ext uri="{BB962C8B-B14F-4D97-AF65-F5344CB8AC3E}">
        <p14:creationId xmlns:p14="http://schemas.microsoft.com/office/powerpoint/2010/main" val="3321807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851999" y="321673"/>
            <a:ext cx="3031599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3000" b="1" dirty="0">
                <a:latin typeface="pplxSerif"/>
              </a:rPr>
              <a:t> مصادر التنوع الوراثي</a:t>
            </a:r>
            <a:endParaRPr lang="ar-SA" sz="3000" b="1" i="0" dirty="0">
              <a:effectLst/>
              <a:latin typeface="pplxSerif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6933" y="875671"/>
            <a:ext cx="1133172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SA" sz="3000" dirty="0"/>
              <a:t>ينشأ التنوع الوراثي من عدة عمليات رئيسية، هي:</a:t>
            </a:r>
          </a:p>
          <a:p>
            <a:pPr algn="just" rtl="1"/>
            <a:r>
              <a:rPr lang="ar-SA" sz="3000" b="1" dirty="0" smtClean="0"/>
              <a:t>الطفرات</a:t>
            </a:r>
            <a:r>
              <a:rPr lang="en-US" sz="3000" b="1" dirty="0" smtClean="0"/>
              <a:t>Mutations</a:t>
            </a:r>
            <a:r>
              <a:rPr lang="en-US" sz="3000" dirty="0" smtClean="0"/>
              <a:t> </a:t>
            </a:r>
            <a:r>
              <a:rPr lang="ar-SA" sz="3000" dirty="0" smtClean="0"/>
              <a:t>: تغيّرات </a:t>
            </a:r>
            <a:r>
              <a:rPr lang="ar-SA" sz="3000" dirty="0"/>
              <a:t>عشوائية في تسلسل الحمض النووي </a:t>
            </a:r>
            <a:r>
              <a:rPr lang="en-US" sz="3000" dirty="0" smtClean="0"/>
              <a:t>DNA، </a:t>
            </a:r>
            <a:r>
              <a:rPr lang="ar-SA" sz="3000" dirty="0"/>
              <a:t>وتُعدّ المصدر الأساسي لظهور </a:t>
            </a:r>
            <a:r>
              <a:rPr lang="ar-SA" sz="3000" dirty="0" err="1"/>
              <a:t>الأليلات</a:t>
            </a:r>
            <a:r>
              <a:rPr lang="ar-SA" sz="3000" dirty="0"/>
              <a:t> الجديدة. </a:t>
            </a:r>
          </a:p>
          <a:p>
            <a:pPr algn="just" rtl="1"/>
            <a:r>
              <a:rPr lang="ar-SA" sz="3000" b="1" dirty="0"/>
              <a:t>إعادة التركيب </a:t>
            </a:r>
            <a:r>
              <a:rPr lang="ar-SA" sz="3000" b="1" dirty="0" smtClean="0"/>
              <a:t>الجيني</a:t>
            </a:r>
            <a:r>
              <a:rPr lang="en-US" sz="3000" b="1" dirty="0" smtClean="0"/>
              <a:t>Genetic Recombination</a:t>
            </a:r>
            <a:r>
              <a:rPr lang="en-US" sz="3000" dirty="0" smtClean="0"/>
              <a:t> </a:t>
            </a:r>
            <a:r>
              <a:rPr lang="ar-SA" sz="3000" dirty="0" smtClean="0"/>
              <a:t>: عملية </a:t>
            </a:r>
            <a:r>
              <a:rPr lang="ar-SA" sz="3000" dirty="0"/>
              <a:t>تعيد ترتيب </a:t>
            </a:r>
            <a:r>
              <a:rPr lang="ar-SA" sz="3000" dirty="0" err="1"/>
              <a:t>الأليلات</a:t>
            </a:r>
            <a:r>
              <a:rPr lang="ar-SA" sz="3000" dirty="0"/>
              <a:t> أثناء الانقسام المنصف، وذلك من خلال العبور الوراثي </a:t>
            </a:r>
            <a:r>
              <a:rPr lang="en-US" sz="3000" dirty="0" smtClean="0"/>
              <a:t>Crossing over</a:t>
            </a:r>
            <a:r>
              <a:rPr lang="ar-SA" sz="3000" dirty="0" smtClean="0"/>
              <a:t> والتوزيع </a:t>
            </a:r>
            <a:r>
              <a:rPr lang="ar-SA" sz="3000" dirty="0"/>
              <a:t>العشوائي للكروموسومات. </a:t>
            </a:r>
          </a:p>
          <a:p>
            <a:pPr algn="just" rtl="1"/>
            <a:r>
              <a:rPr lang="ar-SA" sz="3000" b="1" dirty="0"/>
              <a:t>التدفق </a:t>
            </a:r>
            <a:r>
              <a:rPr lang="ar-SA" sz="3000" b="1" dirty="0" smtClean="0"/>
              <a:t>الجيني</a:t>
            </a:r>
            <a:r>
              <a:rPr lang="en-US" sz="3000" b="1" dirty="0" smtClean="0"/>
              <a:t>Gene Flow</a:t>
            </a:r>
            <a:r>
              <a:rPr lang="en-US" sz="3000" dirty="0" smtClean="0"/>
              <a:t> </a:t>
            </a:r>
            <a:r>
              <a:rPr lang="ar-SA" sz="3000" dirty="0" smtClean="0"/>
              <a:t>: انتقال </a:t>
            </a:r>
            <a:r>
              <a:rPr lang="ar-SA" sz="3000" dirty="0" err="1"/>
              <a:t>الأليلات</a:t>
            </a:r>
            <a:r>
              <a:rPr lang="ar-SA" sz="3000" dirty="0"/>
              <a:t> بين الجماعات نتيجة الهجرة والتزاوج بين أفراد من جماعات مختلفة. </a:t>
            </a:r>
          </a:p>
          <a:p>
            <a:pPr algn="just" rtl="1"/>
            <a:r>
              <a:rPr lang="ar-SA" sz="3000" b="1" dirty="0"/>
              <a:t>الانجراف </a:t>
            </a:r>
            <a:r>
              <a:rPr lang="ar-SA" sz="3000" b="1" dirty="0" smtClean="0"/>
              <a:t>الوراثي</a:t>
            </a:r>
            <a:r>
              <a:rPr lang="en-US" sz="3000" b="1" dirty="0" smtClean="0"/>
              <a:t>Genetic Drift</a:t>
            </a:r>
            <a:r>
              <a:rPr lang="en-US" sz="3000" dirty="0" smtClean="0"/>
              <a:t> </a:t>
            </a:r>
            <a:r>
              <a:rPr lang="ar-SA" sz="3000" dirty="0" smtClean="0"/>
              <a:t>: تغيّر </a:t>
            </a:r>
            <a:r>
              <a:rPr lang="ar-SA" sz="3000" dirty="0"/>
              <a:t>عشوائي في تكرار </a:t>
            </a:r>
            <a:r>
              <a:rPr lang="ar-SA" sz="3000" dirty="0" err="1"/>
              <a:t>الأليلات</a:t>
            </a:r>
            <a:r>
              <a:rPr lang="ar-SA" sz="3000" dirty="0"/>
              <a:t>، ويكون تأثيره أكبر في الجماعات صغيرة الحجم. </a:t>
            </a:r>
          </a:p>
          <a:p>
            <a:pPr algn="just" rtl="1"/>
            <a:r>
              <a:rPr lang="ar-SA" sz="3000" b="1" dirty="0"/>
              <a:t>الانتخاب الطبيعي </a:t>
            </a:r>
            <a:r>
              <a:rPr lang="en-US" sz="3000" b="1" dirty="0" smtClean="0"/>
              <a:t>Natural Selection</a:t>
            </a:r>
            <a:r>
              <a:rPr lang="ar-SA" sz="3000" dirty="0" smtClean="0"/>
              <a:t>: عملية </a:t>
            </a:r>
            <a:r>
              <a:rPr lang="ar-SA" sz="3000" dirty="0"/>
              <a:t>تؤدي إلى بقاء الأفراد الحاملين لصفات وراثية أكثر ملاءمة للبيئة، مما يغيّر من تكرار </a:t>
            </a:r>
            <a:r>
              <a:rPr lang="ar-SA" sz="3000" dirty="0" err="1"/>
              <a:t>الأليلات</a:t>
            </a:r>
            <a:r>
              <a:rPr lang="ar-SA" sz="3000" dirty="0"/>
              <a:t> عبر الزمن.</a:t>
            </a:r>
          </a:p>
        </p:txBody>
      </p:sp>
    </p:spTree>
    <p:extLst>
      <p:ext uri="{BB962C8B-B14F-4D97-AF65-F5344CB8AC3E}">
        <p14:creationId xmlns:p14="http://schemas.microsoft.com/office/powerpoint/2010/main" val="3220716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4920" y="360580"/>
            <a:ext cx="11434273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200" b="1" dirty="0"/>
              <a:t>أهمية التنوع الوراثي:</a:t>
            </a:r>
            <a:r>
              <a:rPr lang="ar-SA" sz="3200" dirty="0"/>
              <a:t/>
            </a:r>
            <a:br>
              <a:rPr lang="ar-SA" sz="3200" dirty="0"/>
            </a:br>
            <a:r>
              <a:rPr lang="ar-SA" sz="3200" dirty="0"/>
              <a:t>تتجلى أهمية التنوع الوراثي في عدة جوانب، منها: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SA" sz="3200" dirty="0"/>
              <a:t>زيادة قدرة النوع على التكيف مع الظروف البيئية المتغيرة. 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SA" sz="3200" dirty="0"/>
              <a:t>تعزيز مقاومة الأمراض والطفيليات. 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SA" sz="3200" dirty="0"/>
              <a:t>تقليل الآثار السلبية الناتجة عن التزاوج الداخلي. 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SA" sz="3200" dirty="0"/>
              <a:t>دعم استمرارية النوع على المدى البعيد. </a:t>
            </a:r>
          </a:p>
          <a:p>
            <a:pPr algn="r" rtl="1"/>
            <a:r>
              <a:rPr lang="ar-SA" sz="3200" dirty="0"/>
              <a:t>وتشير الدراسات الحديثة إلى أن الجماعات ذات التنوع الوراثي المنخفض تكون </a:t>
            </a:r>
            <a:r>
              <a:rPr lang="ar-SA" sz="3200" dirty="0" smtClean="0"/>
              <a:t>غالباً </a:t>
            </a:r>
            <a:r>
              <a:rPr lang="ar-SA" sz="3200" dirty="0"/>
              <a:t>أكثر عرضةً للتأثر بالتغيرات البيئية والضغوط الحيوية.</a:t>
            </a:r>
          </a:p>
        </p:txBody>
      </p:sp>
    </p:spTree>
    <p:extLst>
      <p:ext uri="{BB962C8B-B14F-4D97-AF65-F5344CB8AC3E}">
        <p14:creationId xmlns:p14="http://schemas.microsoft.com/office/powerpoint/2010/main" val="953034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9103" y="155481"/>
            <a:ext cx="1115226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200" b="1" dirty="0"/>
              <a:t>علاقة التنوع الوراثي بعلم التصنيف:</a:t>
            </a:r>
            <a:r>
              <a:rPr lang="ar-SA" sz="3200" dirty="0"/>
              <a:t/>
            </a:r>
            <a:br>
              <a:rPr lang="ar-SA" sz="3200" dirty="0"/>
            </a:br>
            <a:r>
              <a:rPr lang="ar-SA" sz="3200" dirty="0"/>
              <a:t>تتضح علاقة التنوع الوراثي بعلم التصنيف في عدة جوانب، منها: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SA" sz="3200" dirty="0"/>
              <a:t>التفريق بين الأنواع المتشابهة </a:t>
            </a:r>
            <a:r>
              <a:rPr lang="ar-SA" sz="3200" dirty="0" smtClean="0"/>
              <a:t>شكلياً. </a:t>
            </a:r>
            <a:endParaRPr lang="ar-SA" sz="3200" dirty="0"/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SA" sz="3200" dirty="0"/>
              <a:t>اكتشاف الأنواع الشقيقة (أو المتقاربة </a:t>
            </a:r>
            <a:r>
              <a:rPr lang="ar-SA" sz="3200" dirty="0" smtClean="0"/>
              <a:t>وراثياً). </a:t>
            </a:r>
            <a:endParaRPr lang="ar-SA" sz="3200" dirty="0"/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SA" sz="3200" dirty="0"/>
              <a:t>فهم العلاقات التطورية بين الكائنات الحية. 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SA" sz="3200" dirty="0"/>
              <a:t>دعم التصنيف القائم على البيانات الجزيئية. </a:t>
            </a:r>
          </a:p>
          <a:p>
            <a:pPr algn="r" rtl="1"/>
            <a:r>
              <a:rPr lang="ar-SA" sz="3200" dirty="0"/>
              <a:t>ففي بعض الحالات، قد تبدو الكائنات متشابهة في الشكل، لكنها تختلف </a:t>
            </a:r>
            <a:r>
              <a:rPr lang="ar-SA" sz="3200" dirty="0" smtClean="0"/>
              <a:t>وراثياً </a:t>
            </a:r>
            <a:r>
              <a:rPr lang="ar-SA" sz="3200" dirty="0"/>
              <a:t>بشكل واضح؛ لذلك أصبح تحليل الحمض النووي </a:t>
            </a:r>
            <a:r>
              <a:rPr lang="en-US" sz="3200" dirty="0" smtClean="0"/>
              <a:t>DNA </a:t>
            </a:r>
            <a:r>
              <a:rPr lang="ar-SA" sz="3200" dirty="0" smtClean="0"/>
              <a:t> أداة </a:t>
            </a:r>
            <a:r>
              <a:rPr lang="ar-SA" sz="3200" dirty="0"/>
              <a:t>أساسية تُستخدم إلى جانب الصفات الشكلية في التصنيف الحديث.</a:t>
            </a:r>
          </a:p>
        </p:txBody>
      </p:sp>
    </p:spTree>
    <p:extLst>
      <p:ext uri="{BB962C8B-B14F-4D97-AF65-F5344CB8AC3E}">
        <p14:creationId xmlns:p14="http://schemas.microsoft.com/office/powerpoint/2010/main" val="2954178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0198" y="220314"/>
            <a:ext cx="1122917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200" b="1" dirty="0"/>
              <a:t>كيف يُقاس التنوع الوراثي؟</a:t>
            </a:r>
            <a:r>
              <a:rPr lang="ar-SA" sz="3200" dirty="0"/>
              <a:t/>
            </a:r>
            <a:br>
              <a:rPr lang="ar-SA" sz="3200" dirty="0"/>
            </a:br>
            <a:r>
              <a:rPr lang="ar-SA" sz="3200" dirty="0"/>
              <a:t>من أشهر مقاييس التنوع الوراثي: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en-US" sz="3200" b="1" dirty="0" smtClean="0"/>
              <a:t>:Observed </a:t>
            </a:r>
            <a:r>
              <a:rPr lang="en-US" sz="3200" b="1" dirty="0"/>
              <a:t>heterozygosity (Ho</a:t>
            </a:r>
            <a:r>
              <a:rPr lang="en-US" sz="3200" b="1" dirty="0" smtClean="0"/>
              <a:t>)</a:t>
            </a:r>
            <a:r>
              <a:rPr lang="en-US" sz="3200" dirty="0" smtClean="0"/>
              <a:t> </a:t>
            </a:r>
            <a:r>
              <a:rPr lang="ar-SA" sz="3200" dirty="0" smtClean="0"/>
              <a:t> نسبة </a:t>
            </a:r>
            <a:r>
              <a:rPr lang="ar-SA" sz="3200" dirty="0"/>
              <a:t>الأفراد غير </a:t>
            </a:r>
            <a:r>
              <a:rPr lang="ar-SA" sz="3200" dirty="0" err="1"/>
              <a:t>المتماثلي</a:t>
            </a:r>
            <a:r>
              <a:rPr lang="ar-SA" sz="3200" dirty="0"/>
              <a:t> </a:t>
            </a:r>
            <a:r>
              <a:rPr lang="ar-SA" sz="3200" dirty="0" err="1"/>
              <a:t>الزيجوت</a:t>
            </a:r>
            <a:r>
              <a:rPr lang="ar-SA" sz="3200" dirty="0"/>
              <a:t> </a:t>
            </a:r>
            <a:r>
              <a:rPr lang="en-US" sz="3200" dirty="0" smtClean="0"/>
              <a:t>Heterozygotes </a:t>
            </a:r>
            <a:r>
              <a:rPr lang="ar-SA" sz="3200" dirty="0" smtClean="0"/>
              <a:t> المُلاحظة فعليا </a:t>
            </a:r>
            <a:r>
              <a:rPr lang="ar-SA" sz="3200" dirty="0"/>
              <a:t>في الجماعة. 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en-US" sz="3200" b="1" dirty="0" smtClean="0"/>
              <a:t>:Expected </a:t>
            </a:r>
            <a:r>
              <a:rPr lang="en-US" sz="3200" b="1" dirty="0"/>
              <a:t>heterozygosity (He</a:t>
            </a:r>
            <a:r>
              <a:rPr lang="en-US" sz="3200" b="1" dirty="0" smtClean="0"/>
              <a:t>)</a:t>
            </a:r>
            <a:r>
              <a:rPr lang="en-US" sz="3200" dirty="0" smtClean="0"/>
              <a:t> </a:t>
            </a:r>
            <a:r>
              <a:rPr lang="ar-SA" sz="3200" dirty="0" smtClean="0"/>
              <a:t> نسبة </a:t>
            </a:r>
            <a:r>
              <a:rPr lang="ar-SA" sz="3200" dirty="0"/>
              <a:t>الأفراد غير </a:t>
            </a:r>
            <a:r>
              <a:rPr lang="ar-SA" sz="3200" dirty="0" err="1"/>
              <a:t>المتماثلي</a:t>
            </a:r>
            <a:r>
              <a:rPr lang="ar-SA" sz="3200" dirty="0"/>
              <a:t> </a:t>
            </a:r>
            <a:r>
              <a:rPr lang="ar-SA" sz="3200" dirty="0" err="1"/>
              <a:t>الزيجوت</a:t>
            </a:r>
            <a:r>
              <a:rPr lang="ar-SA" sz="3200" dirty="0"/>
              <a:t> المتوقعة </a:t>
            </a:r>
            <a:r>
              <a:rPr lang="ar-SA" sz="3200" dirty="0" smtClean="0"/>
              <a:t>إحصائياً </a:t>
            </a:r>
            <a:r>
              <a:rPr lang="ar-SA" sz="3200" dirty="0"/>
              <a:t>وفق تكرارات </a:t>
            </a:r>
            <a:r>
              <a:rPr lang="ar-SA" sz="3200" dirty="0" err="1" smtClean="0"/>
              <a:t>الأليلات</a:t>
            </a:r>
            <a:r>
              <a:rPr lang="ar-SA" sz="3200" dirty="0" smtClean="0"/>
              <a:t>. </a:t>
            </a:r>
            <a:endParaRPr lang="ar-SA" sz="3200" dirty="0"/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en-US" sz="3200" b="1" dirty="0"/>
              <a:t>Allelic richness:</a:t>
            </a:r>
            <a:r>
              <a:rPr lang="en-US" sz="3200" dirty="0"/>
              <a:t> </a:t>
            </a:r>
            <a:r>
              <a:rPr lang="ar-SA" sz="3200" dirty="0"/>
              <a:t>عدد </a:t>
            </a:r>
            <a:r>
              <a:rPr lang="ar-SA" sz="3200" dirty="0" err="1"/>
              <a:t>الأليلات</a:t>
            </a:r>
            <a:r>
              <a:rPr lang="ar-SA" sz="3200" dirty="0"/>
              <a:t> المختلفة الموجودة في الجماعة، مع الأخذ في الاعتبار حجم العينة عند المقارنة. 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en-US" sz="3200" b="1" dirty="0"/>
              <a:t>Nucleotide diversity (</a:t>
            </a:r>
            <a:r>
              <a:rPr lang="el-GR" sz="3200" b="1" dirty="0"/>
              <a:t>π):</a:t>
            </a:r>
            <a:r>
              <a:rPr lang="el-GR" sz="3200" dirty="0"/>
              <a:t> </a:t>
            </a:r>
            <a:r>
              <a:rPr lang="ar-SA" sz="3200" dirty="0" smtClean="0"/>
              <a:t> متوسط </a:t>
            </a:r>
            <a:r>
              <a:rPr lang="ar-SA" sz="3200" dirty="0"/>
              <a:t>الاختلاف في تسلسل </a:t>
            </a:r>
            <a:r>
              <a:rPr lang="ar-SA" sz="3200" dirty="0" err="1"/>
              <a:t>النيوكليوتيدات</a:t>
            </a:r>
            <a:r>
              <a:rPr lang="ar-SA" sz="3200" dirty="0"/>
              <a:t> بين الأفراد على مستوى الحمض النووي. </a:t>
            </a:r>
          </a:p>
          <a:p>
            <a:pPr algn="r" rtl="1"/>
            <a:r>
              <a:rPr lang="ar-SA" sz="3200" dirty="0"/>
              <a:t>ولا يكفي الاعتماد على مؤشر واحد فقط، إذ إن كل مقياس يعكس </a:t>
            </a:r>
            <a:r>
              <a:rPr lang="ar-SA" sz="3200" dirty="0" smtClean="0"/>
              <a:t>جانبا مختلفا </a:t>
            </a:r>
            <a:r>
              <a:rPr lang="ar-SA" sz="3200" dirty="0"/>
              <a:t>من التنوع الوراثي.</a:t>
            </a:r>
          </a:p>
        </p:txBody>
      </p:sp>
    </p:spTree>
    <p:extLst>
      <p:ext uri="{BB962C8B-B14F-4D97-AF65-F5344CB8AC3E}">
        <p14:creationId xmlns:p14="http://schemas.microsoft.com/office/powerpoint/2010/main" val="74831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55477" y="148703"/>
            <a:ext cx="11006983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200" b="1" dirty="0"/>
              <a:t>معنى </a:t>
            </a:r>
            <a:r>
              <a:rPr lang="en-US" sz="3200" b="1" dirty="0"/>
              <a:t>Heterozygosity </a:t>
            </a:r>
            <a:r>
              <a:rPr lang="ar-SA" sz="3200" b="1" dirty="0" smtClean="0"/>
              <a:t>عدم </a:t>
            </a:r>
            <a:r>
              <a:rPr lang="ar-SA" sz="3200" b="1" dirty="0"/>
              <a:t>تماثل </a:t>
            </a:r>
            <a:r>
              <a:rPr lang="ar-SA" sz="3200" b="1" dirty="0" err="1" smtClean="0"/>
              <a:t>الزيجوت</a:t>
            </a:r>
            <a:r>
              <a:rPr lang="ar-SA" sz="3200" b="1" dirty="0" smtClean="0"/>
              <a:t>:</a:t>
            </a:r>
          </a:p>
          <a:p>
            <a:pPr algn="just" rtl="1"/>
            <a:r>
              <a:rPr lang="ar-SA" sz="3200" dirty="0"/>
              <a:t/>
            </a:r>
            <a:br>
              <a:rPr lang="ar-SA" sz="3200" dirty="0"/>
            </a:br>
            <a:r>
              <a:rPr lang="ar-SA" sz="3200" dirty="0"/>
              <a:t>إذا كان لدى الفرد أليلان مختلفان لجين معيّن، فإنه يُوصف بأنه غير متماثل </a:t>
            </a:r>
            <a:r>
              <a:rPr lang="ar-SA" sz="3200" dirty="0" err="1"/>
              <a:t>الزيجوت</a:t>
            </a:r>
            <a:r>
              <a:rPr lang="ar-SA" sz="3200" dirty="0"/>
              <a:t> </a:t>
            </a:r>
            <a:r>
              <a:rPr lang="en-US" sz="3200" dirty="0" smtClean="0"/>
              <a:t>Heterozygous، </a:t>
            </a:r>
            <a:r>
              <a:rPr lang="ar-SA" sz="3200" dirty="0"/>
              <a:t>أما إذا كان </a:t>
            </a:r>
            <a:r>
              <a:rPr lang="ar-SA" sz="3200" dirty="0" err="1"/>
              <a:t>الأليلان</a:t>
            </a:r>
            <a:r>
              <a:rPr lang="ar-SA" sz="3200" dirty="0"/>
              <a:t> متماثلين فيُوصف بأنه متماثل </a:t>
            </a:r>
            <a:r>
              <a:rPr lang="ar-SA" sz="3200" dirty="0" err="1"/>
              <a:t>الزيجوت</a:t>
            </a:r>
            <a:r>
              <a:rPr lang="ar-SA" sz="3200" dirty="0"/>
              <a:t> </a:t>
            </a:r>
            <a:r>
              <a:rPr lang="en-US" sz="3200" dirty="0"/>
              <a:t>.</a:t>
            </a:r>
            <a:r>
              <a:rPr lang="en-US" sz="3200" dirty="0" smtClean="0"/>
              <a:t>Homozygous</a:t>
            </a:r>
            <a:endParaRPr lang="en-US" sz="3200" dirty="0"/>
          </a:p>
          <a:p>
            <a:pPr algn="just" rtl="1"/>
            <a:r>
              <a:rPr lang="ar-SA" sz="3200" dirty="0"/>
              <a:t>ويُعدّ ارتفاع مستوى عدم تماثل </a:t>
            </a:r>
            <a:r>
              <a:rPr lang="ar-SA" sz="3200" dirty="0" err="1"/>
              <a:t>الزيجوت</a:t>
            </a:r>
            <a:r>
              <a:rPr lang="ar-SA" sz="3200" dirty="0"/>
              <a:t> </a:t>
            </a:r>
            <a:r>
              <a:rPr lang="ar-SA" sz="3200" dirty="0" smtClean="0"/>
              <a:t>مؤشراً </a:t>
            </a:r>
            <a:r>
              <a:rPr lang="ar-SA" sz="3200" dirty="0"/>
              <a:t>على زيادة التنوع الوراثي داخل الجماعة. ومع ذلك، يجب تفسير هذا المؤشر بحذر، لأنه لا يعكس جميع جوانب التنوع الوراثي، خاصةً في حال وجود أليلات نادرة بتكرارات منخفضة.</a:t>
            </a:r>
          </a:p>
          <a:p>
            <a:pPr algn="r" rtl="1"/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9931094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9103" y="201743"/>
            <a:ext cx="11579551" cy="5869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sz="3200" b="1" dirty="0" smtClean="0"/>
              <a:t> </a:t>
            </a:r>
            <a:r>
              <a:rPr lang="en-US" sz="3200" b="1" dirty="0" smtClean="0"/>
              <a:t>Allelic </a:t>
            </a:r>
            <a:r>
              <a:rPr lang="en-US" sz="3200" b="1" dirty="0"/>
              <a:t>Richness </a:t>
            </a:r>
            <a:r>
              <a:rPr lang="ar-SA" sz="3200" b="1" dirty="0" smtClean="0"/>
              <a:t>(غنى </a:t>
            </a:r>
            <a:r>
              <a:rPr lang="ar-SA" sz="3200" b="1" dirty="0" err="1"/>
              <a:t>الأليلات</a:t>
            </a:r>
            <a:r>
              <a:rPr lang="ar-SA" sz="3200" b="1" dirty="0" smtClean="0"/>
              <a:t>):</a:t>
            </a:r>
          </a:p>
          <a:p>
            <a:pPr algn="just" rtl="1">
              <a:lnSpc>
                <a:spcPct val="150000"/>
              </a:lnSpc>
            </a:pPr>
            <a:r>
              <a:rPr lang="ar-SA" sz="3200" dirty="0"/>
              <a:t/>
            </a:r>
            <a:br>
              <a:rPr lang="ar-SA" sz="3200" dirty="0"/>
            </a:br>
            <a:r>
              <a:rPr lang="ar-SA" sz="3200" dirty="0"/>
              <a:t>يشير غنى </a:t>
            </a:r>
            <a:r>
              <a:rPr lang="ar-SA" sz="3200" dirty="0" err="1"/>
              <a:t>الأليلات</a:t>
            </a:r>
            <a:r>
              <a:rPr lang="ar-SA" sz="3200" dirty="0"/>
              <a:t> </a:t>
            </a:r>
            <a:r>
              <a:rPr lang="ar-SA" sz="3200" dirty="0" smtClean="0"/>
              <a:t>إلى </a:t>
            </a:r>
            <a:r>
              <a:rPr lang="ar-SA" sz="3200" dirty="0"/>
              <a:t>عدد </a:t>
            </a:r>
            <a:r>
              <a:rPr lang="ar-SA" sz="3200" dirty="0" err="1"/>
              <a:t>الأليلات</a:t>
            </a:r>
            <a:r>
              <a:rPr lang="ar-SA" sz="3200" dirty="0"/>
              <a:t> المختلفة الموجودة في جماعة ما.</a:t>
            </a:r>
          </a:p>
          <a:p>
            <a:pPr algn="just" rtl="1">
              <a:lnSpc>
                <a:spcPct val="150000"/>
              </a:lnSpc>
            </a:pPr>
            <a:r>
              <a:rPr lang="ar-SA" sz="3200" dirty="0"/>
              <a:t>ويُعدّ هذا المؤشر </a:t>
            </a:r>
            <a:r>
              <a:rPr lang="ar-SA" sz="3200" dirty="0" smtClean="0"/>
              <a:t>مهماً </a:t>
            </a:r>
            <a:r>
              <a:rPr lang="ar-SA" sz="3200" dirty="0"/>
              <a:t>لأنه يكشف عن جوانب من التنوع الوراثي قد لا تظهر عند الاعتماد على مؤشرات أخرى، مثل عدم تماثل </a:t>
            </a:r>
            <a:r>
              <a:rPr lang="ar-SA" sz="3200" dirty="0" err="1"/>
              <a:t>الزيجوت</a:t>
            </a:r>
            <a:r>
              <a:rPr lang="ar-SA" sz="3200" dirty="0"/>
              <a:t> </a:t>
            </a:r>
            <a:r>
              <a:rPr lang="en-US" sz="3200" dirty="0"/>
              <a:t>.</a:t>
            </a:r>
            <a:r>
              <a:rPr lang="en-US" sz="3200" dirty="0" smtClean="0"/>
              <a:t>Heterozygosity</a:t>
            </a:r>
            <a:endParaRPr lang="en-US" sz="3200" dirty="0"/>
          </a:p>
          <a:p>
            <a:pPr algn="just" rtl="1">
              <a:lnSpc>
                <a:spcPct val="150000"/>
              </a:lnSpc>
            </a:pPr>
            <a:r>
              <a:rPr lang="ar-SA" sz="3200" dirty="0"/>
              <a:t>ففي بعض الحالات، قد تبقى قيم عدم تماثل </a:t>
            </a:r>
            <a:r>
              <a:rPr lang="ar-SA" sz="3200" dirty="0" err="1"/>
              <a:t>الزيجوت</a:t>
            </a:r>
            <a:r>
              <a:rPr lang="ar-SA" sz="3200" dirty="0"/>
              <a:t> مرتفعة </a:t>
            </a:r>
            <a:r>
              <a:rPr lang="ar-SA" sz="3200" dirty="0" smtClean="0"/>
              <a:t>نسبيا</a:t>
            </a:r>
            <a:r>
              <a:rPr lang="ar-SA" sz="3200" dirty="0"/>
              <a:t>، في حين يحدث فقدان لعدد من </a:t>
            </a:r>
            <a:r>
              <a:rPr lang="ar-SA" sz="3200" dirty="0" err="1"/>
              <a:t>الأليلات</a:t>
            </a:r>
            <a:r>
              <a:rPr lang="ar-SA" sz="3200" dirty="0"/>
              <a:t> النادرة، مما قد يحدّ من القدرة التطورية المستقبلية للجماعة.</a:t>
            </a:r>
          </a:p>
          <a:p>
            <a:pPr algn="r" rtl="1">
              <a:lnSpc>
                <a:spcPct val="150000"/>
              </a:lnSpc>
            </a:pPr>
            <a:endParaRPr lang="ar-SA" sz="3000" i="0" dirty="0">
              <a:effectLst/>
              <a:latin typeface="pplxSerif"/>
            </a:endParaRPr>
          </a:p>
        </p:txBody>
      </p:sp>
    </p:spTree>
    <p:extLst>
      <p:ext uri="{BB962C8B-B14F-4D97-AF65-F5344CB8AC3E}">
        <p14:creationId xmlns:p14="http://schemas.microsoft.com/office/powerpoint/2010/main" val="3847798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78564" y="367360"/>
            <a:ext cx="10904434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200" b="1" dirty="0"/>
              <a:t>انخفاض التنوع الوراثي وخطر الانقراض:</a:t>
            </a:r>
            <a:r>
              <a:rPr lang="ar-SA" sz="3200" dirty="0"/>
              <a:t/>
            </a:r>
            <a:br>
              <a:rPr lang="ar-SA" sz="3200" dirty="0"/>
            </a:br>
            <a:r>
              <a:rPr lang="ar-SA" sz="3200" dirty="0"/>
              <a:t>تميل الجماعات صغيرة الحجم والمعزولة </a:t>
            </a:r>
            <a:r>
              <a:rPr lang="ar-SA" sz="3200" dirty="0" smtClean="0"/>
              <a:t>جغرافيا </a:t>
            </a:r>
            <a:r>
              <a:rPr lang="ar-SA" sz="3200" dirty="0"/>
              <a:t>إلى فقدان تنوعها الوراثي بسرعة أكبر، وذلك نتيجة تأثير </a:t>
            </a:r>
            <a:r>
              <a:rPr lang="ar-SA" sz="3200" dirty="0" smtClean="0"/>
              <a:t>كل </a:t>
            </a:r>
            <a:r>
              <a:rPr lang="ar-SA" sz="3200" dirty="0"/>
              <a:t>من الانجراف الوراثي والتزاوج الداخلي.</a:t>
            </a:r>
          </a:p>
          <a:p>
            <a:pPr algn="r" rtl="1"/>
            <a:r>
              <a:rPr lang="ar-SA" sz="3200" dirty="0"/>
              <a:t>وعندما ينخفض التنوع الوراثي إلى مستويات متدنية، تصبح الجماعة أقل قدرة على مقاومة الأمراض والتكيف مع التغيرات البيئية.</a:t>
            </a:r>
          </a:p>
          <a:p>
            <a:pPr algn="r" rtl="1"/>
            <a:r>
              <a:rPr lang="ar-SA" sz="3200" dirty="0"/>
              <a:t>ومع ذلك، فإن تأثير التنوع الوراثي في خطر الانقراض لا يكون </a:t>
            </a:r>
            <a:r>
              <a:rPr lang="ar-SA" sz="3200" dirty="0" smtClean="0"/>
              <a:t>مباشراً دائما</a:t>
            </a:r>
            <a:r>
              <a:rPr lang="ar-SA" sz="3200" dirty="0"/>
              <a:t>، بل يتفاعل مع عوامل ديموغرافية وبيئية أخرى.</a:t>
            </a:r>
          </a:p>
          <a:p>
            <a:pPr algn="r" rtl="1"/>
            <a:r>
              <a:rPr lang="ar-SA" sz="3000" dirty="0">
                <a:latin typeface="pplxSerif"/>
              </a:rPr>
              <a:t/>
            </a:r>
            <a:br>
              <a:rPr lang="ar-SA" sz="3000" dirty="0">
                <a:latin typeface="pplxSerif"/>
              </a:rPr>
            </a:b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8370256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3045</TotalTime>
  <Words>1321</Words>
  <Application>Microsoft Office PowerPoint</Application>
  <PresentationFormat>Widescreen</PresentationFormat>
  <Paragraphs>87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__Roboto_9af398</vt:lpstr>
      <vt:lpstr>Arial</vt:lpstr>
      <vt:lpstr>Calibri</vt:lpstr>
      <vt:lpstr>Calibri Light</vt:lpstr>
      <vt:lpstr>fkGroteskNeue</vt:lpstr>
      <vt:lpstr>pplxSerif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مقدمة وأهداف العرض</dc:title>
  <dc:creator>user</dc:creator>
  <cp:lastModifiedBy>Abdulwahed F. Alrefaei</cp:lastModifiedBy>
  <cp:revision>136</cp:revision>
  <dcterms:created xsi:type="dcterms:W3CDTF">2025-10-13T17:31:52Z</dcterms:created>
  <dcterms:modified xsi:type="dcterms:W3CDTF">2026-04-07T09:30:39Z</dcterms:modified>
</cp:coreProperties>
</file>