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9" r:id="rId3"/>
    <p:sldId id="280" r:id="rId4"/>
    <p:sldId id="281" r:id="rId5"/>
    <p:sldId id="282" r:id="rId6"/>
    <p:sldId id="283" r:id="rId7"/>
    <p:sldId id="284" r:id="rId8"/>
    <p:sldId id="285" r:id="rId9"/>
    <p:sldId id="286" r:id="rId10"/>
    <p:sldId id="287" r:id="rId11"/>
    <p:sldId id="28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55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9662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526176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004877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4A2837-AD30-41B0-AB34-3A550D2BD0F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8411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4A2837-AD30-41B0-AB34-3A550D2BD0FA}" type="datetimeFigureOut">
              <a:rPr lang="en-US" smtClean="0"/>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99362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4A2837-AD30-41B0-AB34-3A550D2BD0F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3694809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4A2837-AD30-41B0-AB34-3A550D2BD0FA}" type="datetimeFigureOut">
              <a:rPr lang="en-US" smtClean="0"/>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173684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4A2837-AD30-41B0-AB34-3A550D2BD0FA}" type="datetimeFigureOut">
              <a:rPr lang="en-US" smtClean="0"/>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271160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A2837-AD30-41B0-AB34-3A550D2BD0FA}" type="datetimeFigureOut">
              <a:rPr lang="en-US" smtClean="0"/>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1949583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4A2837-AD30-41B0-AB34-3A550D2BD0F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761116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4A2837-AD30-41B0-AB34-3A550D2BD0FA}" type="datetimeFigureOut">
              <a:rPr lang="en-US" smtClean="0"/>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E8028-66A6-4021-BD9E-A109C5026574}" type="slidenum">
              <a:rPr lang="en-US" smtClean="0"/>
              <a:t>‹#›</a:t>
            </a:fld>
            <a:endParaRPr lang="en-US"/>
          </a:p>
        </p:txBody>
      </p:sp>
    </p:spTree>
    <p:extLst>
      <p:ext uri="{BB962C8B-B14F-4D97-AF65-F5344CB8AC3E}">
        <p14:creationId xmlns:p14="http://schemas.microsoft.com/office/powerpoint/2010/main" val="4248676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A2837-AD30-41B0-AB34-3A550D2BD0FA}" type="datetimeFigureOut">
              <a:rPr lang="en-US" smtClean="0"/>
              <a:t>3/31/2026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E8028-66A6-4021-BD9E-A109C5026574}" type="slidenum">
              <a:rPr lang="en-US" smtClean="0"/>
              <a:t>‹#›</a:t>
            </a:fld>
            <a:endParaRPr lang="en-US"/>
          </a:p>
        </p:txBody>
      </p:sp>
    </p:spTree>
    <p:extLst>
      <p:ext uri="{BB962C8B-B14F-4D97-AF65-F5344CB8AC3E}">
        <p14:creationId xmlns:p14="http://schemas.microsoft.com/office/powerpoint/2010/main" val="984585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5588"/>
            <a:ext cx="12191999" cy="830997"/>
          </a:xfrm>
          <a:prstGeom prst="rect">
            <a:avLst/>
          </a:prstGeom>
        </p:spPr>
        <p:txBody>
          <a:bodyPr wrap="square">
            <a:spAutoFit/>
          </a:bodyPr>
          <a:lstStyle/>
          <a:p>
            <a:pPr algn="ctr"/>
            <a:r>
              <a:rPr lang="ar-SA" sz="3000" b="1" dirty="0" smtClean="0">
                <a:solidFill>
                  <a:schemeClr val="tx1">
                    <a:lumMod val="95000"/>
                    <a:lumOff val="5000"/>
                  </a:schemeClr>
                </a:solidFill>
                <a:latin typeface="__Roboto_9af398"/>
              </a:rPr>
              <a:t>المحاضرة السابعة </a:t>
            </a:r>
            <a:r>
              <a:rPr lang="ar-SA" dirty="0">
                <a:latin typeface="fkGroteskNeue"/>
              </a:rPr>
              <a:t/>
            </a:r>
            <a:br>
              <a:rPr lang="ar-SA" dirty="0">
                <a:latin typeface="fkGroteskNeue"/>
              </a:rPr>
            </a:br>
            <a:endParaRPr lang="en-US" dirty="0"/>
          </a:p>
        </p:txBody>
      </p:sp>
      <p:sp>
        <p:nvSpPr>
          <p:cNvPr id="6" name="Rectangle 5"/>
          <p:cNvSpPr/>
          <p:nvPr/>
        </p:nvSpPr>
        <p:spPr>
          <a:xfrm>
            <a:off x="362309" y="879895"/>
            <a:ext cx="11317855" cy="553998"/>
          </a:xfrm>
          <a:prstGeom prst="rect">
            <a:avLst/>
          </a:prstGeom>
        </p:spPr>
        <p:txBody>
          <a:bodyPr wrap="square">
            <a:spAutoFit/>
          </a:bodyPr>
          <a:lstStyle/>
          <a:p>
            <a:pPr algn="r" rtl="1"/>
            <a:r>
              <a:rPr lang="en-US" sz="3000" b="1" dirty="0"/>
              <a:t>Microtaxonomy </a:t>
            </a:r>
            <a:r>
              <a:rPr lang="ar-SA" sz="3000" b="1" dirty="0" smtClean="0"/>
              <a:t> في </a:t>
            </a:r>
            <a:r>
              <a:rPr lang="ar-SA" sz="3000" b="1" dirty="0"/>
              <a:t>الأحياء </a:t>
            </a:r>
            <a:r>
              <a:rPr lang="ar-SA" sz="3000" b="1" dirty="0" smtClean="0"/>
              <a:t>الدقيقة</a:t>
            </a:r>
            <a:endParaRPr lang="ar-SA" sz="3000" dirty="0"/>
          </a:p>
        </p:txBody>
      </p:sp>
      <p:sp>
        <p:nvSpPr>
          <p:cNvPr id="7" name="Rectangle 6"/>
          <p:cNvSpPr/>
          <p:nvPr/>
        </p:nvSpPr>
        <p:spPr>
          <a:xfrm>
            <a:off x="293299" y="1465384"/>
            <a:ext cx="11386867" cy="1938992"/>
          </a:xfrm>
          <a:prstGeom prst="rect">
            <a:avLst/>
          </a:prstGeom>
        </p:spPr>
        <p:txBody>
          <a:bodyPr wrap="square">
            <a:spAutoFit/>
          </a:bodyPr>
          <a:lstStyle/>
          <a:p>
            <a:pPr algn="just" rtl="1"/>
            <a:r>
              <a:rPr lang="ar-SA" sz="3000" b="1" dirty="0" smtClean="0">
                <a:latin typeface="pplxSerif"/>
              </a:rPr>
              <a:t>بشكل عام </a:t>
            </a:r>
            <a:r>
              <a:rPr lang="ar-SA" sz="3000" dirty="0" smtClean="0">
                <a:latin typeface="pplxSerif"/>
              </a:rPr>
              <a:t>هو فرع تطبيقي ودقيق من علم التصنيف يهتم بتمييز الكائنات الدقيقة عن بعضها البعض على مستوى الدقة النوعية، وليس فقط وضعها ضمن مجموعات عامة. هذا المجال أصبح بالغ الأهمية لأن معظم الميكروبات لا يمكن الاعتماد في تعريفها على الشكل الخارجي وحده، إذ إن كثيراً منها متقارب جداً ظاهرياً لكنه مختلف وراثياً ووظيفياً.</a:t>
            </a:r>
            <a:endParaRPr lang="en-US" sz="3000" dirty="0"/>
          </a:p>
        </p:txBody>
      </p:sp>
      <p:sp>
        <p:nvSpPr>
          <p:cNvPr id="9" name="Rectangle 8"/>
          <p:cNvSpPr/>
          <p:nvPr/>
        </p:nvSpPr>
        <p:spPr>
          <a:xfrm>
            <a:off x="414069" y="3432686"/>
            <a:ext cx="11231591" cy="1477328"/>
          </a:xfrm>
          <a:prstGeom prst="rect">
            <a:avLst/>
          </a:prstGeom>
        </p:spPr>
        <p:txBody>
          <a:bodyPr wrap="square">
            <a:spAutoFit/>
          </a:bodyPr>
          <a:lstStyle/>
          <a:p>
            <a:pPr algn="just" rtl="1"/>
            <a:r>
              <a:rPr lang="ar-SA" sz="3000" b="1" dirty="0" smtClean="0">
                <a:latin typeface="pplxSerif"/>
              </a:rPr>
              <a:t>أي يعني </a:t>
            </a:r>
            <a:r>
              <a:rPr lang="ar-SA" sz="3000" b="1" dirty="0">
                <a:latin typeface="pplxSerif"/>
              </a:rPr>
              <a:t>دراسة </a:t>
            </a:r>
            <a:r>
              <a:rPr lang="ar-SA" sz="3000" dirty="0">
                <a:latin typeface="pplxSerif"/>
              </a:rPr>
              <a:t>الحدود التصنيفية الدقيقة للكائنات الدقيقة، خاصة </a:t>
            </a:r>
            <a:r>
              <a:rPr lang="ar-SA" sz="3000" b="1" dirty="0">
                <a:latin typeface="pplxSerif"/>
              </a:rPr>
              <a:t>البكتيريا والعتائق وبعض الميكروبات</a:t>
            </a:r>
            <a:r>
              <a:rPr lang="ar-SA" sz="3000" dirty="0">
                <a:latin typeface="pplxSerif"/>
              </a:rPr>
              <a:t> الأخرى. وهو لا يقتصر على إعطاء الاسم، بل يشمل التأكد من أن العزلة التي ندرسها تمثل </a:t>
            </a:r>
            <a:r>
              <a:rPr lang="ar-SA" sz="3000" dirty="0" smtClean="0">
                <a:latin typeface="pplxSerif"/>
              </a:rPr>
              <a:t>نوعا حقيقيا</a:t>
            </a:r>
            <a:r>
              <a:rPr lang="ar-SA" sz="3000" dirty="0">
                <a:latin typeface="pplxSerif"/>
              </a:rPr>
              <a:t> وليس مجرد سلالة أو </a:t>
            </a:r>
            <a:r>
              <a:rPr lang="ar-SA" sz="3000" dirty="0" smtClean="0">
                <a:latin typeface="pplxSerif"/>
              </a:rPr>
              <a:t>نمطا ظاهريا </a:t>
            </a:r>
            <a:r>
              <a:rPr lang="ar-SA" sz="3000" dirty="0">
                <a:latin typeface="pplxSerif"/>
              </a:rPr>
              <a:t>داخل نفس النوع.</a:t>
            </a:r>
            <a:endParaRPr lang="en-US" sz="3000" dirty="0">
              <a:latin typeface="pplxSerif"/>
            </a:endParaRPr>
          </a:p>
        </p:txBody>
      </p:sp>
      <p:sp>
        <p:nvSpPr>
          <p:cNvPr id="10" name="Rectangle 9"/>
          <p:cNvSpPr/>
          <p:nvPr/>
        </p:nvSpPr>
        <p:spPr>
          <a:xfrm>
            <a:off x="396815" y="4826675"/>
            <a:ext cx="11266098" cy="1477328"/>
          </a:xfrm>
          <a:prstGeom prst="rect">
            <a:avLst/>
          </a:prstGeom>
        </p:spPr>
        <p:txBody>
          <a:bodyPr wrap="square">
            <a:spAutoFit/>
          </a:bodyPr>
          <a:lstStyle/>
          <a:p>
            <a:pPr algn="just" rtl="1"/>
            <a:r>
              <a:rPr lang="ar-SA" sz="3000" b="1" dirty="0" smtClean="0">
                <a:latin typeface="pplxSerif"/>
              </a:rPr>
              <a:t>علميا، </a:t>
            </a:r>
            <a:r>
              <a:rPr lang="ar-SA" sz="3000" dirty="0">
                <a:latin typeface="pplxSerif"/>
              </a:rPr>
              <a:t>يدخل هذا المفهوم ضمن علم </a:t>
            </a:r>
            <a:r>
              <a:rPr lang="en-US" sz="3000" dirty="0">
                <a:latin typeface="pplxSerif"/>
              </a:rPr>
              <a:t>systematics </a:t>
            </a:r>
            <a:r>
              <a:rPr lang="ar-SA" sz="3000" dirty="0" smtClean="0">
                <a:latin typeface="pplxSerif"/>
              </a:rPr>
              <a:t> الذي </a:t>
            </a:r>
            <a:r>
              <a:rPr lang="ar-SA" sz="3000" dirty="0">
                <a:latin typeface="pplxSerif"/>
              </a:rPr>
              <a:t>يجمع بين التصنيف والتسمية والتعرف والعلاقات التطورية. لذلك فـ </a:t>
            </a:r>
            <a:r>
              <a:rPr lang="en-US" sz="3000" dirty="0" err="1">
                <a:latin typeface="pplxSerif"/>
              </a:rPr>
              <a:t>microtaxonomy</a:t>
            </a:r>
            <a:r>
              <a:rPr lang="en-US" sz="3000" dirty="0">
                <a:latin typeface="pplxSerif"/>
              </a:rPr>
              <a:t> </a:t>
            </a:r>
            <a:r>
              <a:rPr lang="ar-SA" sz="3000" dirty="0" smtClean="0">
                <a:latin typeface="pplxSerif"/>
              </a:rPr>
              <a:t> هو </a:t>
            </a:r>
            <a:r>
              <a:rPr lang="ar-SA" sz="3000" dirty="0">
                <a:latin typeface="pplxSerif"/>
              </a:rPr>
              <a:t>التطبيق الدقيق لهذه المبادئ على الميكروبات</a:t>
            </a:r>
            <a:r>
              <a:rPr lang="ar-SA" sz="3000" dirty="0" smtClean="0">
                <a:latin typeface="pplxSerif"/>
              </a:rPr>
              <a:t>.</a:t>
            </a:r>
            <a:endParaRPr lang="ar-SA" sz="3000" dirty="0">
              <a:latin typeface="pplxSerif"/>
            </a:endParaRPr>
          </a:p>
        </p:txBody>
      </p:sp>
    </p:spTree>
    <p:extLst>
      <p:ext uri="{BB962C8B-B14F-4D97-AF65-F5344CB8AC3E}">
        <p14:creationId xmlns:p14="http://schemas.microsoft.com/office/powerpoint/2010/main" val="530046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7033" y="480067"/>
            <a:ext cx="11680166" cy="4247317"/>
          </a:xfrm>
          <a:prstGeom prst="rect">
            <a:avLst/>
          </a:prstGeom>
        </p:spPr>
        <p:txBody>
          <a:bodyPr wrap="square">
            <a:spAutoFit/>
          </a:bodyPr>
          <a:lstStyle/>
          <a:p>
            <a:pPr algn="r" rtl="1"/>
            <a:r>
              <a:rPr lang="ar-SA" sz="3000" b="1" dirty="0" smtClean="0">
                <a:latin typeface="pplxSerif"/>
              </a:rPr>
              <a:t>التسمية </a:t>
            </a:r>
            <a:r>
              <a:rPr lang="ar-SA" sz="3000" b="1" dirty="0">
                <a:latin typeface="pplxSerif"/>
              </a:rPr>
              <a:t>الدولية</a:t>
            </a:r>
          </a:p>
          <a:p>
            <a:pPr algn="r" rtl="1"/>
            <a:r>
              <a:rPr lang="en-US" sz="3000" b="1" dirty="0" smtClean="0">
                <a:latin typeface="pplxSerif"/>
              </a:rPr>
              <a:t>ICNP </a:t>
            </a:r>
            <a:r>
              <a:rPr lang="ar-SA" sz="3000" b="1" dirty="0">
                <a:latin typeface="pplxSerif"/>
              </a:rPr>
              <a:t>وقواعد الأسماء</a:t>
            </a:r>
            <a:endParaRPr lang="ar-SA" sz="3000" dirty="0">
              <a:latin typeface="pplxSerif"/>
            </a:endParaRPr>
          </a:p>
          <a:p>
            <a:pPr algn="r" rtl="1"/>
            <a:r>
              <a:rPr lang="ar-SA" sz="3000" dirty="0">
                <a:latin typeface="pplxSerif"/>
              </a:rPr>
              <a:t/>
            </a:r>
            <a:br>
              <a:rPr lang="ar-SA" sz="3000" dirty="0">
                <a:latin typeface="pplxSerif"/>
              </a:rPr>
            </a:br>
            <a:r>
              <a:rPr lang="ar-SA" sz="3000" dirty="0">
                <a:latin typeface="pplxSerif"/>
              </a:rPr>
              <a:t>تخضع تسمية بدائيات النوى لقواعد </a:t>
            </a:r>
            <a:r>
              <a:rPr lang="en-US" sz="3000" dirty="0">
                <a:latin typeface="pplxSerif"/>
              </a:rPr>
              <a:t>International Code of Nomenclature of Prokaryotes (ICNP). </a:t>
            </a:r>
            <a:r>
              <a:rPr lang="ar-SA" sz="3000" dirty="0" smtClean="0">
                <a:latin typeface="pplxSerif"/>
              </a:rPr>
              <a:t> هذا </a:t>
            </a:r>
            <a:r>
              <a:rPr lang="ar-SA" sz="3000" dirty="0">
                <a:latin typeface="pplxSerif"/>
              </a:rPr>
              <a:t>الكود يحدد كيف يُنشر الاسم، وكيف يُعتمد، ومتى يكون الاسم </a:t>
            </a:r>
            <a:r>
              <a:rPr lang="ar-SA" sz="3000" dirty="0" smtClean="0">
                <a:latin typeface="pplxSerif"/>
              </a:rPr>
              <a:t>صحيحاً </a:t>
            </a:r>
            <a:r>
              <a:rPr lang="ar-SA" sz="3000" dirty="0">
                <a:latin typeface="pplxSerif"/>
              </a:rPr>
              <a:t>أو غير مقبول.</a:t>
            </a:r>
          </a:p>
          <a:p>
            <a:pPr algn="r" rtl="1"/>
            <a:r>
              <a:rPr lang="ar-SA" sz="3000" dirty="0">
                <a:latin typeface="pplxSerif"/>
              </a:rPr>
              <a:t>من المبادئ الأساسية فيه: ثبات الأسماء، عدم الغموض، والضرورة العلمية للاسم. كما أن </a:t>
            </a:r>
            <a:r>
              <a:rPr lang="en-US" sz="3000" dirty="0">
                <a:latin typeface="pplxSerif"/>
              </a:rPr>
              <a:t>type strain </a:t>
            </a:r>
            <a:r>
              <a:rPr lang="ar-SA" sz="3000" dirty="0" smtClean="0">
                <a:latin typeface="pplxSerif"/>
              </a:rPr>
              <a:t> يبقى </a:t>
            </a:r>
            <a:r>
              <a:rPr lang="ar-SA" sz="3000" dirty="0">
                <a:latin typeface="pplxSerif"/>
              </a:rPr>
              <a:t>نقطة المرجع الأساسية عند التسمية والوصف. هذا مهم </a:t>
            </a:r>
            <a:r>
              <a:rPr lang="ar-SA" sz="3000" dirty="0" smtClean="0">
                <a:latin typeface="pplxSerif"/>
              </a:rPr>
              <a:t>جداً </a:t>
            </a:r>
            <a:r>
              <a:rPr lang="ar-SA" sz="3000" dirty="0">
                <a:latin typeface="pplxSerif"/>
              </a:rPr>
              <a:t>حتى لا تتكرر الأسماء أو تُستخدم بطريقة مربكة.</a:t>
            </a:r>
            <a:endParaRPr lang="ar-SA" sz="3000" b="0" i="0" dirty="0">
              <a:effectLst/>
              <a:latin typeface="pplxSerif"/>
            </a:endParaRPr>
          </a:p>
        </p:txBody>
      </p:sp>
    </p:spTree>
    <p:extLst>
      <p:ext uri="{BB962C8B-B14F-4D97-AF65-F5344CB8AC3E}">
        <p14:creationId xmlns:p14="http://schemas.microsoft.com/office/powerpoint/2010/main" val="4240731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804" y="550033"/>
            <a:ext cx="11438626" cy="3323987"/>
          </a:xfrm>
          <a:prstGeom prst="rect">
            <a:avLst/>
          </a:prstGeom>
        </p:spPr>
        <p:txBody>
          <a:bodyPr wrap="square">
            <a:spAutoFit/>
          </a:bodyPr>
          <a:lstStyle/>
          <a:p>
            <a:pPr algn="just" rtl="1"/>
            <a:r>
              <a:rPr lang="ar-SA" sz="3000" b="1" dirty="0">
                <a:latin typeface="pplxSerif"/>
              </a:rPr>
              <a:t>أين نستخدم </a:t>
            </a:r>
            <a:r>
              <a:rPr lang="en-US" sz="3000" b="1" dirty="0" err="1">
                <a:latin typeface="pplxSerif"/>
              </a:rPr>
              <a:t>microtaxonomy</a:t>
            </a:r>
            <a:r>
              <a:rPr lang="en-US" sz="3000" b="1" dirty="0" smtClean="0">
                <a:latin typeface="pplxSerif"/>
              </a:rPr>
              <a:t>؟</a:t>
            </a:r>
            <a:endParaRPr lang="en-US" sz="3000" dirty="0" smtClean="0">
              <a:latin typeface="pplxSerif"/>
            </a:endParaRPr>
          </a:p>
          <a:p>
            <a:pPr algn="just" rtl="1"/>
            <a:r>
              <a:rPr lang="ar-SA" sz="3000" dirty="0" smtClean="0">
                <a:latin typeface="pplxSerif"/>
              </a:rPr>
              <a:t/>
            </a:r>
            <a:br>
              <a:rPr lang="ar-SA" sz="3000" dirty="0" smtClean="0">
                <a:latin typeface="pplxSerif"/>
              </a:rPr>
            </a:br>
            <a:r>
              <a:rPr lang="ar-SA" sz="3000" dirty="0" smtClean="0">
                <a:latin typeface="pplxSerif"/>
              </a:rPr>
              <a:t>تطبيقات </a:t>
            </a:r>
            <a:r>
              <a:rPr lang="en-US" sz="3000" dirty="0" err="1" smtClean="0">
                <a:latin typeface="pplxSerif"/>
              </a:rPr>
              <a:t>microtaxonomy</a:t>
            </a:r>
            <a:r>
              <a:rPr lang="en-US" sz="3000" dirty="0" smtClean="0">
                <a:latin typeface="pplxSerif"/>
              </a:rPr>
              <a:t> </a:t>
            </a:r>
            <a:r>
              <a:rPr lang="ar-SA" sz="3000" dirty="0" smtClean="0">
                <a:latin typeface="pplxSerif"/>
              </a:rPr>
              <a:t> تشمل التشخيص السريري، علم الأوبئة، دراسة الميكروبيوم، علم البيئة الميكروبية، والتصنيف الرسمي للأنواع الجديدة.</a:t>
            </a:r>
          </a:p>
          <a:p>
            <a:pPr algn="just" rtl="1"/>
            <a:r>
              <a:rPr lang="ar-SA" sz="3000" dirty="0" smtClean="0">
                <a:latin typeface="pplxSerif"/>
              </a:rPr>
              <a:t>الخلاصة أن هذا العلم</a:t>
            </a:r>
            <a:r>
              <a:rPr lang="en-US" sz="3000" dirty="0" smtClean="0">
                <a:latin typeface="pplxSerif"/>
              </a:rPr>
              <a:t> </a:t>
            </a:r>
            <a:r>
              <a:rPr lang="ar-SA" sz="3000" dirty="0">
                <a:latin typeface="pplxSerif"/>
              </a:rPr>
              <a:t>لم يعد يعتمد على الشكل أو اختبار واحد، بل على نهج متكامل متعدد الأدلة يبدأ من الفحص الظاهري وينتهي بتحليل الجينوم الكامل، مع الالتزام بالقواعد الدولية في التسمية والوصف.</a:t>
            </a:r>
            <a:endParaRPr lang="ar-SA" sz="3000" b="0" i="0" dirty="0">
              <a:effectLst/>
              <a:latin typeface="pplxSerif"/>
            </a:endParaRPr>
          </a:p>
        </p:txBody>
      </p:sp>
    </p:spTree>
    <p:extLst>
      <p:ext uri="{BB962C8B-B14F-4D97-AF65-F5344CB8AC3E}">
        <p14:creationId xmlns:p14="http://schemas.microsoft.com/office/powerpoint/2010/main" val="3034996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78404" y="328607"/>
            <a:ext cx="2032929" cy="584775"/>
          </a:xfrm>
          <a:prstGeom prst="rect">
            <a:avLst/>
          </a:prstGeom>
        </p:spPr>
        <p:txBody>
          <a:bodyPr wrap="none">
            <a:spAutoFit/>
          </a:bodyPr>
          <a:lstStyle/>
          <a:p>
            <a:r>
              <a:rPr lang="ar-SA" sz="3200" b="1" dirty="0">
                <a:latin typeface="pplxSerif"/>
              </a:rPr>
              <a:t>لماذا هو مهم؟</a:t>
            </a:r>
            <a:endParaRPr lang="ar-SA" sz="3200" b="1" i="0" dirty="0">
              <a:effectLst/>
              <a:latin typeface="pplxSerif"/>
            </a:endParaRPr>
          </a:p>
        </p:txBody>
      </p:sp>
      <p:sp>
        <p:nvSpPr>
          <p:cNvPr id="5" name="Rectangle 4"/>
          <p:cNvSpPr/>
          <p:nvPr/>
        </p:nvSpPr>
        <p:spPr>
          <a:xfrm>
            <a:off x="477328" y="1258829"/>
            <a:ext cx="11714672" cy="1477328"/>
          </a:xfrm>
          <a:prstGeom prst="rect">
            <a:avLst/>
          </a:prstGeom>
        </p:spPr>
        <p:txBody>
          <a:bodyPr wrap="square">
            <a:spAutoFit/>
          </a:bodyPr>
          <a:lstStyle/>
          <a:p>
            <a:pPr algn="just" rtl="1"/>
            <a:r>
              <a:rPr lang="ar-SA" sz="3000" dirty="0" smtClean="0">
                <a:latin typeface="pplxSerif"/>
              </a:rPr>
              <a:t>أهمية </a:t>
            </a:r>
            <a:r>
              <a:rPr lang="en-US" sz="3000" dirty="0" err="1">
                <a:latin typeface="pplxSerif"/>
              </a:rPr>
              <a:t>microtaxonomy</a:t>
            </a:r>
            <a:r>
              <a:rPr lang="en-US" sz="3000" dirty="0">
                <a:latin typeface="pplxSerif"/>
              </a:rPr>
              <a:t> </a:t>
            </a:r>
            <a:r>
              <a:rPr lang="ar-SA" sz="3000" dirty="0" smtClean="0">
                <a:latin typeface="pplxSerif"/>
              </a:rPr>
              <a:t> تنبع </a:t>
            </a:r>
            <a:r>
              <a:rPr lang="ar-SA" sz="3000" dirty="0">
                <a:latin typeface="pplxSerif"/>
              </a:rPr>
              <a:t>من أن التشابه الشكلي بين الميكروبات قد يكون </a:t>
            </a:r>
            <a:r>
              <a:rPr lang="ar-SA" sz="3000" dirty="0" smtClean="0">
                <a:latin typeface="pplxSerif"/>
              </a:rPr>
              <a:t>مضللاً جداً. </a:t>
            </a:r>
            <a:r>
              <a:rPr lang="ar-SA" sz="3000" dirty="0">
                <a:latin typeface="pplxSerif"/>
              </a:rPr>
              <a:t>كائنان قد يظهران متقاربين في الصبغ، الشكل، أو الاختبارات البيوكيميائية، لكن أحدهما قد يكون </a:t>
            </a:r>
            <a:r>
              <a:rPr lang="ar-SA" sz="3000" dirty="0" smtClean="0">
                <a:latin typeface="pplxSerif"/>
              </a:rPr>
              <a:t>ممرضاً </a:t>
            </a:r>
            <a:r>
              <a:rPr lang="ar-SA" sz="3000" dirty="0">
                <a:latin typeface="pplxSerif"/>
              </a:rPr>
              <a:t>والآخر غير ممرض، أو قد يملكان مقاومة مختلفة للمضادات الحيوية.</a:t>
            </a:r>
            <a:endParaRPr lang="en-US" sz="3000" dirty="0"/>
          </a:p>
        </p:txBody>
      </p:sp>
      <p:sp>
        <p:nvSpPr>
          <p:cNvPr id="6" name="Rectangle 5"/>
          <p:cNvSpPr/>
          <p:nvPr/>
        </p:nvSpPr>
        <p:spPr>
          <a:xfrm>
            <a:off x="396816" y="3105835"/>
            <a:ext cx="11662912" cy="1015663"/>
          </a:xfrm>
          <a:prstGeom prst="rect">
            <a:avLst/>
          </a:prstGeom>
        </p:spPr>
        <p:txBody>
          <a:bodyPr wrap="square">
            <a:spAutoFit/>
          </a:bodyPr>
          <a:lstStyle/>
          <a:p>
            <a:pPr algn="r"/>
            <a:r>
              <a:rPr lang="ar-SA" sz="3000" dirty="0">
                <a:latin typeface="pplxSerif"/>
              </a:rPr>
              <a:t>كما أن التصنيف الدقيق ينعكس مباشرة على التشخيص السريري، تتبع التفشيات الوبائية، فهم التنوع البيئي، وتوصيف السلالات المستخدمة </a:t>
            </a:r>
            <a:r>
              <a:rPr lang="ar-SA" sz="3000" dirty="0" smtClean="0">
                <a:latin typeface="pplxSerif"/>
              </a:rPr>
              <a:t>صناعياً </a:t>
            </a:r>
            <a:r>
              <a:rPr lang="ar-SA" sz="3000" dirty="0">
                <a:latin typeface="pplxSerif"/>
              </a:rPr>
              <a:t>أو </a:t>
            </a:r>
            <a:r>
              <a:rPr lang="ar-SA" sz="3000" dirty="0" smtClean="0">
                <a:latin typeface="pplxSerif"/>
              </a:rPr>
              <a:t>حيوياً</a:t>
            </a:r>
            <a:r>
              <a:rPr lang="ar-SA" dirty="0" smtClean="0">
                <a:latin typeface="pplxSerif"/>
              </a:rPr>
              <a:t>.</a:t>
            </a:r>
            <a:endParaRPr lang="en-US" dirty="0"/>
          </a:p>
        </p:txBody>
      </p:sp>
    </p:spTree>
    <p:extLst>
      <p:ext uri="{BB962C8B-B14F-4D97-AF65-F5344CB8AC3E}">
        <p14:creationId xmlns:p14="http://schemas.microsoft.com/office/powerpoint/2010/main" val="222917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9562" y="465675"/>
            <a:ext cx="11455880" cy="553998"/>
          </a:xfrm>
          <a:prstGeom prst="rect">
            <a:avLst/>
          </a:prstGeom>
        </p:spPr>
        <p:txBody>
          <a:bodyPr wrap="square">
            <a:spAutoFit/>
          </a:bodyPr>
          <a:lstStyle/>
          <a:p>
            <a:pPr algn="r"/>
            <a:r>
              <a:rPr lang="ar-SA" sz="3000" b="1" dirty="0">
                <a:latin typeface="pplxSerif"/>
              </a:rPr>
              <a:t> عناصر </a:t>
            </a:r>
            <a:r>
              <a:rPr lang="ar-SA" sz="3000" b="1" dirty="0" smtClean="0">
                <a:latin typeface="pplxSerif"/>
              </a:rPr>
              <a:t>التصنيف</a:t>
            </a:r>
            <a:endParaRPr lang="ar-SA" sz="3000" b="1" dirty="0">
              <a:latin typeface="pplxSerif"/>
            </a:endParaRPr>
          </a:p>
        </p:txBody>
      </p:sp>
      <p:sp>
        <p:nvSpPr>
          <p:cNvPr id="5" name="Rectangle 4"/>
          <p:cNvSpPr/>
          <p:nvPr/>
        </p:nvSpPr>
        <p:spPr>
          <a:xfrm>
            <a:off x="517584" y="1240145"/>
            <a:ext cx="11335109" cy="3539430"/>
          </a:xfrm>
          <a:prstGeom prst="rect">
            <a:avLst/>
          </a:prstGeom>
        </p:spPr>
        <p:txBody>
          <a:bodyPr wrap="square">
            <a:spAutoFit/>
          </a:bodyPr>
          <a:lstStyle/>
          <a:p>
            <a:pPr lvl="1" algn="just" rtl="1"/>
            <a:r>
              <a:rPr lang="ar-SA" sz="3200" dirty="0">
                <a:latin typeface="pplxSerif"/>
              </a:rPr>
              <a:t>التصنيف الميكروبي يقوم على ثلاثة أركان:</a:t>
            </a:r>
          </a:p>
          <a:p>
            <a:pPr lvl="1" algn="just" rtl="1">
              <a:buFont typeface="Arial" panose="020B0604020202020204" pitchFamily="34" charset="0"/>
              <a:buChar char="•"/>
            </a:pPr>
            <a:r>
              <a:rPr lang="ar-SA" sz="3200" b="1" dirty="0" smtClean="0">
                <a:latin typeface="pplxSerif"/>
              </a:rPr>
              <a:t> </a:t>
            </a:r>
            <a:r>
              <a:rPr lang="en-US" sz="3200" b="1" dirty="0" smtClean="0">
                <a:latin typeface="pplxSerif"/>
              </a:rPr>
              <a:t>Classification</a:t>
            </a:r>
            <a:r>
              <a:rPr lang="en-US" sz="3200" dirty="0">
                <a:latin typeface="pplxSerif"/>
              </a:rPr>
              <a:t> </a:t>
            </a:r>
            <a:r>
              <a:rPr lang="ar-SA" sz="3200" dirty="0">
                <a:latin typeface="pplxSerif"/>
              </a:rPr>
              <a:t> </a:t>
            </a:r>
            <a:r>
              <a:rPr lang="ar-SA" sz="3200" dirty="0" smtClean="0">
                <a:latin typeface="pplxSerif"/>
              </a:rPr>
              <a:t>ترتيب </a:t>
            </a:r>
            <a:r>
              <a:rPr lang="ar-SA" sz="3200" dirty="0">
                <a:latin typeface="pplxSerif"/>
              </a:rPr>
              <a:t>الكائنات في مجموعات تصنيفية بحسب علاقاتها.</a:t>
            </a:r>
          </a:p>
          <a:p>
            <a:pPr lvl="1" algn="just" rtl="1">
              <a:buFont typeface="Arial" panose="020B0604020202020204" pitchFamily="34" charset="0"/>
              <a:buChar char="•"/>
            </a:pPr>
            <a:r>
              <a:rPr lang="en-US" sz="3200" b="1" dirty="0" smtClean="0">
                <a:latin typeface="pplxSerif"/>
              </a:rPr>
              <a:t>Identification</a:t>
            </a:r>
            <a:r>
              <a:rPr lang="en-US" sz="3200" dirty="0">
                <a:latin typeface="pplxSerif"/>
              </a:rPr>
              <a:t> </a:t>
            </a:r>
            <a:r>
              <a:rPr lang="ar-SA" sz="3200" dirty="0" smtClean="0">
                <a:latin typeface="pplxSerif"/>
              </a:rPr>
              <a:t> معرفة </a:t>
            </a:r>
            <a:r>
              <a:rPr lang="ar-SA" sz="3200" dirty="0">
                <a:latin typeface="pplxSerif"/>
              </a:rPr>
              <a:t>هوية العزلة ومقارنتها بالأنواع المعروفة.</a:t>
            </a:r>
          </a:p>
          <a:p>
            <a:pPr lvl="1" algn="just" rtl="1">
              <a:buFont typeface="Arial" panose="020B0604020202020204" pitchFamily="34" charset="0"/>
              <a:buChar char="•"/>
            </a:pPr>
            <a:r>
              <a:rPr lang="en-US" sz="3200" b="1" dirty="0" smtClean="0">
                <a:latin typeface="pplxSerif"/>
              </a:rPr>
              <a:t>Nomenclature</a:t>
            </a:r>
            <a:r>
              <a:rPr lang="en-US" sz="3200" dirty="0">
                <a:latin typeface="pplxSerif"/>
              </a:rPr>
              <a:t> </a:t>
            </a:r>
            <a:r>
              <a:rPr lang="ar-SA" sz="3200" dirty="0" smtClean="0">
                <a:latin typeface="pplxSerif"/>
              </a:rPr>
              <a:t> إعطاء </a:t>
            </a:r>
            <a:r>
              <a:rPr lang="ar-SA" sz="3200" dirty="0">
                <a:latin typeface="pplxSerif"/>
              </a:rPr>
              <a:t>الاسم العلمي وفق القواعد المعتمدة.</a:t>
            </a:r>
          </a:p>
          <a:p>
            <a:pPr lvl="1" algn="just" rtl="1"/>
            <a:r>
              <a:rPr lang="ar-SA" sz="3200" dirty="0">
                <a:latin typeface="pplxSerif"/>
              </a:rPr>
              <a:t>هذه العناصر تبدو منفصلة </a:t>
            </a:r>
            <a:r>
              <a:rPr lang="ar-SA" sz="3200" dirty="0" smtClean="0">
                <a:latin typeface="pplxSerif"/>
              </a:rPr>
              <a:t>نظرياً، </a:t>
            </a:r>
            <a:r>
              <a:rPr lang="ar-SA" sz="3200" dirty="0">
                <a:latin typeface="pplxSerif"/>
              </a:rPr>
              <a:t>لكنها </a:t>
            </a:r>
            <a:r>
              <a:rPr lang="ar-SA" sz="3200" dirty="0" smtClean="0">
                <a:latin typeface="pplxSerif"/>
              </a:rPr>
              <a:t>عملياً </a:t>
            </a:r>
            <a:r>
              <a:rPr lang="ar-SA" sz="3200" dirty="0">
                <a:latin typeface="pplxSerif"/>
              </a:rPr>
              <a:t>مترابطة بشدة. فالتعريف النوعي لا يكون </a:t>
            </a:r>
            <a:r>
              <a:rPr lang="ar-SA" sz="3200" dirty="0" smtClean="0">
                <a:latin typeface="pplxSerif"/>
              </a:rPr>
              <a:t>صحيحاً </a:t>
            </a:r>
            <a:r>
              <a:rPr lang="ar-SA" sz="3200" dirty="0">
                <a:latin typeface="pplxSerif"/>
              </a:rPr>
              <a:t>إلا إذا كان الاسم </a:t>
            </a:r>
            <a:r>
              <a:rPr lang="ar-SA" sz="3200" dirty="0" smtClean="0">
                <a:latin typeface="pplxSerif"/>
              </a:rPr>
              <a:t>منضبطاً، </a:t>
            </a:r>
            <a:r>
              <a:rPr lang="ar-SA" sz="3200" dirty="0">
                <a:latin typeface="pplxSerif"/>
              </a:rPr>
              <a:t>والتصنيف لا يكون </a:t>
            </a:r>
            <a:r>
              <a:rPr lang="ar-SA" sz="3200" dirty="0" smtClean="0">
                <a:latin typeface="pplxSerif"/>
              </a:rPr>
              <a:t>مفيداً </a:t>
            </a:r>
            <a:r>
              <a:rPr lang="ar-SA" sz="3200" dirty="0">
                <a:latin typeface="pplxSerif"/>
              </a:rPr>
              <a:t>إلا إذا كان </a:t>
            </a:r>
            <a:r>
              <a:rPr lang="ar-SA" sz="3200" dirty="0" smtClean="0">
                <a:latin typeface="pplxSerif"/>
              </a:rPr>
              <a:t>مبنياً </a:t>
            </a:r>
            <a:r>
              <a:rPr lang="ar-SA" sz="3200" dirty="0">
                <a:latin typeface="pplxSerif"/>
              </a:rPr>
              <a:t>على تعريف موثوق.</a:t>
            </a:r>
            <a:endParaRPr lang="ar-SA" sz="3200" b="0" i="0" dirty="0">
              <a:effectLst/>
              <a:latin typeface="pplxSerif"/>
            </a:endParaRPr>
          </a:p>
        </p:txBody>
      </p:sp>
    </p:spTree>
    <p:extLst>
      <p:ext uri="{BB962C8B-B14F-4D97-AF65-F5344CB8AC3E}">
        <p14:creationId xmlns:p14="http://schemas.microsoft.com/office/powerpoint/2010/main" val="4232310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65916" y="121095"/>
            <a:ext cx="7113917" cy="553998"/>
          </a:xfrm>
          <a:prstGeom prst="rect">
            <a:avLst/>
          </a:prstGeom>
        </p:spPr>
        <p:txBody>
          <a:bodyPr wrap="square">
            <a:spAutoFit/>
          </a:bodyPr>
          <a:lstStyle/>
          <a:p>
            <a:pPr algn="r"/>
            <a:r>
              <a:rPr lang="ar-SA" sz="3000" b="1" dirty="0">
                <a:latin typeface="pplxSerif"/>
              </a:rPr>
              <a:t>مفهوم </a:t>
            </a:r>
            <a:r>
              <a:rPr lang="ar-SA" sz="3000" b="1" dirty="0" smtClean="0">
                <a:latin typeface="pplxSerif"/>
              </a:rPr>
              <a:t>النوع في </a:t>
            </a:r>
            <a:r>
              <a:rPr lang="ar-SA" sz="3000" b="1" dirty="0">
                <a:latin typeface="pplxSerif"/>
              </a:rPr>
              <a:t>الميكروبات</a:t>
            </a:r>
            <a:endParaRPr lang="ar-SA" sz="3000" b="1" i="0" dirty="0">
              <a:effectLst/>
              <a:latin typeface="pplxSerif"/>
            </a:endParaRPr>
          </a:p>
        </p:txBody>
      </p:sp>
      <p:sp>
        <p:nvSpPr>
          <p:cNvPr id="5" name="Rectangle 4"/>
          <p:cNvSpPr/>
          <p:nvPr/>
        </p:nvSpPr>
        <p:spPr>
          <a:xfrm>
            <a:off x="241540" y="1052271"/>
            <a:ext cx="11731924" cy="1477328"/>
          </a:xfrm>
          <a:prstGeom prst="rect">
            <a:avLst/>
          </a:prstGeom>
        </p:spPr>
        <p:txBody>
          <a:bodyPr wrap="square">
            <a:spAutoFit/>
          </a:bodyPr>
          <a:lstStyle/>
          <a:p>
            <a:pPr algn="just" rtl="1"/>
            <a:r>
              <a:rPr lang="ar-SA" sz="3000" dirty="0">
                <a:latin typeface="pplxSerif"/>
              </a:rPr>
              <a:t>مفهوم النوع في الكائنات الدقيقة من أكثر القضايا </a:t>
            </a:r>
            <a:r>
              <a:rPr lang="ar-SA" sz="3000" dirty="0" smtClean="0">
                <a:latin typeface="pplxSerif"/>
              </a:rPr>
              <a:t>تعقيداً </a:t>
            </a:r>
            <a:r>
              <a:rPr lang="ar-SA" sz="3000" dirty="0">
                <a:latin typeface="pplxSerif"/>
              </a:rPr>
              <a:t>في التصنيف. السبب أن الميكروبات لا تنطبق عليها بسهولة المفاهيم الكلاسيكية للنوع كما في الحيوانات، بسبب التكاثر اللاجنسي، التباين داخل السلالة، والتبادل الجيني الأفقي.</a:t>
            </a:r>
            <a:endParaRPr lang="en-US" sz="3000" dirty="0"/>
          </a:p>
        </p:txBody>
      </p:sp>
      <p:sp>
        <p:nvSpPr>
          <p:cNvPr id="6" name="Rectangle 5"/>
          <p:cNvSpPr/>
          <p:nvPr/>
        </p:nvSpPr>
        <p:spPr>
          <a:xfrm>
            <a:off x="310551" y="2828836"/>
            <a:ext cx="11524891" cy="1477328"/>
          </a:xfrm>
          <a:prstGeom prst="rect">
            <a:avLst/>
          </a:prstGeom>
        </p:spPr>
        <p:txBody>
          <a:bodyPr wrap="square">
            <a:spAutoFit/>
          </a:bodyPr>
          <a:lstStyle/>
          <a:p>
            <a:pPr algn="just" rtl="1"/>
            <a:r>
              <a:rPr lang="ar-SA" sz="3000" dirty="0">
                <a:latin typeface="pplxSerif"/>
              </a:rPr>
              <a:t>لذلك ظهر مفهوم نوع عملي في البكتيريا يقوم على أن النوع هو </a:t>
            </a:r>
            <a:r>
              <a:rPr lang="ar-SA" sz="3000" b="1" dirty="0">
                <a:latin typeface="pplxSerif"/>
              </a:rPr>
              <a:t>مجموعة أحادية الأصل ومتجانسة </a:t>
            </a:r>
            <a:r>
              <a:rPr lang="ar-SA" sz="3000" b="1" dirty="0" smtClean="0">
                <a:latin typeface="pplxSerif"/>
              </a:rPr>
              <a:t>جينومياً</a:t>
            </a:r>
            <a:r>
              <a:rPr lang="ar-SA" sz="3000" dirty="0">
                <a:latin typeface="pplxSerif"/>
              </a:rPr>
              <a:t> تمتاز بقدر عالٍ من التشابه العام ويمكن تمييزها بصفة أو أكثر. هذا التعريف لا يزال </a:t>
            </a:r>
            <a:r>
              <a:rPr lang="ar-SA" sz="3000" dirty="0" smtClean="0">
                <a:latin typeface="pplxSerif"/>
              </a:rPr>
              <a:t>عملياً، </a:t>
            </a:r>
            <a:r>
              <a:rPr lang="ar-SA" sz="3000" dirty="0">
                <a:latin typeface="pplxSerif"/>
              </a:rPr>
              <a:t>لكنه تطور اليوم ليصبح أكثر </a:t>
            </a:r>
            <a:r>
              <a:rPr lang="ar-SA" sz="3000" dirty="0" smtClean="0">
                <a:latin typeface="pplxSerif"/>
              </a:rPr>
              <a:t>اعتماداً </a:t>
            </a:r>
            <a:r>
              <a:rPr lang="ar-SA" sz="3000" dirty="0">
                <a:latin typeface="pplxSerif"/>
              </a:rPr>
              <a:t>على الفيلوجينيا والجينوم.</a:t>
            </a:r>
            <a:endParaRPr lang="en-US" sz="3000" dirty="0"/>
          </a:p>
        </p:txBody>
      </p:sp>
    </p:spTree>
    <p:extLst>
      <p:ext uri="{BB962C8B-B14F-4D97-AF65-F5344CB8AC3E}">
        <p14:creationId xmlns:p14="http://schemas.microsoft.com/office/powerpoint/2010/main" val="56525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37208" y="328130"/>
            <a:ext cx="6096000" cy="1015663"/>
          </a:xfrm>
          <a:prstGeom prst="rect">
            <a:avLst/>
          </a:prstGeom>
        </p:spPr>
        <p:txBody>
          <a:bodyPr>
            <a:spAutoFit/>
          </a:bodyPr>
          <a:lstStyle/>
          <a:p>
            <a:pPr algn="r"/>
            <a:r>
              <a:rPr lang="ar-SA" sz="3000" b="1" dirty="0">
                <a:latin typeface="pplxSerif"/>
              </a:rPr>
              <a:t>النهج التقليدي</a:t>
            </a:r>
          </a:p>
          <a:p>
            <a:pPr algn="r"/>
            <a:r>
              <a:rPr lang="ar-SA" sz="3000" dirty="0">
                <a:latin typeface="pplxSerif"/>
              </a:rPr>
              <a:t>الصفات الظاهرية والبيوكيميائية</a:t>
            </a:r>
            <a:endParaRPr lang="ar-SA" sz="3000" i="0" dirty="0">
              <a:effectLst/>
              <a:latin typeface="pplxSerif"/>
            </a:endParaRPr>
          </a:p>
        </p:txBody>
      </p:sp>
      <p:sp>
        <p:nvSpPr>
          <p:cNvPr id="5" name="Rectangle 4"/>
          <p:cNvSpPr/>
          <p:nvPr/>
        </p:nvSpPr>
        <p:spPr>
          <a:xfrm>
            <a:off x="373812" y="1688242"/>
            <a:ext cx="11496135" cy="3785652"/>
          </a:xfrm>
          <a:prstGeom prst="rect">
            <a:avLst/>
          </a:prstGeom>
        </p:spPr>
        <p:txBody>
          <a:bodyPr wrap="square">
            <a:spAutoFit/>
          </a:bodyPr>
          <a:lstStyle/>
          <a:p>
            <a:pPr algn="just" rtl="1"/>
            <a:r>
              <a:rPr lang="ar-SA" sz="3000" dirty="0">
                <a:latin typeface="pplxSerif"/>
              </a:rPr>
              <a:t>النهج التقليدي يعتمد على المورفولوجيا، الصبغات، الحركة، تكوين المستعمرات، النمو في درجات حرارة أو أوساط مختلفة، والاختبارات البيوكيميائية مثل استهلاك السكريات وإنتاج الإنزيمات.</a:t>
            </a:r>
          </a:p>
          <a:p>
            <a:pPr algn="just" rtl="1"/>
            <a:r>
              <a:rPr lang="ar-SA" sz="3000" dirty="0">
                <a:latin typeface="pplxSerif"/>
              </a:rPr>
              <a:t>هذا النهج مفيد </a:t>
            </a:r>
            <a:r>
              <a:rPr lang="ar-SA" sz="3000" dirty="0" smtClean="0">
                <a:latin typeface="pplxSerif"/>
              </a:rPr>
              <a:t>خصوصاً </a:t>
            </a:r>
            <a:r>
              <a:rPr lang="ar-SA" sz="3000" dirty="0">
                <a:latin typeface="pplxSerif"/>
              </a:rPr>
              <a:t>في المختبرات الروتينية، لكنه محدود لأن </a:t>
            </a:r>
            <a:r>
              <a:rPr lang="ar-SA" sz="3000" dirty="0" smtClean="0">
                <a:latin typeface="pplxSerif"/>
              </a:rPr>
              <a:t>كثيراً </a:t>
            </a:r>
            <a:r>
              <a:rPr lang="ar-SA" sz="3000" dirty="0">
                <a:latin typeface="pplxSerif"/>
              </a:rPr>
              <a:t>من الكائنات القريبة </a:t>
            </a:r>
            <a:r>
              <a:rPr lang="ar-SA" sz="3000" dirty="0" smtClean="0">
                <a:latin typeface="pplxSerif"/>
              </a:rPr>
              <a:t>وراثياً </a:t>
            </a:r>
            <a:r>
              <a:rPr lang="ar-SA" sz="3000" dirty="0">
                <a:latin typeface="pplxSerif"/>
              </a:rPr>
              <a:t>قد تُظهر </a:t>
            </a:r>
            <a:r>
              <a:rPr lang="ar-SA" sz="3000" dirty="0" smtClean="0">
                <a:latin typeface="pplxSerif"/>
              </a:rPr>
              <a:t>أنماطاً </a:t>
            </a:r>
            <a:r>
              <a:rPr lang="ar-SA" sz="3000" dirty="0">
                <a:latin typeface="pplxSerif"/>
              </a:rPr>
              <a:t>متشابهة </a:t>
            </a:r>
            <a:r>
              <a:rPr lang="ar-SA" sz="3000" dirty="0" smtClean="0">
                <a:latin typeface="pplxSerif"/>
              </a:rPr>
              <a:t>جداً </a:t>
            </a:r>
            <a:r>
              <a:rPr lang="ar-SA" sz="3000" dirty="0">
                <a:latin typeface="pplxSerif"/>
              </a:rPr>
              <a:t>أو متغيرة </a:t>
            </a:r>
            <a:r>
              <a:rPr lang="ar-SA" sz="3000" dirty="0" smtClean="0">
                <a:latin typeface="pplxSerif"/>
              </a:rPr>
              <a:t>تبعاً </a:t>
            </a:r>
            <a:r>
              <a:rPr lang="ar-SA" sz="3000" dirty="0">
                <a:latin typeface="pplxSerif"/>
              </a:rPr>
              <a:t>للظروف البيئية. لذلك وحده لا يكفي لتحديد النوع بدقة في معظم الحالات الحديثة.</a:t>
            </a:r>
          </a:p>
          <a:p>
            <a:pPr algn="just" rtl="1"/>
            <a:r>
              <a:rPr lang="ar-SA" sz="3000" dirty="0"/>
              <a:t/>
            </a:r>
            <a:br>
              <a:rPr lang="ar-SA" sz="3000" dirty="0"/>
            </a:br>
            <a:endParaRPr lang="en-US" sz="3000" dirty="0"/>
          </a:p>
        </p:txBody>
      </p:sp>
    </p:spTree>
    <p:extLst>
      <p:ext uri="{BB962C8B-B14F-4D97-AF65-F5344CB8AC3E}">
        <p14:creationId xmlns:p14="http://schemas.microsoft.com/office/powerpoint/2010/main" val="2201026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33313" y="259118"/>
            <a:ext cx="8436634" cy="861774"/>
          </a:xfrm>
          <a:prstGeom prst="rect">
            <a:avLst/>
          </a:prstGeom>
        </p:spPr>
        <p:txBody>
          <a:bodyPr wrap="square">
            <a:spAutoFit/>
          </a:bodyPr>
          <a:lstStyle/>
          <a:p>
            <a:pPr algn="r"/>
            <a:r>
              <a:rPr lang="en-US" sz="3200" dirty="0" err="1">
                <a:latin typeface="pplxSerif"/>
              </a:rPr>
              <a:t>Polyphasic</a:t>
            </a:r>
            <a:r>
              <a:rPr lang="en-US" sz="3200" dirty="0">
                <a:latin typeface="pplxSerif"/>
              </a:rPr>
              <a:t> </a:t>
            </a:r>
            <a:r>
              <a:rPr lang="en-US" sz="3200" dirty="0" smtClean="0">
                <a:latin typeface="pplxSerif"/>
              </a:rPr>
              <a:t>taxonomy</a:t>
            </a:r>
            <a:r>
              <a:rPr lang="ar-SA" sz="3200" dirty="0" smtClean="0">
                <a:latin typeface="pplxSerif"/>
              </a:rPr>
              <a:t> </a:t>
            </a:r>
            <a:r>
              <a:rPr lang="ar-SA" sz="3200" b="1" dirty="0" smtClean="0">
                <a:latin typeface="pplxSerif"/>
              </a:rPr>
              <a:t>التصنيف </a:t>
            </a:r>
            <a:r>
              <a:rPr lang="ar-SA" sz="3200" b="1" dirty="0">
                <a:latin typeface="pplxSerif"/>
              </a:rPr>
              <a:t>متعدد الأدلة</a:t>
            </a:r>
            <a:endParaRPr lang="ar-SA" sz="3200" dirty="0">
              <a:latin typeface="pplxSerif"/>
            </a:endParaRPr>
          </a:p>
          <a:p>
            <a:pPr algn="r" rtl="1"/>
            <a:r>
              <a:rPr lang="ar-SA" dirty="0" smtClean="0">
                <a:latin typeface="pplxSerif"/>
              </a:rPr>
              <a:t> </a:t>
            </a:r>
            <a:endParaRPr lang="en-US" dirty="0">
              <a:latin typeface="pplxSerif"/>
            </a:endParaRPr>
          </a:p>
        </p:txBody>
      </p:sp>
      <p:sp>
        <p:nvSpPr>
          <p:cNvPr id="5" name="Rectangle 4"/>
          <p:cNvSpPr/>
          <p:nvPr/>
        </p:nvSpPr>
        <p:spPr>
          <a:xfrm>
            <a:off x="810883" y="1170180"/>
            <a:ext cx="11007306" cy="4524315"/>
          </a:xfrm>
          <a:prstGeom prst="rect">
            <a:avLst/>
          </a:prstGeom>
        </p:spPr>
        <p:txBody>
          <a:bodyPr wrap="square">
            <a:spAutoFit/>
          </a:bodyPr>
          <a:lstStyle/>
          <a:p>
            <a:pPr algn="r" rtl="1"/>
            <a:r>
              <a:rPr lang="ar-SA" sz="3200" dirty="0">
                <a:latin typeface="pplxSerif"/>
              </a:rPr>
              <a:t>هو النهج الحديث الذي يدمج عدة أنواع من الأدلة في آن واحد:</a:t>
            </a:r>
          </a:p>
          <a:p>
            <a:pPr algn="r" rtl="1">
              <a:buFont typeface="Arial" panose="020B0604020202020204" pitchFamily="34" charset="0"/>
              <a:buChar char="•"/>
            </a:pPr>
            <a:r>
              <a:rPr lang="ar-SA" sz="3200" dirty="0" smtClean="0">
                <a:latin typeface="pplxSerif"/>
              </a:rPr>
              <a:t> أدلة </a:t>
            </a:r>
            <a:r>
              <a:rPr lang="ar-SA" sz="3200" dirty="0">
                <a:latin typeface="pplxSerif"/>
              </a:rPr>
              <a:t>ظاهرية.</a:t>
            </a:r>
          </a:p>
          <a:p>
            <a:pPr algn="r" rtl="1">
              <a:buFont typeface="Arial" panose="020B0604020202020204" pitchFamily="34" charset="0"/>
              <a:buChar char="•"/>
            </a:pPr>
            <a:r>
              <a:rPr lang="ar-SA" sz="3200" dirty="0" smtClean="0">
                <a:latin typeface="pplxSerif"/>
              </a:rPr>
              <a:t> أدلة </a:t>
            </a:r>
            <a:r>
              <a:rPr lang="ar-SA" sz="3200" dirty="0">
                <a:latin typeface="pplxSerif"/>
              </a:rPr>
              <a:t>جينية.</a:t>
            </a:r>
          </a:p>
          <a:p>
            <a:pPr algn="r" rtl="1">
              <a:buFont typeface="Arial" panose="020B0604020202020204" pitchFamily="34" charset="0"/>
              <a:buChar char="•"/>
            </a:pPr>
            <a:r>
              <a:rPr lang="ar-SA" sz="3200" dirty="0" smtClean="0">
                <a:latin typeface="pplxSerif"/>
              </a:rPr>
              <a:t> أدلة </a:t>
            </a:r>
            <a:r>
              <a:rPr lang="ar-SA" sz="3200" dirty="0">
                <a:latin typeface="pplxSerif"/>
              </a:rPr>
              <a:t>فيولوجينية.</a:t>
            </a:r>
          </a:p>
          <a:p>
            <a:pPr algn="r" rtl="1">
              <a:buFont typeface="Arial" panose="020B0604020202020204" pitchFamily="34" charset="0"/>
              <a:buChar char="•"/>
            </a:pPr>
            <a:r>
              <a:rPr lang="ar-SA" sz="3200" dirty="0" smtClean="0">
                <a:latin typeface="pplxSerif"/>
              </a:rPr>
              <a:t> أدلة </a:t>
            </a:r>
            <a:r>
              <a:rPr lang="ar-SA" sz="3200" dirty="0">
                <a:latin typeface="pplxSerif"/>
              </a:rPr>
              <a:t>كيميائية تصنيفية.</a:t>
            </a:r>
          </a:p>
          <a:p>
            <a:pPr algn="r" rtl="1"/>
            <a:r>
              <a:rPr lang="ar-SA" sz="3200" dirty="0">
                <a:latin typeface="pplxSerif"/>
              </a:rPr>
              <a:t>هذا النهج ظهر لأن البيانات المنفردة </a:t>
            </a:r>
            <a:r>
              <a:rPr lang="ar-SA" sz="3200" dirty="0" smtClean="0">
                <a:latin typeface="pplxSerif"/>
              </a:rPr>
              <a:t>غالباً </a:t>
            </a:r>
            <a:r>
              <a:rPr lang="ar-SA" sz="3200" dirty="0">
                <a:latin typeface="pplxSerif"/>
              </a:rPr>
              <a:t>لا تكفي، بينما دمج الأدلة يعطي صورة أكثر </a:t>
            </a:r>
            <a:r>
              <a:rPr lang="ar-SA" sz="3200" dirty="0" smtClean="0">
                <a:latin typeface="pplxSerif"/>
              </a:rPr>
              <a:t>ثباتاً </a:t>
            </a:r>
            <a:r>
              <a:rPr lang="ar-SA" sz="3200" dirty="0">
                <a:latin typeface="pplxSerif"/>
              </a:rPr>
              <a:t>وموثوقية.</a:t>
            </a:r>
          </a:p>
          <a:p>
            <a:pPr algn="r" rtl="1"/>
            <a:r>
              <a:rPr lang="ar-SA" sz="3200" dirty="0">
                <a:latin typeface="pplxSerif"/>
              </a:rPr>
              <a:t>الفكرة الأساسية هنا هي أن </a:t>
            </a:r>
            <a:r>
              <a:rPr lang="ar-SA" sz="3200" b="1" dirty="0">
                <a:latin typeface="pplxSerif"/>
              </a:rPr>
              <a:t>النوع لا يُعرّف من اختبار واحد</a:t>
            </a:r>
            <a:r>
              <a:rPr lang="ar-SA" sz="3200" dirty="0">
                <a:latin typeface="pplxSerif"/>
              </a:rPr>
              <a:t>، بل من مجموعة متكاملة من النتائج التي تدعم بعضها بعضًا.</a:t>
            </a:r>
            <a:endParaRPr lang="ar-SA" sz="3200" b="0" i="0" dirty="0">
              <a:effectLst/>
              <a:latin typeface="pplxSerif"/>
            </a:endParaRPr>
          </a:p>
        </p:txBody>
      </p:sp>
    </p:spTree>
    <p:extLst>
      <p:ext uri="{BB962C8B-B14F-4D97-AF65-F5344CB8AC3E}">
        <p14:creationId xmlns:p14="http://schemas.microsoft.com/office/powerpoint/2010/main" val="2698885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49041" y="414069"/>
            <a:ext cx="5434642" cy="1015663"/>
          </a:xfrm>
          <a:prstGeom prst="rect">
            <a:avLst/>
          </a:prstGeom>
        </p:spPr>
        <p:txBody>
          <a:bodyPr wrap="square">
            <a:spAutoFit/>
          </a:bodyPr>
          <a:lstStyle/>
          <a:p>
            <a:pPr algn="r" rtl="1"/>
            <a:r>
              <a:rPr lang="en-US" sz="3000" dirty="0">
                <a:latin typeface="pplxSerif"/>
              </a:rPr>
              <a:t> 16S </a:t>
            </a:r>
            <a:r>
              <a:rPr lang="en-US" sz="3000" dirty="0" err="1">
                <a:latin typeface="pplxSerif"/>
              </a:rPr>
              <a:t>rRNA</a:t>
            </a:r>
            <a:endParaRPr lang="en-US" sz="3000" dirty="0">
              <a:latin typeface="pplxSerif"/>
            </a:endParaRPr>
          </a:p>
          <a:p>
            <a:pPr algn="r" rtl="1"/>
            <a:r>
              <a:rPr lang="ar-SA" sz="3000" b="1" dirty="0">
                <a:latin typeface="pplxSerif"/>
              </a:rPr>
              <a:t>المؤشر الكلاسيكي في التصنيف الميكروبي</a:t>
            </a:r>
            <a:endParaRPr lang="ar-SA" sz="3000" b="0" i="0" dirty="0">
              <a:effectLst/>
              <a:latin typeface="pplxSerif"/>
            </a:endParaRPr>
          </a:p>
        </p:txBody>
      </p:sp>
      <p:sp>
        <p:nvSpPr>
          <p:cNvPr id="5" name="Rectangle 4"/>
          <p:cNvSpPr/>
          <p:nvPr/>
        </p:nvSpPr>
        <p:spPr>
          <a:xfrm>
            <a:off x="511834" y="1671942"/>
            <a:ext cx="11680166" cy="2400657"/>
          </a:xfrm>
          <a:prstGeom prst="rect">
            <a:avLst/>
          </a:prstGeom>
        </p:spPr>
        <p:txBody>
          <a:bodyPr wrap="square">
            <a:spAutoFit/>
          </a:bodyPr>
          <a:lstStyle/>
          <a:p>
            <a:pPr algn="just" rtl="1"/>
            <a:r>
              <a:rPr lang="ar-SA" sz="3000" dirty="0" smtClean="0">
                <a:latin typeface="pplxSerif"/>
              </a:rPr>
              <a:t>أحد أهم أدوات </a:t>
            </a:r>
            <a:r>
              <a:rPr lang="en-US" sz="3000" dirty="0" err="1" smtClean="0">
                <a:latin typeface="pplxSerif"/>
              </a:rPr>
              <a:t>microtaxonomy</a:t>
            </a:r>
            <a:r>
              <a:rPr lang="en-US" sz="3000" dirty="0" smtClean="0">
                <a:latin typeface="pplxSerif"/>
              </a:rPr>
              <a:t> </a:t>
            </a:r>
            <a:r>
              <a:rPr lang="ar-SA" sz="3000" dirty="0" smtClean="0">
                <a:latin typeface="pplxSerif"/>
              </a:rPr>
              <a:t> هو تحليل</a:t>
            </a:r>
            <a:r>
              <a:rPr lang="en-US" sz="3000" dirty="0" smtClean="0">
                <a:latin typeface="pplxSerif"/>
              </a:rPr>
              <a:t>16S </a:t>
            </a:r>
            <a:r>
              <a:rPr lang="en-US" sz="3000" dirty="0" err="1" smtClean="0">
                <a:latin typeface="pplxSerif"/>
              </a:rPr>
              <a:t>rRNA</a:t>
            </a:r>
            <a:r>
              <a:rPr lang="en-US" sz="3000" dirty="0" smtClean="0">
                <a:latin typeface="pplxSerif"/>
              </a:rPr>
              <a:t> gene sequence </a:t>
            </a:r>
            <a:r>
              <a:rPr lang="ar-SA" sz="3000" dirty="0" smtClean="0">
                <a:latin typeface="pplxSerif"/>
              </a:rPr>
              <a:t>هذا الجين أصبح حجر أساس في تصنيف البكتيريا والعتائق لأنه موجود في معظمها، ويحوي مناطق محافظة وأخرى متغيرة تساعد على المقارنة التطورية.</a:t>
            </a:r>
          </a:p>
          <a:p>
            <a:pPr algn="just" rtl="1"/>
            <a:r>
              <a:rPr lang="ar-SA" sz="3000" dirty="0" smtClean="0">
                <a:latin typeface="pplxSerif"/>
              </a:rPr>
              <a:t>أهميته </a:t>
            </a:r>
            <a:r>
              <a:rPr lang="ar-SA" sz="3000" dirty="0">
                <a:latin typeface="pplxSerif"/>
              </a:rPr>
              <a:t>أنه سمح بإعادة بناء العلاقات التطورية للكثير من البكتيريا، وسهل التعرف على كائنات لا يمكن زراعتها بسهولة أو يصعب تصنيفها بالطرق التقليدية.</a:t>
            </a:r>
            <a:endParaRPr lang="ar-SA" sz="3000" b="0" i="0" dirty="0">
              <a:effectLst/>
              <a:latin typeface="pplxSerif"/>
            </a:endParaRPr>
          </a:p>
        </p:txBody>
      </p:sp>
      <p:sp>
        <p:nvSpPr>
          <p:cNvPr id="6" name="Rectangle 5"/>
          <p:cNvSpPr/>
          <p:nvPr/>
        </p:nvSpPr>
        <p:spPr>
          <a:xfrm>
            <a:off x="293298" y="4015944"/>
            <a:ext cx="11680166" cy="2862322"/>
          </a:xfrm>
          <a:prstGeom prst="rect">
            <a:avLst/>
          </a:prstGeom>
        </p:spPr>
        <p:txBody>
          <a:bodyPr wrap="square">
            <a:spAutoFit/>
          </a:bodyPr>
          <a:lstStyle/>
          <a:p>
            <a:pPr algn="r" rtl="1"/>
            <a:r>
              <a:rPr lang="ar-SA" sz="3000" dirty="0" smtClean="0">
                <a:latin typeface="pplxSerif"/>
              </a:rPr>
              <a:t>رغم </a:t>
            </a:r>
            <a:r>
              <a:rPr lang="ar-SA" sz="3000" dirty="0">
                <a:latin typeface="pplxSerif"/>
              </a:rPr>
              <a:t>أهميته، فإن </a:t>
            </a:r>
            <a:r>
              <a:rPr lang="en-US" sz="3000" dirty="0" smtClean="0">
                <a:latin typeface="pplxSerif"/>
              </a:rPr>
              <a:t>16S </a:t>
            </a:r>
            <a:r>
              <a:rPr lang="en-US" sz="3000" dirty="0" err="1">
                <a:latin typeface="pplxSerif"/>
              </a:rPr>
              <a:t>rRNA</a:t>
            </a:r>
            <a:r>
              <a:rPr lang="en-US" sz="3000" dirty="0">
                <a:latin typeface="pplxSerif"/>
              </a:rPr>
              <a:t> </a:t>
            </a:r>
            <a:r>
              <a:rPr lang="ar-SA" sz="3000" dirty="0" smtClean="0">
                <a:latin typeface="pplxSerif"/>
              </a:rPr>
              <a:t>لا </a:t>
            </a:r>
            <a:r>
              <a:rPr lang="ar-SA" sz="3000" dirty="0">
                <a:latin typeface="pplxSerif"/>
              </a:rPr>
              <a:t>يكفي </a:t>
            </a:r>
            <a:r>
              <a:rPr lang="ar-SA" sz="3000" dirty="0" smtClean="0">
                <a:latin typeface="pplxSerif"/>
              </a:rPr>
              <a:t>دائما</a:t>
            </a:r>
            <a:r>
              <a:rPr lang="ar-SA" sz="3000" dirty="0">
                <a:latin typeface="pplxSerif"/>
              </a:rPr>
              <a:t>ً</a:t>
            </a:r>
            <a:r>
              <a:rPr lang="ar-SA" sz="3000" dirty="0" smtClean="0">
                <a:latin typeface="pplxSerif"/>
              </a:rPr>
              <a:t> </a:t>
            </a:r>
            <a:r>
              <a:rPr lang="ar-SA" sz="3000" dirty="0">
                <a:latin typeface="pplxSerif"/>
              </a:rPr>
              <a:t>للفصل بين الأنواع المتقاربة </a:t>
            </a:r>
            <a:r>
              <a:rPr lang="ar-SA" sz="3000" dirty="0" smtClean="0">
                <a:latin typeface="pplxSerif"/>
              </a:rPr>
              <a:t>جداً. </a:t>
            </a:r>
            <a:r>
              <a:rPr lang="ar-SA" sz="3000" dirty="0">
                <a:latin typeface="pplxSerif"/>
              </a:rPr>
              <a:t>فقد تظهر أنواع مختلفة بنسبة تشابه عالية </a:t>
            </a:r>
            <a:r>
              <a:rPr lang="ar-SA" sz="3000" dirty="0" smtClean="0">
                <a:latin typeface="pplxSerif"/>
              </a:rPr>
              <a:t>جداً في</a:t>
            </a:r>
            <a:r>
              <a:rPr lang="en-US" sz="3000" dirty="0" smtClean="0">
                <a:latin typeface="pplxSerif"/>
              </a:rPr>
              <a:t>16S ، </a:t>
            </a:r>
            <a:r>
              <a:rPr lang="ar-SA" sz="3000" dirty="0">
                <a:latin typeface="pplxSerif"/>
              </a:rPr>
              <a:t>ومع ذلك تكون مختلفة </a:t>
            </a:r>
            <a:r>
              <a:rPr lang="ar-SA" sz="3000" dirty="0" smtClean="0">
                <a:latin typeface="pplxSerif"/>
              </a:rPr>
              <a:t>جينومياً وبيولوجياً.</a:t>
            </a:r>
            <a:endParaRPr lang="ar-SA" sz="3000" dirty="0">
              <a:latin typeface="pplxSerif"/>
            </a:endParaRPr>
          </a:p>
          <a:p>
            <a:pPr algn="r" rtl="1"/>
            <a:r>
              <a:rPr lang="ar-SA" sz="3000" dirty="0">
                <a:latin typeface="pplxSerif"/>
              </a:rPr>
              <a:t>كما أن بعض الميكروبات تحمل أكثر من نسخة من الجين قد تختلف </a:t>
            </a:r>
            <a:r>
              <a:rPr lang="ar-SA" sz="3000" dirty="0" smtClean="0">
                <a:latin typeface="pplxSerif"/>
              </a:rPr>
              <a:t>قليلاً </a:t>
            </a:r>
            <a:r>
              <a:rPr lang="ar-SA" sz="3000" dirty="0">
                <a:latin typeface="pplxSerif"/>
              </a:rPr>
              <a:t>فيما بينها، وهذا قد يربك التحليل. لذلك أصبح </a:t>
            </a:r>
            <a:r>
              <a:rPr lang="en-US" sz="3000" dirty="0" smtClean="0">
                <a:latin typeface="pplxSerif"/>
              </a:rPr>
              <a:t>16S</a:t>
            </a:r>
            <a:r>
              <a:rPr lang="ar-SA" sz="3000" dirty="0" smtClean="0">
                <a:latin typeface="pplxSerif"/>
              </a:rPr>
              <a:t>أداة </a:t>
            </a:r>
            <a:r>
              <a:rPr lang="ar-SA" sz="3000" dirty="0">
                <a:latin typeface="pplxSerif"/>
              </a:rPr>
              <a:t>ممتازة للفرز الأولي، لكنه ليس الحكم النهائي دائمًا.</a:t>
            </a:r>
          </a:p>
          <a:p>
            <a:pPr algn="r" rtl="1"/>
            <a:r>
              <a:rPr lang="ar-SA" sz="3000" dirty="0"/>
              <a:t/>
            </a:r>
            <a:br>
              <a:rPr lang="ar-SA" sz="3000" dirty="0"/>
            </a:br>
            <a:endParaRPr lang="en-US" sz="3000" dirty="0"/>
          </a:p>
        </p:txBody>
      </p:sp>
    </p:spTree>
    <p:extLst>
      <p:ext uri="{BB962C8B-B14F-4D97-AF65-F5344CB8AC3E}">
        <p14:creationId xmlns:p14="http://schemas.microsoft.com/office/powerpoint/2010/main" val="3050888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8573" y="479114"/>
            <a:ext cx="11455879" cy="3785652"/>
          </a:xfrm>
          <a:prstGeom prst="rect">
            <a:avLst/>
          </a:prstGeom>
        </p:spPr>
        <p:txBody>
          <a:bodyPr wrap="square">
            <a:spAutoFit/>
          </a:bodyPr>
          <a:lstStyle/>
          <a:p>
            <a:pPr algn="just" rtl="1"/>
            <a:r>
              <a:rPr lang="ar-SA" sz="3000" b="1" dirty="0" smtClean="0">
                <a:latin typeface="pplxSerif"/>
              </a:rPr>
              <a:t>التصنيف </a:t>
            </a:r>
            <a:r>
              <a:rPr lang="ar-SA" sz="3000" b="1" dirty="0">
                <a:latin typeface="pplxSerif"/>
              </a:rPr>
              <a:t>بالجينوم </a:t>
            </a:r>
            <a:r>
              <a:rPr lang="ar-SA" sz="3000" b="1" dirty="0" smtClean="0">
                <a:latin typeface="pplxSerif"/>
              </a:rPr>
              <a:t>الكامل </a:t>
            </a:r>
            <a:r>
              <a:rPr lang="en-US" sz="3000" b="1" dirty="0" smtClean="0">
                <a:latin typeface="pplxSerif"/>
              </a:rPr>
              <a:t>WGS </a:t>
            </a:r>
            <a:endParaRPr lang="ar-SA" sz="3000" dirty="0">
              <a:latin typeface="pplxSerif"/>
            </a:endParaRPr>
          </a:p>
          <a:p>
            <a:pPr algn="just" rtl="1"/>
            <a:r>
              <a:rPr lang="ar-SA" sz="3000" dirty="0">
                <a:latin typeface="pplxSerif"/>
              </a:rPr>
              <a:t/>
            </a:r>
            <a:br>
              <a:rPr lang="ar-SA" sz="3000" dirty="0">
                <a:latin typeface="pplxSerif"/>
              </a:rPr>
            </a:br>
            <a:r>
              <a:rPr lang="ar-SA" sz="3000" dirty="0">
                <a:latin typeface="pplxSerif"/>
              </a:rPr>
              <a:t>التحول الأكبر </a:t>
            </a:r>
            <a:r>
              <a:rPr lang="ar-SA" sz="3000" dirty="0" smtClean="0">
                <a:latin typeface="pplxSerif"/>
              </a:rPr>
              <a:t>في</a:t>
            </a:r>
            <a:r>
              <a:rPr lang="en-US" sz="3000" dirty="0" err="1" smtClean="0">
                <a:latin typeface="pplxSerif"/>
              </a:rPr>
              <a:t>microtaxonomy</a:t>
            </a:r>
            <a:r>
              <a:rPr lang="en-US" sz="3000" dirty="0" smtClean="0">
                <a:latin typeface="pplxSerif"/>
              </a:rPr>
              <a:t>  </a:t>
            </a:r>
            <a:r>
              <a:rPr lang="ar-SA" sz="3000" dirty="0" smtClean="0">
                <a:latin typeface="pplxSerif"/>
              </a:rPr>
              <a:t> جاء </a:t>
            </a:r>
            <a:r>
              <a:rPr lang="ar-SA" sz="3000" dirty="0">
                <a:latin typeface="pplxSerif"/>
              </a:rPr>
              <a:t>مع </a:t>
            </a:r>
            <a:r>
              <a:rPr lang="en-US" sz="3000" dirty="0">
                <a:latin typeface="pplxSerif"/>
              </a:rPr>
              <a:t>Whole Genome </a:t>
            </a:r>
            <a:r>
              <a:rPr lang="en-US" sz="3000" dirty="0" smtClean="0">
                <a:latin typeface="pplxSerif"/>
              </a:rPr>
              <a:t>Sequencing </a:t>
            </a:r>
            <a:r>
              <a:rPr lang="ar-SA" sz="3000" dirty="0" smtClean="0">
                <a:latin typeface="pplxSerif"/>
              </a:rPr>
              <a:t>حيث </a:t>
            </a:r>
            <a:r>
              <a:rPr lang="ar-SA" sz="3000" dirty="0">
                <a:latin typeface="pplxSerif"/>
              </a:rPr>
              <a:t>صار بالإمكان مقارنة الجينوم الكامل بين العزلات، واستخدام مؤشرات مثل </a:t>
            </a:r>
            <a:r>
              <a:rPr lang="en-US" sz="3000" dirty="0" smtClean="0">
                <a:latin typeface="pplxSerif"/>
              </a:rPr>
              <a:t>ANI</a:t>
            </a:r>
            <a:r>
              <a:rPr lang="en-US" sz="3000" dirty="0">
                <a:latin typeface="pplxSerif"/>
              </a:rPr>
              <a:t> </a:t>
            </a:r>
            <a:r>
              <a:rPr lang="ar-SA" sz="3000" dirty="0" smtClean="0">
                <a:latin typeface="pplxSerif"/>
              </a:rPr>
              <a:t> لتقدير </a:t>
            </a:r>
            <a:r>
              <a:rPr lang="ar-SA" sz="3000" dirty="0">
                <a:latin typeface="pplxSerif"/>
              </a:rPr>
              <a:t>مدى القرابة بدقة أعلى بكثير من الطرق القديمة.</a:t>
            </a:r>
          </a:p>
          <a:p>
            <a:pPr algn="just" rtl="1"/>
            <a:r>
              <a:rPr lang="ar-SA" sz="3000" dirty="0">
                <a:latin typeface="pplxSerif"/>
              </a:rPr>
              <a:t>الميزة الأساسية للجينوم الكامل أنه يكشف الفروق الحقيقية بين الأنواع والسلالات، ويساعد على إعادة تصنيف كائنات كانت موضوعة </a:t>
            </a:r>
            <a:r>
              <a:rPr lang="ar-SA" sz="3000" dirty="0" smtClean="0">
                <a:latin typeface="pplxSerif"/>
              </a:rPr>
              <a:t>سابقاً </a:t>
            </a:r>
            <a:r>
              <a:rPr lang="ar-SA" sz="3000" dirty="0">
                <a:latin typeface="pplxSerif"/>
              </a:rPr>
              <a:t>في مجموعات غير دقيقة. وهذا التطور مهم </a:t>
            </a:r>
            <a:r>
              <a:rPr lang="ar-SA" sz="3000" dirty="0" smtClean="0">
                <a:latin typeface="pplxSerif"/>
              </a:rPr>
              <a:t>جداً </a:t>
            </a:r>
            <a:r>
              <a:rPr lang="ar-SA" sz="3000" dirty="0">
                <a:latin typeface="pplxSerif"/>
              </a:rPr>
              <a:t>إذا كانت لديك عيّنات بحثية أو سريرية وتتطلبين </a:t>
            </a:r>
            <a:r>
              <a:rPr lang="ar-SA" sz="3000" dirty="0" smtClean="0">
                <a:latin typeface="pplxSerif"/>
              </a:rPr>
              <a:t>تحديداً نوعياً </a:t>
            </a:r>
            <a:r>
              <a:rPr lang="ar-SA" sz="3000" dirty="0">
                <a:latin typeface="pplxSerif"/>
              </a:rPr>
              <a:t>عالي الدقة.</a:t>
            </a:r>
            <a:endParaRPr lang="ar-SA" sz="3000" b="0" i="0" dirty="0">
              <a:effectLst/>
              <a:latin typeface="pplxSerif"/>
            </a:endParaRPr>
          </a:p>
        </p:txBody>
      </p:sp>
    </p:spTree>
    <p:extLst>
      <p:ext uri="{BB962C8B-B14F-4D97-AF65-F5344CB8AC3E}">
        <p14:creationId xmlns:p14="http://schemas.microsoft.com/office/powerpoint/2010/main" val="73595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3630" y="513620"/>
            <a:ext cx="11179834" cy="5016758"/>
          </a:xfrm>
          <a:prstGeom prst="rect">
            <a:avLst/>
          </a:prstGeom>
        </p:spPr>
        <p:txBody>
          <a:bodyPr wrap="square">
            <a:spAutoFit/>
          </a:bodyPr>
          <a:lstStyle/>
          <a:p>
            <a:pPr algn="just" rtl="1"/>
            <a:r>
              <a:rPr lang="ar-SA" sz="3200" b="1" dirty="0">
                <a:latin typeface="pplxSerif"/>
              </a:rPr>
              <a:t>الكيمياء التصنيفية</a:t>
            </a:r>
          </a:p>
          <a:p>
            <a:pPr algn="just" rtl="1"/>
            <a:r>
              <a:rPr lang="en-US" sz="3200" b="1" dirty="0" smtClean="0">
                <a:latin typeface="pplxSerif"/>
              </a:rPr>
              <a:t>Chemotaxonomy</a:t>
            </a:r>
            <a:endParaRPr lang="en-US" sz="3200" dirty="0" smtClean="0">
              <a:latin typeface="pplxSerif"/>
            </a:endParaRPr>
          </a:p>
          <a:p>
            <a:pPr algn="just" rtl="1"/>
            <a:r>
              <a:rPr lang="ar-SA" sz="3200" b="1" dirty="0" smtClean="0">
                <a:latin typeface="pplxSerif"/>
              </a:rPr>
              <a:t> </a:t>
            </a:r>
            <a:r>
              <a:rPr lang="ar-SA" sz="3200" dirty="0" smtClean="0">
                <a:latin typeface="pplxSerif"/>
              </a:rPr>
              <a:t/>
            </a:r>
            <a:br>
              <a:rPr lang="ar-SA" sz="3200" dirty="0" smtClean="0">
                <a:latin typeface="pplxSerif"/>
              </a:rPr>
            </a:br>
            <a:r>
              <a:rPr lang="ar-SA" sz="3200" dirty="0" smtClean="0">
                <a:latin typeface="pplxSerif"/>
              </a:rPr>
              <a:t>الكيمياء التصنيفية تعتمد على تحليل مكونات خلوية ذات قيمة تصنيفية مثل:</a:t>
            </a:r>
          </a:p>
          <a:p>
            <a:pPr algn="just" rtl="1">
              <a:buFont typeface="Arial" panose="020B0604020202020204" pitchFamily="34" charset="0"/>
              <a:buChar char="•"/>
            </a:pPr>
            <a:r>
              <a:rPr lang="ar-SA" sz="3200" dirty="0" smtClean="0">
                <a:latin typeface="pplxSerif"/>
              </a:rPr>
              <a:t> الأحماض </a:t>
            </a:r>
            <a:r>
              <a:rPr lang="ar-SA" sz="3200" dirty="0">
                <a:latin typeface="pplxSerif"/>
              </a:rPr>
              <a:t>الدهنية.</a:t>
            </a:r>
          </a:p>
          <a:p>
            <a:pPr algn="just" rtl="1">
              <a:buFont typeface="Arial" panose="020B0604020202020204" pitchFamily="34" charset="0"/>
              <a:buChar char="•"/>
            </a:pPr>
            <a:r>
              <a:rPr lang="ar-SA" sz="3200" dirty="0" smtClean="0">
                <a:latin typeface="pplxSerif"/>
              </a:rPr>
              <a:t>تركيب </a:t>
            </a:r>
            <a:r>
              <a:rPr lang="ar-SA" sz="3200" dirty="0">
                <a:latin typeface="pplxSerif"/>
              </a:rPr>
              <a:t>الجدار الخلوي.</a:t>
            </a:r>
          </a:p>
          <a:p>
            <a:pPr algn="just" rtl="1">
              <a:buFont typeface="Arial" panose="020B0604020202020204" pitchFamily="34" charset="0"/>
              <a:buChar char="•"/>
            </a:pPr>
            <a:r>
              <a:rPr lang="ar-SA" sz="3200" dirty="0" smtClean="0">
                <a:latin typeface="pplxSerif"/>
              </a:rPr>
              <a:t> الدهون </a:t>
            </a:r>
            <a:r>
              <a:rPr lang="ar-SA" sz="3200" dirty="0">
                <a:latin typeface="pplxSerif"/>
              </a:rPr>
              <a:t>القطبية.</a:t>
            </a:r>
          </a:p>
          <a:p>
            <a:pPr algn="just" rtl="1">
              <a:buFont typeface="Arial" panose="020B0604020202020204" pitchFamily="34" charset="0"/>
              <a:buChar char="•"/>
            </a:pPr>
            <a:r>
              <a:rPr lang="ar-SA" sz="3200" dirty="0" smtClean="0">
                <a:latin typeface="pplxSerif"/>
              </a:rPr>
              <a:t> الببتيدوغليكان</a:t>
            </a:r>
            <a:r>
              <a:rPr lang="ar-SA" sz="3200" dirty="0">
                <a:latin typeface="pplxSerif"/>
              </a:rPr>
              <a:t>.</a:t>
            </a:r>
          </a:p>
          <a:p>
            <a:pPr algn="just" rtl="1"/>
            <a:r>
              <a:rPr lang="ar-SA" sz="3200" dirty="0">
                <a:latin typeface="pplxSerif"/>
              </a:rPr>
              <a:t>هذه الأدلة مهمة لأنها </a:t>
            </a:r>
            <a:r>
              <a:rPr lang="ar-SA" sz="3200" dirty="0" smtClean="0">
                <a:latin typeface="pplxSerif"/>
              </a:rPr>
              <a:t>غالبا </a:t>
            </a:r>
            <a:r>
              <a:rPr lang="ar-SA" sz="3200" dirty="0">
                <a:latin typeface="pplxSerif"/>
              </a:rPr>
              <a:t>تعكس خصائص مستقرة </a:t>
            </a:r>
            <a:r>
              <a:rPr lang="ar-SA" sz="3200" dirty="0" smtClean="0">
                <a:latin typeface="pplxSerif"/>
              </a:rPr>
              <a:t>نسبيا </a:t>
            </a:r>
            <a:r>
              <a:rPr lang="ar-SA" sz="3200" dirty="0">
                <a:latin typeface="pplxSerif"/>
              </a:rPr>
              <a:t>داخل مجموعات تصنيفية محددة، وتكمل المعلومات الجينية والظاهرية.</a:t>
            </a:r>
            <a:endParaRPr lang="ar-SA" sz="3200" b="0" i="0" dirty="0">
              <a:effectLst/>
              <a:latin typeface="pplxSerif"/>
            </a:endParaRPr>
          </a:p>
        </p:txBody>
      </p:sp>
    </p:spTree>
    <p:extLst>
      <p:ext uri="{BB962C8B-B14F-4D97-AF65-F5344CB8AC3E}">
        <p14:creationId xmlns:p14="http://schemas.microsoft.com/office/powerpoint/2010/main" val="1569958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2499</TotalTime>
  <Words>948</Words>
  <Application>Microsoft Office PowerPoint</Application>
  <PresentationFormat>Widescreen</PresentationFormat>
  <Paragraphs>56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__Roboto_9af398</vt:lpstr>
      <vt:lpstr>Arial</vt:lpstr>
      <vt:lpstr>Calibri</vt:lpstr>
      <vt:lpstr>Calibri Light</vt:lpstr>
      <vt:lpstr>fkGroteskNeue</vt:lpstr>
      <vt:lpstr>pplxSerif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 وأهداف العرض</dc:title>
  <dc:creator>user</dc:creator>
  <cp:lastModifiedBy>Abdulwahed F. Alrefaei</cp:lastModifiedBy>
  <cp:revision>113</cp:revision>
  <dcterms:created xsi:type="dcterms:W3CDTF">2025-10-13T17:31:52Z</dcterms:created>
  <dcterms:modified xsi:type="dcterms:W3CDTF">2026-03-31T09:51:31Z</dcterms:modified>
</cp:coreProperties>
</file>