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87" r:id="rId2"/>
    <p:sldId id="286" r:id="rId3"/>
    <p:sldId id="263" r:id="rId4"/>
    <p:sldId id="283" r:id="rId5"/>
    <p:sldId id="284" r:id="rId6"/>
    <p:sldId id="264" r:id="rId7"/>
    <p:sldId id="265" r:id="rId8"/>
    <p:sldId id="266" r:id="rId9"/>
    <p:sldId id="267" r:id="rId10"/>
    <p:sldId id="288" r:id="rId11"/>
    <p:sldId id="289" r:id="rId12"/>
    <p:sldId id="290" r:id="rId13"/>
    <p:sldId id="291" r:id="rId14"/>
    <p:sldId id="292"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4" autoAdjust="0"/>
    <p:restoredTop sz="94729" autoAdjust="0"/>
  </p:normalViewPr>
  <p:slideViewPr>
    <p:cSldViewPr>
      <p:cViewPr varScale="1">
        <p:scale>
          <a:sx n="69" d="100"/>
          <a:sy n="69" d="100"/>
        </p:scale>
        <p:origin x="1416" y="60"/>
      </p:cViewPr>
      <p:guideLst>
        <p:guide orient="horz" pos="2160"/>
        <p:guide pos="2880"/>
      </p:guideLst>
    </p:cSldViewPr>
  </p:slideViewPr>
  <p:outlineViewPr>
    <p:cViewPr>
      <p:scale>
        <a:sx n="33" d="100"/>
        <a:sy n="33" d="100"/>
      </p:scale>
      <p:origin x="0" y="2274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1405D2-38FE-431C-BD96-B22CABD211E5}"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F19B1F26-C919-4F2C-9877-61B498AA46FD}">
      <dgm:prSet phldrT="[Text]" custT="1"/>
      <dgm:spPr>
        <a:xfrm>
          <a:off x="2077698" y="483874"/>
          <a:ext cx="1309739" cy="780159"/>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ar-SA" sz="1400" b="1">
              <a:solidFill>
                <a:sysClr val="windowText" lastClr="000000"/>
              </a:solidFill>
              <a:latin typeface="Simplified Arabic" pitchFamily="18" charset="-78"/>
              <a:ea typeface="+mn-ea"/>
              <a:cs typeface="Simplified Arabic" pitchFamily="18" charset="-78"/>
            </a:rPr>
            <a:t>دراسة الجدوى لأي مشروع يحتاج إلى</a:t>
          </a:r>
          <a:endParaRPr lang="en-US" sz="1400" b="1">
            <a:solidFill>
              <a:sysClr val="windowText" lastClr="000000"/>
            </a:solidFill>
            <a:latin typeface="Simplified Arabic" pitchFamily="18" charset="-78"/>
            <a:ea typeface="+mn-ea"/>
            <a:cs typeface="Simplified Arabic" pitchFamily="18" charset="-78"/>
          </a:endParaRPr>
        </a:p>
      </dgm:t>
    </dgm:pt>
    <dgm:pt modelId="{D8A4E95A-BC2D-4F9A-B3FE-AEE68738B426}" type="parTrans" cxnId="{A73E3664-82D2-407B-A05C-FD453B829EA1}">
      <dgm:prSet/>
      <dgm:spPr/>
      <dgm:t>
        <a:bodyPr/>
        <a:lstStyle/>
        <a:p>
          <a:pPr algn="ctr"/>
          <a:endParaRPr lang="en-US" sz="1200" b="1">
            <a:latin typeface="Simplified Arabic" pitchFamily="18" charset="-78"/>
            <a:cs typeface="Simplified Arabic" pitchFamily="18" charset="-78"/>
          </a:endParaRPr>
        </a:p>
      </dgm:t>
    </dgm:pt>
    <dgm:pt modelId="{70D8FC72-9A56-460A-8383-EBF98BCE4FC2}" type="sibTrans" cxnId="{A73E3664-82D2-407B-A05C-FD453B829EA1}">
      <dgm:prSet/>
      <dgm:spPr/>
      <dgm:t>
        <a:bodyPr/>
        <a:lstStyle/>
        <a:p>
          <a:pPr algn="ctr"/>
          <a:endParaRPr lang="en-US" sz="1200" b="1">
            <a:latin typeface="Simplified Arabic" pitchFamily="18" charset="-78"/>
            <a:cs typeface="Simplified Arabic" pitchFamily="18" charset="-78"/>
          </a:endParaRPr>
        </a:p>
      </dgm:t>
    </dgm:pt>
    <dgm:pt modelId="{AAF5C42D-94DD-4393-BB27-78EB2E75947F}">
      <dgm:prSet phldrT="[Text]" custT="1"/>
      <dgm:spPr>
        <a:xfrm>
          <a:off x="225452" y="1735361"/>
          <a:ext cx="726971" cy="545230"/>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ar-SA" sz="1200" b="1">
              <a:solidFill>
                <a:sysClr val="windowText" lastClr="000000"/>
              </a:solidFill>
              <a:latin typeface="Simplified Arabic" pitchFamily="18" charset="-78"/>
              <a:ea typeface="+mn-ea"/>
              <a:cs typeface="Simplified Arabic" pitchFamily="18" charset="-78"/>
            </a:rPr>
            <a:t>دراسة الجدوى  البيئية</a:t>
          </a:r>
          <a:endParaRPr lang="en-US" sz="1200" b="1">
            <a:solidFill>
              <a:sysClr val="windowText" lastClr="000000"/>
            </a:solidFill>
            <a:latin typeface="Simplified Arabic" pitchFamily="18" charset="-78"/>
            <a:ea typeface="+mn-ea"/>
            <a:cs typeface="Simplified Arabic" pitchFamily="18" charset="-78"/>
          </a:endParaRPr>
        </a:p>
      </dgm:t>
    </dgm:pt>
    <dgm:pt modelId="{E665CCC9-14DE-45AD-8B48-BCD1D0400F73}" type="parTrans" cxnId="{722A2E42-4FE9-4DE2-82BF-549D5F61CDD7}">
      <dgm:prSet/>
      <dgm:spPr>
        <a:xfrm>
          <a:off x="588938" y="1264033"/>
          <a:ext cx="2143630" cy="471328"/>
        </a:xfrm>
        <a:noFill/>
        <a:ln w="25400" cap="flat" cmpd="sng" algn="ctr">
          <a:solidFill>
            <a:srgbClr val="4F81BD">
              <a:shade val="60000"/>
              <a:hueOff val="0"/>
              <a:satOff val="0"/>
              <a:lumOff val="0"/>
              <a:alphaOff val="0"/>
            </a:srgbClr>
          </a:solidFill>
          <a:prstDash val="solid"/>
        </a:ln>
        <a:effectLst/>
      </dgm:spPr>
      <dgm:t>
        <a:bodyPr/>
        <a:lstStyle/>
        <a:p>
          <a:pPr algn="ctr"/>
          <a:endParaRPr lang="en-US" sz="1200" b="1">
            <a:latin typeface="Simplified Arabic" pitchFamily="18" charset="-78"/>
            <a:cs typeface="Simplified Arabic" pitchFamily="18" charset="-78"/>
          </a:endParaRPr>
        </a:p>
      </dgm:t>
    </dgm:pt>
    <dgm:pt modelId="{5551371D-808D-43AF-9B4D-B77EEE32E4EF}" type="sibTrans" cxnId="{722A2E42-4FE9-4DE2-82BF-549D5F61CDD7}">
      <dgm:prSet/>
      <dgm:spPr/>
      <dgm:t>
        <a:bodyPr/>
        <a:lstStyle/>
        <a:p>
          <a:pPr algn="ctr"/>
          <a:endParaRPr lang="en-US" sz="1200" b="1">
            <a:latin typeface="Simplified Arabic" pitchFamily="18" charset="-78"/>
            <a:cs typeface="Simplified Arabic" pitchFamily="18" charset="-78"/>
          </a:endParaRPr>
        </a:p>
      </dgm:t>
    </dgm:pt>
    <dgm:pt modelId="{E9514BCB-1771-4C7E-8A20-56EC909415C9}">
      <dgm:prSet phldrT="[Text]" custT="1"/>
      <dgm:spPr>
        <a:xfrm>
          <a:off x="1431874" y="1746099"/>
          <a:ext cx="776123" cy="539999"/>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ar-SA" sz="1200" b="1" dirty="0">
              <a:solidFill>
                <a:sysClr val="windowText" lastClr="000000"/>
              </a:solidFill>
              <a:latin typeface="Simplified Arabic" pitchFamily="18" charset="-78"/>
              <a:ea typeface="+mn-ea"/>
              <a:cs typeface="Simplified Arabic" pitchFamily="18" charset="-78"/>
            </a:rPr>
            <a:t>دراسة الجدوى الاقتصادية</a:t>
          </a:r>
          <a:endParaRPr lang="en-US" sz="1200" b="1" dirty="0">
            <a:solidFill>
              <a:sysClr val="windowText" lastClr="000000"/>
            </a:solidFill>
            <a:latin typeface="Simplified Arabic" pitchFamily="18" charset="-78"/>
            <a:ea typeface="+mn-ea"/>
            <a:cs typeface="Simplified Arabic" pitchFamily="18" charset="-78"/>
          </a:endParaRPr>
        </a:p>
      </dgm:t>
    </dgm:pt>
    <dgm:pt modelId="{95EE612E-1C26-4DE3-A34D-206FC1A29DF3}" type="parTrans" cxnId="{8890D6C4-631A-48CB-901B-4B8EB8F09AF4}">
      <dgm:prSet/>
      <dgm:spPr>
        <a:xfrm>
          <a:off x="1819936" y="1264033"/>
          <a:ext cx="912632" cy="482065"/>
        </a:xfrm>
        <a:noFill/>
        <a:ln w="25400" cap="flat" cmpd="sng" algn="ctr">
          <a:solidFill>
            <a:srgbClr val="4F81BD">
              <a:shade val="60000"/>
              <a:hueOff val="0"/>
              <a:satOff val="0"/>
              <a:lumOff val="0"/>
              <a:alphaOff val="0"/>
            </a:srgbClr>
          </a:solidFill>
          <a:prstDash val="solid"/>
        </a:ln>
        <a:effectLst/>
      </dgm:spPr>
      <dgm:t>
        <a:bodyPr/>
        <a:lstStyle/>
        <a:p>
          <a:pPr algn="ctr"/>
          <a:endParaRPr lang="en-US" sz="1200" b="1">
            <a:latin typeface="Simplified Arabic" pitchFamily="18" charset="-78"/>
            <a:cs typeface="Simplified Arabic" pitchFamily="18" charset="-78"/>
          </a:endParaRPr>
        </a:p>
      </dgm:t>
    </dgm:pt>
    <dgm:pt modelId="{57F296F5-BCF8-490C-BA02-2F6EF93D5115}" type="sibTrans" cxnId="{8890D6C4-631A-48CB-901B-4B8EB8F09AF4}">
      <dgm:prSet/>
      <dgm:spPr/>
      <dgm:t>
        <a:bodyPr/>
        <a:lstStyle/>
        <a:p>
          <a:pPr algn="ctr"/>
          <a:endParaRPr lang="en-US" sz="1200" b="1">
            <a:latin typeface="Simplified Arabic" pitchFamily="18" charset="-78"/>
            <a:cs typeface="Simplified Arabic" pitchFamily="18" charset="-78"/>
          </a:endParaRPr>
        </a:p>
      </dgm:t>
    </dgm:pt>
    <dgm:pt modelId="{24B5F6C6-7515-4B8E-A2C6-73DFE874380B}">
      <dgm:prSet phldrT="[Text]" custT="1"/>
      <dgm:spPr>
        <a:xfrm>
          <a:off x="3154744" y="1746099"/>
          <a:ext cx="776123" cy="539999"/>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ar-SA" sz="1200" b="1" dirty="0">
              <a:solidFill>
                <a:sysClr val="windowText" lastClr="000000"/>
              </a:solidFill>
              <a:latin typeface="Simplified Arabic" pitchFamily="18" charset="-78"/>
              <a:ea typeface="+mn-ea"/>
              <a:cs typeface="Simplified Arabic" pitchFamily="18" charset="-78"/>
            </a:rPr>
            <a:t>دراسة الجدوى التسويقية</a:t>
          </a:r>
          <a:endParaRPr lang="en-US" sz="1200" b="1" dirty="0">
            <a:solidFill>
              <a:sysClr val="windowText" lastClr="000000"/>
            </a:solidFill>
            <a:latin typeface="Simplified Arabic" pitchFamily="18" charset="-78"/>
            <a:ea typeface="+mn-ea"/>
            <a:cs typeface="Simplified Arabic" pitchFamily="18" charset="-78"/>
          </a:endParaRPr>
        </a:p>
      </dgm:t>
    </dgm:pt>
    <dgm:pt modelId="{718B7B39-8F4E-4D47-B597-E153662A4A78}" type="sibTrans" cxnId="{5911618D-9228-48D7-B571-6BD470355F69}">
      <dgm:prSet/>
      <dgm:spPr/>
      <dgm:t>
        <a:bodyPr/>
        <a:lstStyle/>
        <a:p>
          <a:pPr algn="ctr"/>
          <a:endParaRPr lang="en-US" sz="1200" b="1">
            <a:latin typeface="Simplified Arabic" pitchFamily="18" charset="-78"/>
            <a:cs typeface="Simplified Arabic" pitchFamily="18" charset="-78"/>
          </a:endParaRPr>
        </a:p>
      </dgm:t>
    </dgm:pt>
    <dgm:pt modelId="{6D9B2560-8401-4670-8087-B6A0EF3FD5B8}" type="parTrans" cxnId="{5911618D-9228-48D7-B571-6BD470355F69}">
      <dgm:prSet/>
      <dgm:spPr>
        <a:xfrm>
          <a:off x="2732568" y="1264033"/>
          <a:ext cx="810238" cy="482065"/>
        </a:xfrm>
        <a:noFill/>
        <a:ln w="25400" cap="flat" cmpd="sng" algn="ctr">
          <a:solidFill>
            <a:srgbClr val="4F81BD">
              <a:shade val="60000"/>
              <a:hueOff val="0"/>
              <a:satOff val="0"/>
              <a:lumOff val="0"/>
              <a:alphaOff val="0"/>
            </a:srgbClr>
          </a:solidFill>
          <a:prstDash val="solid"/>
        </a:ln>
        <a:effectLst/>
      </dgm:spPr>
      <dgm:t>
        <a:bodyPr/>
        <a:lstStyle/>
        <a:p>
          <a:pPr algn="ctr"/>
          <a:endParaRPr lang="en-US" sz="1200" b="1">
            <a:latin typeface="Simplified Arabic" pitchFamily="18" charset="-78"/>
            <a:cs typeface="Simplified Arabic" pitchFamily="18" charset="-78"/>
          </a:endParaRPr>
        </a:p>
      </dgm:t>
    </dgm:pt>
    <dgm:pt modelId="{0E47AB16-AC35-444E-B508-900DC85F281B}">
      <dgm:prSet phldrT="[Text]" custT="1"/>
      <dgm:spPr>
        <a:xfrm>
          <a:off x="3718062" y="2511543"/>
          <a:ext cx="776123" cy="539999"/>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ar-SA" sz="1200" b="1" dirty="0">
              <a:solidFill>
                <a:sysClr val="windowText" lastClr="000000"/>
              </a:solidFill>
              <a:latin typeface="Simplified Arabic" pitchFamily="18" charset="-78"/>
              <a:ea typeface="+mn-ea"/>
              <a:cs typeface="Simplified Arabic" pitchFamily="18" charset="-78"/>
            </a:rPr>
            <a:t>دراسة الجدوى المالية</a:t>
          </a:r>
          <a:endParaRPr lang="en-US" sz="1200" b="1" dirty="0">
            <a:solidFill>
              <a:sysClr val="windowText" lastClr="000000"/>
            </a:solidFill>
            <a:latin typeface="Simplified Arabic" pitchFamily="18" charset="-78"/>
            <a:ea typeface="+mn-ea"/>
            <a:cs typeface="Simplified Arabic" pitchFamily="18" charset="-78"/>
          </a:endParaRPr>
        </a:p>
      </dgm:t>
    </dgm:pt>
    <dgm:pt modelId="{492AA641-57AF-4537-824C-F287C1A507BA}" type="parTrans" cxnId="{1F7357E4-2B63-423D-9342-35FDF66C4D5B}">
      <dgm:prSet/>
      <dgm:spPr>
        <a:xfrm>
          <a:off x="2732568" y="1264033"/>
          <a:ext cx="1373556" cy="1247509"/>
        </a:xfrm>
        <a:noFill/>
        <a:ln w="25400" cap="flat" cmpd="sng" algn="ctr">
          <a:solidFill>
            <a:srgbClr val="4F81BD">
              <a:shade val="60000"/>
              <a:hueOff val="0"/>
              <a:satOff val="0"/>
              <a:lumOff val="0"/>
              <a:alphaOff val="0"/>
            </a:srgbClr>
          </a:solidFill>
          <a:prstDash val="solid"/>
        </a:ln>
        <a:effectLst/>
      </dgm:spPr>
      <dgm:t>
        <a:bodyPr/>
        <a:lstStyle/>
        <a:p>
          <a:pPr algn="ctr"/>
          <a:endParaRPr lang="en-US" sz="1200" b="1">
            <a:latin typeface="Simplified Arabic" pitchFamily="18" charset="-78"/>
            <a:cs typeface="Simplified Arabic" pitchFamily="18" charset="-78"/>
          </a:endParaRPr>
        </a:p>
      </dgm:t>
    </dgm:pt>
    <dgm:pt modelId="{B590D702-C8F2-4413-A789-2376F2562368}" type="sibTrans" cxnId="{1F7357E4-2B63-423D-9342-35FDF66C4D5B}">
      <dgm:prSet/>
      <dgm:spPr/>
      <dgm:t>
        <a:bodyPr/>
        <a:lstStyle/>
        <a:p>
          <a:pPr algn="ctr"/>
          <a:endParaRPr lang="en-US" sz="1200" b="1">
            <a:latin typeface="Simplified Arabic" pitchFamily="18" charset="-78"/>
            <a:cs typeface="Simplified Arabic" pitchFamily="18" charset="-78"/>
          </a:endParaRPr>
        </a:p>
      </dgm:t>
    </dgm:pt>
    <dgm:pt modelId="{57EDACEC-A32C-4022-A364-CE8BED16E1AD}">
      <dgm:prSet custT="1"/>
      <dgm:spPr>
        <a:xfrm>
          <a:off x="4431762" y="1735361"/>
          <a:ext cx="776123" cy="539999"/>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ar-SA" sz="1200" b="1">
              <a:solidFill>
                <a:sysClr val="windowText" lastClr="000000"/>
              </a:solidFill>
              <a:latin typeface="Simplified Arabic" pitchFamily="18" charset="-78"/>
              <a:ea typeface="+mn-ea"/>
              <a:cs typeface="Simplified Arabic" pitchFamily="18" charset="-78"/>
            </a:rPr>
            <a:t>دراسة الجدوى الفنية</a:t>
          </a:r>
          <a:endParaRPr lang="en-US" sz="1200" b="1">
            <a:solidFill>
              <a:sysClr val="windowText" lastClr="000000"/>
            </a:solidFill>
            <a:latin typeface="Simplified Arabic" pitchFamily="18" charset="-78"/>
            <a:ea typeface="+mn-ea"/>
            <a:cs typeface="Simplified Arabic" pitchFamily="18" charset="-78"/>
          </a:endParaRPr>
        </a:p>
      </dgm:t>
    </dgm:pt>
    <dgm:pt modelId="{54E4FDB4-4BF2-46D2-A559-E46AE20AC349}" type="parTrans" cxnId="{697C211F-6864-4748-AB76-250B218619BF}">
      <dgm:prSet/>
      <dgm:spPr>
        <a:xfrm>
          <a:off x="2732568" y="1264033"/>
          <a:ext cx="2087256" cy="471328"/>
        </a:xfrm>
        <a:noFill/>
        <a:ln w="25400" cap="flat" cmpd="sng" algn="ctr">
          <a:solidFill>
            <a:srgbClr val="4F81BD">
              <a:shade val="60000"/>
              <a:hueOff val="0"/>
              <a:satOff val="0"/>
              <a:lumOff val="0"/>
              <a:alphaOff val="0"/>
            </a:srgbClr>
          </a:solidFill>
          <a:prstDash val="solid"/>
        </a:ln>
        <a:effectLst/>
      </dgm:spPr>
      <dgm:t>
        <a:bodyPr/>
        <a:lstStyle/>
        <a:p>
          <a:pPr algn="ctr"/>
          <a:endParaRPr lang="en-US" sz="1200" b="1">
            <a:latin typeface="Simplified Arabic" pitchFamily="18" charset="-78"/>
            <a:cs typeface="Simplified Arabic" pitchFamily="18" charset="-78"/>
          </a:endParaRPr>
        </a:p>
      </dgm:t>
    </dgm:pt>
    <dgm:pt modelId="{ADD716CD-EDD8-48B3-9171-2F30813BDF1A}" type="sibTrans" cxnId="{697C211F-6864-4748-AB76-250B218619BF}">
      <dgm:prSet/>
      <dgm:spPr/>
      <dgm:t>
        <a:bodyPr/>
        <a:lstStyle/>
        <a:p>
          <a:pPr algn="ctr"/>
          <a:endParaRPr lang="en-US" sz="1200" b="1">
            <a:latin typeface="Simplified Arabic" pitchFamily="18" charset="-78"/>
            <a:cs typeface="Simplified Arabic" pitchFamily="18" charset="-78"/>
          </a:endParaRPr>
        </a:p>
      </dgm:t>
    </dgm:pt>
    <dgm:pt modelId="{F5AFE7A8-F6A4-4CFE-9E91-DA6D974F9A4B}">
      <dgm:prSet custT="1"/>
      <dgm:spPr>
        <a:xfrm>
          <a:off x="825582" y="2507600"/>
          <a:ext cx="776123" cy="539999"/>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ar-SA" sz="1200" b="1" dirty="0">
              <a:solidFill>
                <a:sysClr val="windowText" lastClr="000000"/>
              </a:solidFill>
              <a:latin typeface="Simplified Arabic" pitchFamily="18" charset="-78"/>
              <a:ea typeface="+mn-ea"/>
              <a:cs typeface="Simplified Arabic" pitchFamily="18" charset="-78"/>
            </a:rPr>
            <a:t>دراسة الجدوى الاجتماعية</a:t>
          </a:r>
          <a:endParaRPr lang="en-US" sz="1200" b="1" dirty="0">
            <a:solidFill>
              <a:sysClr val="windowText" lastClr="000000"/>
            </a:solidFill>
            <a:latin typeface="Simplified Arabic" pitchFamily="18" charset="-78"/>
            <a:ea typeface="+mn-ea"/>
            <a:cs typeface="Simplified Arabic" pitchFamily="18" charset="-78"/>
          </a:endParaRPr>
        </a:p>
      </dgm:t>
    </dgm:pt>
    <dgm:pt modelId="{4761E824-CCC9-4826-B011-A71728700B82}" type="parTrans" cxnId="{36DF5455-C477-430F-A61F-F3E0ACD5E616}">
      <dgm:prSet/>
      <dgm:spPr>
        <a:xfrm>
          <a:off x="1213643" y="1264033"/>
          <a:ext cx="1518924" cy="1243567"/>
        </a:xfrm>
        <a:noFill/>
        <a:ln w="25400" cap="flat" cmpd="sng" algn="ctr">
          <a:solidFill>
            <a:srgbClr val="4F81BD">
              <a:shade val="60000"/>
              <a:hueOff val="0"/>
              <a:satOff val="0"/>
              <a:lumOff val="0"/>
              <a:alphaOff val="0"/>
            </a:srgbClr>
          </a:solidFill>
          <a:prstDash val="solid"/>
        </a:ln>
        <a:effectLst/>
      </dgm:spPr>
      <dgm:t>
        <a:bodyPr/>
        <a:lstStyle/>
        <a:p>
          <a:pPr algn="ctr"/>
          <a:endParaRPr lang="en-US" sz="1200" b="1">
            <a:latin typeface="Simplified Arabic" pitchFamily="18" charset="-78"/>
            <a:cs typeface="Simplified Arabic" pitchFamily="18" charset="-78"/>
          </a:endParaRPr>
        </a:p>
      </dgm:t>
    </dgm:pt>
    <dgm:pt modelId="{3C5A7FE7-CEE6-447F-A5F2-BA3348A053F1}" type="sibTrans" cxnId="{36DF5455-C477-430F-A61F-F3E0ACD5E616}">
      <dgm:prSet/>
      <dgm:spPr/>
      <dgm:t>
        <a:bodyPr/>
        <a:lstStyle/>
        <a:p>
          <a:pPr algn="ctr"/>
          <a:endParaRPr lang="en-US" sz="1200" b="1">
            <a:latin typeface="Simplified Arabic" pitchFamily="18" charset="-78"/>
            <a:cs typeface="Simplified Arabic" pitchFamily="18" charset="-78"/>
          </a:endParaRPr>
        </a:p>
      </dgm:t>
    </dgm:pt>
    <dgm:pt modelId="{80CA2B66-EDFD-4CE3-B094-EDC80C7830D0}" type="pres">
      <dgm:prSet presAssocID="{701405D2-38FE-431C-BD96-B22CABD211E5}" presName="hierChild1" presStyleCnt="0">
        <dgm:presLayoutVars>
          <dgm:orgChart val="1"/>
          <dgm:chPref val="1"/>
          <dgm:dir/>
          <dgm:animOne val="branch"/>
          <dgm:animLvl val="lvl"/>
          <dgm:resizeHandles/>
        </dgm:presLayoutVars>
      </dgm:prSet>
      <dgm:spPr/>
      <dgm:t>
        <a:bodyPr/>
        <a:lstStyle/>
        <a:p>
          <a:pPr rtl="1"/>
          <a:endParaRPr lang="ar-SA"/>
        </a:p>
      </dgm:t>
    </dgm:pt>
    <dgm:pt modelId="{52EEAE7B-0F80-4B37-82F4-342ED04CAEA9}" type="pres">
      <dgm:prSet presAssocID="{F19B1F26-C919-4F2C-9877-61B498AA46FD}" presName="hierRoot1" presStyleCnt="0">
        <dgm:presLayoutVars>
          <dgm:hierBranch val="init"/>
        </dgm:presLayoutVars>
      </dgm:prSet>
      <dgm:spPr/>
    </dgm:pt>
    <dgm:pt modelId="{CA9432BB-ACC5-4872-A4F0-42AA8FD8B074}" type="pres">
      <dgm:prSet presAssocID="{F19B1F26-C919-4F2C-9877-61B498AA46FD}" presName="rootComposite1" presStyleCnt="0"/>
      <dgm:spPr/>
    </dgm:pt>
    <dgm:pt modelId="{C302A984-F431-4E3A-981B-89181E14EAD1}" type="pres">
      <dgm:prSet presAssocID="{F19B1F26-C919-4F2C-9877-61B498AA46FD}" presName="rootText1" presStyleLbl="node0" presStyleIdx="0" presStyleCnt="1" custScaleX="168754" custScaleY="201040" custLinFactNeighborX="2740" custLinFactNeighborY="-79457">
        <dgm:presLayoutVars>
          <dgm:chPref val="3"/>
        </dgm:presLayoutVars>
      </dgm:prSet>
      <dgm:spPr>
        <a:prstGeom prst="rect">
          <a:avLst/>
        </a:prstGeom>
      </dgm:spPr>
      <dgm:t>
        <a:bodyPr/>
        <a:lstStyle/>
        <a:p>
          <a:pPr rtl="1"/>
          <a:endParaRPr lang="ar-SA"/>
        </a:p>
      </dgm:t>
    </dgm:pt>
    <dgm:pt modelId="{2CC226B7-F191-4FD2-BEAE-8BB6288F26B8}" type="pres">
      <dgm:prSet presAssocID="{F19B1F26-C919-4F2C-9877-61B498AA46FD}" presName="rootConnector1" presStyleLbl="node1" presStyleIdx="0" presStyleCnt="0"/>
      <dgm:spPr/>
      <dgm:t>
        <a:bodyPr/>
        <a:lstStyle/>
        <a:p>
          <a:pPr rtl="1"/>
          <a:endParaRPr lang="ar-SA"/>
        </a:p>
      </dgm:t>
    </dgm:pt>
    <dgm:pt modelId="{15CE6481-FC1C-4F34-A61A-F262B484E591}" type="pres">
      <dgm:prSet presAssocID="{F19B1F26-C919-4F2C-9877-61B498AA46FD}" presName="hierChild2" presStyleCnt="0"/>
      <dgm:spPr/>
    </dgm:pt>
    <dgm:pt modelId="{37FE5C25-D7FB-4D41-AC5C-769AC62DCFE2}" type="pres">
      <dgm:prSet presAssocID="{E665CCC9-14DE-45AD-8B48-BCD1D0400F73}" presName="Name37" presStyleLbl="parChTrans1D2" presStyleIdx="0" presStyleCnt="6"/>
      <dgm:spPr>
        <a:custGeom>
          <a:avLst/>
          <a:gdLst/>
          <a:ahLst/>
          <a:cxnLst/>
          <a:rect l="0" t="0" r="0" b="0"/>
          <a:pathLst>
            <a:path>
              <a:moveTo>
                <a:pt x="2143630" y="0"/>
              </a:moveTo>
              <a:lnTo>
                <a:pt x="2143630" y="389835"/>
              </a:lnTo>
              <a:lnTo>
                <a:pt x="0" y="389835"/>
              </a:lnTo>
              <a:lnTo>
                <a:pt x="0" y="471328"/>
              </a:lnTo>
            </a:path>
          </a:pathLst>
        </a:custGeom>
      </dgm:spPr>
      <dgm:t>
        <a:bodyPr/>
        <a:lstStyle/>
        <a:p>
          <a:pPr rtl="1"/>
          <a:endParaRPr lang="ar-SA"/>
        </a:p>
      </dgm:t>
    </dgm:pt>
    <dgm:pt modelId="{BA31922B-D64E-4876-A2DA-327A5F1088DA}" type="pres">
      <dgm:prSet presAssocID="{AAF5C42D-94DD-4393-BB27-78EB2E75947F}" presName="hierRoot2" presStyleCnt="0">
        <dgm:presLayoutVars>
          <dgm:hierBranch val="init"/>
        </dgm:presLayoutVars>
      </dgm:prSet>
      <dgm:spPr/>
    </dgm:pt>
    <dgm:pt modelId="{C99CD9FD-61B7-4E17-B40F-7A6E945B5398}" type="pres">
      <dgm:prSet presAssocID="{AAF5C42D-94DD-4393-BB27-78EB2E75947F}" presName="rootComposite" presStyleCnt="0"/>
      <dgm:spPr/>
    </dgm:pt>
    <dgm:pt modelId="{1403C665-A885-430C-B7DA-632CD69391F8}" type="pres">
      <dgm:prSet presAssocID="{AAF5C42D-94DD-4393-BB27-78EB2E75947F}" presName="rootText" presStyleLbl="node2" presStyleIdx="0" presStyleCnt="6" custScaleX="93667" custScaleY="140501" custLinFactNeighborX="29043">
        <dgm:presLayoutVars>
          <dgm:chPref val="3"/>
        </dgm:presLayoutVars>
      </dgm:prSet>
      <dgm:spPr>
        <a:prstGeom prst="rect">
          <a:avLst/>
        </a:prstGeom>
      </dgm:spPr>
      <dgm:t>
        <a:bodyPr/>
        <a:lstStyle/>
        <a:p>
          <a:pPr rtl="1"/>
          <a:endParaRPr lang="ar-SA"/>
        </a:p>
      </dgm:t>
    </dgm:pt>
    <dgm:pt modelId="{7AFD5115-F9EC-48C1-9A40-9B4FB78C016A}" type="pres">
      <dgm:prSet presAssocID="{AAF5C42D-94DD-4393-BB27-78EB2E75947F}" presName="rootConnector" presStyleLbl="node2" presStyleIdx="0" presStyleCnt="6"/>
      <dgm:spPr/>
      <dgm:t>
        <a:bodyPr/>
        <a:lstStyle/>
        <a:p>
          <a:pPr rtl="1"/>
          <a:endParaRPr lang="ar-SA"/>
        </a:p>
      </dgm:t>
    </dgm:pt>
    <dgm:pt modelId="{27A0C82F-2FD3-442D-B9BD-E18D94E0A1E2}" type="pres">
      <dgm:prSet presAssocID="{AAF5C42D-94DD-4393-BB27-78EB2E75947F}" presName="hierChild4" presStyleCnt="0"/>
      <dgm:spPr/>
    </dgm:pt>
    <dgm:pt modelId="{FDE8729A-B4D8-4B29-BFBC-9939D3A16481}" type="pres">
      <dgm:prSet presAssocID="{AAF5C42D-94DD-4393-BB27-78EB2E75947F}" presName="hierChild5" presStyleCnt="0"/>
      <dgm:spPr/>
    </dgm:pt>
    <dgm:pt modelId="{061D6F47-57A0-41FB-B457-0B93B0D77BA2}" type="pres">
      <dgm:prSet presAssocID="{4761E824-CCC9-4826-B011-A71728700B82}" presName="Name37" presStyleLbl="parChTrans1D2" presStyleIdx="1" presStyleCnt="6"/>
      <dgm:spPr>
        <a:custGeom>
          <a:avLst/>
          <a:gdLst/>
          <a:ahLst/>
          <a:cxnLst/>
          <a:rect l="0" t="0" r="0" b="0"/>
          <a:pathLst>
            <a:path>
              <a:moveTo>
                <a:pt x="1518924" y="0"/>
              </a:moveTo>
              <a:lnTo>
                <a:pt x="1518924" y="1162074"/>
              </a:lnTo>
              <a:lnTo>
                <a:pt x="0" y="1162074"/>
              </a:lnTo>
              <a:lnTo>
                <a:pt x="0" y="1243567"/>
              </a:lnTo>
            </a:path>
          </a:pathLst>
        </a:custGeom>
      </dgm:spPr>
      <dgm:t>
        <a:bodyPr/>
        <a:lstStyle/>
        <a:p>
          <a:pPr rtl="1"/>
          <a:endParaRPr lang="ar-SA"/>
        </a:p>
      </dgm:t>
    </dgm:pt>
    <dgm:pt modelId="{F09B9346-5700-41FC-8CA3-E8E8FBC05EE1}" type="pres">
      <dgm:prSet presAssocID="{F5AFE7A8-F6A4-4CFE-9E91-DA6D974F9A4B}" presName="hierRoot2" presStyleCnt="0">
        <dgm:presLayoutVars>
          <dgm:hierBranch val="init"/>
        </dgm:presLayoutVars>
      </dgm:prSet>
      <dgm:spPr/>
    </dgm:pt>
    <dgm:pt modelId="{D6B32733-1C73-4B61-9DE5-4133CD78883B}" type="pres">
      <dgm:prSet presAssocID="{F5AFE7A8-F6A4-4CFE-9E91-DA6D974F9A4B}" presName="rootComposite" presStyleCnt="0"/>
      <dgm:spPr/>
    </dgm:pt>
    <dgm:pt modelId="{610F7098-9EF0-494B-ADB1-5DF9369ABE04}" type="pres">
      <dgm:prSet presAssocID="{F5AFE7A8-F6A4-4CFE-9E91-DA6D974F9A4B}" presName="rootText" presStyleLbl="node2" presStyleIdx="1" presStyleCnt="6" custScaleY="139153" custLinFactY="35037" custLinFactNeighborX="11748" custLinFactNeighborY="100000">
        <dgm:presLayoutVars>
          <dgm:chPref val="3"/>
        </dgm:presLayoutVars>
      </dgm:prSet>
      <dgm:spPr>
        <a:prstGeom prst="rect">
          <a:avLst/>
        </a:prstGeom>
      </dgm:spPr>
      <dgm:t>
        <a:bodyPr/>
        <a:lstStyle/>
        <a:p>
          <a:pPr rtl="1"/>
          <a:endParaRPr lang="ar-SA"/>
        </a:p>
      </dgm:t>
    </dgm:pt>
    <dgm:pt modelId="{D02756C3-42BA-4455-9C19-22649E26CFB5}" type="pres">
      <dgm:prSet presAssocID="{F5AFE7A8-F6A4-4CFE-9E91-DA6D974F9A4B}" presName="rootConnector" presStyleLbl="node2" presStyleIdx="1" presStyleCnt="6"/>
      <dgm:spPr/>
      <dgm:t>
        <a:bodyPr/>
        <a:lstStyle/>
        <a:p>
          <a:pPr rtl="1"/>
          <a:endParaRPr lang="ar-SA"/>
        </a:p>
      </dgm:t>
    </dgm:pt>
    <dgm:pt modelId="{F75FB191-4B10-4CDA-A017-1770420291EC}" type="pres">
      <dgm:prSet presAssocID="{F5AFE7A8-F6A4-4CFE-9E91-DA6D974F9A4B}" presName="hierChild4" presStyleCnt="0"/>
      <dgm:spPr/>
    </dgm:pt>
    <dgm:pt modelId="{F0AB23E5-22D7-48F2-8F75-7C70EC7D1F0C}" type="pres">
      <dgm:prSet presAssocID="{F5AFE7A8-F6A4-4CFE-9E91-DA6D974F9A4B}" presName="hierChild5" presStyleCnt="0"/>
      <dgm:spPr/>
    </dgm:pt>
    <dgm:pt modelId="{C6CBF6BD-124E-407E-BDFA-6670EF9103DA}" type="pres">
      <dgm:prSet presAssocID="{95EE612E-1C26-4DE3-A34D-206FC1A29DF3}" presName="Name37" presStyleLbl="parChTrans1D2" presStyleIdx="2" presStyleCnt="6"/>
      <dgm:spPr>
        <a:custGeom>
          <a:avLst/>
          <a:gdLst/>
          <a:ahLst/>
          <a:cxnLst/>
          <a:rect l="0" t="0" r="0" b="0"/>
          <a:pathLst>
            <a:path>
              <a:moveTo>
                <a:pt x="912632" y="0"/>
              </a:moveTo>
              <a:lnTo>
                <a:pt x="912632" y="400572"/>
              </a:lnTo>
              <a:lnTo>
                <a:pt x="0" y="400572"/>
              </a:lnTo>
              <a:lnTo>
                <a:pt x="0" y="482065"/>
              </a:lnTo>
            </a:path>
          </a:pathLst>
        </a:custGeom>
      </dgm:spPr>
      <dgm:t>
        <a:bodyPr/>
        <a:lstStyle/>
        <a:p>
          <a:pPr rtl="1"/>
          <a:endParaRPr lang="ar-SA"/>
        </a:p>
      </dgm:t>
    </dgm:pt>
    <dgm:pt modelId="{FF24870B-65F0-45A2-AA27-A743B9A9A9CA}" type="pres">
      <dgm:prSet presAssocID="{E9514BCB-1771-4C7E-8A20-56EC909415C9}" presName="hierRoot2" presStyleCnt="0">
        <dgm:presLayoutVars>
          <dgm:hierBranch val="init"/>
        </dgm:presLayoutVars>
      </dgm:prSet>
      <dgm:spPr/>
    </dgm:pt>
    <dgm:pt modelId="{70E3EDD9-338F-4380-9F15-99978E2689CF}" type="pres">
      <dgm:prSet presAssocID="{E9514BCB-1771-4C7E-8A20-56EC909415C9}" presName="rootComposite" presStyleCnt="0"/>
      <dgm:spPr/>
    </dgm:pt>
    <dgm:pt modelId="{FE7FFEFA-7F35-4111-8741-7A134D1BC16D}" type="pres">
      <dgm:prSet presAssocID="{E9514BCB-1771-4C7E-8A20-56EC909415C9}" presName="rootText" presStyleLbl="node2" presStyleIdx="2" presStyleCnt="6" custScaleY="112538" custLinFactNeighborX="-56022" custLinFactNeighborY="-24652">
        <dgm:presLayoutVars>
          <dgm:chPref val="3"/>
        </dgm:presLayoutVars>
      </dgm:prSet>
      <dgm:spPr>
        <a:prstGeom prst="rect">
          <a:avLst/>
        </a:prstGeom>
      </dgm:spPr>
      <dgm:t>
        <a:bodyPr/>
        <a:lstStyle/>
        <a:p>
          <a:pPr rtl="1"/>
          <a:endParaRPr lang="ar-SA"/>
        </a:p>
      </dgm:t>
    </dgm:pt>
    <dgm:pt modelId="{FC98D836-98E0-4946-AF4C-20BCF2B5CCEB}" type="pres">
      <dgm:prSet presAssocID="{E9514BCB-1771-4C7E-8A20-56EC909415C9}" presName="rootConnector" presStyleLbl="node2" presStyleIdx="2" presStyleCnt="6"/>
      <dgm:spPr/>
      <dgm:t>
        <a:bodyPr/>
        <a:lstStyle/>
        <a:p>
          <a:pPr rtl="1"/>
          <a:endParaRPr lang="ar-SA"/>
        </a:p>
      </dgm:t>
    </dgm:pt>
    <dgm:pt modelId="{2913B76F-E7A9-4C0F-8C78-13213447C9A2}" type="pres">
      <dgm:prSet presAssocID="{E9514BCB-1771-4C7E-8A20-56EC909415C9}" presName="hierChild4" presStyleCnt="0"/>
      <dgm:spPr/>
    </dgm:pt>
    <dgm:pt modelId="{D9F04479-96CF-4F63-8340-A27362C143F8}" type="pres">
      <dgm:prSet presAssocID="{E9514BCB-1771-4C7E-8A20-56EC909415C9}" presName="hierChild5" presStyleCnt="0"/>
      <dgm:spPr/>
    </dgm:pt>
    <dgm:pt modelId="{C22427E0-E474-4014-B24E-CB1BAD205923}" type="pres">
      <dgm:prSet presAssocID="{6D9B2560-8401-4670-8087-B6A0EF3FD5B8}" presName="Name37" presStyleLbl="parChTrans1D2" presStyleIdx="3" presStyleCnt="6"/>
      <dgm:spPr>
        <a:custGeom>
          <a:avLst/>
          <a:gdLst/>
          <a:ahLst/>
          <a:cxnLst/>
          <a:rect l="0" t="0" r="0" b="0"/>
          <a:pathLst>
            <a:path>
              <a:moveTo>
                <a:pt x="0" y="0"/>
              </a:moveTo>
              <a:lnTo>
                <a:pt x="0" y="400572"/>
              </a:lnTo>
              <a:lnTo>
                <a:pt x="810238" y="400572"/>
              </a:lnTo>
              <a:lnTo>
                <a:pt x="810238" y="482065"/>
              </a:lnTo>
            </a:path>
          </a:pathLst>
        </a:custGeom>
      </dgm:spPr>
      <dgm:t>
        <a:bodyPr/>
        <a:lstStyle/>
        <a:p>
          <a:pPr rtl="1"/>
          <a:endParaRPr lang="ar-SA"/>
        </a:p>
      </dgm:t>
    </dgm:pt>
    <dgm:pt modelId="{FE683908-64C9-4CDF-97FF-659399619643}" type="pres">
      <dgm:prSet presAssocID="{24B5F6C6-7515-4B8E-A2C6-73DFE874380B}" presName="hierRoot2" presStyleCnt="0">
        <dgm:presLayoutVars>
          <dgm:hierBranch val="init"/>
        </dgm:presLayoutVars>
      </dgm:prSet>
      <dgm:spPr/>
    </dgm:pt>
    <dgm:pt modelId="{F4465FFD-7F32-46EA-BB90-1EA41DCFCDE8}" type="pres">
      <dgm:prSet presAssocID="{24B5F6C6-7515-4B8E-A2C6-73DFE874380B}" presName="rootComposite" presStyleCnt="0"/>
      <dgm:spPr/>
    </dgm:pt>
    <dgm:pt modelId="{6EAE0822-AE95-45D6-8A84-DAA01565DFC4}" type="pres">
      <dgm:prSet presAssocID="{24B5F6C6-7515-4B8E-A2C6-73DFE874380B}" presName="rootText" presStyleLbl="node2" presStyleIdx="3" presStyleCnt="6" custScaleY="112547" custLinFactNeighborX="42550" custLinFactNeighborY="-24652">
        <dgm:presLayoutVars>
          <dgm:chPref val="3"/>
        </dgm:presLayoutVars>
      </dgm:prSet>
      <dgm:spPr>
        <a:prstGeom prst="rect">
          <a:avLst/>
        </a:prstGeom>
      </dgm:spPr>
      <dgm:t>
        <a:bodyPr/>
        <a:lstStyle/>
        <a:p>
          <a:pPr rtl="1"/>
          <a:endParaRPr lang="ar-SA"/>
        </a:p>
      </dgm:t>
    </dgm:pt>
    <dgm:pt modelId="{9A54C504-9EBB-4374-B911-166A7F1B2886}" type="pres">
      <dgm:prSet presAssocID="{24B5F6C6-7515-4B8E-A2C6-73DFE874380B}" presName="rootConnector" presStyleLbl="node2" presStyleIdx="3" presStyleCnt="6"/>
      <dgm:spPr/>
      <dgm:t>
        <a:bodyPr/>
        <a:lstStyle/>
        <a:p>
          <a:pPr rtl="1"/>
          <a:endParaRPr lang="ar-SA"/>
        </a:p>
      </dgm:t>
    </dgm:pt>
    <dgm:pt modelId="{21913ECE-0E78-4658-9321-D17F4CF26F3D}" type="pres">
      <dgm:prSet presAssocID="{24B5F6C6-7515-4B8E-A2C6-73DFE874380B}" presName="hierChild4" presStyleCnt="0"/>
      <dgm:spPr/>
    </dgm:pt>
    <dgm:pt modelId="{0FF338DD-4B4B-4BB6-ABED-1C18B4115FD5}" type="pres">
      <dgm:prSet presAssocID="{24B5F6C6-7515-4B8E-A2C6-73DFE874380B}" presName="hierChild5" presStyleCnt="0"/>
      <dgm:spPr/>
    </dgm:pt>
    <dgm:pt modelId="{560237E4-4F0D-4B0E-959F-6389D18D69C7}" type="pres">
      <dgm:prSet presAssocID="{492AA641-57AF-4537-824C-F287C1A507BA}" presName="Name37" presStyleLbl="parChTrans1D2" presStyleIdx="4" presStyleCnt="6"/>
      <dgm:spPr>
        <a:custGeom>
          <a:avLst/>
          <a:gdLst/>
          <a:ahLst/>
          <a:cxnLst/>
          <a:rect l="0" t="0" r="0" b="0"/>
          <a:pathLst>
            <a:path>
              <a:moveTo>
                <a:pt x="0" y="0"/>
              </a:moveTo>
              <a:lnTo>
                <a:pt x="0" y="1166017"/>
              </a:lnTo>
              <a:lnTo>
                <a:pt x="1373556" y="1166017"/>
              </a:lnTo>
              <a:lnTo>
                <a:pt x="1373556" y="1247509"/>
              </a:lnTo>
            </a:path>
          </a:pathLst>
        </a:custGeom>
      </dgm:spPr>
      <dgm:t>
        <a:bodyPr/>
        <a:lstStyle/>
        <a:p>
          <a:pPr rtl="1"/>
          <a:endParaRPr lang="ar-SA"/>
        </a:p>
      </dgm:t>
    </dgm:pt>
    <dgm:pt modelId="{9602108A-4ADC-46DC-8757-646AE32A9F6D}" type="pres">
      <dgm:prSet presAssocID="{0E47AB16-AC35-444E-B508-900DC85F281B}" presName="hierRoot2" presStyleCnt="0">
        <dgm:presLayoutVars>
          <dgm:hierBranch val="init"/>
        </dgm:presLayoutVars>
      </dgm:prSet>
      <dgm:spPr/>
    </dgm:pt>
    <dgm:pt modelId="{16328F5E-03D4-4A12-82AB-8E279E347C78}" type="pres">
      <dgm:prSet presAssocID="{0E47AB16-AC35-444E-B508-900DC85F281B}" presName="rootComposite" presStyleCnt="0"/>
      <dgm:spPr/>
    </dgm:pt>
    <dgm:pt modelId="{9AAA60EE-6290-44D7-93DC-D90F9767E6E5}" type="pres">
      <dgm:prSet presAssocID="{0E47AB16-AC35-444E-B508-900DC85F281B}" presName="rootText" presStyleLbl="node2" presStyleIdx="4" presStyleCnt="6" custScaleY="139153" custLinFactY="21729" custLinFactNeighborX="-71991" custLinFactNeighborY="100000">
        <dgm:presLayoutVars>
          <dgm:chPref val="3"/>
        </dgm:presLayoutVars>
      </dgm:prSet>
      <dgm:spPr>
        <a:prstGeom prst="rect">
          <a:avLst/>
        </a:prstGeom>
      </dgm:spPr>
      <dgm:t>
        <a:bodyPr/>
        <a:lstStyle/>
        <a:p>
          <a:pPr rtl="1"/>
          <a:endParaRPr lang="ar-SA"/>
        </a:p>
      </dgm:t>
    </dgm:pt>
    <dgm:pt modelId="{5994D51C-A976-4A33-ADC1-824ED4F3406E}" type="pres">
      <dgm:prSet presAssocID="{0E47AB16-AC35-444E-B508-900DC85F281B}" presName="rootConnector" presStyleLbl="node2" presStyleIdx="4" presStyleCnt="6"/>
      <dgm:spPr/>
      <dgm:t>
        <a:bodyPr/>
        <a:lstStyle/>
        <a:p>
          <a:pPr rtl="1"/>
          <a:endParaRPr lang="ar-SA"/>
        </a:p>
      </dgm:t>
    </dgm:pt>
    <dgm:pt modelId="{DD4B1143-40CD-4D9F-A992-44384F7CD60E}" type="pres">
      <dgm:prSet presAssocID="{0E47AB16-AC35-444E-B508-900DC85F281B}" presName="hierChild4" presStyleCnt="0"/>
      <dgm:spPr/>
    </dgm:pt>
    <dgm:pt modelId="{F543F1E1-ED9B-4A47-AA94-DD856F7586DF}" type="pres">
      <dgm:prSet presAssocID="{0E47AB16-AC35-444E-B508-900DC85F281B}" presName="hierChild5" presStyleCnt="0"/>
      <dgm:spPr/>
    </dgm:pt>
    <dgm:pt modelId="{C7984B92-0DCB-423D-9C39-6B38F12F232E}" type="pres">
      <dgm:prSet presAssocID="{54E4FDB4-4BF2-46D2-A559-E46AE20AC349}" presName="Name37" presStyleLbl="parChTrans1D2" presStyleIdx="5" presStyleCnt="6"/>
      <dgm:spPr>
        <a:custGeom>
          <a:avLst/>
          <a:gdLst/>
          <a:ahLst/>
          <a:cxnLst/>
          <a:rect l="0" t="0" r="0" b="0"/>
          <a:pathLst>
            <a:path>
              <a:moveTo>
                <a:pt x="0" y="0"/>
              </a:moveTo>
              <a:lnTo>
                <a:pt x="0" y="389835"/>
              </a:lnTo>
              <a:lnTo>
                <a:pt x="2087256" y="389835"/>
              </a:lnTo>
              <a:lnTo>
                <a:pt x="2087256" y="471328"/>
              </a:lnTo>
            </a:path>
          </a:pathLst>
        </a:custGeom>
      </dgm:spPr>
      <dgm:t>
        <a:bodyPr/>
        <a:lstStyle/>
        <a:p>
          <a:pPr rtl="1"/>
          <a:endParaRPr lang="ar-SA"/>
        </a:p>
      </dgm:t>
    </dgm:pt>
    <dgm:pt modelId="{F401651D-541F-4F95-9684-705B983CAB81}" type="pres">
      <dgm:prSet presAssocID="{57EDACEC-A32C-4022-A364-CE8BED16E1AD}" presName="hierRoot2" presStyleCnt="0">
        <dgm:presLayoutVars>
          <dgm:hierBranch val="init"/>
        </dgm:presLayoutVars>
      </dgm:prSet>
      <dgm:spPr/>
    </dgm:pt>
    <dgm:pt modelId="{29798FFA-FA5D-4A61-80FF-F136AE62BCB4}" type="pres">
      <dgm:prSet presAssocID="{57EDACEC-A32C-4022-A364-CE8BED16E1AD}" presName="rootComposite" presStyleCnt="0"/>
      <dgm:spPr/>
    </dgm:pt>
    <dgm:pt modelId="{9A8B3012-E28B-40CC-BDD2-1B5ADDD29E0C}" type="pres">
      <dgm:prSet presAssocID="{57EDACEC-A32C-4022-A364-CE8BED16E1AD}" presName="rootText" presStyleLbl="node2" presStyleIdx="5" presStyleCnt="6" custScaleY="139153" custLinFactNeighborX="-90678" custLinFactNeighborY="-14380">
        <dgm:presLayoutVars>
          <dgm:chPref val="3"/>
        </dgm:presLayoutVars>
      </dgm:prSet>
      <dgm:spPr>
        <a:prstGeom prst="rect">
          <a:avLst/>
        </a:prstGeom>
      </dgm:spPr>
      <dgm:t>
        <a:bodyPr/>
        <a:lstStyle/>
        <a:p>
          <a:pPr rtl="1"/>
          <a:endParaRPr lang="ar-SA"/>
        </a:p>
      </dgm:t>
    </dgm:pt>
    <dgm:pt modelId="{8EDCD4F5-76AE-4935-BB61-A770012B0A70}" type="pres">
      <dgm:prSet presAssocID="{57EDACEC-A32C-4022-A364-CE8BED16E1AD}" presName="rootConnector" presStyleLbl="node2" presStyleIdx="5" presStyleCnt="6"/>
      <dgm:spPr/>
      <dgm:t>
        <a:bodyPr/>
        <a:lstStyle/>
        <a:p>
          <a:pPr rtl="1"/>
          <a:endParaRPr lang="ar-SA"/>
        </a:p>
      </dgm:t>
    </dgm:pt>
    <dgm:pt modelId="{E7809783-BF80-48B1-A220-72DF332D0358}" type="pres">
      <dgm:prSet presAssocID="{57EDACEC-A32C-4022-A364-CE8BED16E1AD}" presName="hierChild4" presStyleCnt="0"/>
      <dgm:spPr/>
    </dgm:pt>
    <dgm:pt modelId="{A693EBDD-A2C0-47F3-B8EF-1073235A9C2A}" type="pres">
      <dgm:prSet presAssocID="{57EDACEC-A32C-4022-A364-CE8BED16E1AD}" presName="hierChild5" presStyleCnt="0"/>
      <dgm:spPr/>
    </dgm:pt>
    <dgm:pt modelId="{8EB76352-31C0-48B2-A91B-AE1BA1483D6B}" type="pres">
      <dgm:prSet presAssocID="{F19B1F26-C919-4F2C-9877-61B498AA46FD}" presName="hierChild3" presStyleCnt="0"/>
      <dgm:spPr/>
    </dgm:pt>
  </dgm:ptLst>
  <dgm:cxnLst>
    <dgm:cxn modelId="{EAA087E8-D9A3-44AB-9D23-4D12B74B24A1}" type="presOf" srcId="{F19B1F26-C919-4F2C-9877-61B498AA46FD}" destId="{C302A984-F431-4E3A-981B-89181E14EAD1}" srcOrd="0" destOrd="0" presId="urn:microsoft.com/office/officeart/2005/8/layout/orgChart1"/>
    <dgm:cxn modelId="{89FBCE6C-674A-4756-8C82-DD0BB372DA90}" type="presOf" srcId="{E9514BCB-1771-4C7E-8A20-56EC909415C9}" destId="{FE7FFEFA-7F35-4111-8741-7A134D1BC16D}" srcOrd="0" destOrd="0" presId="urn:microsoft.com/office/officeart/2005/8/layout/orgChart1"/>
    <dgm:cxn modelId="{EC7BCFE6-4DEB-4790-BF4A-D68676DD9BA7}" type="presOf" srcId="{54E4FDB4-4BF2-46D2-A559-E46AE20AC349}" destId="{C7984B92-0DCB-423D-9C39-6B38F12F232E}" srcOrd="0" destOrd="0" presId="urn:microsoft.com/office/officeart/2005/8/layout/orgChart1"/>
    <dgm:cxn modelId="{5911618D-9228-48D7-B571-6BD470355F69}" srcId="{F19B1F26-C919-4F2C-9877-61B498AA46FD}" destId="{24B5F6C6-7515-4B8E-A2C6-73DFE874380B}" srcOrd="3" destOrd="0" parTransId="{6D9B2560-8401-4670-8087-B6A0EF3FD5B8}" sibTransId="{718B7B39-8F4E-4D47-B597-E153662A4A78}"/>
    <dgm:cxn modelId="{1C41BD6A-3407-472B-BAA4-2784220B23D7}" type="presOf" srcId="{701405D2-38FE-431C-BD96-B22CABD211E5}" destId="{80CA2B66-EDFD-4CE3-B094-EDC80C7830D0}" srcOrd="0" destOrd="0" presId="urn:microsoft.com/office/officeart/2005/8/layout/orgChart1"/>
    <dgm:cxn modelId="{BA7DD385-437F-4A51-A521-BF81537FAE3F}" type="presOf" srcId="{F5AFE7A8-F6A4-4CFE-9E91-DA6D974F9A4B}" destId="{D02756C3-42BA-4455-9C19-22649E26CFB5}" srcOrd="1" destOrd="0" presId="urn:microsoft.com/office/officeart/2005/8/layout/orgChart1"/>
    <dgm:cxn modelId="{63910EB3-2FA9-4E0F-BA69-958EF9540A5B}" type="presOf" srcId="{57EDACEC-A32C-4022-A364-CE8BED16E1AD}" destId="{9A8B3012-E28B-40CC-BDD2-1B5ADDD29E0C}" srcOrd="0" destOrd="0" presId="urn:microsoft.com/office/officeart/2005/8/layout/orgChart1"/>
    <dgm:cxn modelId="{36DF5455-C477-430F-A61F-F3E0ACD5E616}" srcId="{F19B1F26-C919-4F2C-9877-61B498AA46FD}" destId="{F5AFE7A8-F6A4-4CFE-9E91-DA6D974F9A4B}" srcOrd="1" destOrd="0" parTransId="{4761E824-CCC9-4826-B011-A71728700B82}" sibTransId="{3C5A7FE7-CEE6-447F-A5F2-BA3348A053F1}"/>
    <dgm:cxn modelId="{12FF7EAB-E6C3-4CB1-BB09-2FC968AA00AE}" type="presOf" srcId="{E9514BCB-1771-4C7E-8A20-56EC909415C9}" destId="{FC98D836-98E0-4946-AF4C-20BCF2B5CCEB}" srcOrd="1" destOrd="0" presId="urn:microsoft.com/office/officeart/2005/8/layout/orgChart1"/>
    <dgm:cxn modelId="{FEB95184-F087-4970-90F4-2FA74B83F8EA}" type="presOf" srcId="{492AA641-57AF-4537-824C-F287C1A507BA}" destId="{560237E4-4F0D-4B0E-959F-6389D18D69C7}" srcOrd="0" destOrd="0" presId="urn:microsoft.com/office/officeart/2005/8/layout/orgChart1"/>
    <dgm:cxn modelId="{9AB5A021-491E-4CF8-8419-8D547C0AAC97}" type="presOf" srcId="{0E47AB16-AC35-444E-B508-900DC85F281B}" destId="{5994D51C-A976-4A33-ADC1-824ED4F3406E}" srcOrd="1" destOrd="0" presId="urn:microsoft.com/office/officeart/2005/8/layout/orgChart1"/>
    <dgm:cxn modelId="{82624370-A1AB-4185-B6C9-517F9ED86608}" type="presOf" srcId="{6D9B2560-8401-4670-8087-B6A0EF3FD5B8}" destId="{C22427E0-E474-4014-B24E-CB1BAD205923}" srcOrd="0" destOrd="0" presId="urn:microsoft.com/office/officeart/2005/8/layout/orgChart1"/>
    <dgm:cxn modelId="{BB799733-D345-447B-9DA9-4F55A30494A0}" type="presOf" srcId="{AAF5C42D-94DD-4393-BB27-78EB2E75947F}" destId="{1403C665-A885-430C-B7DA-632CD69391F8}" srcOrd="0" destOrd="0" presId="urn:microsoft.com/office/officeart/2005/8/layout/orgChart1"/>
    <dgm:cxn modelId="{7B3F3A36-6B4A-437A-872B-24F60D781BF2}" type="presOf" srcId="{0E47AB16-AC35-444E-B508-900DC85F281B}" destId="{9AAA60EE-6290-44D7-93DC-D90F9767E6E5}" srcOrd="0" destOrd="0" presId="urn:microsoft.com/office/officeart/2005/8/layout/orgChart1"/>
    <dgm:cxn modelId="{1152AAD4-E7AB-4328-948F-6BAEF1D127ED}" type="presOf" srcId="{E665CCC9-14DE-45AD-8B48-BCD1D0400F73}" destId="{37FE5C25-D7FB-4D41-AC5C-769AC62DCFE2}" srcOrd="0" destOrd="0" presId="urn:microsoft.com/office/officeart/2005/8/layout/orgChart1"/>
    <dgm:cxn modelId="{697C211F-6864-4748-AB76-250B218619BF}" srcId="{F19B1F26-C919-4F2C-9877-61B498AA46FD}" destId="{57EDACEC-A32C-4022-A364-CE8BED16E1AD}" srcOrd="5" destOrd="0" parTransId="{54E4FDB4-4BF2-46D2-A559-E46AE20AC349}" sibTransId="{ADD716CD-EDD8-48B3-9171-2F30813BDF1A}"/>
    <dgm:cxn modelId="{B3F917DD-613C-435C-947F-F7D3E62EE609}" type="presOf" srcId="{F5AFE7A8-F6A4-4CFE-9E91-DA6D974F9A4B}" destId="{610F7098-9EF0-494B-ADB1-5DF9369ABE04}" srcOrd="0" destOrd="0" presId="urn:microsoft.com/office/officeart/2005/8/layout/orgChart1"/>
    <dgm:cxn modelId="{43C5D0BF-1720-4D83-AF5C-79B11EAFEDBF}" type="presOf" srcId="{AAF5C42D-94DD-4393-BB27-78EB2E75947F}" destId="{7AFD5115-F9EC-48C1-9A40-9B4FB78C016A}" srcOrd="1" destOrd="0" presId="urn:microsoft.com/office/officeart/2005/8/layout/orgChart1"/>
    <dgm:cxn modelId="{C8BA9C5D-3779-440F-A821-43D0BA505874}" type="presOf" srcId="{F19B1F26-C919-4F2C-9877-61B498AA46FD}" destId="{2CC226B7-F191-4FD2-BEAE-8BB6288F26B8}" srcOrd="1" destOrd="0" presId="urn:microsoft.com/office/officeart/2005/8/layout/orgChart1"/>
    <dgm:cxn modelId="{8890D6C4-631A-48CB-901B-4B8EB8F09AF4}" srcId="{F19B1F26-C919-4F2C-9877-61B498AA46FD}" destId="{E9514BCB-1771-4C7E-8A20-56EC909415C9}" srcOrd="2" destOrd="0" parTransId="{95EE612E-1C26-4DE3-A34D-206FC1A29DF3}" sibTransId="{57F296F5-BCF8-490C-BA02-2F6EF93D5115}"/>
    <dgm:cxn modelId="{3922C95F-A2A7-421E-B2EF-D7084B32CC5D}" type="presOf" srcId="{95EE612E-1C26-4DE3-A34D-206FC1A29DF3}" destId="{C6CBF6BD-124E-407E-BDFA-6670EF9103DA}" srcOrd="0" destOrd="0" presId="urn:microsoft.com/office/officeart/2005/8/layout/orgChart1"/>
    <dgm:cxn modelId="{8F8299C1-27CD-4EC0-A447-871014EC618E}" type="presOf" srcId="{4761E824-CCC9-4826-B011-A71728700B82}" destId="{061D6F47-57A0-41FB-B457-0B93B0D77BA2}" srcOrd="0" destOrd="0" presId="urn:microsoft.com/office/officeart/2005/8/layout/orgChart1"/>
    <dgm:cxn modelId="{C2C1C1A3-9B05-4AF3-A115-107BB36B94F0}" type="presOf" srcId="{24B5F6C6-7515-4B8E-A2C6-73DFE874380B}" destId="{9A54C504-9EBB-4374-B911-166A7F1B2886}" srcOrd="1" destOrd="0" presId="urn:microsoft.com/office/officeart/2005/8/layout/orgChart1"/>
    <dgm:cxn modelId="{DAC65D37-FFC3-4C13-B349-58868A41BEF3}" type="presOf" srcId="{57EDACEC-A32C-4022-A364-CE8BED16E1AD}" destId="{8EDCD4F5-76AE-4935-BB61-A770012B0A70}" srcOrd="1" destOrd="0" presId="urn:microsoft.com/office/officeart/2005/8/layout/orgChart1"/>
    <dgm:cxn modelId="{1F7357E4-2B63-423D-9342-35FDF66C4D5B}" srcId="{F19B1F26-C919-4F2C-9877-61B498AA46FD}" destId="{0E47AB16-AC35-444E-B508-900DC85F281B}" srcOrd="4" destOrd="0" parTransId="{492AA641-57AF-4537-824C-F287C1A507BA}" sibTransId="{B590D702-C8F2-4413-A789-2376F2562368}"/>
    <dgm:cxn modelId="{A73E3664-82D2-407B-A05C-FD453B829EA1}" srcId="{701405D2-38FE-431C-BD96-B22CABD211E5}" destId="{F19B1F26-C919-4F2C-9877-61B498AA46FD}" srcOrd="0" destOrd="0" parTransId="{D8A4E95A-BC2D-4F9A-B3FE-AEE68738B426}" sibTransId="{70D8FC72-9A56-460A-8383-EBF98BCE4FC2}"/>
    <dgm:cxn modelId="{ACB27694-FFAE-4EB7-A445-4AFE460B3064}" type="presOf" srcId="{24B5F6C6-7515-4B8E-A2C6-73DFE874380B}" destId="{6EAE0822-AE95-45D6-8A84-DAA01565DFC4}" srcOrd="0" destOrd="0" presId="urn:microsoft.com/office/officeart/2005/8/layout/orgChart1"/>
    <dgm:cxn modelId="{722A2E42-4FE9-4DE2-82BF-549D5F61CDD7}" srcId="{F19B1F26-C919-4F2C-9877-61B498AA46FD}" destId="{AAF5C42D-94DD-4393-BB27-78EB2E75947F}" srcOrd="0" destOrd="0" parTransId="{E665CCC9-14DE-45AD-8B48-BCD1D0400F73}" sibTransId="{5551371D-808D-43AF-9B4D-B77EEE32E4EF}"/>
    <dgm:cxn modelId="{FBAD4F35-8723-4943-89BB-6DBCC2447991}" type="presParOf" srcId="{80CA2B66-EDFD-4CE3-B094-EDC80C7830D0}" destId="{52EEAE7B-0F80-4B37-82F4-342ED04CAEA9}" srcOrd="0" destOrd="0" presId="urn:microsoft.com/office/officeart/2005/8/layout/orgChart1"/>
    <dgm:cxn modelId="{62E3ACCE-4C57-4E83-940B-C460A3B4FE30}" type="presParOf" srcId="{52EEAE7B-0F80-4B37-82F4-342ED04CAEA9}" destId="{CA9432BB-ACC5-4872-A4F0-42AA8FD8B074}" srcOrd="0" destOrd="0" presId="urn:microsoft.com/office/officeart/2005/8/layout/orgChart1"/>
    <dgm:cxn modelId="{D2C12228-FAE3-4A34-A53C-911B7905746B}" type="presParOf" srcId="{CA9432BB-ACC5-4872-A4F0-42AA8FD8B074}" destId="{C302A984-F431-4E3A-981B-89181E14EAD1}" srcOrd="0" destOrd="0" presId="urn:microsoft.com/office/officeart/2005/8/layout/orgChart1"/>
    <dgm:cxn modelId="{1853A9B1-C427-4B4E-9611-8202529DB949}" type="presParOf" srcId="{CA9432BB-ACC5-4872-A4F0-42AA8FD8B074}" destId="{2CC226B7-F191-4FD2-BEAE-8BB6288F26B8}" srcOrd="1" destOrd="0" presId="urn:microsoft.com/office/officeart/2005/8/layout/orgChart1"/>
    <dgm:cxn modelId="{55C3D2BF-66F0-4100-84E2-28520A06A227}" type="presParOf" srcId="{52EEAE7B-0F80-4B37-82F4-342ED04CAEA9}" destId="{15CE6481-FC1C-4F34-A61A-F262B484E591}" srcOrd="1" destOrd="0" presId="urn:microsoft.com/office/officeart/2005/8/layout/orgChart1"/>
    <dgm:cxn modelId="{3CF6E23E-C6E0-4151-BE9F-354FF79021AF}" type="presParOf" srcId="{15CE6481-FC1C-4F34-A61A-F262B484E591}" destId="{37FE5C25-D7FB-4D41-AC5C-769AC62DCFE2}" srcOrd="0" destOrd="0" presId="urn:microsoft.com/office/officeart/2005/8/layout/orgChart1"/>
    <dgm:cxn modelId="{194EB781-5C1E-432B-8D5A-379DF7E2FA37}" type="presParOf" srcId="{15CE6481-FC1C-4F34-A61A-F262B484E591}" destId="{BA31922B-D64E-4876-A2DA-327A5F1088DA}" srcOrd="1" destOrd="0" presId="urn:microsoft.com/office/officeart/2005/8/layout/orgChart1"/>
    <dgm:cxn modelId="{0BD77ACE-B3A2-4E63-B790-2EC918E8A9F3}" type="presParOf" srcId="{BA31922B-D64E-4876-A2DA-327A5F1088DA}" destId="{C99CD9FD-61B7-4E17-B40F-7A6E945B5398}" srcOrd="0" destOrd="0" presId="urn:microsoft.com/office/officeart/2005/8/layout/orgChart1"/>
    <dgm:cxn modelId="{E44E4CDA-C210-4C04-880A-77CE9BEDD080}" type="presParOf" srcId="{C99CD9FD-61B7-4E17-B40F-7A6E945B5398}" destId="{1403C665-A885-430C-B7DA-632CD69391F8}" srcOrd="0" destOrd="0" presId="urn:microsoft.com/office/officeart/2005/8/layout/orgChart1"/>
    <dgm:cxn modelId="{37A42033-0DF0-4FD3-B085-EAC29D2DC161}" type="presParOf" srcId="{C99CD9FD-61B7-4E17-B40F-7A6E945B5398}" destId="{7AFD5115-F9EC-48C1-9A40-9B4FB78C016A}" srcOrd="1" destOrd="0" presId="urn:microsoft.com/office/officeart/2005/8/layout/orgChart1"/>
    <dgm:cxn modelId="{60E71986-BD45-49D9-95D1-70F376BD4A67}" type="presParOf" srcId="{BA31922B-D64E-4876-A2DA-327A5F1088DA}" destId="{27A0C82F-2FD3-442D-B9BD-E18D94E0A1E2}" srcOrd="1" destOrd="0" presId="urn:microsoft.com/office/officeart/2005/8/layout/orgChart1"/>
    <dgm:cxn modelId="{B54B3F51-06BA-4038-BCA7-EA0EC9D24780}" type="presParOf" srcId="{BA31922B-D64E-4876-A2DA-327A5F1088DA}" destId="{FDE8729A-B4D8-4B29-BFBC-9939D3A16481}" srcOrd="2" destOrd="0" presId="urn:microsoft.com/office/officeart/2005/8/layout/orgChart1"/>
    <dgm:cxn modelId="{5C61D7A7-C44A-48D6-9FC1-6235349780D8}" type="presParOf" srcId="{15CE6481-FC1C-4F34-A61A-F262B484E591}" destId="{061D6F47-57A0-41FB-B457-0B93B0D77BA2}" srcOrd="2" destOrd="0" presId="urn:microsoft.com/office/officeart/2005/8/layout/orgChart1"/>
    <dgm:cxn modelId="{C36DDBF9-4ACC-4041-9202-13CD09E9F61D}" type="presParOf" srcId="{15CE6481-FC1C-4F34-A61A-F262B484E591}" destId="{F09B9346-5700-41FC-8CA3-E8E8FBC05EE1}" srcOrd="3" destOrd="0" presId="urn:microsoft.com/office/officeart/2005/8/layout/orgChart1"/>
    <dgm:cxn modelId="{163A769B-0E6D-4636-A893-9B46A8BF4F29}" type="presParOf" srcId="{F09B9346-5700-41FC-8CA3-E8E8FBC05EE1}" destId="{D6B32733-1C73-4B61-9DE5-4133CD78883B}" srcOrd="0" destOrd="0" presId="urn:microsoft.com/office/officeart/2005/8/layout/orgChart1"/>
    <dgm:cxn modelId="{7B6F5DF3-A35C-4731-964A-C82ABE4C9940}" type="presParOf" srcId="{D6B32733-1C73-4B61-9DE5-4133CD78883B}" destId="{610F7098-9EF0-494B-ADB1-5DF9369ABE04}" srcOrd="0" destOrd="0" presId="urn:microsoft.com/office/officeart/2005/8/layout/orgChart1"/>
    <dgm:cxn modelId="{0B05EE69-CBA6-46E0-AB79-D06A47C7CE4B}" type="presParOf" srcId="{D6B32733-1C73-4B61-9DE5-4133CD78883B}" destId="{D02756C3-42BA-4455-9C19-22649E26CFB5}" srcOrd="1" destOrd="0" presId="urn:microsoft.com/office/officeart/2005/8/layout/orgChart1"/>
    <dgm:cxn modelId="{2E90B831-B02B-4BF5-B242-75103E478D1D}" type="presParOf" srcId="{F09B9346-5700-41FC-8CA3-E8E8FBC05EE1}" destId="{F75FB191-4B10-4CDA-A017-1770420291EC}" srcOrd="1" destOrd="0" presId="urn:microsoft.com/office/officeart/2005/8/layout/orgChart1"/>
    <dgm:cxn modelId="{DB9D3151-9C71-4450-87FB-3D9C1FBA59C3}" type="presParOf" srcId="{F09B9346-5700-41FC-8CA3-E8E8FBC05EE1}" destId="{F0AB23E5-22D7-48F2-8F75-7C70EC7D1F0C}" srcOrd="2" destOrd="0" presId="urn:microsoft.com/office/officeart/2005/8/layout/orgChart1"/>
    <dgm:cxn modelId="{12DB9644-FE05-4436-9D1A-425F449909D3}" type="presParOf" srcId="{15CE6481-FC1C-4F34-A61A-F262B484E591}" destId="{C6CBF6BD-124E-407E-BDFA-6670EF9103DA}" srcOrd="4" destOrd="0" presId="urn:microsoft.com/office/officeart/2005/8/layout/orgChart1"/>
    <dgm:cxn modelId="{33A2D0DD-7117-4AE5-A8A1-313E6E592E66}" type="presParOf" srcId="{15CE6481-FC1C-4F34-A61A-F262B484E591}" destId="{FF24870B-65F0-45A2-AA27-A743B9A9A9CA}" srcOrd="5" destOrd="0" presId="urn:microsoft.com/office/officeart/2005/8/layout/orgChart1"/>
    <dgm:cxn modelId="{D84D79A8-4FF6-4841-84D6-FC49DFC85AF2}" type="presParOf" srcId="{FF24870B-65F0-45A2-AA27-A743B9A9A9CA}" destId="{70E3EDD9-338F-4380-9F15-99978E2689CF}" srcOrd="0" destOrd="0" presId="urn:microsoft.com/office/officeart/2005/8/layout/orgChart1"/>
    <dgm:cxn modelId="{7652ED76-5916-4BF4-B251-2DA591662754}" type="presParOf" srcId="{70E3EDD9-338F-4380-9F15-99978E2689CF}" destId="{FE7FFEFA-7F35-4111-8741-7A134D1BC16D}" srcOrd="0" destOrd="0" presId="urn:microsoft.com/office/officeart/2005/8/layout/orgChart1"/>
    <dgm:cxn modelId="{3EA306A9-3738-4986-BD33-C6B9A47E97AA}" type="presParOf" srcId="{70E3EDD9-338F-4380-9F15-99978E2689CF}" destId="{FC98D836-98E0-4946-AF4C-20BCF2B5CCEB}" srcOrd="1" destOrd="0" presId="urn:microsoft.com/office/officeart/2005/8/layout/orgChart1"/>
    <dgm:cxn modelId="{A79106AA-04F8-4D94-B4C7-796FD25099A3}" type="presParOf" srcId="{FF24870B-65F0-45A2-AA27-A743B9A9A9CA}" destId="{2913B76F-E7A9-4C0F-8C78-13213447C9A2}" srcOrd="1" destOrd="0" presId="urn:microsoft.com/office/officeart/2005/8/layout/orgChart1"/>
    <dgm:cxn modelId="{851033A2-311B-4804-9A7D-F6E2911B1065}" type="presParOf" srcId="{FF24870B-65F0-45A2-AA27-A743B9A9A9CA}" destId="{D9F04479-96CF-4F63-8340-A27362C143F8}" srcOrd="2" destOrd="0" presId="urn:microsoft.com/office/officeart/2005/8/layout/orgChart1"/>
    <dgm:cxn modelId="{5BAF680A-1B28-4C87-A9A2-1D22C8307617}" type="presParOf" srcId="{15CE6481-FC1C-4F34-A61A-F262B484E591}" destId="{C22427E0-E474-4014-B24E-CB1BAD205923}" srcOrd="6" destOrd="0" presId="urn:microsoft.com/office/officeart/2005/8/layout/orgChart1"/>
    <dgm:cxn modelId="{10A2F3A2-BA5C-4103-B83D-EBB3D3CC7D49}" type="presParOf" srcId="{15CE6481-FC1C-4F34-A61A-F262B484E591}" destId="{FE683908-64C9-4CDF-97FF-659399619643}" srcOrd="7" destOrd="0" presId="urn:microsoft.com/office/officeart/2005/8/layout/orgChart1"/>
    <dgm:cxn modelId="{F1BE3903-A53B-4B68-8841-AF49D4874C24}" type="presParOf" srcId="{FE683908-64C9-4CDF-97FF-659399619643}" destId="{F4465FFD-7F32-46EA-BB90-1EA41DCFCDE8}" srcOrd="0" destOrd="0" presId="urn:microsoft.com/office/officeart/2005/8/layout/orgChart1"/>
    <dgm:cxn modelId="{0874D796-9645-43FF-9918-0196774152C2}" type="presParOf" srcId="{F4465FFD-7F32-46EA-BB90-1EA41DCFCDE8}" destId="{6EAE0822-AE95-45D6-8A84-DAA01565DFC4}" srcOrd="0" destOrd="0" presId="urn:microsoft.com/office/officeart/2005/8/layout/orgChart1"/>
    <dgm:cxn modelId="{B60FF9BF-8909-4426-B192-BF0339EF2D2D}" type="presParOf" srcId="{F4465FFD-7F32-46EA-BB90-1EA41DCFCDE8}" destId="{9A54C504-9EBB-4374-B911-166A7F1B2886}" srcOrd="1" destOrd="0" presId="urn:microsoft.com/office/officeart/2005/8/layout/orgChart1"/>
    <dgm:cxn modelId="{4B9A5DC8-86AF-4B2A-88B7-EC468941A800}" type="presParOf" srcId="{FE683908-64C9-4CDF-97FF-659399619643}" destId="{21913ECE-0E78-4658-9321-D17F4CF26F3D}" srcOrd="1" destOrd="0" presId="urn:microsoft.com/office/officeart/2005/8/layout/orgChart1"/>
    <dgm:cxn modelId="{A708A428-AE97-4BD0-B0C9-FDEC31A0D1C8}" type="presParOf" srcId="{FE683908-64C9-4CDF-97FF-659399619643}" destId="{0FF338DD-4B4B-4BB6-ABED-1C18B4115FD5}" srcOrd="2" destOrd="0" presId="urn:microsoft.com/office/officeart/2005/8/layout/orgChart1"/>
    <dgm:cxn modelId="{2F5A84D2-38A3-4057-AB45-D0899F574017}" type="presParOf" srcId="{15CE6481-FC1C-4F34-A61A-F262B484E591}" destId="{560237E4-4F0D-4B0E-959F-6389D18D69C7}" srcOrd="8" destOrd="0" presId="urn:microsoft.com/office/officeart/2005/8/layout/orgChart1"/>
    <dgm:cxn modelId="{6A235786-E78D-475B-BF69-EF0A4DF86C93}" type="presParOf" srcId="{15CE6481-FC1C-4F34-A61A-F262B484E591}" destId="{9602108A-4ADC-46DC-8757-646AE32A9F6D}" srcOrd="9" destOrd="0" presId="urn:microsoft.com/office/officeart/2005/8/layout/orgChart1"/>
    <dgm:cxn modelId="{9771A417-A624-41DE-9EC9-8B93044B35D3}" type="presParOf" srcId="{9602108A-4ADC-46DC-8757-646AE32A9F6D}" destId="{16328F5E-03D4-4A12-82AB-8E279E347C78}" srcOrd="0" destOrd="0" presId="urn:microsoft.com/office/officeart/2005/8/layout/orgChart1"/>
    <dgm:cxn modelId="{CE28A58E-11F0-4B14-8AAF-65355181102A}" type="presParOf" srcId="{16328F5E-03D4-4A12-82AB-8E279E347C78}" destId="{9AAA60EE-6290-44D7-93DC-D90F9767E6E5}" srcOrd="0" destOrd="0" presId="urn:microsoft.com/office/officeart/2005/8/layout/orgChart1"/>
    <dgm:cxn modelId="{115D2332-B070-4D41-8B0F-F6D035BB1FC2}" type="presParOf" srcId="{16328F5E-03D4-4A12-82AB-8E279E347C78}" destId="{5994D51C-A976-4A33-ADC1-824ED4F3406E}" srcOrd="1" destOrd="0" presId="urn:microsoft.com/office/officeart/2005/8/layout/orgChart1"/>
    <dgm:cxn modelId="{0802CD4A-41FC-4F1A-A249-E7A0DD46150C}" type="presParOf" srcId="{9602108A-4ADC-46DC-8757-646AE32A9F6D}" destId="{DD4B1143-40CD-4D9F-A992-44384F7CD60E}" srcOrd="1" destOrd="0" presId="urn:microsoft.com/office/officeart/2005/8/layout/orgChart1"/>
    <dgm:cxn modelId="{3BE97CBC-E9DF-4C39-9BFC-06FE0B4DB535}" type="presParOf" srcId="{9602108A-4ADC-46DC-8757-646AE32A9F6D}" destId="{F543F1E1-ED9B-4A47-AA94-DD856F7586DF}" srcOrd="2" destOrd="0" presId="urn:microsoft.com/office/officeart/2005/8/layout/orgChart1"/>
    <dgm:cxn modelId="{DED95E7E-D264-42FE-B63A-7A8B42B000DC}" type="presParOf" srcId="{15CE6481-FC1C-4F34-A61A-F262B484E591}" destId="{C7984B92-0DCB-423D-9C39-6B38F12F232E}" srcOrd="10" destOrd="0" presId="urn:microsoft.com/office/officeart/2005/8/layout/orgChart1"/>
    <dgm:cxn modelId="{A1EA9A0A-18BE-4C86-BA85-8AF6477B1473}" type="presParOf" srcId="{15CE6481-FC1C-4F34-A61A-F262B484E591}" destId="{F401651D-541F-4F95-9684-705B983CAB81}" srcOrd="11" destOrd="0" presId="urn:microsoft.com/office/officeart/2005/8/layout/orgChart1"/>
    <dgm:cxn modelId="{B5B7DA6F-F399-496E-A5A9-208B693C7C36}" type="presParOf" srcId="{F401651D-541F-4F95-9684-705B983CAB81}" destId="{29798FFA-FA5D-4A61-80FF-F136AE62BCB4}" srcOrd="0" destOrd="0" presId="urn:microsoft.com/office/officeart/2005/8/layout/orgChart1"/>
    <dgm:cxn modelId="{35696CC1-077E-4E2F-AE64-7D3F002D8F38}" type="presParOf" srcId="{29798FFA-FA5D-4A61-80FF-F136AE62BCB4}" destId="{9A8B3012-E28B-40CC-BDD2-1B5ADDD29E0C}" srcOrd="0" destOrd="0" presId="urn:microsoft.com/office/officeart/2005/8/layout/orgChart1"/>
    <dgm:cxn modelId="{27F95C18-5CF5-4BC4-838C-C5995CA29F95}" type="presParOf" srcId="{29798FFA-FA5D-4A61-80FF-F136AE62BCB4}" destId="{8EDCD4F5-76AE-4935-BB61-A770012B0A70}" srcOrd="1" destOrd="0" presId="urn:microsoft.com/office/officeart/2005/8/layout/orgChart1"/>
    <dgm:cxn modelId="{32FC0511-EFC8-454F-B559-A1AB3DE896FD}" type="presParOf" srcId="{F401651D-541F-4F95-9684-705B983CAB81}" destId="{E7809783-BF80-48B1-A220-72DF332D0358}" srcOrd="1" destOrd="0" presId="urn:microsoft.com/office/officeart/2005/8/layout/orgChart1"/>
    <dgm:cxn modelId="{D3923AA3-1CD1-411A-92F5-0BC86CECAA3F}" type="presParOf" srcId="{F401651D-541F-4F95-9684-705B983CAB81}" destId="{A693EBDD-A2C0-47F3-B8EF-1073235A9C2A}" srcOrd="2" destOrd="0" presId="urn:microsoft.com/office/officeart/2005/8/layout/orgChart1"/>
    <dgm:cxn modelId="{0257AE1D-9BDE-4D4D-A6C1-8095C8B1BDAF}" type="presParOf" srcId="{52EEAE7B-0F80-4B37-82F4-342ED04CAEA9}" destId="{8EB76352-31C0-48B2-A91B-AE1BA1483D6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984B92-0DCB-423D-9C39-6B38F12F232E}">
      <dsp:nvSpPr>
        <dsp:cNvPr id="0" name=""/>
        <dsp:cNvSpPr/>
      </dsp:nvSpPr>
      <dsp:spPr>
        <a:xfrm>
          <a:off x="3810283" y="1492402"/>
          <a:ext cx="2228467" cy="579406"/>
        </a:xfrm>
        <a:custGeom>
          <a:avLst/>
          <a:gdLst/>
          <a:ahLst/>
          <a:cxnLst/>
          <a:rect l="0" t="0" r="0" b="0"/>
          <a:pathLst>
            <a:path>
              <a:moveTo>
                <a:pt x="0" y="0"/>
              </a:moveTo>
              <a:lnTo>
                <a:pt x="0" y="389835"/>
              </a:lnTo>
              <a:lnTo>
                <a:pt x="2087256" y="389835"/>
              </a:lnTo>
              <a:lnTo>
                <a:pt x="2087256" y="471328"/>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560237E4-4F0D-4B0E-959F-6389D18D69C7}">
      <dsp:nvSpPr>
        <dsp:cNvPr id="0" name=""/>
        <dsp:cNvSpPr/>
      </dsp:nvSpPr>
      <dsp:spPr>
        <a:xfrm>
          <a:off x="3810283" y="1492402"/>
          <a:ext cx="1121211" cy="1315908"/>
        </a:xfrm>
        <a:custGeom>
          <a:avLst/>
          <a:gdLst/>
          <a:ahLst/>
          <a:cxnLst/>
          <a:rect l="0" t="0" r="0" b="0"/>
          <a:pathLst>
            <a:path>
              <a:moveTo>
                <a:pt x="0" y="0"/>
              </a:moveTo>
              <a:lnTo>
                <a:pt x="0" y="1166017"/>
              </a:lnTo>
              <a:lnTo>
                <a:pt x="1373556" y="1166017"/>
              </a:lnTo>
              <a:lnTo>
                <a:pt x="1373556" y="1247509"/>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C22427E0-E474-4014-B24E-CB1BAD205923}">
      <dsp:nvSpPr>
        <dsp:cNvPr id="0" name=""/>
        <dsp:cNvSpPr/>
      </dsp:nvSpPr>
      <dsp:spPr>
        <a:xfrm>
          <a:off x="3810283" y="1492402"/>
          <a:ext cx="1051310" cy="523823"/>
        </a:xfrm>
        <a:custGeom>
          <a:avLst/>
          <a:gdLst/>
          <a:ahLst/>
          <a:cxnLst/>
          <a:rect l="0" t="0" r="0" b="0"/>
          <a:pathLst>
            <a:path>
              <a:moveTo>
                <a:pt x="0" y="0"/>
              </a:moveTo>
              <a:lnTo>
                <a:pt x="0" y="400572"/>
              </a:lnTo>
              <a:lnTo>
                <a:pt x="810238" y="400572"/>
              </a:lnTo>
              <a:lnTo>
                <a:pt x="810238" y="482065"/>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C6CBF6BD-124E-407E-BDFA-6670EF9103DA}">
      <dsp:nvSpPr>
        <dsp:cNvPr id="0" name=""/>
        <dsp:cNvSpPr/>
      </dsp:nvSpPr>
      <dsp:spPr>
        <a:xfrm>
          <a:off x="2485333" y="1492402"/>
          <a:ext cx="1324950" cy="523823"/>
        </a:xfrm>
        <a:custGeom>
          <a:avLst/>
          <a:gdLst/>
          <a:ahLst/>
          <a:cxnLst/>
          <a:rect l="0" t="0" r="0" b="0"/>
          <a:pathLst>
            <a:path>
              <a:moveTo>
                <a:pt x="912632" y="0"/>
              </a:moveTo>
              <a:lnTo>
                <a:pt x="912632" y="400572"/>
              </a:lnTo>
              <a:lnTo>
                <a:pt x="0" y="400572"/>
              </a:lnTo>
              <a:lnTo>
                <a:pt x="0" y="482065"/>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061D6F47-57A0-41FB-B457-0B93B0D77BA2}">
      <dsp:nvSpPr>
        <dsp:cNvPr id="0" name=""/>
        <dsp:cNvSpPr/>
      </dsp:nvSpPr>
      <dsp:spPr>
        <a:xfrm>
          <a:off x="1909265" y="1492402"/>
          <a:ext cx="1901018" cy="1387919"/>
        </a:xfrm>
        <a:custGeom>
          <a:avLst/>
          <a:gdLst/>
          <a:ahLst/>
          <a:cxnLst/>
          <a:rect l="0" t="0" r="0" b="0"/>
          <a:pathLst>
            <a:path>
              <a:moveTo>
                <a:pt x="1518924" y="0"/>
              </a:moveTo>
              <a:lnTo>
                <a:pt x="1518924" y="1162074"/>
              </a:lnTo>
              <a:lnTo>
                <a:pt x="0" y="1162074"/>
              </a:lnTo>
              <a:lnTo>
                <a:pt x="0" y="1243567"/>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37FE5C25-D7FB-4D41-AC5C-769AC62DCFE2}">
      <dsp:nvSpPr>
        <dsp:cNvPr id="0" name=""/>
        <dsp:cNvSpPr/>
      </dsp:nvSpPr>
      <dsp:spPr>
        <a:xfrm>
          <a:off x="821213" y="1492402"/>
          <a:ext cx="2989070" cy="657218"/>
        </a:xfrm>
        <a:custGeom>
          <a:avLst/>
          <a:gdLst/>
          <a:ahLst/>
          <a:cxnLst/>
          <a:rect l="0" t="0" r="0" b="0"/>
          <a:pathLst>
            <a:path>
              <a:moveTo>
                <a:pt x="2143630" y="0"/>
              </a:moveTo>
              <a:lnTo>
                <a:pt x="2143630" y="389835"/>
              </a:lnTo>
              <a:lnTo>
                <a:pt x="0" y="389835"/>
              </a:lnTo>
              <a:lnTo>
                <a:pt x="0" y="471328"/>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C302A984-F431-4E3A-981B-89181E14EAD1}">
      <dsp:nvSpPr>
        <dsp:cNvPr id="0" name=""/>
        <dsp:cNvSpPr/>
      </dsp:nvSpPr>
      <dsp:spPr>
        <a:xfrm>
          <a:off x="2897135" y="404551"/>
          <a:ext cx="1826296" cy="1087851"/>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SA" sz="1400" b="1" kern="1200">
              <a:solidFill>
                <a:sysClr val="windowText" lastClr="000000"/>
              </a:solidFill>
              <a:latin typeface="Simplified Arabic" pitchFamily="18" charset="-78"/>
              <a:ea typeface="+mn-ea"/>
              <a:cs typeface="Simplified Arabic" pitchFamily="18" charset="-78"/>
            </a:rPr>
            <a:t>دراسة الجدوى لأي مشروع يحتاج إلى</a:t>
          </a:r>
          <a:endParaRPr lang="en-US" sz="1400" b="1" kern="1200">
            <a:solidFill>
              <a:sysClr val="windowText" lastClr="000000"/>
            </a:solidFill>
            <a:latin typeface="Simplified Arabic" pitchFamily="18" charset="-78"/>
            <a:ea typeface="+mn-ea"/>
            <a:cs typeface="Simplified Arabic" pitchFamily="18" charset="-78"/>
          </a:endParaRPr>
        </a:p>
      </dsp:txBody>
      <dsp:txXfrm>
        <a:off x="2897135" y="404551"/>
        <a:ext cx="1826296" cy="1087851"/>
      </dsp:txXfrm>
    </dsp:sp>
    <dsp:sp modelId="{1403C665-A885-430C-B7DA-632CD69391F8}">
      <dsp:nvSpPr>
        <dsp:cNvPr id="0" name=""/>
        <dsp:cNvSpPr/>
      </dsp:nvSpPr>
      <dsp:spPr>
        <a:xfrm>
          <a:off x="314370" y="2149621"/>
          <a:ext cx="1013686" cy="760267"/>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ar-SA" sz="1200" b="1" kern="1200">
              <a:solidFill>
                <a:sysClr val="windowText" lastClr="000000"/>
              </a:solidFill>
              <a:latin typeface="Simplified Arabic" pitchFamily="18" charset="-78"/>
              <a:ea typeface="+mn-ea"/>
              <a:cs typeface="Simplified Arabic" pitchFamily="18" charset="-78"/>
            </a:rPr>
            <a:t>دراسة الجدوى  البيئية</a:t>
          </a:r>
          <a:endParaRPr lang="en-US" sz="1200" b="1" kern="1200">
            <a:solidFill>
              <a:sysClr val="windowText" lastClr="000000"/>
            </a:solidFill>
            <a:latin typeface="Simplified Arabic" pitchFamily="18" charset="-78"/>
            <a:ea typeface="+mn-ea"/>
            <a:cs typeface="Simplified Arabic" pitchFamily="18" charset="-78"/>
          </a:endParaRPr>
        </a:p>
      </dsp:txBody>
      <dsp:txXfrm>
        <a:off x="314370" y="2149621"/>
        <a:ext cx="1013686" cy="760267"/>
      </dsp:txXfrm>
    </dsp:sp>
    <dsp:sp modelId="{610F7098-9EF0-494B-ADB1-5DF9369ABE04}">
      <dsp:nvSpPr>
        <dsp:cNvPr id="0" name=""/>
        <dsp:cNvSpPr/>
      </dsp:nvSpPr>
      <dsp:spPr>
        <a:xfrm>
          <a:off x="1368153" y="2880322"/>
          <a:ext cx="1082224" cy="752973"/>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ar-SA" sz="1200" b="1" kern="1200" dirty="0">
              <a:solidFill>
                <a:sysClr val="windowText" lastClr="000000"/>
              </a:solidFill>
              <a:latin typeface="Simplified Arabic" pitchFamily="18" charset="-78"/>
              <a:ea typeface="+mn-ea"/>
              <a:cs typeface="Simplified Arabic" pitchFamily="18" charset="-78"/>
            </a:rPr>
            <a:t>دراسة الجدوى الاجتماعية</a:t>
          </a:r>
          <a:endParaRPr lang="en-US" sz="1200" b="1" kern="1200" dirty="0">
            <a:solidFill>
              <a:sysClr val="windowText" lastClr="000000"/>
            </a:solidFill>
            <a:latin typeface="Simplified Arabic" pitchFamily="18" charset="-78"/>
            <a:ea typeface="+mn-ea"/>
            <a:cs typeface="Simplified Arabic" pitchFamily="18" charset="-78"/>
          </a:endParaRPr>
        </a:p>
      </dsp:txBody>
      <dsp:txXfrm>
        <a:off x="1368153" y="2880322"/>
        <a:ext cx="1082224" cy="752973"/>
      </dsp:txXfrm>
    </dsp:sp>
    <dsp:sp modelId="{FE7FFEFA-7F35-4111-8741-7A134D1BC16D}">
      <dsp:nvSpPr>
        <dsp:cNvPr id="0" name=""/>
        <dsp:cNvSpPr/>
      </dsp:nvSpPr>
      <dsp:spPr>
        <a:xfrm>
          <a:off x="1944221" y="2016226"/>
          <a:ext cx="1082224" cy="608956"/>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ar-SA" sz="1200" b="1" kern="1200" dirty="0">
              <a:solidFill>
                <a:sysClr val="windowText" lastClr="000000"/>
              </a:solidFill>
              <a:latin typeface="Simplified Arabic" pitchFamily="18" charset="-78"/>
              <a:ea typeface="+mn-ea"/>
              <a:cs typeface="Simplified Arabic" pitchFamily="18" charset="-78"/>
            </a:rPr>
            <a:t>دراسة الجدوى الاقتصادية</a:t>
          </a:r>
          <a:endParaRPr lang="en-US" sz="1200" b="1" kern="1200" dirty="0">
            <a:solidFill>
              <a:sysClr val="windowText" lastClr="000000"/>
            </a:solidFill>
            <a:latin typeface="Simplified Arabic" pitchFamily="18" charset="-78"/>
            <a:ea typeface="+mn-ea"/>
            <a:cs typeface="Simplified Arabic" pitchFamily="18" charset="-78"/>
          </a:endParaRPr>
        </a:p>
      </dsp:txBody>
      <dsp:txXfrm>
        <a:off x="1944221" y="2016226"/>
        <a:ext cx="1082224" cy="608956"/>
      </dsp:txXfrm>
    </dsp:sp>
    <dsp:sp modelId="{6EAE0822-AE95-45D6-8A84-DAA01565DFC4}">
      <dsp:nvSpPr>
        <dsp:cNvPr id="0" name=""/>
        <dsp:cNvSpPr/>
      </dsp:nvSpPr>
      <dsp:spPr>
        <a:xfrm>
          <a:off x="4320482" y="2016226"/>
          <a:ext cx="1082224" cy="609005"/>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ar-SA" sz="1200" b="1" kern="1200" dirty="0">
              <a:solidFill>
                <a:sysClr val="windowText" lastClr="000000"/>
              </a:solidFill>
              <a:latin typeface="Simplified Arabic" pitchFamily="18" charset="-78"/>
              <a:ea typeface="+mn-ea"/>
              <a:cs typeface="Simplified Arabic" pitchFamily="18" charset="-78"/>
            </a:rPr>
            <a:t>دراسة الجدوى التسويقية</a:t>
          </a:r>
          <a:endParaRPr lang="en-US" sz="1200" b="1" kern="1200" dirty="0">
            <a:solidFill>
              <a:sysClr val="windowText" lastClr="000000"/>
            </a:solidFill>
            <a:latin typeface="Simplified Arabic" pitchFamily="18" charset="-78"/>
            <a:ea typeface="+mn-ea"/>
            <a:cs typeface="Simplified Arabic" pitchFamily="18" charset="-78"/>
          </a:endParaRPr>
        </a:p>
      </dsp:txBody>
      <dsp:txXfrm>
        <a:off x="4320482" y="2016226"/>
        <a:ext cx="1082224" cy="609005"/>
      </dsp:txXfrm>
    </dsp:sp>
    <dsp:sp modelId="{9AAA60EE-6290-44D7-93DC-D90F9767E6E5}">
      <dsp:nvSpPr>
        <dsp:cNvPr id="0" name=""/>
        <dsp:cNvSpPr/>
      </dsp:nvSpPr>
      <dsp:spPr>
        <a:xfrm>
          <a:off x="4390383" y="2808311"/>
          <a:ext cx="1082224" cy="752973"/>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ar-SA" sz="1200" b="1" kern="1200" dirty="0">
              <a:solidFill>
                <a:sysClr val="windowText" lastClr="000000"/>
              </a:solidFill>
              <a:latin typeface="Simplified Arabic" pitchFamily="18" charset="-78"/>
              <a:ea typeface="+mn-ea"/>
              <a:cs typeface="Simplified Arabic" pitchFamily="18" charset="-78"/>
            </a:rPr>
            <a:t>دراسة الجدوى المالية</a:t>
          </a:r>
          <a:endParaRPr lang="en-US" sz="1200" b="1" kern="1200" dirty="0">
            <a:solidFill>
              <a:sysClr val="windowText" lastClr="000000"/>
            </a:solidFill>
            <a:latin typeface="Simplified Arabic" pitchFamily="18" charset="-78"/>
            <a:ea typeface="+mn-ea"/>
            <a:cs typeface="Simplified Arabic" pitchFamily="18" charset="-78"/>
          </a:endParaRPr>
        </a:p>
      </dsp:txBody>
      <dsp:txXfrm>
        <a:off x="4390383" y="2808311"/>
        <a:ext cx="1082224" cy="752973"/>
      </dsp:txXfrm>
    </dsp:sp>
    <dsp:sp modelId="{9A8B3012-E28B-40CC-BDD2-1B5ADDD29E0C}">
      <dsp:nvSpPr>
        <dsp:cNvPr id="0" name=""/>
        <dsp:cNvSpPr/>
      </dsp:nvSpPr>
      <dsp:spPr>
        <a:xfrm>
          <a:off x="5497639" y="2071809"/>
          <a:ext cx="1082224" cy="752973"/>
        </a:xfrm>
        <a:prstGeom prst="rect">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ar-SA" sz="1200" b="1" kern="1200">
              <a:solidFill>
                <a:sysClr val="windowText" lastClr="000000"/>
              </a:solidFill>
              <a:latin typeface="Simplified Arabic" pitchFamily="18" charset="-78"/>
              <a:ea typeface="+mn-ea"/>
              <a:cs typeface="Simplified Arabic" pitchFamily="18" charset="-78"/>
            </a:rPr>
            <a:t>دراسة الجدوى الفنية</a:t>
          </a:r>
          <a:endParaRPr lang="en-US" sz="1200" b="1" kern="1200">
            <a:solidFill>
              <a:sysClr val="windowText" lastClr="000000"/>
            </a:solidFill>
            <a:latin typeface="Simplified Arabic" pitchFamily="18" charset="-78"/>
            <a:ea typeface="+mn-ea"/>
            <a:cs typeface="Simplified Arabic" pitchFamily="18" charset="-78"/>
          </a:endParaRPr>
        </a:p>
      </dsp:txBody>
      <dsp:txXfrm>
        <a:off x="5497639" y="2071809"/>
        <a:ext cx="1082224" cy="75297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E489AAB-DBDD-4A1F-B0E7-3104F905BF6C}" type="datetimeFigureOut">
              <a:rPr lang="ar-SA" smtClean="0"/>
              <a:t>25/03/43</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C49CAC5-A9F7-43DD-9B9A-C510F3FACA65}"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BE489AAB-DBDD-4A1F-B0E7-3104F905BF6C}" type="datetimeFigureOut">
              <a:rPr lang="ar-SA" smtClean="0"/>
              <a:t>25/03/43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BE489AAB-DBDD-4A1F-B0E7-3104F905BF6C}" type="datetimeFigureOut">
              <a:rPr lang="ar-SA" smtClean="0"/>
              <a:t>25/03/43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E489AAB-DBDD-4A1F-B0E7-3104F905BF6C}" type="datetimeFigureOut">
              <a:rPr lang="ar-SA" smtClean="0"/>
              <a:t>25/03/43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E489AAB-DBDD-4A1F-B0E7-3104F905BF6C}" type="datetimeFigureOut">
              <a:rPr lang="ar-SA" smtClean="0"/>
              <a:t>25/03/43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5" name="Date Placeholder 4"/>
          <p:cNvSpPr>
            <a:spLocks noGrp="1"/>
          </p:cNvSpPr>
          <p:nvPr>
            <p:ph type="dt" sz="half" idx="10"/>
          </p:nvPr>
        </p:nvSpPr>
        <p:spPr/>
        <p:txBody>
          <a:bodyPr/>
          <a:lstStyle/>
          <a:p>
            <a:fld id="{BE489AAB-DBDD-4A1F-B0E7-3104F905BF6C}" type="datetimeFigureOut">
              <a:rPr lang="ar-SA" smtClean="0"/>
              <a:t>25/03/43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C49CAC5-A9F7-43DD-9B9A-C510F3FACA65}"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E489AAB-DBDD-4A1F-B0E7-3104F905BF6C}" type="datetimeFigureOut">
              <a:rPr lang="ar-SA" smtClean="0"/>
              <a:t>25/03/43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half" idx="10"/>
          </p:nvPr>
        </p:nvSpPr>
        <p:spPr/>
        <p:txBody>
          <a:bodyPr/>
          <a:lstStyle/>
          <a:p>
            <a:fld id="{BE489AAB-DBDD-4A1F-B0E7-3104F905BF6C}" type="datetimeFigureOut">
              <a:rPr lang="ar-SA" smtClean="0"/>
              <a:t>25/03/43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89AAB-DBDD-4A1F-B0E7-3104F905BF6C}" type="datetimeFigureOut">
              <a:rPr lang="ar-SA" smtClean="0"/>
              <a:t>25/03/43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E489AAB-DBDD-4A1F-B0E7-3104F905BF6C}" type="datetimeFigureOut">
              <a:rPr lang="ar-SA" smtClean="0"/>
              <a:t>25/03/43</a:t>
            </a:fld>
            <a:endParaRPr lang="ar-SA"/>
          </a:p>
        </p:txBody>
      </p:sp>
      <p:sp>
        <p:nvSpPr>
          <p:cNvPr id="7" name="Slide Number Placeholder 6"/>
          <p:cNvSpPr>
            <a:spLocks noGrp="1"/>
          </p:cNvSpPr>
          <p:nvPr>
            <p:ph type="sldNum" sz="quarter" idx="12"/>
          </p:nvPr>
        </p:nvSpPr>
        <p:spPr/>
        <p:txBody>
          <a:bodyPr/>
          <a:lstStyle/>
          <a:p>
            <a:fld id="{4C49CAC5-A9F7-43DD-9B9A-C510F3FACA65}"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BE489AAB-DBDD-4A1F-B0E7-3104F905BF6C}" type="datetimeFigureOut">
              <a:rPr lang="ar-SA" smtClean="0"/>
              <a:t>25/03/43</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4C49CAC5-A9F7-43DD-9B9A-C510F3FACA65}"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E489AAB-DBDD-4A1F-B0E7-3104F905BF6C}" type="datetimeFigureOut">
              <a:rPr lang="ar-SA" smtClean="0"/>
              <a:t>25/03/43</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C49CAC5-A9F7-43DD-9B9A-C510F3FACA65}"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89349" y="188640"/>
            <a:ext cx="3655059" cy="1702160"/>
          </a:xfrm>
        </p:spPr>
        <p:txBody>
          <a:bodyPr>
            <a:normAutofit fontScale="90000"/>
          </a:bodyPr>
          <a:lstStyle/>
          <a:p>
            <a:pPr algn="ctr">
              <a:lnSpc>
                <a:spcPct val="150000"/>
              </a:lnSpc>
            </a:pPr>
            <a:r>
              <a:rPr lang="ar-SA" b="1" dirty="0">
                <a:effectLst>
                  <a:outerShdw blurRad="38100" dist="38100" dir="2700000" algn="tl">
                    <a:srgbClr val="000000">
                      <a:alpha val="43137"/>
                    </a:srgbClr>
                  </a:outerShdw>
                </a:effectLst>
                <a:latin typeface="Microsoft Sans Serif" panose="020B0604020202020204" pitchFamily="34" charset="0"/>
                <a:ea typeface="Microsoft Sans Serif" panose="020B0604020202020204" pitchFamily="34" charset="0"/>
                <a:cs typeface="Akhbar MT" pitchFamily="2" charset="-78"/>
              </a:rPr>
              <a:t>الحاسب في الاقتصاد التطبيقي</a:t>
            </a:r>
          </a:p>
        </p:txBody>
      </p:sp>
      <p:sp>
        <p:nvSpPr>
          <p:cNvPr id="3" name="عنوان فرعي 2"/>
          <p:cNvSpPr>
            <a:spLocks noGrp="1"/>
          </p:cNvSpPr>
          <p:nvPr>
            <p:ph type="subTitle" idx="1"/>
          </p:nvPr>
        </p:nvSpPr>
        <p:spPr>
          <a:xfrm>
            <a:off x="323528" y="5229201"/>
            <a:ext cx="3309803" cy="576064"/>
          </a:xfrm>
        </p:spPr>
        <p:txBody>
          <a:bodyPr/>
          <a:lstStyle/>
          <a:p>
            <a:r>
              <a:rPr lang="ar-SA" b="1" dirty="0">
                <a:cs typeface="Akhbar MT" pitchFamily="2" charset="-78"/>
              </a:rPr>
              <a:t>د. يوسف بن عبدالرحمن العمري</a:t>
            </a:r>
          </a:p>
        </p:txBody>
      </p:sp>
      <p:sp>
        <p:nvSpPr>
          <p:cNvPr id="4" name="شكل بيضاوي 3"/>
          <p:cNvSpPr/>
          <p:nvPr/>
        </p:nvSpPr>
        <p:spPr>
          <a:xfrm>
            <a:off x="5765631" y="2295922"/>
            <a:ext cx="1296144" cy="936104"/>
          </a:xfrm>
          <a:prstGeom prst="ellipse">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ar-SA" b="1" dirty="0"/>
              <a:t>331 قصر</a:t>
            </a:r>
            <a:endParaRPr lang="en-US" b="1" dirty="0"/>
          </a:p>
        </p:txBody>
      </p:sp>
      <p:pic>
        <p:nvPicPr>
          <p:cNvPr id="6" name="Picture 2" descr="كيفية العمل على برنامج Excel - موضوع"/>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395" y="908720"/>
            <a:ext cx="1608113" cy="765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0952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72245" y="302561"/>
            <a:ext cx="7024744" cy="1143000"/>
          </a:xfrm>
        </p:spPr>
        <p:txBody>
          <a:bodyPr/>
          <a:lstStyle/>
          <a:p>
            <a:pPr algn="r"/>
            <a:r>
              <a:rPr lang="ar-SA" b="1" dirty="0">
                <a:latin typeface="Traditional Arabic" pitchFamily="18" charset="-78"/>
                <a:cs typeface="Traditional Arabic" pitchFamily="18" charset="-78"/>
              </a:rPr>
              <a:t>طرق ومعايير تقييم المشروعات </a:t>
            </a:r>
            <a:endParaRPr lang="en-US" b="1"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sp>
        <p:nvSpPr>
          <p:cNvPr id="10" name="TextBox 9">
            <a:extLst>
              <a:ext uri="{FF2B5EF4-FFF2-40B4-BE49-F238E27FC236}">
                <a16:creationId xmlns:a16="http://schemas.microsoft.com/office/drawing/2014/main" id="{A65E573D-BDED-4A61-B98D-E458A4D27004}"/>
              </a:ext>
            </a:extLst>
          </p:cNvPr>
          <p:cNvSpPr txBox="1"/>
          <p:nvPr/>
        </p:nvSpPr>
        <p:spPr>
          <a:xfrm>
            <a:off x="755576" y="1556792"/>
            <a:ext cx="7788760" cy="861774"/>
          </a:xfrm>
          <a:prstGeom prst="rect">
            <a:avLst/>
          </a:prstGeom>
          <a:noFill/>
        </p:spPr>
        <p:txBody>
          <a:bodyPr wrap="square">
            <a:spAutoFit/>
          </a:bodyPr>
          <a:lstStyle/>
          <a:p>
            <a:pPr marL="228600" marR="0" algn="just" rtl="1">
              <a:spcBef>
                <a:spcPts val="0"/>
              </a:spcBef>
              <a:spcAft>
                <a:spcPts val="0"/>
              </a:spcAft>
            </a:pP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المقصود من عملية تقييم المشروعات هو اتخاذ قرار بقبول المشروع أو رفضه استناداً إلى معايير معينة.</a:t>
            </a:r>
            <a:endParaRPr lang="en-US"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endParaRPr>
          </a:p>
          <a:p>
            <a:pPr marL="228600" marR="0" algn="just" rtl="1">
              <a:spcBef>
                <a:spcPts val="0"/>
              </a:spcBef>
              <a:spcAft>
                <a:spcPts val="0"/>
              </a:spcAft>
            </a:pPr>
            <a:r>
              <a:rPr lang="ar-SA" sz="14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effectLst/>
              <a:latin typeface="Times New Roman" panose="02020603050405020304" pitchFamily="18" charset="0"/>
              <a:ea typeface="Times New Roman" panose="02020603050405020304" pitchFamily="18" charset="0"/>
            </a:endParaRPr>
          </a:p>
          <a:p>
            <a:pPr marL="0" marR="0" algn="r" rtl="1">
              <a:spcBef>
                <a:spcPts val="0"/>
              </a:spcBef>
              <a:spcAft>
                <a:spcPts val="0"/>
              </a:spcAft>
            </a:pPr>
            <a:r>
              <a:rPr lang="ar-SA" sz="1800" b="1"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والجدول التالي يوضح أهم هذه الفروقات عند إجراء التحليل:</a:t>
            </a:r>
            <a:endParaRPr lang="en-US" sz="1400" dirty="0">
              <a:effectLst/>
              <a:latin typeface="Times New Roman" panose="02020603050405020304" pitchFamily="18" charset="0"/>
              <a:ea typeface="Times New Roman" panose="02020603050405020304" pitchFamily="18" charset="0"/>
            </a:endParaRPr>
          </a:p>
        </p:txBody>
      </p:sp>
      <p:graphicFrame>
        <p:nvGraphicFramePr>
          <p:cNvPr id="11" name="Table 10">
            <a:extLst>
              <a:ext uri="{FF2B5EF4-FFF2-40B4-BE49-F238E27FC236}">
                <a16:creationId xmlns:a16="http://schemas.microsoft.com/office/drawing/2014/main" id="{D178EDF4-BB78-4E7B-A064-1FE357180652}"/>
              </a:ext>
            </a:extLst>
          </p:cNvPr>
          <p:cNvGraphicFramePr>
            <a:graphicFrameLocks noGrp="1"/>
          </p:cNvGraphicFramePr>
          <p:nvPr>
            <p:extLst>
              <p:ext uri="{D42A27DB-BD31-4B8C-83A1-F6EECF244321}">
                <p14:modId xmlns:p14="http://schemas.microsoft.com/office/powerpoint/2010/main" val="3578997112"/>
              </p:ext>
            </p:extLst>
          </p:nvPr>
        </p:nvGraphicFramePr>
        <p:xfrm>
          <a:off x="827584" y="2418566"/>
          <a:ext cx="7643718" cy="1828800"/>
        </p:xfrm>
        <a:graphic>
          <a:graphicData uri="http://schemas.openxmlformats.org/drawingml/2006/table">
            <a:tbl>
              <a:tblPr rtl="1" firstRow="1" firstCol="1" bandRow="1">
                <a:tableStyleId>{5C22544A-7EE6-4342-B048-85BDC9FD1C3A}</a:tableStyleId>
              </a:tblPr>
              <a:tblGrid>
                <a:gridCol w="2547308">
                  <a:extLst>
                    <a:ext uri="{9D8B030D-6E8A-4147-A177-3AD203B41FA5}">
                      <a16:colId xmlns:a16="http://schemas.microsoft.com/office/drawing/2014/main" val="2374099251"/>
                    </a:ext>
                  </a:extLst>
                </a:gridCol>
                <a:gridCol w="2548205">
                  <a:extLst>
                    <a:ext uri="{9D8B030D-6E8A-4147-A177-3AD203B41FA5}">
                      <a16:colId xmlns:a16="http://schemas.microsoft.com/office/drawing/2014/main" val="450731674"/>
                    </a:ext>
                  </a:extLst>
                </a:gridCol>
                <a:gridCol w="2548205">
                  <a:extLst>
                    <a:ext uri="{9D8B030D-6E8A-4147-A177-3AD203B41FA5}">
                      <a16:colId xmlns:a16="http://schemas.microsoft.com/office/drawing/2014/main" val="3987057991"/>
                    </a:ext>
                  </a:extLst>
                </a:gridCol>
              </a:tblGrid>
              <a:tr h="0">
                <a:tc>
                  <a:txBody>
                    <a:bodyPr/>
                    <a:lstStyle/>
                    <a:p>
                      <a:pPr marL="0" marR="0" algn="r" rtl="1">
                        <a:spcBef>
                          <a:spcPts val="0"/>
                        </a:spcBef>
                        <a:spcAft>
                          <a:spcPts val="0"/>
                        </a:spcAft>
                      </a:pPr>
                      <a:r>
                        <a:rPr lang="ar-SA" sz="1500">
                          <a:effectLst/>
                        </a:rPr>
                        <a:t>البيان</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spcBef>
                          <a:spcPts val="0"/>
                        </a:spcBef>
                        <a:spcAft>
                          <a:spcPts val="0"/>
                        </a:spcAft>
                      </a:pPr>
                      <a:r>
                        <a:rPr lang="ar-SA" sz="1500">
                          <a:effectLst/>
                        </a:rPr>
                        <a:t>التحليل المالي</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spcBef>
                          <a:spcPts val="0"/>
                        </a:spcBef>
                        <a:spcAft>
                          <a:spcPts val="0"/>
                        </a:spcAft>
                      </a:pPr>
                      <a:r>
                        <a:rPr lang="ar-SA" sz="1500">
                          <a:effectLst/>
                        </a:rPr>
                        <a:t>التحليل الاقتصادي</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046048168"/>
                  </a:ext>
                </a:extLst>
              </a:tr>
              <a:tr h="0">
                <a:tc>
                  <a:txBody>
                    <a:bodyPr/>
                    <a:lstStyle/>
                    <a:p>
                      <a:pPr marL="0" marR="0" algn="r" rtl="1">
                        <a:spcBef>
                          <a:spcPts val="0"/>
                        </a:spcBef>
                        <a:spcAft>
                          <a:spcPts val="0"/>
                        </a:spcAft>
                      </a:pPr>
                      <a:r>
                        <a:rPr lang="ar-SA" sz="1500">
                          <a:effectLst/>
                        </a:rPr>
                        <a:t>زاوية النظر للمشروع</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spcBef>
                          <a:spcPts val="0"/>
                        </a:spcBef>
                        <a:spcAft>
                          <a:spcPts val="0"/>
                        </a:spcAft>
                      </a:pPr>
                      <a:r>
                        <a:rPr lang="ar-SA" sz="1500">
                          <a:effectLst/>
                        </a:rPr>
                        <a:t>الفرد والمؤسسات</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spcBef>
                          <a:spcPts val="0"/>
                        </a:spcBef>
                        <a:spcAft>
                          <a:spcPts val="0"/>
                        </a:spcAft>
                      </a:pPr>
                      <a:r>
                        <a:rPr lang="ar-SA" sz="1500">
                          <a:effectLst/>
                        </a:rPr>
                        <a:t>المجتمع أو الاقتصاد القومي</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915495894"/>
                  </a:ext>
                </a:extLst>
              </a:tr>
              <a:tr h="0">
                <a:tc>
                  <a:txBody>
                    <a:bodyPr/>
                    <a:lstStyle/>
                    <a:p>
                      <a:pPr marL="0" marR="0" algn="r" rtl="1">
                        <a:spcBef>
                          <a:spcPts val="0"/>
                        </a:spcBef>
                        <a:spcAft>
                          <a:spcPts val="0"/>
                        </a:spcAft>
                      </a:pPr>
                      <a:r>
                        <a:rPr lang="ar-SA" sz="1500">
                          <a:effectLst/>
                        </a:rPr>
                        <a:t>الضرائب</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spcBef>
                          <a:spcPts val="0"/>
                        </a:spcBef>
                        <a:spcAft>
                          <a:spcPts val="0"/>
                        </a:spcAft>
                      </a:pPr>
                      <a:r>
                        <a:rPr lang="ar-SA" sz="1500">
                          <a:effectLst/>
                        </a:rPr>
                        <a:t>تكلفة</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rowSpan="2">
                  <a:txBody>
                    <a:bodyPr/>
                    <a:lstStyle/>
                    <a:p>
                      <a:pPr marL="0" marR="0" algn="r" rtl="1">
                        <a:spcBef>
                          <a:spcPts val="0"/>
                        </a:spcBef>
                        <a:spcAft>
                          <a:spcPts val="0"/>
                        </a:spcAft>
                      </a:pPr>
                      <a:r>
                        <a:rPr lang="ar-SA" sz="1500">
                          <a:effectLst/>
                        </a:rPr>
                        <a:t>لا تمثل إضافة إلى الدخل القومي وبالتالي لا يُضَمَّن في التحليل الاقتصادي</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288914899"/>
                  </a:ext>
                </a:extLst>
              </a:tr>
              <a:tr h="0">
                <a:tc>
                  <a:txBody>
                    <a:bodyPr/>
                    <a:lstStyle/>
                    <a:p>
                      <a:pPr marL="0" marR="0" algn="r" rtl="1">
                        <a:spcBef>
                          <a:spcPts val="0"/>
                        </a:spcBef>
                        <a:spcAft>
                          <a:spcPts val="0"/>
                        </a:spcAft>
                      </a:pPr>
                      <a:r>
                        <a:rPr lang="ar-SA" sz="1500">
                          <a:effectLst/>
                        </a:rPr>
                        <a:t>الاعانات</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spcBef>
                          <a:spcPts val="0"/>
                        </a:spcBef>
                        <a:spcAft>
                          <a:spcPts val="0"/>
                        </a:spcAft>
                      </a:pPr>
                      <a:r>
                        <a:rPr lang="ar-SA" sz="1500">
                          <a:effectLst/>
                        </a:rPr>
                        <a:t>عائد</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vMerge="1">
                  <a:txBody>
                    <a:bodyPr/>
                    <a:lstStyle/>
                    <a:p>
                      <a:endParaRPr lang="en-US"/>
                    </a:p>
                  </a:txBody>
                  <a:tcPr/>
                </a:tc>
                <a:extLst>
                  <a:ext uri="{0D108BD9-81ED-4DB2-BD59-A6C34878D82A}">
                    <a16:rowId xmlns:a16="http://schemas.microsoft.com/office/drawing/2014/main" val="4124152446"/>
                  </a:ext>
                </a:extLst>
              </a:tr>
              <a:tr h="0">
                <a:tc>
                  <a:txBody>
                    <a:bodyPr/>
                    <a:lstStyle/>
                    <a:p>
                      <a:pPr marL="0" marR="0" algn="r" rtl="1">
                        <a:spcBef>
                          <a:spcPts val="0"/>
                        </a:spcBef>
                        <a:spcAft>
                          <a:spcPts val="0"/>
                        </a:spcAft>
                      </a:pPr>
                      <a:r>
                        <a:rPr lang="ar-SA" sz="1500">
                          <a:effectLst/>
                        </a:rPr>
                        <a:t>الفوائد على رأس المال</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spcBef>
                          <a:spcPts val="0"/>
                        </a:spcBef>
                        <a:spcAft>
                          <a:spcPts val="0"/>
                        </a:spcAft>
                      </a:pPr>
                      <a:r>
                        <a:rPr lang="ar-SA" sz="1500">
                          <a:effectLst/>
                        </a:rPr>
                        <a:t>تكلفة</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spcBef>
                          <a:spcPts val="0"/>
                        </a:spcBef>
                        <a:spcAft>
                          <a:spcPts val="0"/>
                        </a:spcAft>
                      </a:pPr>
                      <a:r>
                        <a:rPr lang="ar-SA" sz="1500">
                          <a:effectLst/>
                        </a:rPr>
                        <a:t>لا تُضَمَّن</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903026358"/>
                  </a:ext>
                </a:extLst>
              </a:tr>
              <a:tr h="0">
                <a:tc>
                  <a:txBody>
                    <a:bodyPr/>
                    <a:lstStyle/>
                    <a:p>
                      <a:pPr marL="0" marR="0" algn="r" rtl="1">
                        <a:spcBef>
                          <a:spcPts val="0"/>
                        </a:spcBef>
                        <a:spcAft>
                          <a:spcPts val="0"/>
                        </a:spcAft>
                      </a:pPr>
                      <a:r>
                        <a:rPr lang="ar-SA" sz="1500">
                          <a:effectLst/>
                        </a:rPr>
                        <a:t>التكاليف أو العوائد الخارجية أو الغير مباشرة</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spcBef>
                          <a:spcPts val="0"/>
                        </a:spcBef>
                        <a:spcAft>
                          <a:spcPts val="0"/>
                        </a:spcAft>
                      </a:pPr>
                      <a:r>
                        <a:rPr lang="ar-SA" sz="1500">
                          <a:effectLst/>
                        </a:rPr>
                        <a:t>لا تحتسب</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spcBef>
                          <a:spcPts val="0"/>
                        </a:spcBef>
                        <a:spcAft>
                          <a:spcPts val="0"/>
                        </a:spcAft>
                      </a:pPr>
                      <a:r>
                        <a:rPr lang="ar-SA" sz="1500" dirty="0">
                          <a:effectLst/>
                        </a:rPr>
                        <a:t>تحتسب وتوضع لها قيمة</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84851212"/>
                  </a:ext>
                </a:extLst>
              </a:tr>
            </a:tbl>
          </a:graphicData>
        </a:graphic>
      </p:graphicFrame>
      <p:sp>
        <p:nvSpPr>
          <p:cNvPr id="13" name="TextBox 12">
            <a:extLst>
              <a:ext uri="{FF2B5EF4-FFF2-40B4-BE49-F238E27FC236}">
                <a16:creationId xmlns:a16="http://schemas.microsoft.com/office/drawing/2014/main" id="{E6E72A35-0671-4EE8-9031-E50D341DD68F}"/>
              </a:ext>
            </a:extLst>
          </p:cNvPr>
          <p:cNvSpPr txBox="1"/>
          <p:nvPr/>
        </p:nvSpPr>
        <p:spPr>
          <a:xfrm>
            <a:off x="821636" y="4509120"/>
            <a:ext cx="7788760" cy="1754326"/>
          </a:xfrm>
          <a:prstGeom prst="rect">
            <a:avLst/>
          </a:prstGeom>
          <a:noFill/>
        </p:spPr>
        <p:txBody>
          <a:bodyPr wrap="square">
            <a:spAutoFit/>
          </a:bodyPr>
          <a:lstStyle/>
          <a:p>
            <a:pPr marL="228600" marR="0" algn="r" rtl="1">
              <a:spcBef>
                <a:spcPts val="0"/>
              </a:spcBef>
              <a:spcAft>
                <a:spcPts val="0"/>
              </a:spcAft>
            </a:pPr>
            <a:r>
              <a:rPr lang="ar-SA" sz="1800" b="1"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سنستخدم نفس المعايير التي يستخدمها البنك الدولي:</a:t>
            </a:r>
            <a:endParaRPr lang="en-US" sz="1400" b="1" dirty="0">
              <a:effectLst/>
              <a:latin typeface="Times New Roman" panose="02020603050405020304" pitchFamily="18" charset="0"/>
              <a:ea typeface="Times New Roman" panose="02020603050405020304" pitchFamily="18" charset="0"/>
            </a:endParaRPr>
          </a:p>
          <a:p>
            <a:pPr marL="342900" marR="0" lvl="0" indent="-342900" algn="r" rtl="1">
              <a:spcBef>
                <a:spcPts val="0"/>
              </a:spcBef>
              <a:spcAft>
                <a:spcPts val="0"/>
              </a:spcAft>
              <a:buFont typeface="Symbol" panose="05050102010706020507" pitchFamily="18" charset="2"/>
              <a:buChar char=""/>
            </a:pP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صافي القيمة الحالية للمشروع</a:t>
            </a:r>
            <a:endParaRPr lang="en-US" sz="1400" dirty="0">
              <a:effectLst/>
              <a:latin typeface="Times New Roman" panose="02020603050405020304" pitchFamily="18" charset="0"/>
              <a:ea typeface="Times New Roman" panose="02020603050405020304" pitchFamily="18" charset="0"/>
            </a:endParaRPr>
          </a:p>
          <a:p>
            <a:pPr marL="342900" marR="0" lvl="0" indent="-342900" algn="r" rtl="1">
              <a:spcBef>
                <a:spcPts val="0"/>
              </a:spcBef>
              <a:spcAft>
                <a:spcPts val="0"/>
              </a:spcAft>
              <a:buFont typeface="Symbol" panose="05050102010706020507" pitchFamily="18" charset="2"/>
              <a:buChar char=""/>
            </a:pP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نسبة العائد إلى التكاليف</a:t>
            </a:r>
            <a:endParaRPr lang="en-US" sz="1400" dirty="0">
              <a:effectLst/>
              <a:latin typeface="Times New Roman" panose="02020603050405020304" pitchFamily="18" charset="0"/>
              <a:ea typeface="Times New Roman" panose="02020603050405020304" pitchFamily="18" charset="0"/>
            </a:endParaRPr>
          </a:p>
          <a:p>
            <a:pPr marL="342900" marR="0" lvl="0" indent="-342900" algn="r" rtl="1">
              <a:spcBef>
                <a:spcPts val="0"/>
              </a:spcBef>
              <a:spcAft>
                <a:spcPts val="0"/>
              </a:spcAft>
              <a:buFont typeface="Symbol" panose="05050102010706020507" pitchFamily="18" charset="2"/>
              <a:buChar char=""/>
            </a:pP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معدل العائد الداخلي</a:t>
            </a:r>
            <a:endParaRPr lang="en-US" sz="1400" dirty="0">
              <a:effectLst/>
              <a:latin typeface="Times New Roman" panose="02020603050405020304" pitchFamily="18" charset="0"/>
              <a:ea typeface="Times New Roman" panose="02020603050405020304" pitchFamily="18" charset="0"/>
            </a:endParaRPr>
          </a:p>
          <a:p>
            <a:pPr marL="342900" marR="0" lvl="0" indent="-342900" algn="r" rtl="1">
              <a:spcBef>
                <a:spcPts val="0"/>
              </a:spcBef>
              <a:spcAft>
                <a:spcPts val="0"/>
              </a:spcAft>
              <a:buFont typeface="Symbol" panose="05050102010706020507" pitchFamily="18" charset="2"/>
              <a:buChar char=""/>
            </a:pP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فترة استرداد رأس المال</a:t>
            </a:r>
            <a:endParaRPr lang="en-US" sz="1400" dirty="0">
              <a:effectLst/>
              <a:latin typeface="Times New Roman" panose="02020603050405020304" pitchFamily="18" charset="0"/>
              <a:ea typeface="Times New Roman" panose="02020603050405020304" pitchFamily="18" charset="0"/>
            </a:endParaRPr>
          </a:p>
          <a:p>
            <a:pPr marL="228600" marR="0" algn="r" rtl="1">
              <a:spcBef>
                <a:spcPts val="0"/>
              </a:spcBef>
              <a:spcAft>
                <a:spcPts val="0"/>
              </a:spcAft>
            </a:pP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لابد من استخدام كل هذه المعايير وحسابها عند تقييم المشروعات والمقارنة على أساسها كلها.</a:t>
            </a:r>
            <a:r>
              <a:rPr lang="ar-SA" sz="14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065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a:xfrm>
                <a:off x="1547664" y="908720"/>
                <a:ext cx="6777317" cy="5184576"/>
              </a:xfrm>
            </p:spPr>
            <p:txBody>
              <a:bodyPr>
                <a:normAutofit/>
              </a:bodyPr>
              <a:lstStyle/>
              <a:p>
                <a:pPr marL="228600" marR="0" algn="r" rtl="1">
                  <a:lnSpc>
                    <a:spcPct val="150000"/>
                  </a:lnSpc>
                  <a:spcBef>
                    <a:spcPts val="0"/>
                  </a:spcBef>
                  <a:spcAft>
                    <a:spcPts val="0"/>
                  </a:spcAft>
                </a:pPr>
                <a:r>
                  <a:rPr lang="ar-SA" sz="1800" b="1"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أولا: صافي القيمة الحالية للمشروع: </a:t>
                </a:r>
                <a:endParaRPr lang="en-US" sz="1800" dirty="0">
                  <a:effectLst/>
                  <a:latin typeface="Times New Roman" panose="02020603050405020304" pitchFamily="18" charset="0"/>
                  <a:ea typeface="Times New Roman" panose="02020603050405020304" pitchFamily="18" charset="0"/>
                </a:endParaRPr>
              </a:p>
              <a:p>
                <a:pPr marL="228600" marR="0" algn="r" rtl="1">
                  <a:lnSpc>
                    <a:spcPct val="150000"/>
                  </a:lnSpc>
                  <a:spcBef>
                    <a:spcPts val="0"/>
                  </a:spcBef>
                  <a:spcAft>
                    <a:spcPts val="0"/>
                  </a:spcAft>
                </a:pP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صافي القيمة الحالية=</a:t>
                </a:r>
                <a:endParaRPr lang="en-US" sz="1800" dirty="0">
                  <a:effectLst/>
                  <a:latin typeface="Times New Roman" panose="02020603050405020304" pitchFamily="18" charset="0"/>
                  <a:ea typeface="Times New Roman" panose="02020603050405020304" pitchFamily="18" charset="0"/>
                </a:endParaRPr>
              </a:p>
              <a:p>
                <a:pPr marL="685800" marR="0" algn="r" rtl="1">
                  <a:lnSpc>
                    <a:spcPct val="150000"/>
                  </a:lnSpc>
                  <a:spcBef>
                    <a:spcPts val="0"/>
                  </a:spcBef>
                  <a:spcAft>
                    <a:spcPts val="0"/>
                  </a:spcAft>
                </a:pP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مجموع القيم الحالية للإيرادات (العوائد) – مجموع القيم الحالية للتكاليف</a:t>
                </a:r>
                <a:endParaRPr lang="en-US" sz="1800" dirty="0">
                  <a:effectLst/>
                  <a:latin typeface="Times New Roman" panose="02020603050405020304" pitchFamily="18" charset="0"/>
                  <a:ea typeface="Times New Roman" panose="02020603050405020304" pitchFamily="18" charset="0"/>
                </a:endParaRPr>
              </a:p>
              <a:p>
                <a:pPr marL="685800" marR="0" algn="r" rtl="1">
                  <a:lnSpc>
                    <a:spcPct val="150000"/>
                  </a:lnSpc>
                  <a:spcBef>
                    <a:spcPts val="0"/>
                  </a:spcBef>
                  <a:spcAft>
                    <a:spcPts val="0"/>
                  </a:spcAft>
                </a:pP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1800" dirty="0">
                  <a:effectLst/>
                  <a:latin typeface="Times New Roman" panose="02020603050405020304" pitchFamily="18" charset="0"/>
                  <a:ea typeface="Times New Roman" panose="02020603050405020304" pitchFamily="18" charset="0"/>
                </a:endParaRPr>
              </a:p>
              <a:p>
                <a:pPr marL="685800" marR="0" algn="r" rtl="1">
                  <a:lnSpc>
                    <a:spcPct val="150000"/>
                  </a:lnSpc>
                  <a:spcBef>
                    <a:spcPts val="0"/>
                  </a:spcBef>
                  <a:spcAft>
                    <a:spcPts val="0"/>
                  </a:spcAft>
                </a:pPr>
                <a14:m>
                  <m:oMath xmlns:m="http://schemas.openxmlformats.org/officeDocument/2006/math">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𝑁𝑃𝑉</m:t>
                    </m:r>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 </m:t>
                    </m:r>
                    <m:f>
                      <m:fPr>
                        <m:ctrlP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ctrlPr>
                      </m:fPr>
                      <m:num>
                        <m:nary>
                          <m:naryPr>
                            <m:chr m:val="∑"/>
                            <m:limLoc m:val="undOvr"/>
                            <m:ctrlP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ctrlPr>
                          </m:naryPr>
                          <m:sub>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1</m:t>
                            </m:r>
                          </m:sub>
                          <m:sup>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𝑛</m:t>
                            </m:r>
                          </m:sup>
                          <m:e>
                            <m:sSub>
                              <m:sSubPr>
                                <m:ctrlP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ctrlPr>
                              </m:sSubPr>
                              <m:e>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𝑅</m:t>
                                </m:r>
                              </m:e>
                              <m:sub>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𝑛</m:t>
                                </m:r>
                              </m:sub>
                            </m:sSub>
                          </m:e>
                        </m:nary>
                      </m:num>
                      <m:den>
                        <m:sSup>
                          <m:sSupPr>
                            <m:ctrlP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ctrlPr>
                          </m:sSupPr>
                          <m:e>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m:t>
                            </m:r>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1</m:t>
                            </m:r>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m:t>
                            </m:r>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𝑟</m:t>
                            </m:r>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m:t>
                            </m:r>
                          </m:e>
                          <m:sup>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𝑛</m:t>
                            </m:r>
                          </m:sup>
                        </m:sSup>
                      </m:den>
                    </m:f>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m:t>
                    </m:r>
                    <m:f>
                      <m:fPr>
                        <m:ctrlP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ctrlPr>
                      </m:fPr>
                      <m:num>
                        <m:nary>
                          <m:naryPr>
                            <m:chr m:val="∑"/>
                            <m:limLoc m:val="undOvr"/>
                            <m:ctrlP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ctrlPr>
                          </m:naryPr>
                          <m:sub>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1</m:t>
                            </m:r>
                          </m:sub>
                          <m:sup>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𝑛</m:t>
                            </m:r>
                          </m:sup>
                          <m:e>
                            <m:sSub>
                              <m:sSubPr>
                                <m:ctrlP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ctrlPr>
                              </m:sSubPr>
                              <m:e>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𝐶</m:t>
                                </m:r>
                              </m:e>
                              <m:sub>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𝑛</m:t>
                                </m:r>
                              </m:sub>
                            </m:sSub>
                          </m:e>
                        </m:nary>
                      </m:num>
                      <m:den>
                        <m:sSup>
                          <m:sSupPr>
                            <m:ctrlP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ctrlPr>
                          </m:sSupPr>
                          <m:e>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m:t>
                            </m:r>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1</m:t>
                            </m:r>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m:t>
                            </m:r>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𝑟</m:t>
                            </m:r>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m:t>
                            </m:r>
                          </m:e>
                          <m:sup>
                            <m:r>
                              <a:rPr lang="en-US" sz="1800" i="1">
                                <a:solidFill>
                                  <a:srgbClr val="000000"/>
                                </a:solidFill>
                                <a:effectLst/>
                                <a:latin typeface="Cambria Math" panose="02040503050406030204" pitchFamily="18" charset="0"/>
                                <a:ea typeface="Times New Roman" panose="02020603050405020304" pitchFamily="18" charset="0"/>
                                <a:cs typeface="Simplified Arabic" panose="02020603050405020304" pitchFamily="18" charset="-78"/>
                              </a:rPr>
                              <m:t>𝑛</m:t>
                            </m:r>
                          </m:sup>
                        </m:sSup>
                      </m:den>
                    </m:f>
                  </m:oMath>
                </a14:m>
                <a:endParaRPr lang="en-US" sz="1800" dirty="0">
                  <a:effectLst/>
                  <a:latin typeface="Times New Roman" panose="02020603050405020304" pitchFamily="18" charset="0"/>
                  <a:ea typeface="Times New Roman" panose="02020603050405020304" pitchFamily="18" charset="0"/>
                </a:endParaRPr>
              </a:p>
              <a:p>
                <a:pPr marL="228600" marR="0" algn="r" rtl="1">
                  <a:lnSpc>
                    <a:spcPct val="15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NPV</a:t>
                </a: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 صافي القيمة الحالية</a:t>
                </a:r>
                <a:endParaRPr lang="en-US" sz="1800" dirty="0">
                  <a:effectLst/>
                  <a:latin typeface="Times New Roman" panose="02020603050405020304" pitchFamily="18" charset="0"/>
                  <a:ea typeface="Times New Roman" panose="02020603050405020304" pitchFamily="18" charset="0"/>
                </a:endParaRPr>
              </a:p>
              <a:p>
                <a:pPr marL="228600" marR="0" algn="r" rtl="1">
                  <a:lnSpc>
                    <a:spcPct val="15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R</a:t>
                </a: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 عوائد المشروع في السنة </a:t>
                </a:r>
                <a:r>
                  <a:rPr lang="en-US"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n</a:t>
                </a:r>
                <a:endParaRPr lang="en-US" sz="1800" dirty="0">
                  <a:effectLst/>
                  <a:latin typeface="Times New Roman" panose="02020603050405020304" pitchFamily="18" charset="0"/>
                  <a:ea typeface="Times New Roman" panose="02020603050405020304" pitchFamily="18" charset="0"/>
                </a:endParaRPr>
              </a:p>
              <a:p>
                <a:pPr marL="228600" marR="0" algn="r" rtl="1">
                  <a:lnSpc>
                    <a:spcPct val="15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C</a:t>
                </a: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 تكاليف المشروع في السنة </a:t>
                </a:r>
                <a:r>
                  <a:rPr lang="en-US"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n</a:t>
                </a:r>
                <a:endParaRPr lang="en-US" sz="1800" dirty="0">
                  <a:effectLst/>
                  <a:latin typeface="Times New Roman" panose="02020603050405020304" pitchFamily="18" charset="0"/>
                  <a:ea typeface="Times New Roman" panose="02020603050405020304" pitchFamily="18" charset="0"/>
                </a:endParaRPr>
              </a:p>
              <a:p>
                <a:pPr marL="228600" marR="0" algn="r" rtl="1">
                  <a:lnSpc>
                    <a:spcPct val="15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r</a:t>
                </a: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 سعر الخصم الذي تم على أساسه حساب القيمة الحالية</a:t>
                </a:r>
                <a:endParaRPr lang="en-US" sz="1800" dirty="0">
                  <a:effectLst/>
                  <a:latin typeface="Times New Roman" panose="02020603050405020304" pitchFamily="18" charset="0"/>
                  <a:ea typeface="Times New Roman" panose="02020603050405020304" pitchFamily="18" charset="0"/>
                </a:endParaRPr>
              </a:p>
              <a:p>
                <a:pPr marL="228600" marR="0" algn="r" rtl="1">
                  <a:lnSpc>
                    <a:spcPct val="15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n</a:t>
                </a: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 تشير إلى السنة التي يتم الحساب فيها = 1, 2 , 3.....</a:t>
                </a:r>
                <a:endParaRPr lang="en-US" sz="1800" dirty="0">
                  <a:effectLst/>
                  <a:latin typeface="Times New Roman" panose="02020603050405020304" pitchFamily="18" charset="0"/>
                  <a:ea typeface="Times New Roman" panose="02020603050405020304" pitchFamily="18" charset="0"/>
                </a:endParaRPr>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xfrm>
                <a:off x="1547664" y="908720"/>
                <a:ext cx="6777317" cy="5184576"/>
              </a:xfrm>
              <a:blipFill>
                <a:blip r:embed="rId2"/>
                <a:stretch>
                  <a:fillRect/>
                </a:stretch>
              </a:blipFill>
            </p:spPr>
            <p:txBody>
              <a:bodyPr/>
              <a:lstStyle/>
              <a:p>
                <a:r>
                  <a:rPr lang="en-US">
                    <a:noFill/>
                  </a:rPr>
                  <a:t> </a:t>
                </a:r>
              </a:p>
            </p:txBody>
          </p:sp>
        </mc:Fallback>
      </mc:AlternateContent>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spTree>
    <p:extLst>
      <p:ext uri="{BB962C8B-B14F-4D97-AF65-F5344CB8AC3E}">
        <p14:creationId xmlns:p14="http://schemas.microsoft.com/office/powerpoint/2010/main" val="1500174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pic>
        <p:nvPicPr>
          <p:cNvPr id="20" name="Picture 19">
            <a:extLst>
              <a:ext uri="{FF2B5EF4-FFF2-40B4-BE49-F238E27FC236}">
                <a16:creationId xmlns:a16="http://schemas.microsoft.com/office/drawing/2014/main" id="{B898F176-F5FE-4731-8C6D-6A790402684D}"/>
              </a:ext>
            </a:extLst>
          </p:cNvPr>
          <p:cNvPicPr>
            <a:picLocks noChangeAspect="1"/>
          </p:cNvPicPr>
          <p:nvPr/>
        </p:nvPicPr>
        <p:blipFill>
          <a:blip r:embed="rId2"/>
          <a:stretch>
            <a:fillRect/>
          </a:stretch>
        </p:blipFill>
        <p:spPr>
          <a:xfrm>
            <a:off x="690222" y="809560"/>
            <a:ext cx="7698202" cy="5283736"/>
          </a:xfrm>
          <a:prstGeom prst="rect">
            <a:avLst/>
          </a:prstGeom>
        </p:spPr>
      </p:pic>
    </p:spTree>
    <p:extLst>
      <p:ext uri="{BB962C8B-B14F-4D97-AF65-F5344CB8AC3E}">
        <p14:creationId xmlns:p14="http://schemas.microsoft.com/office/powerpoint/2010/main" val="3996439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sp>
        <p:nvSpPr>
          <p:cNvPr id="5" name="TextBox 4">
            <a:extLst>
              <a:ext uri="{FF2B5EF4-FFF2-40B4-BE49-F238E27FC236}">
                <a16:creationId xmlns:a16="http://schemas.microsoft.com/office/drawing/2014/main" id="{508153FF-4140-4192-8358-E554D21652CD}"/>
              </a:ext>
            </a:extLst>
          </p:cNvPr>
          <p:cNvSpPr txBox="1"/>
          <p:nvPr/>
        </p:nvSpPr>
        <p:spPr>
          <a:xfrm>
            <a:off x="3516271" y="836712"/>
            <a:ext cx="4620408" cy="369332"/>
          </a:xfrm>
          <a:prstGeom prst="rect">
            <a:avLst/>
          </a:prstGeom>
          <a:noFill/>
        </p:spPr>
        <p:txBody>
          <a:bodyPr wrap="square">
            <a:spAutoFit/>
          </a:bodyPr>
          <a:lstStyle/>
          <a:p>
            <a:pPr marL="0" marR="0" algn="r" rtl="1">
              <a:spcBef>
                <a:spcPts val="0"/>
              </a:spcBef>
              <a:spcAft>
                <a:spcPts val="0"/>
              </a:spcAft>
            </a:pPr>
            <a:r>
              <a:rPr lang="ar-SA"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ثالثاً: معيار </a:t>
            </a: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فترة الاسترداد</a:t>
            </a:r>
            <a:endPar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endParaRPr>
          </a:p>
        </p:txBody>
      </p:sp>
      <p:pic>
        <p:nvPicPr>
          <p:cNvPr id="9" name="Picture 8">
            <a:extLst>
              <a:ext uri="{FF2B5EF4-FFF2-40B4-BE49-F238E27FC236}">
                <a16:creationId xmlns:a16="http://schemas.microsoft.com/office/drawing/2014/main" id="{D4B5FFAE-F805-47EF-9727-558C965EB4AC}"/>
              </a:ext>
            </a:extLst>
          </p:cNvPr>
          <p:cNvPicPr>
            <a:picLocks noChangeAspect="1"/>
          </p:cNvPicPr>
          <p:nvPr/>
        </p:nvPicPr>
        <p:blipFill>
          <a:blip r:embed="rId2"/>
          <a:stretch>
            <a:fillRect/>
          </a:stretch>
        </p:blipFill>
        <p:spPr>
          <a:xfrm>
            <a:off x="827584" y="1484784"/>
            <a:ext cx="7275799" cy="4710684"/>
          </a:xfrm>
          <a:prstGeom prst="rect">
            <a:avLst/>
          </a:prstGeom>
        </p:spPr>
      </p:pic>
    </p:spTree>
    <p:extLst>
      <p:ext uri="{BB962C8B-B14F-4D97-AF65-F5344CB8AC3E}">
        <p14:creationId xmlns:p14="http://schemas.microsoft.com/office/powerpoint/2010/main" val="2078673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sp>
        <p:nvSpPr>
          <p:cNvPr id="5" name="TextBox 4">
            <a:extLst>
              <a:ext uri="{FF2B5EF4-FFF2-40B4-BE49-F238E27FC236}">
                <a16:creationId xmlns:a16="http://schemas.microsoft.com/office/drawing/2014/main" id="{7BE88A20-9C28-4F38-81EF-A24C25B219BE}"/>
              </a:ext>
            </a:extLst>
          </p:cNvPr>
          <p:cNvSpPr txBox="1"/>
          <p:nvPr/>
        </p:nvSpPr>
        <p:spPr>
          <a:xfrm>
            <a:off x="3585855" y="908720"/>
            <a:ext cx="4620408" cy="369332"/>
          </a:xfrm>
          <a:prstGeom prst="rect">
            <a:avLst/>
          </a:prstGeom>
          <a:noFill/>
        </p:spPr>
        <p:txBody>
          <a:bodyPr wrap="square">
            <a:spAutoFit/>
          </a:bodyPr>
          <a:lstStyle/>
          <a:p>
            <a:pPr marL="0" marR="0" algn="r" rtl="1">
              <a:spcBef>
                <a:spcPts val="0"/>
              </a:spcBef>
              <a:spcAft>
                <a:spcPts val="0"/>
              </a:spcAft>
            </a:pPr>
            <a:r>
              <a:rPr lang="ar-SA"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رابعاً: معدل </a:t>
            </a: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العائد الداخلي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IRR</a:t>
            </a:r>
          </a:p>
        </p:txBody>
      </p:sp>
      <p:pic>
        <p:nvPicPr>
          <p:cNvPr id="6" name="Picture 5">
            <a:extLst>
              <a:ext uri="{FF2B5EF4-FFF2-40B4-BE49-F238E27FC236}">
                <a16:creationId xmlns:a16="http://schemas.microsoft.com/office/drawing/2014/main" id="{C782647B-928D-4C7E-BCA0-A903AFBFB413}"/>
              </a:ext>
            </a:extLst>
          </p:cNvPr>
          <p:cNvPicPr>
            <a:picLocks noChangeAspect="1"/>
          </p:cNvPicPr>
          <p:nvPr/>
        </p:nvPicPr>
        <p:blipFill>
          <a:blip r:embed="rId2"/>
          <a:stretch>
            <a:fillRect/>
          </a:stretch>
        </p:blipFill>
        <p:spPr>
          <a:xfrm>
            <a:off x="708871" y="1571244"/>
            <a:ext cx="7463529" cy="4450044"/>
          </a:xfrm>
          <a:prstGeom prst="rect">
            <a:avLst/>
          </a:prstGeom>
        </p:spPr>
      </p:pic>
    </p:spTree>
    <p:extLst>
      <p:ext uri="{BB962C8B-B14F-4D97-AF65-F5344CB8AC3E}">
        <p14:creationId xmlns:p14="http://schemas.microsoft.com/office/powerpoint/2010/main" val="2414549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46DF9CC8-11CE-B24F-85E0-E0997EB1033A}"/>
              </a:ext>
            </a:extLst>
          </p:cNvPr>
          <p:cNvSpPr/>
          <p:nvPr/>
        </p:nvSpPr>
        <p:spPr>
          <a:xfrm>
            <a:off x="611560" y="871344"/>
            <a:ext cx="7704856" cy="4708981"/>
          </a:xfrm>
          <a:prstGeom prst="rect">
            <a:avLst/>
          </a:prstGeom>
        </p:spPr>
        <p:txBody>
          <a:bodyPr wrap="square">
            <a:spAutoFit/>
          </a:bodyPr>
          <a:lstStyle/>
          <a:p>
            <a:pPr>
              <a:lnSpc>
                <a:spcPct val="150000"/>
              </a:lnSpc>
            </a:pPr>
            <a:r>
              <a:rPr lang="x-none" sz="2000" dirty="0">
                <a:latin typeface="Times New Roman" panose="02020603050405020304" pitchFamily="18" charset="0"/>
                <a:cs typeface="Akhbar MT" pitchFamily="2" charset="-78"/>
              </a:rPr>
              <a:t>‏</a:t>
            </a:r>
            <a:r>
              <a:rPr lang="ar-SA" sz="2000" b="1" dirty="0">
                <a:solidFill>
                  <a:srgbClr val="FF0000"/>
                </a:solidFill>
                <a:cs typeface="Akhbar MT" pitchFamily="2" charset="-78"/>
              </a:rPr>
              <a:t>العنوان</a:t>
            </a:r>
            <a:r>
              <a:rPr lang="ar-SA" sz="2000" dirty="0">
                <a:cs typeface="Akhbar MT" pitchFamily="2" charset="-78"/>
              </a:rPr>
              <a:t>: معرفة دراسة الجدوى الاقتصادية</a:t>
            </a:r>
          </a:p>
          <a:p>
            <a:pPr>
              <a:lnSpc>
                <a:spcPct val="150000"/>
              </a:lnSpc>
            </a:pPr>
            <a:r>
              <a:rPr lang="ar-SA" sz="2000" dirty="0">
                <a:cs typeface="Akhbar MT" pitchFamily="2" charset="-78"/>
              </a:rPr>
              <a:t>وذلك من خلال ما يلي:</a:t>
            </a:r>
          </a:p>
          <a:p>
            <a:pPr marL="800100" lvl="1" indent="-342900">
              <a:lnSpc>
                <a:spcPct val="150000"/>
              </a:lnSpc>
              <a:buFont typeface="Arial" panose="020B0604020202020204" pitchFamily="34" charset="0"/>
              <a:buChar char="•"/>
            </a:pPr>
            <a:r>
              <a:rPr lang="x-none" sz="2000" dirty="0">
                <a:latin typeface="Times New Roman" panose="02020603050405020304" pitchFamily="18" charset="0"/>
                <a:cs typeface="Akhbar MT" pitchFamily="2" charset="-78"/>
              </a:rPr>
              <a:t>‏</a:t>
            </a:r>
            <a:r>
              <a:rPr lang="ar-SA" sz="2000" dirty="0">
                <a:latin typeface="Times New Roman" panose="02020603050405020304" pitchFamily="18" charset="0"/>
                <a:cs typeface="Akhbar MT" pitchFamily="2" charset="-78"/>
              </a:rPr>
              <a:t>التعرف على الجدوى الاقتصادية</a:t>
            </a: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مراحل تطور المشروع</a:t>
            </a: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معرفة الفرق بين التحليل المالي والاقتصادي</a:t>
            </a: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دراسة السوق والتنبؤ بالطلب</a:t>
            </a:r>
            <a:endParaRPr lang="en-US" sz="2000" dirty="0">
              <a:latin typeface="Times New Roman" panose="02020603050405020304" pitchFamily="18" charset="0"/>
              <a:cs typeface="Akhbar MT" pitchFamily="2" charset="-78"/>
            </a:endParaRPr>
          </a:p>
          <a:p>
            <a:pPr marL="800100" lvl="1" indent="-342900">
              <a:lnSpc>
                <a:spcPct val="150000"/>
              </a:lnSpc>
              <a:buFont typeface="Arial" panose="020B0604020202020204" pitchFamily="34" charset="0"/>
              <a:buChar char="•"/>
            </a:pPr>
            <a:r>
              <a:rPr lang="ar-SA" sz="2000" dirty="0">
                <a:latin typeface="Times New Roman" panose="02020603050405020304" pitchFamily="18" charset="0"/>
                <a:cs typeface="Akhbar MT" pitchFamily="2" charset="-78"/>
              </a:rPr>
              <a:t>طرق ومعايير تقييم المشروعات</a:t>
            </a:r>
          </a:p>
          <a:p>
            <a:pPr lvl="1">
              <a:lnSpc>
                <a:spcPct val="150000"/>
              </a:lnSpc>
            </a:pPr>
            <a:endParaRPr lang="ar-SA" sz="2000" dirty="0">
              <a:latin typeface="Times New Roman" panose="02020603050405020304" pitchFamily="18" charset="0"/>
              <a:cs typeface="Akhbar MT" pitchFamily="2" charset="-78"/>
            </a:endParaRPr>
          </a:p>
          <a:p>
            <a:pPr marL="800100" lvl="1" indent="-342900">
              <a:lnSpc>
                <a:spcPct val="150000"/>
              </a:lnSpc>
              <a:buFont typeface="Arial" panose="020B0604020202020204" pitchFamily="34" charset="0"/>
              <a:buChar char="•"/>
            </a:pPr>
            <a:endParaRPr lang="ar-SA" sz="2000" dirty="0">
              <a:latin typeface="Times New Roman" panose="02020603050405020304" pitchFamily="18" charset="0"/>
              <a:cs typeface="Akhbar MT" pitchFamily="2" charset="-78"/>
            </a:endParaRPr>
          </a:p>
          <a:p>
            <a:pPr marL="800100" lvl="1" indent="-342900">
              <a:lnSpc>
                <a:spcPct val="150000"/>
              </a:lnSpc>
              <a:buFont typeface="Arial" panose="020B0604020202020204" pitchFamily="34" charset="0"/>
              <a:buChar char="•"/>
            </a:pPr>
            <a:endParaRPr lang="en-US" sz="2000" dirty="0">
              <a:latin typeface="Times New Roman" panose="02020603050405020304" pitchFamily="18" charset="0"/>
              <a:cs typeface="Akhbar MT" pitchFamily="2" charset="-78"/>
            </a:endParaRPr>
          </a:p>
        </p:txBody>
      </p:sp>
      <p:sp>
        <p:nvSpPr>
          <p:cNvPr id="6" name="مستطيل 5"/>
          <p:cNvSpPr/>
          <p:nvPr/>
        </p:nvSpPr>
        <p:spPr>
          <a:xfrm>
            <a:off x="4716016" y="-27384"/>
            <a:ext cx="3384376" cy="646331"/>
          </a:xfrm>
          <a:prstGeom prst="rect">
            <a:avLst/>
          </a:prstGeom>
        </p:spPr>
        <p:txBody>
          <a:bodyPr wrap="square">
            <a:spAutoFit/>
          </a:bodyPr>
          <a:lstStyle/>
          <a:p>
            <a:pPr algn="ctr"/>
            <a:r>
              <a:rPr lang="ar-SA" b="1" dirty="0" smtClean="0">
                <a:latin typeface="Traditional Arabic" pitchFamily="18" charset="-78"/>
                <a:cs typeface="Traditional Arabic" pitchFamily="18" charset="-78"/>
              </a:rPr>
              <a:t>الفصل السادس</a:t>
            </a:r>
            <a:endParaRPr lang="ar-SA" b="1" dirty="0">
              <a:latin typeface="Traditional Arabic" pitchFamily="18" charset="-78"/>
              <a:cs typeface="Traditional Arabic" pitchFamily="18" charset="-78"/>
            </a:endParaRPr>
          </a:p>
          <a:p>
            <a:pPr algn="ctr"/>
            <a:r>
              <a:rPr lang="ar-SA" b="1" dirty="0" smtClean="0">
                <a:latin typeface="Traditional Arabic" pitchFamily="18" charset="-78"/>
                <a:cs typeface="Traditional Arabic" pitchFamily="18" charset="-78"/>
              </a:rPr>
              <a:t>دراسة الجدوى الاقتصادية</a:t>
            </a:r>
            <a:endParaRPr lang="ar-SA" dirty="0"/>
          </a:p>
        </p:txBody>
      </p:sp>
    </p:spTree>
    <p:extLst>
      <p:ext uri="{BB962C8B-B14F-4D97-AF65-F5344CB8AC3E}">
        <p14:creationId xmlns:p14="http://schemas.microsoft.com/office/powerpoint/2010/main" val="543936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b="1" dirty="0">
                <a:latin typeface="Traditional Arabic" pitchFamily="18" charset="-78"/>
                <a:cs typeface="Traditional Arabic" pitchFamily="18" charset="-78"/>
              </a:rPr>
              <a:t>الجدوى الإقتصادية</a:t>
            </a:r>
            <a:endParaRPr lang="ar-SA" dirty="0">
              <a:latin typeface="Traditional Arabic" pitchFamily="18" charset="-78"/>
              <a:cs typeface="Traditional Arabic" pitchFamily="18" charset="-78"/>
            </a:endParaRPr>
          </a:p>
        </p:txBody>
      </p:sp>
      <p:sp>
        <p:nvSpPr>
          <p:cNvPr id="3" name="عنصر نائب للمحتوى 2"/>
          <p:cNvSpPr>
            <a:spLocks noGrp="1"/>
          </p:cNvSpPr>
          <p:nvPr>
            <p:ph idx="1"/>
          </p:nvPr>
        </p:nvSpPr>
        <p:spPr/>
        <p:txBody>
          <a:bodyPr>
            <a:normAutofit/>
          </a:bodyPr>
          <a:lstStyle/>
          <a:p>
            <a:pPr marL="0" marR="0" algn="r" rtl="1">
              <a:lnSpc>
                <a:spcPct val="200000"/>
              </a:lnSpc>
              <a:spcBef>
                <a:spcPts val="0"/>
              </a:spcBef>
              <a:spcAft>
                <a:spcPts val="0"/>
              </a:spcAft>
            </a:pP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الجدوى الاقتصادية: هي عبارة عن عملية جمع المعلومات والبيانات عن المشروع الذي نرغب بالاستثمار به ومن ثم القيام بعمل التحليلات اللازمة وذلك لمعرفة إمكانية تنفيذ المشروع من خلال معرفة كيفية تقليل التكاليف ومعرفة المخاطر وكيفية إضافة الارباح للمشروع.</a:t>
            </a:r>
            <a:endParaRPr lang="en-US" sz="1800" dirty="0">
              <a:effectLst/>
              <a:latin typeface="Times New Roman" panose="02020603050405020304" pitchFamily="18" charset="0"/>
              <a:ea typeface="Times New Roman" panose="02020603050405020304" pitchFamily="18" charset="0"/>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spTree>
    <p:extLst>
      <p:ext uri="{BB962C8B-B14F-4D97-AF65-F5344CB8AC3E}">
        <p14:creationId xmlns:p14="http://schemas.microsoft.com/office/powerpoint/2010/main" val="2039437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3226" y="836712"/>
            <a:ext cx="6777317" cy="5400600"/>
          </a:xfrm>
        </p:spPr>
        <p:txBody>
          <a:bodyPr>
            <a:normAutofit/>
          </a:bodyPr>
          <a:lstStyle/>
          <a:p>
            <a:pPr marL="0" marR="0" algn="r" rtl="1">
              <a:lnSpc>
                <a:spcPct val="200000"/>
              </a:lnSpc>
              <a:spcBef>
                <a:spcPts val="0"/>
              </a:spcBef>
              <a:spcAft>
                <a:spcPts val="0"/>
              </a:spcAft>
            </a:pPr>
            <a:r>
              <a:rPr lang="ar-SA" sz="1800" b="1"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مراحل تطور المشروع:</a:t>
            </a:r>
            <a:endParaRPr lang="en-US" sz="1800" b="1" dirty="0">
              <a:effectLst/>
              <a:latin typeface="Times New Roman" panose="02020603050405020304" pitchFamily="18" charset="0"/>
              <a:ea typeface="Times New Roman" panose="02020603050405020304" pitchFamily="18" charset="0"/>
            </a:endParaRPr>
          </a:p>
          <a:p>
            <a:pPr marL="342900" marR="0" lvl="0" indent="-342900" algn="r" rtl="1">
              <a:lnSpc>
                <a:spcPct val="200000"/>
              </a:lnSpc>
              <a:spcBef>
                <a:spcPts val="0"/>
              </a:spcBef>
              <a:spcAft>
                <a:spcPts val="1000"/>
              </a:spcAft>
              <a:buClr>
                <a:srgbClr val="000000"/>
              </a:buClr>
              <a:buFont typeface="+mj-lt"/>
              <a:buAutoNum type="arabicPeriod"/>
            </a:pPr>
            <a:r>
              <a:rPr lang="ar-SA" sz="1800" dirty="0">
                <a:solidFill>
                  <a:srgbClr val="000000"/>
                </a:solidFill>
                <a:effectLst/>
                <a:latin typeface="Times New Roman" panose="02020603050405020304" pitchFamily="18" charset="0"/>
                <a:ea typeface="Calibri" panose="020F0502020204030204" pitchFamily="34" charset="0"/>
                <a:cs typeface="Simplified Arabic" panose="02020603050405020304" pitchFamily="18" charset="-78"/>
              </a:rPr>
              <a:t>تحديد المشروع.</a:t>
            </a:r>
            <a:endParaRPr lang="en-US" sz="1800" dirty="0">
              <a:effectLst/>
              <a:latin typeface="Times New Roman" panose="02020603050405020304" pitchFamily="18" charset="0"/>
              <a:ea typeface="Calibri" panose="020F0502020204030204" pitchFamily="34" charset="0"/>
            </a:endParaRPr>
          </a:p>
          <a:p>
            <a:pPr marL="342900" marR="0" lvl="0" indent="-342900" algn="r" rtl="1">
              <a:lnSpc>
                <a:spcPct val="200000"/>
              </a:lnSpc>
              <a:spcBef>
                <a:spcPts val="0"/>
              </a:spcBef>
              <a:spcAft>
                <a:spcPts val="1000"/>
              </a:spcAft>
              <a:buClr>
                <a:srgbClr val="000000"/>
              </a:buClr>
              <a:buFont typeface="+mj-lt"/>
              <a:buAutoNum type="arabicPeriod"/>
            </a:pPr>
            <a:r>
              <a:rPr lang="ar-SA" sz="1800" dirty="0">
                <a:solidFill>
                  <a:srgbClr val="000000"/>
                </a:solidFill>
                <a:effectLst/>
                <a:latin typeface="Times New Roman" panose="02020603050405020304" pitchFamily="18" charset="0"/>
                <a:ea typeface="Calibri" panose="020F0502020204030204" pitchFamily="34" charset="0"/>
                <a:cs typeface="Simplified Arabic" panose="02020603050405020304" pitchFamily="18" charset="-78"/>
              </a:rPr>
              <a:t>إعداد وتحليل المشروع: (وتشمل دراسة ك</a:t>
            </a:r>
            <a:r>
              <a:rPr lang="ar-SA" sz="1800" dirty="0">
                <a:solidFill>
                  <a:srgbClr val="FF0000"/>
                </a:solidFill>
                <a:effectLst/>
                <a:latin typeface="Times New Roman" panose="02020603050405020304" pitchFamily="18" charset="0"/>
                <a:ea typeface="Calibri" panose="020F0502020204030204" pitchFamily="34" charset="0"/>
                <a:cs typeface="Simplified Arabic" panose="02020603050405020304" pitchFamily="18" charset="-78"/>
              </a:rPr>
              <a:t>ل</a:t>
            </a:r>
            <a:r>
              <a:rPr lang="ar-SA" sz="1800" dirty="0">
                <a:solidFill>
                  <a:srgbClr val="000000"/>
                </a:solidFill>
                <a:effectLst/>
                <a:latin typeface="Times New Roman" panose="02020603050405020304" pitchFamily="18" charset="0"/>
                <a:ea typeface="Calibri" panose="020F0502020204030204" pitchFamily="34" charset="0"/>
                <a:cs typeface="Simplified Arabic" panose="02020603050405020304" pitchFamily="18" charset="-78"/>
              </a:rPr>
              <a:t> من الجوانب الفنية وا</a:t>
            </a:r>
            <a:r>
              <a:rPr lang="ar-SA" sz="1800" dirty="0">
                <a:solidFill>
                  <a:srgbClr val="FF0000"/>
                </a:solidFill>
                <a:effectLst/>
                <a:latin typeface="Times New Roman" panose="02020603050405020304" pitchFamily="18" charset="0"/>
                <a:ea typeface="Calibri" panose="020F0502020204030204" pitchFamily="34" charset="0"/>
                <a:cs typeface="Simplified Arabic" panose="02020603050405020304" pitchFamily="18" charset="-78"/>
              </a:rPr>
              <a:t>لإ</a:t>
            </a:r>
            <a:r>
              <a:rPr lang="ar-SA" sz="1800" dirty="0">
                <a:solidFill>
                  <a:srgbClr val="000000"/>
                </a:solidFill>
                <a:effectLst/>
                <a:latin typeface="Times New Roman" panose="02020603050405020304" pitchFamily="18" charset="0"/>
                <a:ea typeface="Calibri" panose="020F0502020204030204" pitchFamily="34" charset="0"/>
                <a:cs typeface="Simplified Arabic" panose="02020603050405020304" pitchFamily="18" charset="-78"/>
              </a:rPr>
              <a:t>دارية والاجتماعية والتجارية وكذلك دراسة الجوانب المالية والاقتصادية).</a:t>
            </a:r>
            <a:endParaRPr lang="en-US" sz="1800" dirty="0">
              <a:effectLst/>
              <a:latin typeface="Times New Roman" panose="02020603050405020304" pitchFamily="18" charset="0"/>
              <a:ea typeface="Calibri" panose="020F0502020204030204" pitchFamily="34" charset="0"/>
            </a:endParaRPr>
          </a:p>
          <a:p>
            <a:pPr marL="342900" marR="0" lvl="0" indent="-342900" algn="r" rtl="1">
              <a:lnSpc>
                <a:spcPct val="200000"/>
              </a:lnSpc>
              <a:spcBef>
                <a:spcPts val="0"/>
              </a:spcBef>
              <a:spcAft>
                <a:spcPts val="1000"/>
              </a:spcAft>
              <a:buClr>
                <a:srgbClr val="000000"/>
              </a:buClr>
              <a:buFont typeface="+mj-lt"/>
              <a:buAutoNum type="arabicPeriod"/>
            </a:pPr>
            <a:r>
              <a:rPr lang="ar-SA" sz="1800" dirty="0">
                <a:solidFill>
                  <a:srgbClr val="000000"/>
                </a:solidFill>
                <a:effectLst/>
                <a:latin typeface="Times New Roman" panose="02020603050405020304" pitchFamily="18" charset="0"/>
                <a:ea typeface="Calibri" panose="020F0502020204030204" pitchFamily="34" charset="0"/>
                <a:cs typeface="Simplified Arabic" panose="02020603050405020304" pitchFamily="18" charset="-78"/>
              </a:rPr>
              <a:t>تقييم المشروع.</a:t>
            </a:r>
            <a:endParaRPr lang="en-US" sz="1800" dirty="0">
              <a:effectLst/>
              <a:latin typeface="Times New Roman" panose="02020603050405020304" pitchFamily="18" charset="0"/>
              <a:ea typeface="Calibri" panose="020F0502020204030204" pitchFamily="34" charset="0"/>
            </a:endParaRPr>
          </a:p>
          <a:p>
            <a:pPr marL="342900" marR="0" lvl="0" indent="-342900" algn="r" rtl="1">
              <a:lnSpc>
                <a:spcPct val="200000"/>
              </a:lnSpc>
              <a:spcBef>
                <a:spcPts val="0"/>
              </a:spcBef>
              <a:spcAft>
                <a:spcPts val="1000"/>
              </a:spcAft>
              <a:buClr>
                <a:srgbClr val="000000"/>
              </a:buClr>
              <a:buFont typeface="+mj-lt"/>
              <a:buAutoNum type="arabicPeriod"/>
            </a:pPr>
            <a:r>
              <a:rPr lang="ar-SA" sz="1800" dirty="0">
                <a:solidFill>
                  <a:srgbClr val="000000"/>
                </a:solidFill>
                <a:effectLst/>
                <a:latin typeface="Times New Roman" panose="02020603050405020304" pitchFamily="18" charset="0"/>
                <a:ea typeface="Calibri" panose="020F0502020204030204" pitchFamily="34" charset="0"/>
                <a:cs typeface="Simplified Arabic" panose="02020603050405020304" pitchFamily="18" charset="-78"/>
              </a:rPr>
              <a:t>التنفيذ والمتابعة.</a:t>
            </a:r>
            <a:endParaRPr lang="en-US" sz="1800" dirty="0">
              <a:effectLst/>
              <a:latin typeface="Times New Roman" panose="02020603050405020304" pitchFamily="18" charset="0"/>
              <a:ea typeface="Calibri" panose="020F0502020204030204" pitchFamily="34" charset="0"/>
            </a:endParaRPr>
          </a:p>
          <a:p>
            <a:pPr marL="342900" marR="0" lvl="0" indent="-342900" algn="r" rtl="1">
              <a:lnSpc>
                <a:spcPct val="200000"/>
              </a:lnSpc>
              <a:spcBef>
                <a:spcPts val="0"/>
              </a:spcBef>
              <a:spcAft>
                <a:spcPts val="1000"/>
              </a:spcAft>
              <a:buClr>
                <a:srgbClr val="000000"/>
              </a:buClr>
              <a:buFont typeface="+mj-lt"/>
              <a:buAutoNum type="arabicPeriod"/>
            </a:pPr>
            <a:r>
              <a:rPr lang="ar-SA" sz="1800" dirty="0">
                <a:solidFill>
                  <a:srgbClr val="000000"/>
                </a:solidFill>
                <a:effectLst/>
                <a:latin typeface="Times New Roman" panose="02020603050405020304" pitchFamily="18" charset="0"/>
                <a:ea typeface="Calibri" panose="020F0502020204030204" pitchFamily="34" charset="0"/>
                <a:cs typeface="Simplified Arabic" panose="02020603050405020304" pitchFamily="18" charset="-78"/>
              </a:rPr>
              <a:t>التقييم اللاحق للمشروع.</a:t>
            </a:r>
            <a:endParaRPr lang="en-US" sz="1800" dirty="0">
              <a:effectLst/>
              <a:latin typeface="Times New Roman" panose="02020603050405020304" pitchFamily="18" charset="0"/>
              <a:ea typeface="Calibri" panose="020F0502020204030204" pitchFamily="34" charset="0"/>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spTree>
    <p:extLst>
      <p:ext uri="{BB962C8B-B14F-4D97-AF65-F5344CB8AC3E}">
        <p14:creationId xmlns:p14="http://schemas.microsoft.com/office/powerpoint/2010/main" val="1761738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27584" y="1124744"/>
            <a:ext cx="7488832" cy="5184576"/>
          </a:xfrm>
        </p:spPr>
        <p:txBody>
          <a:bodyPr>
            <a:normAutofit/>
          </a:bodyPr>
          <a:lstStyle/>
          <a:p>
            <a:pPr marL="0" marR="0" algn="r" rtl="1">
              <a:lnSpc>
                <a:spcPct val="200000"/>
              </a:lnSpc>
              <a:spcBef>
                <a:spcPts val="0"/>
              </a:spcBef>
              <a:spcAft>
                <a:spcPts val="0"/>
              </a:spcAft>
            </a:pPr>
            <a:r>
              <a:rPr lang="ar-SA" sz="1800" b="1"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الفروقات بين التحليل المالي والاقتصادي:</a:t>
            </a:r>
            <a:endParaRPr lang="en-US" sz="1800" dirty="0">
              <a:effectLst/>
              <a:latin typeface="Times New Roman" panose="02020603050405020304" pitchFamily="18" charset="0"/>
              <a:ea typeface="Times New Roman" panose="02020603050405020304" pitchFamily="18" charset="0"/>
            </a:endParaRPr>
          </a:p>
          <a:p>
            <a:pPr marL="0" marR="0" algn="just" rtl="1">
              <a:lnSpc>
                <a:spcPct val="200000"/>
              </a:lnSpc>
              <a:spcBef>
                <a:spcPts val="0"/>
              </a:spcBef>
              <a:spcAft>
                <a:spcPts val="0"/>
              </a:spcAft>
            </a:pPr>
            <a:r>
              <a:rPr lang="ar-SA" sz="1800" b="1"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التحليل المالي</a:t>
            </a: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هو تحليل المشروع التي يقيَّم فيها نجاح المشروع المالية من وجهة نظر الفرد والمؤسسات والمساهمة في هذا المشروع.</a:t>
            </a:r>
            <a:endParaRPr lang="en-US" sz="1800" dirty="0">
              <a:effectLst/>
              <a:latin typeface="Times New Roman" panose="02020603050405020304" pitchFamily="18" charset="0"/>
              <a:ea typeface="Times New Roman" panose="02020603050405020304" pitchFamily="18" charset="0"/>
            </a:endParaRPr>
          </a:p>
          <a:p>
            <a:pPr marL="0" marR="0" algn="just" rtl="1">
              <a:lnSpc>
                <a:spcPct val="200000"/>
              </a:lnSpc>
              <a:spcBef>
                <a:spcPts val="0"/>
              </a:spcBef>
              <a:spcAft>
                <a:spcPts val="0"/>
              </a:spcAft>
            </a:pPr>
            <a:r>
              <a:rPr lang="ar-SA" sz="1800" b="1"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التحليل الاقتصادي</a:t>
            </a: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هو تحليل المشروع التي يقيم فيها نجاح المشروع الاقتصادية </a:t>
            </a:r>
            <a:r>
              <a:rPr lang="ar-SA" sz="1800"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والاجتماعية</a:t>
            </a: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(تعظيم الاستخدام الأمثل للموارد القومية المحدودة ل</a:t>
            </a:r>
            <a:r>
              <a:rPr lang="ar-SA" sz="1800"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لإ</a:t>
            </a:r>
            <a:r>
              <a:rPr lang="ar-SA" sz="18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نتاج).</a:t>
            </a:r>
            <a:endParaRPr lang="en-US" sz="1800" dirty="0">
              <a:effectLst/>
              <a:latin typeface="Times New Roman" panose="02020603050405020304" pitchFamily="18" charset="0"/>
              <a:ea typeface="Times New Roman" panose="02020603050405020304" pitchFamily="18" charset="0"/>
            </a:endParaRPr>
          </a:p>
          <a:p>
            <a:pPr marL="68580" indent="0">
              <a:buNone/>
            </a:pPr>
            <a:endParaRPr lang="en-US"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spTree>
    <p:extLst>
      <p:ext uri="{BB962C8B-B14F-4D97-AF65-F5344CB8AC3E}">
        <p14:creationId xmlns:p14="http://schemas.microsoft.com/office/powerpoint/2010/main" val="1761738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graphicFrame>
        <p:nvGraphicFramePr>
          <p:cNvPr id="5" name="Content Placeholder 4">
            <a:extLst>
              <a:ext uri="{FF2B5EF4-FFF2-40B4-BE49-F238E27FC236}">
                <a16:creationId xmlns:a16="http://schemas.microsoft.com/office/drawing/2014/main" id="{11590CD3-9E26-4F53-96C5-360AED94502D}"/>
              </a:ext>
            </a:extLst>
          </p:cNvPr>
          <p:cNvGraphicFramePr>
            <a:graphicFrameLocks noGrp="1"/>
          </p:cNvGraphicFramePr>
          <p:nvPr>
            <p:ph idx="1"/>
            <p:extLst>
              <p:ext uri="{D42A27DB-BD31-4B8C-83A1-F6EECF244321}">
                <p14:modId xmlns:p14="http://schemas.microsoft.com/office/powerpoint/2010/main" val="3190147634"/>
              </p:ext>
            </p:extLst>
          </p:nvPr>
        </p:nvGraphicFramePr>
        <p:xfrm>
          <a:off x="971600" y="332656"/>
          <a:ext cx="7561262" cy="3744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a:extLst>
              <a:ext uri="{FF2B5EF4-FFF2-40B4-BE49-F238E27FC236}">
                <a16:creationId xmlns:a16="http://schemas.microsoft.com/office/drawing/2014/main" id="{F5051834-831D-43D4-AB8F-BF7AC97AED9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67644" y="3990911"/>
            <a:ext cx="6408712" cy="2520304"/>
          </a:xfrm>
          <a:prstGeom prst="rect">
            <a:avLst/>
          </a:prstGeom>
        </p:spPr>
      </p:pic>
    </p:spTree>
    <p:extLst>
      <p:ext uri="{BB962C8B-B14F-4D97-AF65-F5344CB8AC3E}">
        <p14:creationId xmlns:p14="http://schemas.microsoft.com/office/powerpoint/2010/main" val="1761738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836712"/>
            <a:ext cx="7024744" cy="792088"/>
          </a:xfrm>
        </p:spPr>
        <p:txBody>
          <a:bodyPr/>
          <a:lstStyle/>
          <a:p>
            <a:pPr algn="r"/>
            <a:r>
              <a:rPr lang="ar-SA" b="1" dirty="0">
                <a:latin typeface="Traditional Arabic" pitchFamily="18" charset="-78"/>
                <a:cs typeface="Traditional Arabic" pitchFamily="18" charset="-78"/>
              </a:rPr>
              <a:t>دراسة السوق والتنبؤ بالطلب:</a:t>
            </a:r>
          </a:p>
        </p:txBody>
      </p:sp>
      <p:sp>
        <p:nvSpPr>
          <p:cNvPr id="3" name="عنصر نائب للمحتوى 2"/>
          <p:cNvSpPr>
            <a:spLocks noGrp="1"/>
          </p:cNvSpPr>
          <p:nvPr>
            <p:ph idx="1"/>
          </p:nvPr>
        </p:nvSpPr>
        <p:spPr>
          <a:xfrm>
            <a:off x="1043490" y="1628800"/>
            <a:ext cx="7272808" cy="4248472"/>
          </a:xfrm>
        </p:spPr>
        <p:txBody>
          <a:bodyPr>
            <a:normAutofit lnSpcReduction="10000"/>
          </a:bodyPr>
          <a:lstStyle/>
          <a:p>
            <a:pPr marL="228600" marR="0" algn="just" rtl="1">
              <a:lnSpc>
                <a:spcPct val="200000"/>
              </a:lnSpc>
              <a:spcBef>
                <a:spcPts val="0"/>
              </a:spcBef>
              <a:spcAft>
                <a:spcPts val="0"/>
              </a:spcAft>
            </a:pPr>
            <a:r>
              <a:rPr lang="ar-SA" sz="2000" b="1"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السوق: </a:t>
            </a:r>
            <a:r>
              <a:rPr lang="ar-SA" sz="20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هو المكان الذي يتعامل فيه البائع أو المشتري سواء كان التعامل مباشر أو غير مباشر.</a:t>
            </a:r>
            <a:endParaRPr lang="en-US" sz="2000" dirty="0">
              <a:effectLst/>
              <a:latin typeface="Times New Roman" panose="02020603050405020304" pitchFamily="18" charset="0"/>
              <a:ea typeface="Times New Roman" panose="02020603050405020304" pitchFamily="18" charset="0"/>
            </a:endParaRPr>
          </a:p>
          <a:p>
            <a:pPr>
              <a:lnSpc>
                <a:spcPct val="200000"/>
              </a:lnSpc>
            </a:pPr>
            <a:r>
              <a:rPr lang="ar-SA" sz="20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حيث تعتبر دراسة السوق لمنتج أي مشروع نقطة البداية في دراسة الجدوى التفصيلية ومن ثم التنبؤ بالطلب. وبالتالي يتسنى لنا معرفة هل هذا المشروع مجدي اقتصادياً أم غير مجدي. وبعد دراستنا للسوق فإنه يتم تحديد حجم وطريقة ا</a:t>
            </a:r>
            <a:r>
              <a:rPr lang="ar-SA" sz="2000"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لإ</a:t>
            </a:r>
            <a:r>
              <a:rPr lang="ar-SA" sz="20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نتاج المتوقع</a:t>
            </a:r>
            <a:r>
              <a:rPr lang="ar-SA" sz="2000" dirty="0">
                <a:solidFill>
                  <a:srgbClr val="000000"/>
                </a:solidFill>
                <a:effectLst/>
                <a:ea typeface="Times New Roman" panose="02020603050405020304" pitchFamily="18" charset="0"/>
                <a:cs typeface="Times New Roman" panose="02020603050405020304" pitchFamily="18" charset="0"/>
              </a:rPr>
              <a:t> </a:t>
            </a:r>
            <a:r>
              <a:rPr lang="ar-SA" sz="20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من هذا المنتج بالمشروع، وكيف يتم تمويل هذا المشروع، وما هي مواصفات المنتج ومنافذ توزيعها، وأين سيكون موقع هذا المشروع.</a:t>
            </a:r>
            <a:endParaRPr lang="en-US" sz="2800"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spTree>
    <p:extLst>
      <p:ext uri="{BB962C8B-B14F-4D97-AF65-F5344CB8AC3E}">
        <p14:creationId xmlns:p14="http://schemas.microsoft.com/office/powerpoint/2010/main" val="1761738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3568" y="1052736"/>
            <a:ext cx="7641413" cy="5112568"/>
          </a:xfrm>
        </p:spPr>
        <p:txBody>
          <a:bodyPr>
            <a:normAutofit/>
          </a:bodyPr>
          <a:lstStyle/>
          <a:p>
            <a:pPr algn="just">
              <a:lnSpc>
                <a:spcPct val="200000"/>
              </a:lnSpc>
            </a:pPr>
            <a:r>
              <a:rPr lang="ar-SA" sz="20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ويجب معرفة سوق السلعة التي يتم فيها تصريف منتجات المشروع والطلب الحالي لمنتجات المشروع، من خلال دراسة نوع السوق توزيع السكان وعددهم وبيانات عن دخولهم الفردية وحجم الاستهلاك وكذلك بيانات عن الأسعار والتكاليف للسلع المماثلة لمنتجات المشروع وبيانات عن المنافسين بالسوق. وكذلك التنبؤ بالطلب على هذه المنتجات مستقبلاً عند دراسة الجدوى التسويقية للمشروع. وهناك أكثر من طريقة لحساب التنبؤ لكن نذكر أشهرها وهي طريقة التقدير الشخصي وطريقة الاستقصاء وطريقة النماذج الرياضية القياسية وهو أكثرها دقة.</a:t>
            </a:r>
            <a:endParaRPr lang="en-US" sz="2000" dirty="0">
              <a:effectLst/>
              <a:latin typeface="Times New Roman" panose="02020603050405020304" pitchFamily="18" charset="0"/>
              <a:ea typeface="Times New Roman" panose="02020603050405020304" pitchFamily="18" charset="0"/>
            </a:endParaRPr>
          </a:p>
          <a:p>
            <a:pPr algn="just">
              <a:lnSpc>
                <a:spcPct val="200000"/>
              </a:lnSpc>
            </a:pPr>
            <a:endParaRPr lang="ar-SA" sz="2800"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spTree>
    <p:extLst>
      <p:ext uri="{BB962C8B-B14F-4D97-AF65-F5344CB8AC3E}">
        <p14:creationId xmlns:p14="http://schemas.microsoft.com/office/powerpoint/2010/main" val="1761738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03644" y="836997"/>
            <a:ext cx="7024744" cy="1143000"/>
          </a:xfrm>
        </p:spPr>
        <p:txBody>
          <a:bodyPr/>
          <a:lstStyle/>
          <a:p>
            <a:pPr algn="r"/>
            <a:r>
              <a:rPr lang="ar-SA" b="1" dirty="0">
                <a:latin typeface="Traditional Arabic" pitchFamily="18" charset="-78"/>
                <a:cs typeface="Traditional Arabic" pitchFamily="18" charset="-78"/>
              </a:rPr>
              <a:t>التنبؤ بالطلب</a:t>
            </a:r>
            <a:endParaRPr lang="en-US" dirty="0">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1619672" y="2170664"/>
            <a:ext cx="6777317" cy="4129684"/>
          </a:xfrm>
        </p:spPr>
        <p:txBody>
          <a:bodyPr>
            <a:normAutofit/>
          </a:bodyPr>
          <a:lstStyle/>
          <a:p>
            <a:pPr marL="228600" marR="0" algn="r" rtl="1">
              <a:lnSpc>
                <a:spcPct val="200000"/>
              </a:lnSpc>
              <a:spcBef>
                <a:spcPts val="0"/>
              </a:spcBef>
              <a:spcAft>
                <a:spcPts val="0"/>
              </a:spcAft>
            </a:pPr>
            <a:r>
              <a:rPr lang="ar-SA" sz="20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وهو محاولة التعرف على حجم الطلب في المستقبل وتطوره ا</a:t>
            </a:r>
            <a:r>
              <a:rPr lang="ar-SA" sz="2000"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لمتوقع</a:t>
            </a:r>
            <a:r>
              <a:rPr lang="ar-SA" sz="20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حتى يمكن تخطيط الإنتاج بناءً عليه. والتنبؤ هو الأساس الذي يبنى عليه التوقع بالطلب وحجمه ا</a:t>
            </a:r>
            <a:r>
              <a:rPr lang="ar-SA" sz="2000"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لمتوقع</a:t>
            </a:r>
            <a:r>
              <a:rPr lang="ar-SA" sz="20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2000" dirty="0">
              <a:effectLst/>
              <a:latin typeface="Times New Roman" panose="02020603050405020304" pitchFamily="18" charset="0"/>
              <a:ea typeface="Times New Roman" panose="02020603050405020304" pitchFamily="18" charset="0"/>
            </a:endParaRPr>
          </a:p>
          <a:p>
            <a:pPr marL="228600" marR="0" algn="r" rtl="1">
              <a:lnSpc>
                <a:spcPct val="200000"/>
              </a:lnSpc>
              <a:spcBef>
                <a:spcPts val="0"/>
              </a:spcBef>
              <a:spcAft>
                <a:spcPts val="0"/>
              </a:spcAft>
            </a:pPr>
            <a:r>
              <a:rPr lang="ar-SA" sz="2000" b="1" dirty="0">
                <a:effectLst/>
                <a:latin typeface="Times New Roman" panose="02020603050405020304" pitchFamily="18" charset="0"/>
                <a:ea typeface="Times New Roman" panose="02020603050405020304" pitchFamily="18" charset="0"/>
                <a:cs typeface="Simplified Arabic" panose="02020603050405020304" pitchFamily="18" charset="-78"/>
              </a:rPr>
              <a:t>دراسة الطلب على السلعة التي سينتجها المشروع:</a:t>
            </a:r>
            <a:endParaRPr lang="en-US" sz="2000" dirty="0">
              <a:effectLst/>
              <a:latin typeface="Times New Roman" panose="02020603050405020304" pitchFamily="18" charset="0"/>
              <a:ea typeface="Times New Roman" panose="02020603050405020304" pitchFamily="18" charset="0"/>
            </a:endParaRPr>
          </a:p>
          <a:p>
            <a:pPr marL="228600" marR="0" algn="r" rtl="1">
              <a:lnSpc>
                <a:spcPct val="200000"/>
              </a:lnSpc>
              <a:spcBef>
                <a:spcPts val="0"/>
              </a:spcBef>
              <a:spcAft>
                <a:spcPts val="0"/>
              </a:spcAft>
            </a:pPr>
            <a:r>
              <a:rPr lang="ar-SA" sz="2000" dirty="0">
                <a:effectLst/>
                <a:latin typeface="Times New Roman" panose="02020603050405020304" pitchFamily="18" charset="0"/>
                <a:ea typeface="Times New Roman" panose="02020603050405020304" pitchFamily="18" charset="0"/>
                <a:cs typeface="Simplified Arabic" panose="02020603050405020304" pitchFamily="18" charset="-78"/>
              </a:rPr>
              <a:t>يتم تحديد نوعية الطلب على منتج المشروع فهل سيكون الطلب على هذا المنتج طلب نهائي أم طلب وسيط.</a:t>
            </a:r>
            <a:endParaRPr lang="en-US" sz="2000" dirty="0">
              <a:effectLst/>
              <a:latin typeface="Times New Roman" panose="02020603050405020304" pitchFamily="18" charset="0"/>
              <a:ea typeface="Times New Roman" panose="02020603050405020304" pitchFamily="18" charset="0"/>
            </a:endParaRPr>
          </a:p>
          <a:p>
            <a:pPr marL="68580" indent="0" algn="just">
              <a:lnSpc>
                <a:spcPct val="200000"/>
              </a:lnSpc>
              <a:buNone/>
            </a:pPr>
            <a:endParaRPr lang="en-US" sz="2800" dirty="0">
              <a:latin typeface="Traditional Arabic" pitchFamily="18" charset="-78"/>
              <a:cs typeface="Traditional Arabic" pitchFamily="18" charset="-78"/>
            </a:endParaRPr>
          </a:p>
        </p:txBody>
      </p:sp>
      <p:sp>
        <p:nvSpPr>
          <p:cNvPr id="4" name="مربع نص 3"/>
          <p:cNvSpPr txBox="1"/>
          <p:nvPr/>
        </p:nvSpPr>
        <p:spPr>
          <a:xfrm>
            <a:off x="4716016" y="0"/>
            <a:ext cx="3456384" cy="646331"/>
          </a:xfrm>
          <a:prstGeom prst="rect">
            <a:avLst/>
          </a:prstGeom>
          <a:noFill/>
        </p:spPr>
        <p:txBody>
          <a:bodyPr wrap="square" rtlCol="1">
            <a:spAutoFit/>
          </a:bodyPr>
          <a:lstStyle/>
          <a:p>
            <a:pPr algn="ctr"/>
            <a:r>
              <a:rPr lang="ar-SA" b="1" dirty="0">
                <a:latin typeface="Traditional Arabic" pitchFamily="18" charset="-78"/>
                <a:cs typeface="Traditional Arabic" pitchFamily="18" charset="-78"/>
              </a:rPr>
              <a:t>الفصل السادس</a:t>
            </a:r>
          </a:p>
          <a:p>
            <a:pPr algn="ctr"/>
            <a:r>
              <a:rPr lang="ar-SA" b="1" dirty="0">
                <a:latin typeface="Traditional Arabic" pitchFamily="18" charset="-78"/>
                <a:cs typeface="Traditional Arabic" pitchFamily="18" charset="-78"/>
              </a:rPr>
              <a:t>دراسة الجدوى الاقتصادية</a:t>
            </a:r>
            <a:endParaRPr lang="ar-SA" dirty="0"/>
          </a:p>
        </p:txBody>
      </p:sp>
    </p:spTree>
    <p:extLst>
      <p:ext uri="{BB962C8B-B14F-4D97-AF65-F5344CB8AC3E}">
        <p14:creationId xmlns:p14="http://schemas.microsoft.com/office/powerpoint/2010/main" val="1761738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72</TotalTime>
  <Words>742</Words>
  <Application>Microsoft Office PowerPoint</Application>
  <PresentationFormat>عرض على الشاشة (4:3)</PresentationFormat>
  <Paragraphs>102</Paragraphs>
  <Slides>14</Slides>
  <Notes>0</Notes>
  <HiddenSlides>0</HiddenSlides>
  <MMClips>0</MMClips>
  <ScaleCrop>false</ScaleCrop>
  <HeadingPairs>
    <vt:vector size="6" baseType="variant">
      <vt:variant>
        <vt:lpstr>الخطوط المستخدمة</vt:lpstr>
      </vt:variant>
      <vt:variant>
        <vt:i4>12</vt:i4>
      </vt:variant>
      <vt:variant>
        <vt:lpstr>نسق</vt:lpstr>
      </vt:variant>
      <vt:variant>
        <vt:i4>1</vt:i4>
      </vt:variant>
      <vt:variant>
        <vt:lpstr>عناوين الشرائح</vt:lpstr>
      </vt:variant>
      <vt:variant>
        <vt:i4>14</vt:i4>
      </vt:variant>
    </vt:vector>
  </HeadingPairs>
  <TitlesOfParts>
    <vt:vector size="27" baseType="lpstr">
      <vt:lpstr>Akhbar MT</vt:lpstr>
      <vt:lpstr>Arial</vt:lpstr>
      <vt:lpstr>Calibri</vt:lpstr>
      <vt:lpstr>Cambria Math</vt:lpstr>
      <vt:lpstr>Century Gothic</vt:lpstr>
      <vt:lpstr>Microsoft Sans Serif</vt:lpstr>
      <vt:lpstr>Simplified Arabic</vt:lpstr>
      <vt:lpstr>Symbol</vt:lpstr>
      <vt:lpstr>Tahoma</vt:lpstr>
      <vt:lpstr>Times New Roman</vt:lpstr>
      <vt:lpstr>Traditional Arabic</vt:lpstr>
      <vt:lpstr>Wingdings 2</vt:lpstr>
      <vt:lpstr>أوستن</vt:lpstr>
      <vt:lpstr>الحاسب في الاقتصاد التطبيقي</vt:lpstr>
      <vt:lpstr>عرض تقديمي في PowerPoint</vt:lpstr>
      <vt:lpstr>الجدوى الإقتصادية</vt:lpstr>
      <vt:lpstr>عرض تقديمي في PowerPoint</vt:lpstr>
      <vt:lpstr>عرض تقديمي في PowerPoint</vt:lpstr>
      <vt:lpstr>عرض تقديمي في PowerPoint</vt:lpstr>
      <vt:lpstr>دراسة السوق والتنبؤ بالطلب:</vt:lpstr>
      <vt:lpstr>عرض تقديمي في PowerPoint</vt:lpstr>
      <vt:lpstr>التنبؤ بالطلب</vt:lpstr>
      <vt:lpstr>طرق ومعايير تقييم المشروعات </vt:lpstr>
      <vt:lpstr>عرض تقديمي في PowerPoint</vt:lpstr>
      <vt:lpstr>عرض تقديمي في PowerPoint</vt:lpstr>
      <vt:lpstr>عرض تقديمي في PowerPoint</vt:lpstr>
      <vt:lpstr>عرض تقديمي في PowerPoint</vt:lpstr>
    </vt:vector>
  </TitlesOfParts>
  <Company>جامعة الملك سعود</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الحاسب في الاقتصاد التطبيقي</dc:title>
  <dc:creator>Yosef</dc:creator>
  <cp:lastModifiedBy>mohammed Aljarallah</cp:lastModifiedBy>
  <cp:revision>9</cp:revision>
  <dcterms:created xsi:type="dcterms:W3CDTF">2015-03-08T03:50:05Z</dcterms:created>
  <dcterms:modified xsi:type="dcterms:W3CDTF">2021-10-31T05:42:59Z</dcterms:modified>
</cp:coreProperties>
</file>