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57" r:id="rId11"/>
    <p:sldId id="266" r:id="rId12"/>
    <p:sldId id="267" r:id="rId13"/>
    <p:sldId id="268" r:id="rId14"/>
    <p:sldId id="269" r:id="rId15"/>
    <p:sldId id="270" r:id="rId16"/>
    <p:sldId id="271" r:id="rId17"/>
    <p:sldId id="272" r:id="rId18"/>
    <p:sldId id="273" r:id="rId19"/>
    <p:sldId id="274" r:id="rId20"/>
    <p:sldId id="275" r:id="rId21"/>
    <p:sldId id="279"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00" r:id="rId38"/>
    <p:sldId id="293" r:id="rId39"/>
    <p:sldId id="294" r:id="rId40"/>
    <p:sldId id="295" r:id="rId41"/>
    <p:sldId id="296" r:id="rId42"/>
    <p:sldId id="297" r:id="rId43"/>
    <p:sldId id="298" r:id="rId44"/>
    <p:sldId id="299" r:id="rId45"/>
    <p:sldId id="292"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CA66D-E1E7-45C5-8B14-1CCCCE8D395A}"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pPr rtl="1"/>
          <a:endParaRPr lang="ar-SA"/>
        </a:p>
      </dgm:t>
    </dgm:pt>
    <dgm:pt modelId="{9E1E0696-7FEA-42D1-8541-A0AECFADA1AE}">
      <dgm:prSet phldrT="[نص]"/>
      <dgm:spPr/>
      <dgm:t>
        <a:bodyPr/>
        <a:lstStyle/>
        <a:p>
          <a:pPr rtl="1"/>
          <a:r>
            <a:rPr lang="ar-SA" dirty="0" smtClean="0"/>
            <a:t>التقويم التربوي في التربية البدنية </a:t>
          </a:r>
          <a:endParaRPr lang="ar-SA" dirty="0"/>
        </a:p>
      </dgm:t>
    </dgm:pt>
    <dgm:pt modelId="{45B24017-F0AE-4AEC-A297-604DA39D2E32}" type="parTrans" cxnId="{57727E40-0E61-4459-B918-72B4EF9BB532}">
      <dgm:prSet/>
      <dgm:spPr/>
      <dgm:t>
        <a:bodyPr/>
        <a:lstStyle/>
        <a:p>
          <a:pPr rtl="1"/>
          <a:endParaRPr lang="ar-SA"/>
        </a:p>
      </dgm:t>
    </dgm:pt>
    <dgm:pt modelId="{2D28CAAA-91CC-4321-8B9B-F08678102650}" type="sibTrans" cxnId="{57727E40-0E61-4459-B918-72B4EF9BB532}">
      <dgm:prSet/>
      <dgm:spPr/>
      <dgm:t>
        <a:bodyPr/>
        <a:lstStyle/>
        <a:p>
          <a:pPr rtl="1"/>
          <a:endParaRPr lang="ar-SA"/>
        </a:p>
      </dgm:t>
    </dgm:pt>
    <dgm:pt modelId="{E4CA1F1E-F26D-4ADC-A466-5B1DF813C9C1}">
      <dgm:prSet phldrT="[نص]"/>
      <dgm:spPr/>
      <dgm:t>
        <a:bodyPr/>
        <a:lstStyle/>
        <a:p>
          <a:pPr rtl="1"/>
          <a:r>
            <a:rPr lang="ar-SA" dirty="0" smtClean="0"/>
            <a:t>تقويم الناتج</a:t>
          </a:r>
          <a:endParaRPr lang="ar-SA" dirty="0"/>
        </a:p>
      </dgm:t>
    </dgm:pt>
    <dgm:pt modelId="{87F514FD-CC63-4D4F-9A12-B914F12DFA6D}" type="parTrans" cxnId="{2C050F66-785D-4030-8DAD-A08F8A08321C}">
      <dgm:prSet/>
      <dgm:spPr/>
      <dgm:t>
        <a:bodyPr/>
        <a:lstStyle/>
        <a:p>
          <a:pPr rtl="1"/>
          <a:endParaRPr lang="ar-SA"/>
        </a:p>
      </dgm:t>
    </dgm:pt>
    <dgm:pt modelId="{0DD7C7F8-7EDB-4F2B-ADFE-6CAAC8230639}" type="sibTrans" cxnId="{2C050F66-785D-4030-8DAD-A08F8A08321C}">
      <dgm:prSet/>
      <dgm:spPr/>
      <dgm:t>
        <a:bodyPr/>
        <a:lstStyle/>
        <a:p>
          <a:pPr rtl="1"/>
          <a:endParaRPr lang="ar-SA"/>
        </a:p>
      </dgm:t>
    </dgm:pt>
    <dgm:pt modelId="{1AACA5B7-2751-4B16-9C0B-11FF25D15210}">
      <dgm:prSet phldrT="[نص]"/>
      <dgm:spPr/>
      <dgm:t>
        <a:bodyPr/>
        <a:lstStyle/>
        <a:p>
          <a:pPr rtl="1"/>
          <a:r>
            <a:rPr lang="ar-SA" dirty="0" smtClean="0"/>
            <a:t>تقويم العملية </a:t>
          </a:r>
          <a:endParaRPr lang="ar-SA" dirty="0"/>
        </a:p>
      </dgm:t>
    </dgm:pt>
    <dgm:pt modelId="{A595D45C-BC87-46CF-8751-B191C63D8A6F}" type="parTrans" cxnId="{8C6A2AB9-4072-4C8B-BF2F-CAF16B19050C}">
      <dgm:prSet/>
      <dgm:spPr/>
      <dgm:t>
        <a:bodyPr/>
        <a:lstStyle/>
        <a:p>
          <a:pPr rtl="1"/>
          <a:endParaRPr lang="ar-SA"/>
        </a:p>
      </dgm:t>
    </dgm:pt>
    <dgm:pt modelId="{8D1296B1-3F03-469E-93D5-1E0123ABD605}" type="sibTrans" cxnId="{8C6A2AB9-4072-4C8B-BF2F-CAF16B19050C}">
      <dgm:prSet/>
      <dgm:spPr/>
      <dgm:t>
        <a:bodyPr/>
        <a:lstStyle/>
        <a:p>
          <a:pPr rtl="1"/>
          <a:endParaRPr lang="ar-SA"/>
        </a:p>
      </dgm:t>
    </dgm:pt>
    <dgm:pt modelId="{871459DA-681D-453F-8777-6863248D5E98}" type="pres">
      <dgm:prSet presAssocID="{E6ACA66D-E1E7-45C5-8B14-1CCCCE8D395A}" presName="Name0" presStyleCnt="0">
        <dgm:presLayoutVars>
          <dgm:chMax val="1"/>
          <dgm:chPref val="1"/>
          <dgm:dir/>
          <dgm:animOne val="branch"/>
          <dgm:animLvl val="lvl"/>
        </dgm:presLayoutVars>
      </dgm:prSet>
      <dgm:spPr/>
      <dgm:t>
        <a:bodyPr/>
        <a:lstStyle/>
        <a:p>
          <a:pPr rtl="1"/>
          <a:endParaRPr lang="ar-SA"/>
        </a:p>
      </dgm:t>
    </dgm:pt>
    <dgm:pt modelId="{4D790330-3C60-4AC8-875F-1C847D91AEF9}" type="pres">
      <dgm:prSet presAssocID="{9E1E0696-7FEA-42D1-8541-A0AECFADA1AE}" presName="singleCycle" presStyleCnt="0"/>
      <dgm:spPr/>
    </dgm:pt>
    <dgm:pt modelId="{19EF9A2C-346C-45AB-BD21-AFFE36444E4A}" type="pres">
      <dgm:prSet presAssocID="{9E1E0696-7FEA-42D1-8541-A0AECFADA1AE}" presName="singleCenter" presStyleLbl="node1" presStyleIdx="0" presStyleCnt="3" custScaleX="127280" custScaleY="123607">
        <dgm:presLayoutVars>
          <dgm:chMax val="7"/>
          <dgm:chPref val="7"/>
        </dgm:presLayoutVars>
      </dgm:prSet>
      <dgm:spPr/>
      <dgm:t>
        <a:bodyPr/>
        <a:lstStyle/>
        <a:p>
          <a:pPr rtl="1"/>
          <a:endParaRPr lang="ar-SA"/>
        </a:p>
      </dgm:t>
    </dgm:pt>
    <dgm:pt modelId="{4401D3ED-F85A-4409-A5D1-6F6942B5A865}" type="pres">
      <dgm:prSet presAssocID="{87F514FD-CC63-4D4F-9A12-B914F12DFA6D}" presName="Name56" presStyleLbl="parChTrans1D2" presStyleIdx="0" presStyleCnt="2"/>
      <dgm:spPr/>
      <dgm:t>
        <a:bodyPr/>
        <a:lstStyle/>
        <a:p>
          <a:pPr rtl="1"/>
          <a:endParaRPr lang="ar-SA"/>
        </a:p>
      </dgm:t>
    </dgm:pt>
    <dgm:pt modelId="{D649DFB1-F713-4208-85EB-D9D804EB1484}" type="pres">
      <dgm:prSet presAssocID="{E4CA1F1E-F26D-4ADC-A466-5B1DF813C9C1}" presName="text0" presStyleLbl="node1" presStyleIdx="1" presStyleCnt="3" custScaleX="131662" custScaleY="142482" custRadScaleRad="128755" custRadScaleInc="101287">
        <dgm:presLayoutVars>
          <dgm:bulletEnabled val="1"/>
        </dgm:presLayoutVars>
      </dgm:prSet>
      <dgm:spPr/>
      <dgm:t>
        <a:bodyPr/>
        <a:lstStyle/>
        <a:p>
          <a:pPr rtl="1"/>
          <a:endParaRPr lang="ar-SA"/>
        </a:p>
      </dgm:t>
    </dgm:pt>
    <dgm:pt modelId="{149394A5-7175-4828-855F-C5AA9526B07B}" type="pres">
      <dgm:prSet presAssocID="{A595D45C-BC87-46CF-8751-B191C63D8A6F}" presName="Name56" presStyleLbl="parChTrans1D2" presStyleIdx="1" presStyleCnt="2"/>
      <dgm:spPr/>
      <dgm:t>
        <a:bodyPr/>
        <a:lstStyle/>
        <a:p>
          <a:pPr rtl="1"/>
          <a:endParaRPr lang="ar-SA"/>
        </a:p>
      </dgm:t>
    </dgm:pt>
    <dgm:pt modelId="{B63773A7-2F69-48CE-A6DA-6AD018E71AA6}" type="pres">
      <dgm:prSet presAssocID="{1AACA5B7-2751-4B16-9C0B-11FF25D15210}" presName="text0" presStyleLbl="node1" presStyleIdx="2" presStyleCnt="3" custAng="0" custScaleX="147494" custScaleY="153297" custRadScaleRad="142166" custRadScaleInc="101272">
        <dgm:presLayoutVars>
          <dgm:bulletEnabled val="1"/>
        </dgm:presLayoutVars>
      </dgm:prSet>
      <dgm:spPr/>
      <dgm:t>
        <a:bodyPr/>
        <a:lstStyle/>
        <a:p>
          <a:pPr rtl="1"/>
          <a:endParaRPr lang="ar-SA"/>
        </a:p>
      </dgm:t>
    </dgm:pt>
  </dgm:ptLst>
  <dgm:cxnLst>
    <dgm:cxn modelId="{8C6A2AB9-4072-4C8B-BF2F-CAF16B19050C}" srcId="{9E1E0696-7FEA-42D1-8541-A0AECFADA1AE}" destId="{1AACA5B7-2751-4B16-9C0B-11FF25D15210}" srcOrd="1" destOrd="0" parTransId="{A595D45C-BC87-46CF-8751-B191C63D8A6F}" sibTransId="{8D1296B1-3F03-469E-93D5-1E0123ABD605}"/>
    <dgm:cxn modelId="{9D057E2C-7132-4924-BBDA-CFCA78E307B9}" type="presOf" srcId="{9E1E0696-7FEA-42D1-8541-A0AECFADA1AE}" destId="{19EF9A2C-346C-45AB-BD21-AFFE36444E4A}" srcOrd="0" destOrd="0" presId="urn:microsoft.com/office/officeart/2008/layout/RadialCluster"/>
    <dgm:cxn modelId="{2C050F66-785D-4030-8DAD-A08F8A08321C}" srcId="{9E1E0696-7FEA-42D1-8541-A0AECFADA1AE}" destId="{E4CA1F1E-F26D-4ADC-A466-5B1DF813C9C1}" srcOrd="0" destOrd="0" parTransId="{87F514FD-CC63-4D4F-9A12-B914F12DFA6D}" sibTransId="{0DD7C7F8-7EDB-4F2B-ADFE-6CAAC8230639}"/>
    <dgm:cxn modelId="{B53F6DD5-51F5-4AD0-BBCB-7B260F8F2F96}" type="presOf" srcId="{E6ACA66D-E1E7-45C5-8B14-1CCCCE8D395A}" destId="{871459DA-681D-453F-8777-6863248D5E98}" srcOrd="0" destOrd="0" presId="urn:microsoft.com/office/officeart/2008/layout/RadialCluster"/>
    <dgm:cxn modelId="{DD93756C-4BD9-48C5-BC5A-9966FC76D810}" type="presOf" srcId="{A595D45C-BC87-46CF-8751-B191C63D8A6F}" destId="{149394A5-7175-4828-855F-C5AA9526B07B}" srcOrd="0" destOrd="0" presId="urn:microsoft.com/office/officeart/2008/layout/RadialCluster"/>
    <dgm:cxn modelId="{57727E40-0E61-4459-B918-72B4EF9BB532}" srcId="{E6ACA66D-E1E7-45C5-8B14-1CCCCE8D395A}" destId="{9E1E0696-7FEA-42D1-8541-A0AECFADA1AE}" srcOrd="0" destOrd="0" parTransId="{45B24017-F0AE-4AEC-A297-604DA39D2E32}" sibTransId="{2D28CAAA-91CC-4321-8B9B-F08678102650}"/>
    <dgm:cxn modelId="{A27635F7-44A1-406F-8617-A596B130782C}" type="presOf" srcId="{E4CA1F1E-F26D-4ADC-A466-5B1DF813C9C1}" destId="{D649DFB1-F713-4208-85EB-D9D804EB1484}" srcOrd="0" destOrd="0" presId="urn:microsoft.com/office/officeart/2008/layout/RadialCluster"/>
    <dgm:cxn modelId="{30C7ABA7-0A9F-42CD-A069-216F810562CC}" type="presOf" srcId="{87F514FD-CC63-4D4F-9A12-B914F12DFA6D}" destId="{4401D3ED-F85A-4409-A5D1-6F6942B5A865}" srcOrd="0" destOrd="0" presId="urn:microsoft.com/office/officeart/2008/layout/RadialCluster"/>
    <dgm:cxn modelId="{A95C78FF-5DE6-4414-9969-FCF6FAE81B4D}" type="presOf" srcId="{1AACA5B7-2751-4B16-9C0B-11FF25D15210}" destId="{B63773A7-2F69-48CE-A6DA-6AD018E71AA6}" srcOrd="0" destOrd="0" presId="urn:microsoft.com/office/officeart/2008/layout/RadialCluster"/>
    <dgm:cxn modelId="{9E954FD2-E86C-405C-B1B2-3229737084EC}" type="presParOf" srcId="{871459DA-681D-453F-8777-6863248D5E98}" destId="{4D790330-3C60-4AC8-875F-1C847D91AEF9}" srcOrd="0" destOrd="0" presId="urn:microsoft.com/office/officeart/2008/layout/RadialCluster"/>
    <dgm:cxn modelId="{8D2AE916-CACA-4FC8-B61C-93757AA96A63}" type="presParOf" srcId="{4D790330-3C60-4AC8-875F-1C847D91AEF9}" destId="{19EF9A2C-346C-45AB-BD21-AFFE36444E4A}" srcOrd="0" destOrd="0" presId="urn:microsoft.com/office/officeart/2008/layout/RadialCluster"/>
    <dgm:cxn modelId="{8AE1EE44-439A-4923-9F1D-AAD85635DFFD}" type="presParOf" srcId="{4D790330-3C60-4AC8-875F-1C847D91AEF9}" destId="{4401D3ED-F85A-4409-A5D1-6F6942B5A865}" srcOrd="1" destOrd="0" presId="urn:microsoft.com/office/officeart/2008/layout/RadialCluster"/>
    <dgm:cxn modelId="{45E94F3B-8030-4802-8408-9686B1AE2773}" type="presParOf" srcId="{4D790330-3C60-4AC8-875F-1C847D91AEF9}" destId="{D649DFB1-F713-4208-85EB-D9D804EB1484}" srcOrd="2" destOrd="0" presId="urn:microsoft.com/office/officeart/2008/layout/RadialCluster"/>
    <dgm:cxn modelId="{23C34C6A-67E3-486E-87C3-718D87EB5A6B}" type="presParOf" srcId="{4D790330-3C60-4AC8-875F-1C847D91AEF9}" destId="{149394A5-7175-4828-855F-C5AA9526B07B}" srcOrd="3" destOrd="0" presId="urn:microsoft.com/office/officeart/2008/layout/RadialCluster"/>
    <dgm:cxn modelId="{E23F7204-3BCF-4A76-AEDB-BABCD535940A}" type="presParOf" srcId="{4D790330-3C60-4AC8-875F-1C847D91AEF9}" destId="{B63773A7-2F69-48CE-A6DA-6AD018E71AA6}"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F9A2C-346C-45AB-BD21-AFFE36444E4A}">
      <dsp:nvSpPr>
        <dsp:cNvPr id="0" name=""/>
        <dsp:cNvSpPr/>
      </dsp:nvSpPr>
      <dsp:spPr>
        <a:xfrm>
          <a:off x="3250703" y="1399223"/>
          <a:ext cx="1728193" cy="16783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rtl="1">
            <a:lnSpc>
              <a:spcPct val="90000"/>
            </a:lnSpc>
            <a:spcBef>
              <a:spcPct val="0"/>
            </a:spcBef>
            <a:spcAft>
              <a:spcPct val="35000"/>
            </a:spcAft>
          </a:pPr>
          <a:r>
            <a:rPr lang="ar-SA" sz="2700" kern="1200" dirty="0" smtClean="0"/>
            <a:t>التقويم التربوي في التربية البدنية </a:t>
          </a:r>
          <a:endParaRPr lang="ar-SA" sz="2700" kern="1200" dirty="0"/>
        </a:p>
      </dsp:txBody>
      <dsp:txXfrm>
        <a:off x="3332632" y="1481152"/>
        <a:ext cx="1564335" cy="1514464"/>
      </dsp:txXfrm>
    </dsp:sp>
    <dsp:sp modelId="{4401D3ED-F85A-4409-A5D1-6F6942B5A865}">
      <dsp:nvSpPr>
        <dsp:cNvPr id="0" name=""/>
        <dsp:cNvSpPr/>
      </dsp:nvSpPr>
      <dsp:spPr>
        <a:xfrm rot="69498">
          <a:off x="4978808" y="2264591"/>
          <a:ext cx="864274" cy="0"/>
        </a:xfrm>
        <a:custGeom>
          <a:avLst/>
          <a:gdLst/>
          <a:ahLst/>
          <a:cxnLst/>
          <a:rect l="0" t="0" r="0" b="0"/>
          <a:pathLst>
            <a:path>
              <a:moveTo>
                <a:pt x="0" y="0"/>
              </a:moveTo>
              <a:lnTo>
                <a:pt x="86427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9DFB1-F713-4208-85EB-D9D804EB1484}">
      <dsp:nvSpPr>
        <dsp:cNvPr id="0" name=""/>
        <dsp:cNvSpPr/>
      </dsp:nvSpPr>
      <dsp:spPr>
        <a:xfrm>
          <a:off x="5842994" y="1637343"/>
          <a:ext cx="1197753" cy="129618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rtl="1">
            <a:lnSpc>
              <a:spcPct val="90000"/>
            </a:lnSpc>
            <a:spcBef>
              <a:spcPct val="0"/>
            </a:spcBef>
            <a:spcAft>
              <a:spcPct val="35000"/>
            </a:spcAft>
          </a:pPr>
          <a:r>
            <a:rPr lang="ar-SA" sz="3500" kern="1200" dirty="0" smtClean="0"/>
            <a:t>تقويم الناتج</a:t>
          </a:r>
          <a:endParaRPr lang="ar-SA" sz="3500" kern="1200" dirty="0"/>
        </a:p>
      </dsp:txBody>
      <dsp:txXfrm>
        <a:off x="5901463" y="1695812"/>
        <a:ext cx="1080815" cy="1179247"/>
      </dsp:txXfrm>
    </dsp:sp>
    <dsp:sp modelId="{149394A5-7175-4828-855F-C5AA9526B07B}">
      <dsp:nvSpPr>
        <dsp:cNvPr id="0" name=""/>
        <dsp:cNvSpPr/>
      </dsp:nvSpPr>
      <dsp:spPr>
        <a:xfrm rot="10868688">
          <a:off x="2216117" y="2210781"/>
          <a:ext cx="1034688" cy="0"/>
        </a:xfrm>
        <a:custGeom>
          <a:avLst/>
          <a:gdLst/>
          <a:ahLst/>
          <a:cxnLst/>
          <a:rect l="0" t="0" r="0" b="0"/>
          <a:pathLst>
            <a:path>
              <a:moveTo>
                <a:pt x="0" y="0"/>
              </a:moveTo>
              <a:lnTo>
                <a:pt x="103468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773A7-2F69-48CE-A6DA-6AD018E71AA6}">
      <dsp:nvSpPr>
        <dsp:cNvPr id="0" name=""/>
        <dsp:cNvSpPr/>
      </dsp:nvSpPr>
      <dsp:spPr>
        <a:xfrm>
          <a:off x="874440" y="1489753"/>
          <a:ext cx="1341780" cy="139457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rtl="1">
            <a:lnSpc>
              <a:spcPct val="90000"/>
            </a:lnSpc>
            <a:spcBef>
              <a:spcPct val="0"/>
            </a:spcBef>
            <a:spcAft>
              <a:spcPct val="35000"/>
            </a:spcAft>
          </a:pPr>
          <a:r>
            <a:rPr lang="ar-SA" sz="3500" kern="1200" dirty="0" smtClean="0"/>
            <a:t>تقويم العملية </a:t>
          </a:r>
          <a:endParaRPr lang="ar-SA" sz="3500" kern="1200" dirty="0"/>
        </a:p>
      </dsp:txBody>
      <dsp:txXfrm>
        <a:off x="939940" y="1555253"/>
        <a:ext cx="1210780" cy="126357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39462B3-866B-4EE3-990D-10BFB84BB039}" type="datetimeFigureOut">
              <a:rPr lang="ar-SA" smtClean="0"/>
              <a:t>16/05/45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423757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39462B3-866B-4EE3-990D-10BFB84BB039}" type="datetimeFigureOut">
              <a:rPr lang="ar-SA" smtClean="0"/>
              <a:t>16/05/45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67172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39462B3-866B-4EE3-990D-10BFB84BB039}" type="datetimeFigureOut">
              <a:rPr lang="ar-SA" smtClean="0"/>
              <a:t>16/05/45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194861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39462B3-866B-4EE3-990D-10BFB84BB039}" type="datetimeFigureOut">
              <a:rPr lang="ar-SA" smtClean="0"/>
              <a:t>16/05/45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101001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39462B3-866B-4EE3-990D-10BFB84BB039}" type="datetimeFigureOut">
              <a:rPr lang="ar-SA" smtClean="0"/>
              <a:t>16/05/45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40189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39462B3-866B-4EE3-990D-10BFB84BB039}" type="datetimeFigureOut">
              <a:rPr lang="ar-SA" smtClean="0"/>
              <a:t>16/05/45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20306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39462B3-866B-4EE3-990D-10BFB84BB039}" type="datetimeFigureOut">
              <a:rPr lang="ar-SA" smtClean="0"/>
              <a:t>16/05/45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349942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39462B3-866B-4EE3-990D-10BFB84BB039}" type="datetimeFigureOut">
              <a:rPr lang="ar-SA" smtClean="0"/>
              <a:t>16/05/45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412024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39462B3-866B-4EE3-990D-10BFB84BB039}" type="datetimeFigureOut">
              <a:rPr lang="ar-SA" smtClean="0"/>
              <a:t>16/05/45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36643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39462B3-866B-4EE3-990D-10BFB84BB039}" type="datetimeFigureOut">
              <a:rPr lang="ar-SA" smtClean="0"/>
              <a:t>16/05/45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165915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39462B3-866B-4EE3-990D-10BFB84BB039}" type="datetimeFigureOut">
              <a:rPr lang="ar-SA" smtClean="0"/>
              <a:t>16/05/45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1519E04-DCA5-4929-8472-E4F1EA10525A}" type="slidenum">
              <a:rPr lang="ar-SA" smtClean="0"/>
              <a:t>‹#›</a:t>
            </a:fld>
            <a:endParaRPr lang="ar-SA"/>
          </a:p>
        </p:txBody>
      </p:sp>
    </p:spTree>
    <p:extLst>
      <p:ext uri="{BB962C8B-B14F-4D97-AF65-F5344CB8AC3E}">
        <p14:creationId xmlns:p14="http://schemas.microsoft.com/office/powerpoint/2010/main" val="365155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39462B3-866B-4EE3-990D-10BFB84BB039}" type="datetimeFigureOut">
              <a:rPr lang="ar-SA" smtClean="0"/>
              <a:t>16/05/45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519E04-DCA5-4929-8472-E4F1EA10525A}" type="slidenum">
              <a:rPr lang="ar-SA" smtClean="0"/>
              <a:t>‹#›</a:t>
            </a:fld>
            <a:endParaRPr lang="ar-SA"/>
          </a:p>
        </p:txBody>
      </p:sp>
    </p:spTree>
    <p:extLst>
      <p:ext uri="{BB962C8B-B14F-4D97-AF65-F5344CB8AC3E}">
        <p14:creationId xmlns:p14="http://schemas.microsoft.com/office/powerpoint/2010/main" val="128401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مكونات منهج التربية البدنية  3</a:t>
            </a:r>
            <a:br>
              <a:rPr lang="ar-SA" dirty="0" smtClean="0"/>
            </a:br>
            <a:r>
              <a:rPr lang="ar-SA" dirty="0" smtClean="0"/>
              <a:t> تقويم نواتج المنهج وأدواته</a:t>
            </a:r>
            <a:endParaRPr lang="ar-SA" dirty="0"/>
          </a:p>
        </p:txBody>
      </p:sp>
      <p:sp>
        <p:nvSpPr>
          <p:cNvPr id="3" name="عنوان فرعي 2"/>
          <p:cNvSpPr>
            <a:spLocks noGrp="1"/>
          </p:cNvSpPr>
          <p:nvPr>
            <p:ph type="subTitle" idx="1"/>
          </p:nvPr>
        </p:nvSpPr>
        <p:spPr/>
        <p:txBody>
          <a:bodyPr/>
          <a:lstStyle/>
          <a:p>
            <a:r>
              <a:rPr lang="ar-SA" dirty="0" smtClean="0"/>
              <a:t>المحاضرة 7</a:t>
            </a:r>
          </a:p>
          <a:p>
            <a:r>
              <a:rPr lang="ar-SA" dirty="0" smtClean="0"/>
              <a:t>1-05-1445هـ</a:t>
            </a:r>
            <a:endParaRPr lang="ar-SA" dirty="0"/>
          </a:p>
        </p:txBody>
      </p:sp>
    </p:spTree>
    <p:extLst>
      <p:ext uri="{BB962C8B-B14F-4D97-AF65-F5344CB8AC3E}">
        <p14:creationId xmlns:p14="http://schemas.microsoft.com/office/powerpoint/2010/main" val="390977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التقويم في التربية البدنية </a:t>
            </a:r>
            <a:endParaRPr lang="ar-SA" dirty="0"/>
          </a:p>
        </p:txBody>
      </p:sp>
      <p:sp>
        <p:nvSpPr>
          <p:cNvPr id="3" name="عنصر نائب للمحتوى 2"/>
          <p:cNvSpPr>
            <a:spLocks noGrp="1"/>
          </p:cNvSpPr>
          <p:nvPr>
            <p:ph idx="1"/>
          </p:nvPr>
        </p:nvSpPr>
        <p:spPr/>
        <p:txBody>
          <a:bodyPr/>
          <a:lstStyle/>
          <a:p>
            <a:r>
              <a:rPr lang="ar-SA" dirty="0" smtClean="0"/>
              <a:t>لا يبغي ان يقتصر التقويم على جانب دون بقية الجوانب الاساسية في  المنهج ، كالاهتمام بالتقويم الجانب البدني وتجاهل الجوانب النفسية والاجتماعية والمعرفية ، وخاصة بعد أن أصبحت أدوات التقويم متاحة لمثل هذه الجوانب. </a:t>
            </a:r>
          </a:p>
          <a:p>
            <a:r>
              <a:rPr lang="ar-SA" dirty="0" smtClean="0"/>
              <a:t>يجب ان يتسق برنامج التقويم مع أهداف المنهج ويعبر عنها ، حيث ينبغي ان يقيم التلميذ سلوكيا من منظور الاهداف والاغراض التعليمية والقيم المتضمنة بها. </a:t>
            </a:r>
          </a:p>
          <a:p>
            <a:endParaRPr lang="ar-SA" dirty="0"/>
          </a:p>
        </p:txBody>
      </p:sp>
    </p:spTree>
    <p:extLst>
      <p:ext uri="{BB962C8B-B14F-4D97-AF65-F5344CB8AC3E}">
        <p14:creationId xmlns:p14="http://schemas.microsoft.com/office/powerpoint/2010/main" val="362620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التقويم في التربية البدنية </a:t>
            </a:r>
            <a:endParaRPr lang="ar-SA" dirty="0"/>
          </a:p>
        </p:txBody>
      </p:sp>
      <p:sp>
        <p:nvSpPr>
          <p:cNvPr id="3" name="عنصر نائب للمحتوى 2"/>
          <p:cNvSpPr>
            <a:spLocks noGrp="1"/>
          </p:cNvSpPr>
          <p:nvPr>
            <p:ph idx="1"/>
          </p:nvPr>
        </p:nvSpPr>
        <p:spPr/>
        <p:txBody>
          <a:bodyPr/>
          <a:lstStyle/>
          <a:p>
            <a:r>
              <a:rPr lang="ar-SA" dirty="0" smtClean="0"/>
              <a:t>التقويم عملية مستمرة ومتداخلة مع الاهداف ومركز تنظم المنهج والنموذج الذي يتبناه ، وهو في نفس الوقت أساس للحكم على مدى تحقيق المنهج لأهدافه. </a:t>
            </a:r>
            <a:endParaRPr lang="ar-SA" dirty="0"/>
          </a:p>
        </p:txBody>
      </p:sp>
    </p:spTree>
    <p:extLst>
      <p:ext uri="{BB962C8B-B14F-4D97-AF65-F5344CB8AC3E}">
        <p14:creationId xmlns:p14="http://schemas.microsoft.com/office/powerpoint/2010/main" val="399580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نموذج </a:t>
            </a:r>
            <a:r>
              <a:rPr lang="ar-SA" dirty="0" err="1" smtClean="0"/>
              <a:t>هاموند</a:t>
            </a:r>
            <a:r>
              <a:rPr lang="ar-SA" dirty="0" smtClean="0"/>
              <a:t> لتقويم البرنامج التربوي </a:t>
            </a:r>
            <a:endParaRPr lang="ar-SA" dirty="0"/>
          </a:p>
        </p:txBody>
      </p:sp>
      <p:sp>
        <p:nvSpPr>
          <p:cNvPr id="3" name="عنصر نائب للمحتوى 2"/>
          <p:cNvSpPr>
            <a:spLocks noGrp="1"/>
          </p:cNvSpPr>
          <p:nvPr>
            <p:ph idx="1"/>
          </p:nvPr>
        </p:nvSpPr>
        <p:spPr/>
        <p:txBody>
          <a:bodyPr/>
          <a:lstStyle/>
          <a:p>
            <a:r>
              <a:rPr lang="ar-SA" dirty="0" smtClean="0"/>
              <a:t>يقوم هذا النموذج على فكرة أساسية في بناء المناهج كأفكار تايلر ، وهي ان التقويم البرنامج يعنى بمدى فعاليته في تحقيق أهدافه الموضوعة. </a:t>
            </a:r>
            <a:endParaRPr lang="ar-SA" dirty="0"/>
          </a:p>
        </p:txBody>
      </p:sp>
    </p:spTree>
    <p:extLst>
      <p:ext uri="{BB962C8B-B14F-4D97-AF65-F5344CB8AC3E}">
        <p14:creationId xmlns:p14="http://schemas.microsoft.com/office/powerpoint/2010/main" val="123158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خطوات نموذج </a:t>
            </a:r>
            <a:r>
              <a:rPr lang="ar-SA" dirty="0" err="1" smtClean="0"/>
              <a:t>هاموند</a:t>
            </a:r>
            <a:r>
              <a:rPr lang="ar-SA" dirty="0" smtClean="0"/>
              <a:t> لتقويم البرنامج </a:t>
            </a:r>
            <a:endParaRPr lang="ar-SA"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SA" dirty="0" smtClean="0"/>
              <a:t>تحديد الجوانب المراد تقويمها بدقة في البرنامج التربوي. </a:t>
            </a:r>
          </a:p>
          <a:p>
            <a:pPr marL="514350" indent="-514350">
              <a:buFont typeface="+mj-lt"/>
              <a:buAutoNum type="arabicPeriod"/>
            </a:pPr>
            <a:r>
              <a:rPr lang="ar-SA" dirty="0" smtClean="0"/>
              <a:t>تحديد المتغيرات والعناصر ذات الصلة بهذه الجوانب.</a:t>
            </a:r>
          </a:p>
          <a:p>
            <a:pPr marL="514350" indent="-514350">
              <a:buFont typeface="+mj-lt"/>
              <a:buAutoNum type="arabicPeriod"/>
            </a:pPr>
            <a:r>
              <a:rPr lang="ar-SA" dirty="0" smtClean="0"/>
              <a:t>تحديد الأهداف بالصياغة السلوكية الاجرائية. </a:t>
            </a:r>
          </a:p>
          <a:p>
            <a:pPr marL="514350" indent="-514350">
              <a:buFont typeface="+mj-lt"/>
              <a:buAutoNum type="arabicPeriod"/>
            </a:pPr>
            <a:r>
              <a:rPr lang="ar-SA" dirty="0" smtClean="0"/>
              <a:t>تقويم السلوك في ضوء ما حددته الأهداف الاجرائية. </a:t>
            </a:r>
          </a:p>
          <a:p>
            <a:pPr marL="514350" indent="-514350">
              <a:buFont typeface="+mj-lt"/>
              <a:buAutoNum type="arabicPeriod"/>
            </a:pPr>
            <a:r>
              <a:rPr lang="ar-SA" dirty="0" smtClean="0"/>
              <a:t>دراسة النتائج وتفسيرها لمعرفة مدى ما تم تحقيقه بالنسبة لكل هدف.</a:t>
            </a:r>
          </a:p>
          <a:p>
            <a:pPr marL="0" indent="0">
              <a:buNone/>
            </a:pPr>
            <a:endParaRPr lang="ar-SA" dirty="0" smtClean="0"/>
          </a:p>
        </p:txBody>
      </p:sp>
    </p:spTree>
    <p:extLst>
      <p:ext uri="{BB962C8B-B14F-4D97-AF65-F5344CB8AC3E}">
        <p14:creationId xmlns:p14="http://schemas.microsoft.com/office/powerpoint/2010/main" val="174688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solidFill>
                  <a:srgbClr val="FF0000"/>
                </a:solidFill>
              </a:rPr>
              <a:t>مميزات هذا النموذج</a:t>
            </a:r>
            <a:endParaRPr lang="ar-SA" dirty="0"/>
          </a:p>
        </p:txBody>
      </p:sp>
      <p:sp>
        <p:nvSpPr>
          <p:cNvPr id="3" name="عنصر نائب للمحتوى 2"/>
          <p:cNvSpPr>
            <a:spLocks noGrp="1"/>
          </p:cNvSpPr>
          <p:nvPr>
            <p:ph idx="1"/>
          </p:nvPr>
        </p:nvSpPr>
        <p:spPr/>
        <p:txBody>
          <a:bodyPr/>
          <a:lstStyle/>
          <a:p>
            <a:pPr marL="514350" indent="-514350">
              <a:buFont typeface="+mj-lt"/>
              <a:buAutoNum type="arabicPeriod"/>
            </a:pPr>
            <a:r>
              <a:rPr lang="ar-SA" dirty="0" smtClean="0"/>
              <a:t>التحديد الإجرائي لأهداف البرنامج التربوي. </a:t>
            </a:r>
          </a:p>
          <a:p>
            <a:pPr marL="514350" indent="-514350">
              <a:buFont typeface="+mj-lt"/>
              <a:buAutoNum type="arabicPeriod"/>
            </a:pPr>
            <a:r>
              <a:rPr lang="ar-SA" dirty="0" smtClean="0"/>
              <a:t>الاستفادة من التغذية المرتدة لتعديل الاهداف وتقويمها. </a:t>
            </a:r>
          </a:p>
          <a:p>
            <a:pPr marL="514350" indent="-514350">
              <a:buFont typeface="+mj-lt"/>
              <a:buAutoNum type="arabicPeriod"/>
            </a:pPr>
            <a:r>
              <a:rPr lang="ar-SA" dirty="0" smtClean="0"/>
              <a:t>توضيح العلاقات بين مختلف المتغيرات والعناصر الخاصة بالبرنامج فيما يوصف بمكعب البرنامج وهو مبنى على فكرة </a:t>
            </a:r>
            <a:r>
              <a:rPr lang="ar-SA" dirty="0" err="1" smtClean="0"/>
              <a:t>جيلفورد</a:t>
            </a:r>
            <a:r>
              <a:rPr lang="ar-SA" dirty="0" smtClean="0"/>
              <a:t> (مكعب التفكير). </a:t>
            </a:r>
          </a:p>
          <a:p>
            <a:endParaRPr lang="ar-SA" dirty="0"/>
          </a:p>
        </p:txBody>
      </p:sp>
    </p:spTree>
    <p:extLst>
      <p:ext uri="{BB962C8B-B14F-4D97-AF65-F5344CB8AC3E}">
        <p14:creationId xmlns:p14="http://schemas.microsoft.com/office/powerpoint/2010/main" val="222598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أنواع تقويم المنهج</a:t>
            </a:r>
            <a:endParaRPr lang="ar-SA" dirty="0"/>
          </a:p>
        </p:txBody>
      </p:sp>
      <p:sp>
        <p:nvSpPr>
          <p:cNvPr id="3" name="عنصر نائب للمحتوى 2"/>
          <p:cNvSpPr>
            <a:spLocks noGrp="1"/>
          </p:cNvSpPr>
          <p:nvPr>
            <p:ph idx="1"/>
          </p:nvPr>
        </p:nvSpPr>
        <p:spPr/>
        <p:txBody>
          <a:bodyPr/>
          <a:lstStyle/>
          <a:p>
            <a:r>
              <a:rPr lang="ar-SA" dirty="0" smtClean="0"/>
              <a:t>كل أنواع التقويم وإجراءاته تهدف إلى التعرف على جدوى وقيمة أو جدارة شيء ما ، ونوع التقويم المستخدم يعتمد على القرارات التي تتبعه وتليه. </a:t>
            </a:r>
          </a:p>
          <a:p>
            <a:endParaRPr lang="ar-SA" dirty="0" smtClean="0"/>
          </a:p>
          <a:p>
            <a:r>
              <a:rPr lang="ar-SA" dirty="0" smtClean="0"/>
              <a:t>أنواع التقويم :</a:t>
            </a:r>
          </a:p>
          <a:p>
            <a:pPr marL="514350" indent="-514350">
              <a:buFont typeface="+mj-lt"/>
              <a:buAutoNum type="arabicPeriod"/>
            </a:pPr>
            <a:r>
              <a:rPr lang="ar-SA" dirty="0" smtClean="0"/>
              <a:t>التقويم التكويني والتقويم النهائي. </a:t>
            </a:r>
          </a:p>
          <a:p>
            <a:pPr marL="514350" indent="-514350">
              <a:buFont typeface="+mj-lt"/>
              <a:buAutoNum type="arabicPeriod"/>
            </a:pPr>
            <a:r>
              <a:rPr lang="ar-SA" dirty="0" smtClean="0"/>
              <a:t>التقويم مرجعي المحك والتقويم مرجعي المعيار. </a:t>
            </a:r>
            <a:endParaRPr lang="ar-SA" dirty="0"/>
          </a:p>
        </p:txBody>
      </p:sp>
    </p:spTree>
    <p:extLst>
      <p:ext uri="{BB962C8B-B14F-4D97-AF65-F5344CB8AC3E}">
        <p14:creationId xmlns:p14="http://schemas.microsoft.com/office/powerpoint/2010/main" val="278640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التقويم التكويني (البنائي)</a:t>
            </a:r>
            <a:endParaRPr lang="ar-SA" dirty="0"/>
          </a:p>
        </p:txBody>
      </p:sp>
      <p:sp>
        <p:nvSpPr>
          <p:cNvPr id="3" name="عنصر نائب للمحتوى 2"/>
          <p:cNvSpPr>
            <a:spLocks noGrp="1"/>
          </p:cNvSpPr>
          <p:nvPr>
            <p:ph idx="1"/>
          </p:nvPr>
        </p:nvSpPr>
        <p:spPr/>
        <p:txBody>
          <a:bodyPr>
            <a:normAutofit/>
          </a:bodyPr>
          <a:lstStyle/>
          <a:p>
            <a:pPr marL="0" indent="0">
              <a:buNone/>
            </a:pPr>
            <a:r>
              <a:rPr lang="ar-SA" dirty="0" smtClean="0"/>
              <a:t>هو ذلك النوع من التقويم الذي يستخدم كأساس لمراجعة المواد وتنقيح البرنامج ، ومسئولية المعلمين والإداريين، ويهتم بجعل الانشطة والمواد تعمل على النحو المقبول المفترض لها. </a:t>
            </a:r>
          </a:p>
          <a:p>
            <a:endParaRPr lang="ar-SA" dirty="0"/>
          </a:p>
        </p:txBody>
      </p:sp>
    </p:spTree>
    <p:extLst>
      <p:ext uri="{BB962C8B-B14F-4D97-AF65-F5344CB8AC3E}">
        <p14:creationId xmlns:p14="http://schemas.microsoft.com/office/powerpoint/2010/main" val="303535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التقويم البنائي في التربية البدنية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يساعد في تقرير التعديلات أو التحسينات على منظومة التعلم حيث ما زالت هناك فرصة لإصلاح البرنامج. </a:t>
            </a:r>
          </a:p>
          <a:p>
            <a:r>
              <a:rPr lang="ar-SA" dirty="0" smtClean="0"/>
              <a:t>يمكننا من تقرير ما يجب أن نستمر في تعليمه من وجهة نظر كل من التلميذ والمدرس وحتى يمكن التأكد من صلاحية المحتوى . </a:t>
            </a:r>
          </a:p>
          <a:p>
            <a:r>
              <a:rPr lang="ar-SA" dirty="0" smtClean="0"/>
              <a:t>يلعب </a:t>
            </a:r>
            <a:r>
              <a:rPr lang="ar-SA" dirty="0"/>
              <a:t>د</a:t>
            </a:r>
            <a:r>
              <a:rPr lang="ar-SA" dirty="0" smtClean="0"/>
              <a:t>ور التغذية المرتدة من منظور مدخل النظم فقد تكون المهارة الحركية المدرجة في البرنامج صعبة أو فوق مستوى التلاميذ وهذا يستلزم إجراء تعديل لها أو تبسيطها أو حتى استبدالها بما يناسب سيقا الغرض التعليمي. </a:t>
            </a:r>
          </a:p>
          <a:p>
            <a:r>
              <a:rPr lang="ar-SA" dirty="0" smtClean="0"/>
              <a:t>يستخدم أدوات القياس مثل جلسات ما بعد الاداء والاستبيان والاختبارات و تقدير الزميل في العمل الزوجي وأنشطة اختبار الذات </a:t>
            </a:r>
          </a:p>
          <a:p>
            <a:endParaRPr lang="ar-SA" dirty="0"/>
          </a:p>
        </p:txBody>
      </p:sp>
    </p:spTree>
    <p:extLst>
      <p:ext uri="{BB962C8B-B14F-4D97-AF65-F5344CB8AC3E}">
        <p14:creationId xmlns:p14="http://schemas.microsoft.com/office/powerpoint/2010/main" val="2074619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التقويم النهائي (التجميعي)</a:t>
            </a:r>
            <a:endParaRPr lang="ar-SA" dirty="0"/>
          </a:p>
        </p:txBody>
      </p:sp>
      <p:sp>
        <p:nvSpPr>
          <p:cNvPr id="3" name="عنصر نائب للمحتوى 2"/>
          <p:cNvSpPr>
            <a:spLocks noGrp="1"/>
          </p:cNvSpPr>
          <p:nvPr>
            <p:ph idx="1"/>
          </p:nvPr>
        </p:nvSpPr>
        <p:spPr/>
        <p:txBody>
          <a:bodyPr/>
          <a:lstStyle/>
          <a:p>
            <a:r>
              <a:rPr lang="ar-SA" dirty="0" smtClean="0"/>
              <a:t>يعرف بأنه التقويم الذي يتم في نهاية أي خطة تعليمية أو نشاط لتقرير فعالية هذا النشاط. </a:t>
            </a:r>
          </a:p>
          <a:p>
            <a:r>
              <a:rPr lang="ar-SA" dirty="0" smtClean="0"/>
              <a:t>يستخدم لتقرير إلى أي مدى ينجح التلميذ في إجادة غرض أو أغراض تعليمية. </a:t>
            </a:r>
          </a:p>
          <a:p>
            <a:r>
              <a:rPr lang="ar-SA" dirty="0" smtClean="0"/>
              <a:t>يستخدم اساليب القياس كالاختبارات الرسمية لنهائية الفصل الدراسي أو العام. أو الوحدة التعليمية، كالاختبارات البدنية والحركية والمعرفة الرياضية . </a:t>
            </a:r>
          </a:p>
          <a:p>
            <a:endParaRPr lang="ar-SA" dirty="0"/>
          </a:p>
        </p:txBody>
      </p:sp>
    </p:spTree>
    <p:extLst>
      <p:ext uri="{BB962C8B-B14F-4D97-AF65-F5344CB8AC3E}">
        <p14:creationId xmlns:p14="http://schemas.microsoft.com/office/powerpoint/2010/main" val="277932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التقويم مرجعي المحك</a:t>
            </a: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smtClean="0"/>
              <a:t>التقويم يعتمد على تقدير الفرد بالنسبة لمستوى معين أكثر من تقدير أدائه بالنسبة لبقية الأفراد أو بالنسبة لمتوسط الاداء في المجموعة. </a:t>
            </a:r>
          </a:p>
          <a:p>
            <a:endParaRPr lang="ar-SA" dirty="0"/>
          </a:p>
          <a:p>
            <a:r>
              <a:rPr lang="ar-SA" dirty="0" smtClean="0"/>
              <a:t>يقدر أداء الفرد بالقياس إلى مستوى من المحتوى أو المضمون محدد سلفا من قبل خبراء متخصصين. </a:t>
            </a:r>
          </a:p>
          <a:p>
            <a:r>
              <a:rPr lang="ar-SA" dirty="0" smtClean="0"/>
              <a:t>مثال : نتائج اختبار التصويب في كرة القدم قد رتبت تلاميذ القصل ما بين ممتاز </a:t>
            </a:r>
            <a:r>
              <a:rPr lang="ar-SA" dirty="0" err="1" smtClean="0"/>
              <a:t>وجيدجداً</a:t>
            </a:r>
            <a:r>
              <a:rPr lang="ar-SA" dirty="0" smtClean="0"/>
              <a:t> ... ، فإن هذا الممتاز قد لا يصلح مستواه للعب في فريق كرة القدم بالمدرسة لأنه ممتاز نسبيا أي بالنسبة لأقرانه . بينما اللعب في فريق المدرسة يتطلب مستوى آخر للأداء يعرفه خبراء اللعبة ويحددوه بغض النظر عن المستوى السائد. </a:t>
            </a:r>
          </a:p>
          <a:p>
            <a:r>
              <a:rPr lang="ar-SA" dirty="0" smtClean="0"/>
              <a:t>المقارنة بين التلاميذ في سياق التقويم محكي المرجع.</a:t>
            </a:r>
            <a:endParaRPr lang="ar-SA" dirty="0"/>
          </a:p>
        </p:txBody>
      </p:sp>
    </p:spTree>
    <p:extLst>
      <p:ext uri="{BB962C8B-B14F-4D97-AF65-F5344CB8AC3E}">
        <p14:creationId xmlns:p14="http://schemas.microsoft.com/office/powerpoint/2010/main" val="156331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أهداف المحاضرة </a:t>
            </a:r>
            <a:endParaRPr lang="ar-SA" dirty="0"/>
          </a:p>
        </p:txBody>
      </p:sp>
      <p:sp>
        <p:nvSpPr>
          <p:cNvPr id="3" name="عنصر نائب للمحتوى 2"/>
          <p:cNvSpPr>
            <a:spLocks noGrp="1"/>
          </p:cNvSpPr>
          <p:nvPr>
            <p:ph idx="1"/>
          </p:nvPr>
        </p:nvSpPr>
        <p:spPr/>
        <p:txBody>
          <a:bodyPr/>
          <a:lstStyle/>
          <a:p>
            <a:r>
              <a:rPr lang="ar-SA" dirty="0" smtClean="0"/>
              <a:t>سوف يكون الطالب قادرًا على : </a:t>
            </a:r>
          </a:p>
          <a:p>
            <a:pPr marL="514350" indent="-514350">
              <a:buFont typeface="+mj-lt"/>
              <a:buAutoNum type="arabicPeriod"/>
            </a:pPr>
            <a:r>
              <a:rPr lang="ar-SA" dirty="0" smtClean="0"/>
              <a:t>التعرف على مفهوم وأغراض وخصائص التقويم في التربية البدنية. </a:t>
            </a:r>
          </a:p>
          <a:p>
            <a:pPr marL="514350" indent="-514350">
              <a:buFont typeface="+mj-lt"/>
              <a:buAutoNum type="arabicPeriod"/>
            </a:pPr>
            <a:r>
              <a:rPr lang="ar-SA" dirty="0" smtClean="0"/>
              <a:t>أنواع التقويم في التربية البدنية. </a:t>
            </a:r>
          </a:p>
          <a:p>
            <a:endParaRPr lang="ar-SA" dirty="0"/>
          </a:p>
        </p:txBody>
      </p:sp>
    </p:spTree>
    <p:extLst>
      <p:ext uri="{BB962C8B-B14F-4D97-AF65-F5344CB8AC3E}">
        <p14:creationId xmlns:p14="http://schemas.microsoft.com/office/powerpoint/2010/main" val="418676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التقويم مرجعي المعيار</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يعرف بانه التقويم الذي يبحث في مقارنة أداء الفرد بالمتوسط العام للأداء لمجموعة مماثلة للأفراد. </a:t>
            </a:r>
          </a:p>
          <a:p>
            <a:r>
              <a:rPr lang="ar-SA" dirty="0" smtClean="0"/>
              <a:t>ويعرفه بأنه اختبار يستخدم الأداء الاختباري للآخرين على نفس أداة القياس كأساس لتفسير أداء الفرد في الاختبار، وبهذا يتيح لنا المقياس مرجعي المعيار أن نقارن فردا بآخرين. </a:t>
            </a:r>
          </a:p>
          <a:p>
            <a:r>
              <a:rPr lang="ar-SA" dirty="0" smtClean="0"/>
              <a:t>مثال: اذا حصل أحمد على تقدير أ  في اختبار مهارة التصويب وحصل زميله على تقدير ب في نفس الاختبار ، وفي هذا الموقف معياري المرجع واستخدام درجات تلاميذ الص المباشرة كمعيار ، يمكن ان تصدر حكما تقويما بأن احمد أفضل في مهارة التصويب في كرة اسلة من حسن. </a:t>
            </a:r>
            <a:endParaRPr lang="ar-SA" dirty="0"/>
          </a:p>
        </p:txBody>
      </p:sp>
    </p:spTree>
    <p:extLst>
      <p:ext uri="{BB962C8B-B14F-4D97-AF65-F5344CB8AC3E}">
        <p14:creationId xmlns:p14="http://schemas.microsoft.com/office/powerpoint/2010/main" val="88321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فلسفة التقويم في التربية البدنية</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485086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62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تقويم الناتج في مقابل تقويم العملية</a:t>
            </a:r>
            <a:endParaRPr lang="ar-SA" dirty="0"/>
          </a:p>
        </p:txBody>
      </p:sp>
      <p:sp>
        <p:nvSpPr>
          <p:cNvPr id="3" name="عنصر نائب للمحتوى 2"/>
          <p:cNvSpPr>
            <a:spLocks noGrp="1"/>
          </p:cNvSpPr>
          <p:nvPr>
            <p:ph idx="1"/>
          </p:nvPr>
        </p:nvSpPr>
        <p:spPr>
          <a:solidFill>
            <a:schemeClr val="bg1"/>
          </a:solidFill>
        </p:spPr>
        <p:txBody>
          <a:bodyPr>
            <a:normAutofit fontScale="92500" lnSpcReduction="10000"/>
          </a:bodyPr>
          <a:lstStyle/>
          <a:p>
            <a:r>
              <a:rPr lang="ar-SA" dirty="0" smtClean="0"/>
              <a:t>أشار </a:t>
            </a:r>
            <a:r>
              <a:rPr lang="ar-SA" dirty="0" err="1" smtClean="0"/>
              <a:t>بنجرار</a:t>
            </a:r>
            <a:r>
              <a:rPr lang="ar-SA" dirty="0" smtClean="0"/>
              <a:t> وديور (1995) إلى أنه ليس في التربية البدنية ما يمكن أن نطلق عليه إنتاجا مطلقاً أو محدودا، فالمعلومات تتأسس على نظرية بناء القوالب، حيث يتأسس التعلم الجديد على  الحقائق السابق اكتسابها. </a:t>
            </a:r>
          </a:p>
          <a:p>
            <a:r>
              <a:rPr lang="ar-SA" dirty="0" smtClean="0"/>
              <a:t>حقائق مادة الرياضيات ضرورية لأجراء المعالجات الرياضية العليا ، بينما مجموعة أساسية من المهارات الحركية تصقل خلال سنوات الدارسة. </a:t>
            </a:r>
          </a:p>
          <a:p>
            <a:r>
              <a:rPr lang="ar-SA" dirty="0" smtClean="0"/>
              <a:t>الكمال في التربية البدنية نادر الحدوث، بينما يحدث في أغلب المواد الدراسية كالرياضيات والعلوم وغيرها ، المعادلة إما ان تكون صواباً او خطأ. </a:t>
            </a:r>
            <a:endParaRPr lang="ar-SA" dirty="0"/>
          </a:p>
        </p:txBody>
      </p:sp>
    </p:spTree>
    <p:extLst>
      <p:ext uri="{BB962C8B-B14F-4D97-AF65-F5344CB8AC3E}">
        <p14:creationId xmlns:p14="http://schemas.microsoft.com/office/powerpoint/2010/main" val="3040731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فلسفة التقويم في التربية البدنية</a:t>
            </a:r>
          </a:p>
        </p:txBody>
      </p:sp>
      <p:sp>
        <p:nvSpPr>
          <p:cNvPr id="3" name="عنصر نائب للمحتوى 2"/>
          <p:cNvSpPr>
            <a:spLocks noGrp="1"/>
          </p:cNvSpPr>
          <p:nvPr>
            <p:ph idx="1"/>
          </p:nvPr>
        </p:nvSpPr>
        <p:spPr/>
        <p:txBody>
          <a:bodyPr>
            <a:normAutofit fontScale="92500" lnSpcReduction="10000"/>
          </a:bodyPr>
          <a:lstStyle/>
          <a:p>
            <a:r>
              <a:rPr lang="ar-SA" dirty="0" smtClean="0"/>
              <a:t>قد يعتقد الطلاب في النتيجة أو الناتج (مثل: إحراز هدف في كرة السلة)، أكثر مما يعتقدون في أهمية أداء المهارة بطريقة صحيحة. </a:t>
            </a:r>
          </a:p>
          <a:p>
            <a:r>
              <a:rPr lang="ar-SA" dirty="0" smtClean="0"/>
              <a:t>المدرس الجيد يعزز الاداء الصحيح حتى لو كانت النتيجة سلبية، لان إحراز هدف بدون أداء صحيح خبط </a:t>
            </a:r>
            <a:r>
              <a:rPr lang="ar-SA" dirty="0" err="1" smtClean="0"/>
              <a:t>عشوائى</a:t>
            </a:r>
            <a:r>
              <a:rPr lang="ar-SA" dirty="0" smtClean="0"/>
              <a:t> ومحض صدفة.</a:t>
            </a:r>
          </a:p>
          <a:p>
            <a:r>
              <a:rPr lang="ar-SA" dirty="0" smtClean="0"/>
              <a:t>يمكن القول بأن الناتج في التربية البدنية قد يتمثل في (عملية ) المشاركة والأداء في حد ذاتها. </a:t>
            </a:r>
          </a:p>
          <a:p>
            <a:r>
              <a:rPr lang="ar-SA" dirty="0" smtClean="0"/>
              <a:t>استفادة الطلاب من الجهد المبذول خلال التربية البدنية أكثر من استفادتهم من مجرد إحراز الفوز. </a:t>
            </a:r>
            <a:endParaRPr lang="ar-SA" dirty="0"/>
          </a:p>
        </p:txBody>
      </p:sp>
    </p:spTree>
    <p:extLst>
      <p:ext uri="{BB962C8B-B14F-4D97-AF65-F5344CB8AC3E}">
        <p14:creationId xmlns:p14="http://schemas.microsoft.com/office/powerpoint/2010/main" val="1073029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تقويم العملية </a:t>
            </a:r>
            <a:r>
              <a:rPr lang="en-US" dirty="0" smtClean="0"/>
              <a:t>Process Evaluation </a:t>
            </a:r>
            <a:endParaRPr lang="ar-SA" dirty="0"/>
          </a:p>
        </p:txBody>
      </p:sp>
      <p:sp>
        <p:nvSpPr>
          <p:cNvPr id="3" name="عنصر نائب للمحتوى 2"/>
          <p:cNvSpPr>
            <a:spLocks noGrp="1"/>
          </p:cNvSpPr>
          <p:nvPr>
            <p:ph idx="1"/>
          </p:nvPr>
        </p:nvSpPr>
        <p:spPr/>
        <p:txBody>
          <a:bodyPr/>
          <a:lstStyle/>
          <a:p>
            <a:r>
              <a:rPr lang="ar-SA" dirty="0" smtClean="0"/>
              <a:t>يعتقد بعض خبراء التعلم الحركي بأن الاهتمام في المجال الحركي يجب ان يكون منصباً على تقويم العملية ، </a:t>
            </a:r>
            <a:r>
              <a:rPr lang="ar-SA" dirty="0" err="1" smtClean="0"/>
              <a:t>ويتساؤلون</a:t>
            </a:r>
            <a:r>
              <a:rPr lang="ar-SA" dirty="0" smtClean="0"/>
              <a:t>: هل يستطيع الطفل أن يؤدي الأنماط الحركية العامة باستخدام لطريقة الفنية الصحيحة. </a:t>
            </a:r>
            <a:endParaRPr lang="ar-SA" dirty="0"/>
          </a:p>
        </p:txBody>
      </p:sp>
    </p:spTree>
    <p:extLst>
      <p:ext uri="{BB962C8B-B14F-4D97-AF65-F5344CB8AC3E}">
        <p14:creationId xmlns:p14="http://schemas.microsoft.com/office/powerpoint/2010/main" val="73586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وسائل تقويم العملية</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أولاً: يتم تحديد مراحل تطور المهارة الحركية والمرحلة الأدنى هي حيث يتعلم الطفل أنماط الحركة الاساسية بينما المرحلة الختامية حيث يحدث النمط الناجح عندما يحصل الطفل على طريقة أداء المهارة بدرجة الاستخدام المناسب لهذا المستوى العمري . </a:t>
            </a:r>
          </a:p>
          <a:p>
            <a:r>
              <a:rPr lang="ar-SA" dirty="0" smtClean="0"/>
              <a:t>هنا يتطلب إلمام المدرسي بالمعلومات الدقيقة المتصلة بمراحل تعلم الطفل وأدائه للأنماط ، ويترح ان يستعين بالملاحظة المقننة وأفلام الفيديو المعدة لتوضيح فئات ومراحل النمو الحركي. </a:t>
            </a:r>
            <a:endParaRPr lang="ar-SA" dirty="0"/>
          </a:p>
        </p:txBody>
      </p:sp>
    </p:spTree>
    <p:extLst>
      <p:ext uri="{BB962C8B-B14F-4D97-AF65-F5344CB8AC3E}">
        <p14:creationId xmlns:p14="http://schemas.microsoft.com/office/powerpoint/2010/main" val="203904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وسائل تقويم العملية</a:t>
            </a:r>
          </a:p>
        </p:txBody>
      </p:sp>
      <p:sp>
        <p:nvSpPr>
          <p:cNvPr id="3" name="عنصر نائب للمحتوى 2"/>
          <p:cNvSpPr>
            <a:spLocks noGrp="1"/>
          </p:cNvSpPr>
          <p:nvPr>
            <p:ph idx="1"/>
          </p:nvPr>
        </p:nvSpPr>
        <p:spPr/>
        <p:txBody>
          <a:bodyPr>
            <a:normAutofit lnSpcReduction="10000"/>
          </a:bodyPr>
          <a:lstStyle/>
          <a:p>
            <a:r>
              <a:rPr lang="ar-SA" dirty="0" smtClean="0"/>
              <a:t>ثانياً: استخدام قائمة (مقياس تقدير) حيث تتضمن المحطات التي تغطى أنماط الحركة في شكل قائمة ، ومن ثم توضح درجة من خلال مقياس مناسب أمام كل طفل. </a:t>
            </a:r>
          </a:p>
          <a:p>
            <a:r>
              <a:rPr lang="ar-SA" dirty="0" smtClean="0"/>
              <a:t>يرى الخبراء ان التغطية المحدودة لعدد أثنين أو ثلاثة نقاط محكية للطريقة الفنية للأداء تكون من الافضل في العادة ، حيث يكون ميزان التقدير من مقياس ثلاثي الدرجات (0-1-2) أسهل من الميزان الخماسي أو السباعي . </a:t>
            </a:r>
          </a:p>
          <a:p>
            <a:r>
              <a:rPr lang="ar-SA" dirty="0" smtClean="0"/>
              <a:t>يمكن تنظيم استمارة التسجيل بحيث تشتمل على مستويات الإنجاز ، </a:t>
            </a:r>
            <a:r>
              <a:rPr lang="ar-SA" dirty="0"/>
              <a:t>ب</a:t>
            </a:r>
            <a:r>
              <a:rPr lang="ar-SA" dirty="0" smtClean="0"/>
              <a:t>حيث يكون من السهل على المدرس التعامل معا. </a:t>
            </a:r>
            <a:endParaRPr lang="ar-SA" dirty="0"/>
          </a:p>
        </p:txBody>
      </p:sp>
    </p:spTree>
    <p:extLst>
      <p:ext uri="{BB962C8B-B14F-4D97-AF65-F5344CB8AC3E}">
        <p14:creationId xmlns:p14="http://schemas.microsoft.com/office/powerpoint/2010/main" val="335542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قائمة مراجعة مبنية على تقويم العملية لتقدير المهارات الانتقالية </a:t>
            </a:r>
            <a:endParaRPr lang="ar-SA" dirty="0"/>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36" t="11731" r="4670" b="3302"/>
          <a:stretch/>
        </p:blipFill>
        <p:spPr>
          <a:xfrm>
            <a:off x="1043608" y="1628800"/>
            <a:ext cx="7126515" cy="4833258"/>
          </a:xfrm>
        </p:spPr>
      </p:pic>
    </p:spTree>
    <p:extLst>
      <p:ext uri="{BB962C8B-B14F-4D97-AF65-F5344CB8AC3E}">
        <p14:creationId xmlns:p14="http://schemas.microsoft.com/office/powerpoint/2010/main" val="102917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تقويم الناتج  </a:t>
            </a:r>
            <a:r>
              <a:rPr lang="en-US" dirty="0" smtClean="0"/>
              <a:t>Product Evaluation </a:t>
            </a:r>
            <a:endParaRPr lang="ar-SA" dirty="0"/>
          </a:p>
        </p:txBody>
      </p:sp>
      <p:sp>
        <p:nvSpPr>
          <p:cNvPr id="3" name="عنصر نائب للمحتوى 2"/>
          <p:cNvSpPr>
            <a:spLocks noGrp="1"/>
          </p:cNvSpPr>
          <p:nvPr>
            <p:ph idx="1"/>
          </p:nvPr>
        </p:nvSpPr>
        <p:spPr/>
        <p:txBody>
          <a:bodyPr/>
          <a:lstStyle/>
          <a:p>
            <a:pPr marL="0" indent="0">
              <a:buNone/>
            </a:pPr>
            <a:r>
              <a:rPr lang="ar-SA" dirty="0" smtClean="0"/>
              <a:t>يتصل بطرح تساؤلات مثل :</a:t>
            </a:r>
          </a:p>
          <a:p>
            <a:r>
              <a:rPr lang="ar-SA" dirty="0" smtClean="0"/>
              <a:t>إلى أي مدى ؟</a:t>
            </a:r>
          </a:p>
          <a:p>
            <a:r>
              <a:rPr lang="ar-SA" dirty="0" smtClean="0"/>
              <a:t> عند أي مستوى من الدقة ؟</a:t>
            </a:r>
          </a:p>
          <a:p>
            <a:r>
              <a:rPr lang="ar-SA" dirty="0" smtClean="0"/>
              <a:t>ما عدد المرات؟ </a:t>
            </a:r>
          </a:p>
          <a:p>
            <a:r>
              <a:rPr lang="ar-SA" dirty="0" smtClean="0"/>
              <a:t>كم عدد المحاولات الناجحة ؟</a:t>
            </a:r>
          </a:p>
          <a:p>
            <a:r>
              <a:rPr lang="ar-SA" dirty="0" smtClean="0"/>
              <a:t>ما الزمن المقطوع ؟</a:t>
            </a:r>
          </a:p>
          <a:p>
            <a:r>
              <a:rPr lang="ar-SA" dirty="0" smtClean="0"/>
              <a:t>ما هي المسافة المسجلة ؟</a:t>
            </a:r>
          </a:p>
          <a:p>
            <a:pPr marL="0" indent="0">
              <a:buNone/>
            </a:pPr>
            <a:endParaRPr lang="en-US" dirty="0" smtClean="0"/>
          </a:p>
        </p:txBody>
      </p:sp>
    </p:spTree>
    <p:extLst>
      <p:ext uri="{BB962C8B-B14F-4D97-AF65-F5344CB8AC3E}">
        <p14:creationId xmlns:p14="http://schemas.microsoft.com/office/powerpoint/2010/main" val="2684823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تقويم الناتج  </a:t>
            </a:r>
            <a:r>
              <a:rPr lang="en-US" dirty="0"/>
              <a:t>Product Evaluation </a:t>
            </a:r>
            <a:endParaRPr lang="ar-SA" dirty="0"/>
          </a:p>
        </p:txBody>
      </p:sp>
      <p:sp>
        <p:nvSpPr>
          <p:cNvPr id="3" name="عنصر نائب للمحتوى 2"/>
          <p:cNvSpPr>
            <a:spLocks noGrp="1"/>
          </p:cNvSpPr>
          <p:nvPr>
            <p:ph idx="1"/>
          </p:nvPr>
        </p:nvSpPr>
        <p:spPr/>
        <p:txBody>
          <a:bodyPr/>
          <a:lstStyle/>
          <a:p>
            <a:r>
              <a:rPr lang="ar-SA" dirty="0" smtClean="0"/>
              <a:t>لا يتعامل مع الاعتبارات الفنية للأداء كالطريقة الفنية أو الاعتبارات الإدارية أو الاجتماعية أو الاخلاقية كقواعد اللعب والروح الرياضية وما شابه. </a:t>
            </a:r>
          </a:p>
          <a:p>
            <a:r>
              <a:rPr lang="ar-SA" dirty="0" smtClean="0"/>
              <a:t>يقيس نواتج الأداء وحصائله في شكل إنجازات رقمية.</a:t>
            </a:r>
          </a:p>
          <a:p>
            <a:r>
              <a:rPr lang="ar-SA" dirty="0" smtClean="0"/>
              <a:t>تستخدم الوسائل الموضوعية والذاتية (غير الموضوعية) لتقدير الناتج التعليمي. </a:t>
            </a:r>
            <a:endParaRPr lang="ar-SA" dirty="0"/>
          </a:p>
        </p:txBody>
      </p:sp>
    </p:spTree>
    <p:extLst>
      <p:ext uri="{BB962C8B-B14F-4D97-AF65-F5344CB8AC3E}">
        <p14:creationId xmlns:p14="http://schemas.microsoft.com/office/powerpoint/2010/main" val="188470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مفهوم التقويم </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التقويم عملية هادفة وليست زينة أو حاشية شكلية في المنهج المدرسي.</a:t>
            </a:r>
          </a:p>
          <a:p>
            <a:r>
              <a:rPr lang="ar-SA" dirty="0" smtClean="0"/>
              <a:t>يتضمن معاني التقدير ووضع القيمة ، والمحاسبة، ولان قيمة الشيء نسبية وليست مطلقة فإن تقويم البرنامج في التربية البدنية يعنى تقدير قيمته بإضفاء صفة تتراوح ما بين الامتياز متدرجة في الهبوط إلى درجة السوء أو عدم الصلاحية. </a:t>
            </a:r>
          </a:p>
          <a:p>
            <a:r>
              <a:rPr lang="ar-SA" dirty="0" smtClean="0"/>
              <a:t>التعبير الموضوعي عن التقويم يتم عبر المقاييس والاختبارات باعتبارها أدوات لجمع البيانات بطريقة موضوعية وصادقة ثابتة. </a:t>
            </a:r>
            <a:endParaRPr lang="ar-SA" dirty="0"/>
          </a:p>
        </p:txBody>
      </p:sp>
    </p:spTree>
    <p:extLst>
      <p:ext uri="{BB962C8B-B14F-4D97-AF65-F5344CB8AC3E}">
        <p14:creationId xmlns:p14="http://schemas.microsoft.com/office/powerpoint/2010/main" val="1595329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التقويم الذاتي</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يستطيع الطالب في مرحلة التعليم المتوسطة أن يقيم ذاته ، ويقدر مدى جودة أدائه في المهارات الحركية. </a:t>
            </a:r>
          </a:p>
          <a:p>
            <a:r>
              <a:rPr lang="ar-SA" dirty="0" smtClean="0"/>
              <a:t>يطلب منه ان يحكم بنفسه على إنجازه ، فاذا ما تطلب الامر المزيد من الموضوعية فغن التلاميذ يستطيعون تقييم بعضهم البعض سواء فرادى او من خلال مجموعتين او ثلاث. </a:t>
            </a:r>
          </a:p>
          <a:p>
            <a:r>
              <a:rPr lang="ar-SA" dirty="0" smtClean="0"/>
              <a:t>التقويم الذاتي يوفر وقت المدرس المخصص للتقويم بحيث يوجه المزيد من الوقت للتدريس ، علما بان هذا الاسلوب من التقويم يعد آخر وسائل التعليم في نفس الوقت. </a:t>
            </a:r>
          </a:p>
          <a:p>
            <a:r>
              <a:rPr lang="ar-SA" dirty="0" smtClean="0"/>
              <a:t>ينمي لدى الطلاب الاحساس بقيمة الحركة وتقديرها من منظور التذوق الجمالي. </a:t>
            </a:r>
            <a:endParaRPr lang="ar-SA" dirty="0"/>
          </a:p>
        </p:txBody>
      </p:sp>
    </p:spTree>
    <p:extLst>
      <p:ext uri="{BB962C8B-B14F-4D97-AF65-F5344CB8AC3E}">
        <p14:creationId xmlns:p14="http://schemas.microsoft.com/office/powerpoint/2010/main" val="662798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تقويم الاقران </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تعتمد على ان يقوم الطالب أو مجموعة طلاب بتقويم مقدرة طالب آخر. </a:t>
            </a:r>
            <a:endParaRPr lang="ar-SA" dirty="0"/>
          </a:p>
          <a:p>
            <a:r>
              <a:rPr lang="ar-SA" dirty="0" smtClean="0"/>
              <a:t>هذه الطريقة تنمي مهارات التقويم وتقدير الأداء الحركي كما انمى لديهم الاحساس بالمسؤولية ومهارات وفنون القيادة من خلال تدعيم هذا الموقف بتغذية راجعة ناقدة او بناء من المدرس.</a:t>
            </a:r>
          </a:p>
          <a:p>
            <a:r>
              <a:rPr lang="ar-SA" dirty="0" smtClean="0"/>
              <a:t>تشبه ما أشار إليه موسكا </a:t>
            </a:r>
            <a:r>
              <a:rPr lang="ar-SA" dirty="0" err="1" smtClean="0"/>
              <a:t>موستون</a:t>
            </a:r>
            <a:r>
              <a:rPr lang="ar-SA" dirty="0" smtClean="0"/>
              <a:t> من أسلوب التدريس التبادلي حيث يتبادل الطلاب ملاحظة بعضهم البعض باستخدام </a:t>
            </a:r>
            <a:r>
              <a:rPr lang="ar-SA" dirty="0" err="1" smtClean="0"/>
              <a:t>محكات</a:t>
            </a:r>
            <a:r>
              <a:rPr lang="ar-SA" dirty="0" smtClean="0"/>
              <a:t> بضعها المدرس، فيعمد كل طالب إلى عقد مقارنة بين أداء الطالب محل التقويم وبين هذه </a:t>
            </a:r>
            <a:r>
              <a:rPr lang="ar-SA" dirty="0" err="1" smtClean="0"/>
              <a:t>المحكات</a:t>
            </a:r>
            <a:r>
              <a:rPr lang="ar-SA" dirty="0" smtClean="0"/>
              <a:t> ، وبحيث تصل النتائج او التعليقات </a:t>
            </a:r>
            <a:r>
              <a:rPr lang="ar-SA" dirty="0" err="1" smtClean="0"/>
              <a:t>شفاهة</a:t>
            </a:r>
            <a:r>
              <a:rPr lang="ar-SA" dirty="0" smtClean="0"/>
              <a:t> أو من خلال بطاقة التقويم </a:t>
            </a:r>
            <a:endParaRPr lang="ar-SA" dirty="0"/>
          </a:p>
        </p:txBody>
      </p:sp>
    </p:spTree>
    <p:extLst>
      <p:ext uri="{BB962C8B-B14F-4D97-AF65-F5344CB8AC3E}">
        <p14:creationId xmlns:p14="http://schemas.microsoft.com/office/powerpoint/2010/main" val="674429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مثال بطاقة مقياس تقدير مهارة بطريقة تقويم الاقران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43324"/>
            <a:ext cx="8229600" cy="3439715"/>
          </a:xfrm>
        </p:spPr>
      </p:pic>
    </p:spTree>
    <p:extLst>
      <p:ext uri="{BB962C8B-B14F-4D97-AF65-F5344CB8AC3E}">
        <p14:creationId xmlns:p14="http://schemas.microsoft.com/office/powerpoint/2010/main" val="1409223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التقارير الشخصية</a:t>
            </a:r>
            <a:endParaRPr lang="ar-SA" dirty="0"/>
          </a:p>
        </p:txBody>
      </p:sp>
      <p:sp>
        <p:nvSpPr>
          <p:cNvPr id="3" name="عنصر نائب للمحتوى 2"/>
          <p:cNvSpPr>
            <a:spLocks noGrp="1"/>
          </p:cNvSpPr>
          <p:nvPr>
            <p:ph idx="1"/>
          </p:nvPr>
        </p:nvSpPr>
        <p:spPr/>
        <p:txBody>
          <a:bodyPr/>
          <a:lstStyle/>
          <a:p>
            <a:r>
              <a:rPr lang="ar-SA" dirty="0" smtClean="0"/>
              <a:t>تعتمد على رأي الفرد (المراد تقويمه) عن نفسه وعن سلوكه ومشاعره وأحاسيسه.</a:t>
            </a:r>
          </a:p>
          <a:p>
            <a:r>
              <a:rPr lang="ar-SA" dirty="0" smtClean="0"/>
              <a:t>تعتمد على الوصف الذاتي ، ويمكن تطبيقها بين الطلاب في التربية البدنية تفسرها في مجالات مثل قياس الاهتمامات والميول والاحتياجات والمشكلات . </a:t>
            </a:r>
            <a:endParaRPr lang="ar-SA" dirty="0"/>
          </a:p>
        </p:txBody>
      </p:sp>
    </p:spTree>
    <p:extLst>
      <p:ext uri="{BB962C8B-B14F-4D97-AF65-F5344CB8AC3E}">
        <p14:creationId xmlns:p14="http://schemas.microsoft.com/office/powerpoint/2010/main" val="3040570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الاختبارات</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يتكون الاختبار من مجموعة من الاسئلة أو المهام المعدة مسبقاً ، وتتطلب أنماطا من الاستجابات السلوكية المعدة مسبقا.</a:t>
            </a:r>
          </a:p>
          <a:p>
            <a:r>
              <a:rPr lang="ar-SA" dirty="0" smtClean="0"/>
              <a:t>تستخدم في عمليات القياس والتقدير التربوي بشكل سريع ، لأنها تشتمل على عدد من الاسئلة تقدم لكل الطلاب بنفس الطريقة. حيث يجيب كل منهم حسب تحصيله وإنجازه ثم يقوم المربون بتصحيح نتائج الاختبار أي بإعطاء درجات مقدرة على استجابات الطلاب لهذه الاسئلة بطريقة موضوعية وعادلة. </a:t>
            </a:r>
            <a:endParaRPr lang="ar-SA" dirty="0"/>
          </a:p>
        </p:txBody>
      </p:sp>
    </p:spTree>
    <p:extLst>
      <p:ext uri="{BB962C8B-B14F-4D97-AF65-F5344CB8AC3E}">
        <p14:creationId xmlns:p14="http://schemas.microsoft.com/office/powerpoint/2010/main" val="92200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تصنيف الاختبارات</a:t>
            </a: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smtClean="0"/>
              <a:t>اختبارات الذكاء ، لفظية وغير لفظية. </a:t>
            </a:r>
          </a:p>
          <a:p>
            <a:r>
              <a:rPr lang="ar-SA" dirty="0" smtClean="0"/>
              <a:t>اختبارات استعدادات . </a:t>
            </a:r>
            <a:r>
              <a:rPr lang="ar-SA" dirty="0" err="1" smtClean="0"/>
              <a:t>يمكانيكي</a:t>
            </a:r>
            <a:r>
              <a:rPr lang="ar-SA" dirty="0" smtClean="0"/>
              <a:t>- لغوي – حركي – رياضي وغيرها. </a:t>
            </a:r>
          </a:p>
          <a:p>
            <a:r>
              <a:rPr lang="ar-SA" dirty="0" smtClean="0"/>
              <a:t>اختبارات التحصيل. عام للمنهج – تشخيصي لوحدة المنهج- للانتقاء والتوجيه.</a:t>
            </a:r>
          </a:p>
          <a:p>
            <a:r>
              <a:rPr lang="ar-SA" dirty="0" smtClean="0"/>
              <a:t>شخصية وتوافق. فوائم ذاتية لقياس سمة أو سمات- مقاييس متدرجة – مقابلة . </a:t>
            </a:r>
          </a:p>
          <a:p>
            <a:r>
              <a:rPr lang="ar-SA" dirty="0" smtClean="0"/>
              <a:t>الميول . المهنية – الرياضية – الترويحية – الهوايات.</a:t>
            </a:r>
          </a:p>
          <a:p>
            <a:r>
              <a:rPr lang="ar-SA" dirty="0" smtClean="0"/>
              <a:t>الاتجاهات والقيم. الاجتماعية – ا اخلاقية – الحركية البدنية. </a:t>
            </a:r>
          </a:p>
          <a:p>
            <a:r>
              <a:rPr lang="ar-SA" dirty="0" smtClean="0"/>
              <a:t>الاختبارات البدنية. اللياقة – الكفاءة الوظيفية. </a:t>
            </a:r>
          </a:p>
          <a:p>
            <a:r>
              <a:rPr lang="ar-SA" dirty="0" smtClean="0"/>
              <a:t>الاختبارات المعرفية. اسئلة صح/خطأ- اختيار متعدد وغيرها . </a:t>
            </a:r>
            <a:endParaRPr lang="ar-SA" dirty="0"/>
          </a:p>
        </p:txBody>
      </p:sp>
    </p:spTree>
    <p:extLst>
      <p:ext uri="{BB962C8B-B14F-4D97-AF65-F5344CB8AC3E}">
        <p14:creationId xmlns:p14="http://schemas.microsoft.com/office/powerpoint/2010/main" val="110751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اختبار معرفي بدنية مرحلة متوسطة </a:t>
            </a:r>
            <a:endParaRPr lang="ar-SA" dirty="0"/>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913" b="15973"/>
          <a:stretch/>
        </p:blipFill>
        <p:spPr>
          <a:xfrm>
            <a:off x="2555776" y="1702238"/>
            <a:ext cx="4608511" cy="4247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3466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تطبيق عملي </a:t>
            </a:r>
            <a:endParaRPr lang="ar-SA" dirty="0"/>
          </a:p>
        </p:txBody>
      </p:sp>
      <p:sp>
        <p:nvSpPr>
          <p:cNvPr id="3" name="عنصر نائب للمحتوى 2"/>
          <p:cNvSpPr>
            <a:spLocks noGrp="1"/>
          </p:cNvSpPr>
          <p:nvPr>
            <p:ph idx="1"/>
          </p:nvPr>
        </p:nvSpPr>
        <p:spPr/>
        <p:txBody>
          <a:bodyPr/>
          <a:lstStyle/>
          <a:p>
            <a:pPr marL="0" indent="0">
              <a:buNone/>
            </a:pPr>
            <a:r>
              <a:rPr lang="ar-SA" dirty="0" smtClean="0"/>
              <a:t>أهداف التطبيق: </a:t>
            </a:r>
          </a:p>
          <a:p>
            <a:pPr marL="514350" indent="-514350">
              <a:buFont typeface="+mj-lt"/>
              <a:buAutoNum type="arabicPeriod"/>
            </a:pPr>
            <a:r>
              <a:rPr lang="ar-SA" dirty="0" smtClean="0"/>
              <a:t>التعرف على التقويم المستخدم في التربية البدنية لإحدى الوحدة التدريسية .</a:t>
            </a:r>
          </a:p>
          <a:p>
            <a:pPr marL="514350" indent="-514350">
              <a:buFont typeface="+mj-lt"/>
              <a:buAutoNum type="arabicPeriod"/>
            </a:pPr>
            <a:r>
              <a:rPr lang="ar-SA" dirty="0" smtClean="0"/>
              <a:t>ربط اساليب التقويم مع النواتج واستنتاج المنهجية المستخدمة: تقويم العملية أو تقويم الناتج. </a:t>
            </a:r>
            <a:endParaRPr lang="ar-SA" dirty="0"/>
          </a:p>
        </p:txBody>
      </p:sp>
    </p:spTree>
    <p:extLst>
      <p:ext uri="{BB962C8B-B14F-4D97-AF65-F5344CB8AC3E}">
        <p14:creationId xmlns:p14="http://schemas.microsoft.com/office/powerpoint/2010/main" val="1815190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نواتج صف ثاني متوسط </a:t>
            </a:r>
            <a:endParaRPr lang="ar-SA" dirty="0"/>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7584" y="1744216"/>
            <a:ext cx="7488832" cy="4709120"/>
          </a:xfrm>
        </p:spPr>
      </p:pic>
    </p:spTree>
    <p:extLst>
      <p:ext uri="{BB962C8B-B14F-4D97-AF65-F5344CB8AC3E}">
        <p14:creationId xmlns:p14="http://schemas.microsoft.com/office/powerpoint/2010/main" val="3926446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تمرين ربط النواتج بأساليب التقويم</a:t>
            </a:r>
            <a:endParaRPr lang="ar-SA" dirty="0"/>
          </a:p>
        </p:txBody>
      </p:sp>
      <p:pic>
        <p:nvPicPr>
          <p:cNvPr id="4" name="عنصر نائب للمحتوى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12543"/>
          <a:stretch/>
        </p:blipFill>
        <p:spPr>
          <a:xfrm>
            <a:off x="3491880" y="1600200"/>
            <a:ext cx="5400600" cy="4925144"/>
          </a:xfrm>
        </p:spPr>
      </p:pic>
      <p:sp>
        <p:nvSpPr>
          <p:cNvPr id="5" name="مربع نص 4"/>
          <p:cNvSpPr txBox="1"/>
          <p:nvPr/>
        </p:nvSpPr>
        <p:spPr>
          <a:xfrm>
            <a:off x="251520" y="1772816"/>
            <a:ext cx="2808312" cy="4401205"/>
          </a:xfrm>
          <a:prstGeom prst="rect">
            <a:avLst/>
          </a:prstGeom>
          <a:noFill/>
        </p:spPr>
        <p:txBody>
          <a:bodyPr wrap="square" rtlCol="1">
            <a:spAutoFit/>
          </a:bodyPr>
          <a:lstStyle/>
          <a:p>
            <a:r>
              <a:rPr lang="ar-SA" sz="2800" b="1" dirty="0" smtClean="0"/>
              <a:t>أساليب التقويم</a:t>
            </a:r>
          </a:p>
          <a:p>
            <a:pPr marL="514350" indent="-514350">
              <a:buFont typeface="+mj-cs"/>
              <a:buAutoNum type="arabic1Minus"/>
            </a:pPr>
            <a:r>
              <a:rPr lang="ar-SA" sz="2800" dirty="0" smtClean="0"/>
              <a:t> </a:t>
            </a:r>
            <a:r>
              <a:rPr lang="ar-SA" sz="2800" dirty="0"/>
              <a:t>التقارير</a:t>
            </a:r>
            <a:r>
              <a:rPr lang="ar-SA" sz="2800" dirty="0" smtClean="0"/>
              <a:t> الشخصية</a:t>
            </a:r>
          </a:p>
          <a:p>
            <a:pPr marL="514350" indent="-514350">
              <a:buFont typeface="+mj-cs"/>
              <a:buAutoNum type="arabic1Minus"/>
            </a:pPr>
            <a:r>
              <a:rPr lang="ar-SA" sz="2800" dirty="0" smtClean="0"/>
              <a:t>التقويم الذاتي </a:t>
            </a:r>
          </a:p>
          <a:p>
            <a:pPr marL="514350" indent="-514350">
              <a:buFont typeface="+mj-cs"/>
              <a:buAutoNum type="arabic1Minus"/>
            </a:pPr>
            <a:r>
              <a:rPr lang="ar-SA" sz="2800" dirty="0" smtClean="0"/>
              <a:t>الاختبارات المعرفية</a:t>
            </a:r>
          </a:p>
          <a:p>
            <a:pPr marL="514350" indent="-514350">
              <a:buFont typeface="+mj-cs"/>
              <a:buAutoNum type="arabic1Minus"/>
            </a:pPr>
            <a:r>
              <a:rPr lang="ar-SA" sz="2800" dirty="0" smtClean="0"/>
              <a:t>الاختبارات البدنية </a:t>
            </a:r>
          </a:p>
          <a:p>
            <a:pPr marL="514350" indent="-514350">
              <a:buFont typeface="+mj-cs"/>
              <a:buAutoNum type="arabic1Minus"/>
            </a:pPr>
            <a:r>
              <a:rPr lang="ar-SA" sz="2800" dirty="0" smtClean="0"/>
              <a:t>تقويم الأقران </a:t>
            </a:r>
          </a:p>
          <a:p>
            <a:pPr marL="514350" indent="-514350">
              <a:buFont typeface="+mj-cs"/>
              <a:buAutoNum type="arabic1Minus"/>
            </a:pPr>
            <a:r>
              <a:rPr lang="ar-SA" sz="2800" dirty="0" smtClean="0"/>
              <a:t>تقويم الناتج </a:t>
            </a:r>
          </a:p>
          <a:p>
            <a:pPr marL="514350" indent="-514350">
              <a:buFont typeface="+mj-cs"/>
              <a:buAutoNum type="arabic1Minus"/>
            </a:pPr>
            <a:r>
              <a:rPr lang="ar-SA" sz="2800" dirty="0" smtClean="0"/>
              <a:t>تقويم العملية </a:t>
            </a:r>
          </a:p>
          <a:p>
            <a:endParaRPr lang="ar-SA" sz="2800" dirty="0"/>
          </a:p>
        </p:txBody>
      </p:sp>
    </p:spTree>
    <p:extLst>
      <p:ext uri="{BB962C8B-B14F-4D97-AF65-F5344CB8AC3E}">
        <p14:creationId xmlns:p14="http://schemas.microsoft.com/office/powerpoint/2010/main" val="325052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إشكالية منظور المعلم إلى التقويم في التربية البدنية </a:t>
            </a:r>
            <a:endParaRPr lang="ar-SA" dirty="0"/>
          </a:p>
        </p:txBody>
      </p:sp>
      <p:sp>
        <p:nvSpPr>
          <p:cNvPr id="3" name="عنصر نائب للمحتوى 2"/>
          <p:cNvSpPr>
            <a:spLocks noGrp="1"/>
          </p:cNvSpPr>
          <p:nvPr>
            <p:ph idx="1"/>
          </p:nvPr>
        </p:nvSpPr>
        <p:spPr/>
        <p:txBody>
          <a:bodyPr>
            <a:normAutofit fontScale="92500"/>
          </a:bodyPr>
          <a:lstStyle/>
          <a:p>
            <a:pPr marL="0" indent="0">
              <a:buNone/>
            </a:pPr>
            <a:r>
              <a:rPr lang="ar-SA" dirty="0" smtClean="0"/>
              <a:t>التقويم من منظور بعض معلمين التربية البدنية المدرسية على أنه :</a:t>
            </a:r>
          </a:p>
          <a:p>
            <a:pPr marL="514350" indent="-514350">
              <a:buFont typeface="+mj-lt"/>
              <a:buAutoNum type="arabicPeriod"/>
            </a:pPr>
            <a:r>
              <a:rPr lang="ar-SA" dirty="0" smtClean="0"/>
              <a:t>جهد لا طائل من ورائه ،</a:t>
            </a:r>
          </a:p>
          <a:p>
            <a:pPr marL="514350" indent="-514350">
              <a:buFont typeface="+mj-lt"/>
              <a:buAutoNum type="arabicPeriod"/>
            </a:pPr>
            <a:r>
              <a:rPr lang="ar-SA" dirty="0" smtClean="0"/>
              <a:t>عمل معقد ومجهد ويستهلك الكثير من الوقت والتكاليف. </a:t>
            </a:r>
          </a:p>
          <a:p>
            <a:pPr marL="514350" indent="-514350">
              <a:buFont typeface="+mj-lt"/>
              <a:buAutoNum type="arabicPeriod"/>
            </a:pPr>
            <a:r>
              <a:rPr lang="ar-SA" dirty="0" smtClean="0"/>
              <a:t>لا يؤدي دوره كما في باقي المواد من نجاح أو رسوب . </a:t>
            </a:r>
          </a:p>
          <a:p>
            <a:pPr marL="0" indent="0">
              <a:buNone/>
            </a:pPr>
            <a:endParaRPr lang="ar-SA" dirty="0"/>
          </a:p>
          <a:p>
            <a:pPr marL="0" indent="0" algn="ctr">
              <a:buNone/>
            </a:pPr>
            <a:r>
              <a:rPr lang="ar-SA" dirty="0" smtClean="0">
                <a:solidFill>
                  <a:srgbClr val="FF0000"/>
                </a:solidFill>
              </a:rPr>
              <a:t>هذا المنظور السلبي ، دفع عدد كبيرا من معلمي التربية البدنية إلى تجنب التقويم في برامج أو تجاهل تنفيذه او التنفيذ بصورة تتسم بالشكلية. </a:t>
            </a:r>
            <a:endParaRPr lang="ar-SA" dirty="0">
              <a:solidFill>
                <a:srgbClr val="FF0000"/>
              </a:solidFill>
            </a:endParaRPr>
          </a:p>
        </p:txBody>
      </p:sp>
    </p:spTree>
    <p:extLst>
      <p:ext uri="{BB962C8B-B14F-4D97-AF65-F5344CB8AC3E}">
        <p14:creationId xmlns:p14="http://schemas.microsoft.com/office/powerpoint/2010/main" val="3079555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اساليب التقويم المقترحة لنواتج التعلم في وحدة اللياقة البدنية صف ثاني متوسط</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5598"/>
            <a:ext cx="8229600" cy="4195167"/>
          </a:xfrm>
        </p:spPr>
      </p:pic>
    </p:spTree>
    <p:extLst>
      <p:ext uri="{BB962C8B-B14F-4D97-AF65-F5344CB8AC3E}">
        <p14:creationId xmlns:p14="http://schemas.microsoft.com/office/powerpoint/2010/main" val="2457832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نواتج تعلم درس لياقة بدنية ثاني متوسط</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8841"/>
            <a:ext cx="8229600" cy="3224510"/>
          </a:xfrm>
        </p:spPr>
      </p:pic>
    </p:spTree>
    <p:extLst>
      <p:ext uri="{BB962C8B-B14F-4D97-AF65-F5344CB8AC3E}">
        <p14:creationId xmlns:p14="http://schemas.microsoft.com/office/powerpoint/2010/main" val="3124805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620688"/>
            <a:ext cx="7840898" cy="5505475"/>
          </a:xfrm>
        </p:spPr>
      </p:pic>
    </p:spTree>
    <p:extLst>
      <p:ext uri="{BB962C8B-B14F-4D97-AF65-F5344CB8AC3E}">
        <p14:creationId xmlns:p14="http://schemas.microsoft.com/office/powerpoint/2010/main" val="11910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b="7401"/>
          <a:stretch/>
        </p:blipFill>
        <p:spPr>
          <a:xfrm>
            <a:off x="899593" y="929380"/>
            <a:ext cx="7142096" cy="5379940"/>
          </a:xfrm>
        </p:spPr>
      </p:pic>
    </p:spTree>
    <p:extLst>
      <p:ext uri="{BB962C8B-B14F-4D97-AF65-F5344CB8AC3E}">
        <p14:creationId xmlns:p14="http://schemas.microsoft.com/office/powerpoint/2010/main" val="40186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078" y="620688"/>
            <a:ext cx="7010306" cy="5702720"/>
          </a:xfrm>
        </p:spPr>
      </p:pic>
    </p:spTree>
    <p:extLst>
      <p:ext uri="{BB962C8B-B14F-4D97-AF65-F5344CB8AC3E}">
        <p14:creationId xmlns:p14="http://schemas.microsoft.com/office/powerpoint/2010/main" val="1445850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المراجع</a:t>
            </a:r>
            <a:endParaRPr lang="ar-SA" dirty="0"/>
          </a:p>
        </p:txBody>
      </p:sp>
      <p:sp>
        <p:nvSpPr>
          <p:cNvPr id="3" name="عنصر نائب للمحتوى 2"/>
          <p:cNvSpPr>
            <a:spLocks noGrp="1"/>
          </p:cNvSpPr>
          <p:nvPr>
            <p:ph idx="1"/>
          </p:nvPr>
        </p:nvSpPr>
        <p:spPr/>
        <p:txBody>
          <a:bodyPr/>
          <a:lstStyle/>
          <a:p>
            <a:r>
              <a:rPr lang="ar-SA" dirty="0"/>
              <a:t>الخولي أمين و الشافعي جمال (2007) مناهج التربية البدنية المعاصرة، صفحة </a:t>
            </a:r>
            <a:r>
              <a:rPr lang="ar-SA" dirty="0" smtClean="0"/>
              <a:t>336-360. </a:t>
            </a:r>
            <a:endParaRPr lang="ar-SA" dirty="0"/>
          </a:p>
          <a:p>
            <a:endParaRPr lang="ar-SA" dirty="0"/>
          </a:p>
        </p:txBody>
      </p:sp>
    </p:spTree>
    <p:extLst>
      <p:ext uri="{BB962C8B-B14F-4D97-AF65-F5344CB8AC3E}">
        <p14:creationId xmlns:p14="http://schemas.microsoft.com/office/powerpoint/2010/main" val="148795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إشكالية منظور المعلم إلى التقويم في التربية البدنية </a:t>
            </a:r>
            <a:endParaRPr lang="ar-SA" dirty="0"/>
          </a:p>
        </p:txBody>
      </p:sp>
      <p:sp>
        <p:nvSpPr>
          <p:cNvPr id="3" name="عنصر نائب للمحتوى 2"/>
          <p:cNvSpPr>
            <a:spLocks noGrp="1"/>
          </p:cNvSpPr>
          <p:nvPr>
            <p:ph idx="1"/>
          </p:nvPr>
        </p:nvSpPr>
        <p:spPr/>
        <p:txBody>
          <a:bodyPr/>
          <a:lstStyle/>
          <a:p>
            <a:r>
              <a:rPr lang="ar-SA" dirty="0" smtClean="0"/>
              <a:t>ولكن ؟ </a:t>
            </a:r>
          </a:p>
          <a:p>
            <a:r>
              <a:rPr lang="ar-SA" dirty="0" smtClean="0"/>
              <a:t>إذا لم يكن هناك تقويم لمنهج التربية البدنية ولعمليات التعلم فكيف ستتم المحاسبة لنتائج هذا التعلم . </a:t>
            </a:r>
          </a:p>
          <a:p>
            <a:r>
              <a:rPr lang="ar-SA" dirty="0" smtClean="0"/>
              <a:t>وكيف تحسن جوانب الضعف فيه، إذا ما افتقدنا وسيلة أو أداة المراجعة. </a:t>
            </a:r>
            <a:endParaRPr lang="ar-SA" dirty="0"/>
          </a:p>
        </p:txBody>
      </p:sp>
    </p:spTree>
    <p:extLst>
      <p:ext uri="{BB962C8B-B14F-4D97-AF65-F5344CB8AC3E}">
        <p14:creationId xmlns:p14="http://schemas.microsoft.com/office/powerpoint/2010/main" val="77961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التقويم الحديث في التربية البدنية</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لا يقتصر على إجراءات مثل تصنيف الطلاب، التسجيل الموضوعي للنتائج ، والتفسير المعياري لاختبارات التحصيل . </a:t>
            </a:r>
          </a:p>
          <a:p>
            <a:r>
              <a:rPr lang="ar-SA" dirty="0" smtClean="0"/>
              <a:t>إنما يجب ان يعنى بالأداء الشامل المؤسس على قياس نتائج التعلم ، والذي يهتم بقياس شتى جوانب مخرجات التعلم السلوكية.</a:t>
            </a:r>
          </a:p>
          <a:p>
            <a:r>
              <a:rPr lang="ar-SA" dirty="0" smtClean="0"/>
              <a:t> ولا يكتفي بالصفات البدنية أو المهارات الحركية بل يهتم كذلك بالاتجاهات والدوافع والسلوك الاجتماعي والقيم فضلا عن المعرفة الرياضية . </a:t>
            </a:r>
            <a:endParaRPr lang="ar-SA" dirty="0"/>
          </a:p>
        </p:txBody>
      </p:sp>
    </p:spTree>
    <p:extLst>
      <p:ext uri="{BB962C8B-B14F-4D97-AF65-F5344CB8AC3E}">
        <p14:creationId xmlns:p14="http://schemas.microsoft.com/office/powerpoint/2010/main" val="339351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أغراض تقويم المنهج </a:t>
            </a:r>
            <a:endParaRPr lang="ar-SA" dirty="0"/>
          </a:p>
        </p:txBody>
      </p:sp>
      <p:sp>
        <p:nvSpPr>
          <p:cNvPr id="3" name="عنصر نائب للمحتوى 2"/>
          <p:cNvSpPr>
            <a:spLocks noGrp="1"/>
          </p:cNvSpPr>
          <p:nvPr>
            <p:ph idx="1"/>
          </p:nvPr>
        </p:nvSpPr>
        <p:spPr/>
        <p:txBody>
          <a:bodyPr/>
          <a:lstStyle/>
          <a:p>
            <a:r>
              <a:rPr lang="ar-SA" b="1" dirty="0" smtClean="0"/>
              <a:t>الدافعية</a:t>
            </a:r>
            <a:r>
              <a:rPr lang="ar-SA" dirty="0" smtClean="0"/>
              <a:t> : تدفع نتائج التقويم التلاميذ إلى تحسين قدراتهم بشكل إيجابي أكثر منه سلبياً ، وهذا يتوقف على طبيعة الواجبات التعليمية وعلى التركيز على تحسين الذات من خلال مواقف التدريس. </a:t>
            </a:r>
          </a:p>
          <a:p>
            <a:r>
              <a:rPr lang="ar-SA" b="1" dirty="0" smtClean="0"/>
              <a:t>خبرة التعلم</a:t>
            </a:r>
            <a:r>
              <a:rPr lang="ar-SA" dirty="0" smtClean="0"/>
              <a:t>: لا ينبغي التركيز على ما يجده المدرس من تلاميذه ، بل يجب توفير الفرص ليجد التلميذ شيئا عن نفسه، وتلاحظ هذه الخبرة أكثر في العمل الزوجي عندما يتلقى التلميذ تقدير زميله خلال الاداء. </a:t>
            </a:r>
          </a:p>
          <a:p>
            <a:endParaRPr lang="ar-SA" dirty="0"/>
          </a:p>
        </p:txBody>
      </p:sp>
    </p:spTree>
    <p:extLst>
      <p:ext uri="{BB962C8B-B14F-4D97-AF65-F5344CB8AC3E}">
        <p14:creationId xmlns:p14="http://schemas.microsoft.com/office/powerpoint/2010/main" val="277173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أغراض تقويم المنهج </a:t>
            </a:r>
            <a:endParaRPr lang="ar-SA" dirty="0"/>
          </a:p>
        </p:txBody>
      </p:sp>
      <p:sp>
        <p:nvSpPr>
          <p:cNvPr id="3" name="عنصر نائب للمحتوى 2"/>
          <p:cNvSpPr>
            <a:spLocks noGrp="1"/>
          </p:cNvSpPr>
          <p:nvPr>
            <p:ph idx="1"/>
          </p:nvPr>
        </p:nvSpPr>
        <p:spPr/>
        <p:txBody>
          <a:bodyPr>
            <a:normAutofit lnSpcReduction="10000"/>
          </a:bodyPr>
          <a:lstStyle/>
          <a:p>
            <a:r>
              <a:rPr lang="ar-SA" b="1" dirty="0" smtClean="0"/>
              <a:t>التوجيه والتغذية الراجعة </a:t>
            </a:r>
            <a:r>
              <a:rPr lang="ar-SA" dirty="0" smtClean="0"/>
              <a:t>: فسواء كانت التغذية الرجعة من المدرس أم من الزميل أم حتى من نفسه ، فالتلاميذ يستقبلون المساعدة والمعلومات عن قدراتهم ومن منظور التوجيه ، فإن على التلاميذ ان يفهموا توقعات التحسن والنجاح في التعلم سواء كان حركيا أو معرفيا او انفعاليا. </a:t>
            </a:r>
          </a:p>
          <a:p>
            <a:r>
              <a:rPr lang="ar-SA" b="1" dirty="0" smtClean="0"/>
              <a:t>التشخيص</a:t>
            </a:r>
            <a:r>
              <a:rPr lang="ar-SA" dirty="0" smtClean="0"/>
              <a:t>: يستخدم التقويم في تقدير جوانب القوة الضعف لتلاميذ فالنتائج تؤسس قاعدة بيانات لتقرير المجالات التي تحتاج إلى تحسن ، وفي نفس الوقت للتأكيد على المجالات التي أثبتت جدواها ونجحت في تحقيق أهداف المنهج. </a:t>
            </a:r>
            <a:endParaRPr lang="ar-SA" dirty="0"/>
          </a:p>
        </p:txBody>
      </p:sp>
    </p:spTree>
    <p:extLst>
      <p:ext uri="{BB962C8B-B14F-4D97-AF65-F5344CB8AC3E}">
        <p14:creationId xmlns:p14="http://schemas.microsoft.com/office/powerpoint/2010/main" val="86893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أغراض تقويم المنهج </a:t>
            </a:r>
            <a:endParaRPr lang="ar-SA" dirty="0"/>
          </a:p>
        </p:txBody>
      </p:sp>
      <p:sp>
        <p:nvSpPr>
          <p:cNvPr id="3" name="عنصر نائب للمحتوى 2"/>
          <p:cNvSpPr>
            <a:spLocks noGrp="1"/>
          </p:cNvSpPr>
          <p:nvPr>
            <p:ph idx="1"/>
          </p:nvPr>
        </p:nvSpPr>
        <p:spPr>
          <a:xfrm>
            <a:off x="457200" y="1600200"/>
            <a:ext cx="8229600" cy="4853136"/>
          </a:xfrm>
        </p:spPr>
        <p:txBody>
          <a:bodyPr>
            <a:normAutofit/>
          </a:bodyPr>
          <a:lstStyle/>
          <a:p>
            <a:r>
              <a:rPr lang="ar-SA" b="1" dirty="0" smtClean="0"/>
              <a:t>تقرير الحالة</a:t>
            </a:r>
            <a:r>
              <a:rPr lang="ar-SA" dirty="0" smtClean="0"/>
              <a:t>: يستخدم التقويم في تحديد مستوى أداء التلاميذ، وبخاصة في نهاية فترة معينة من الزمن مثل تدريس وحدة أو موضوع أو بعد عام دراسي، حيث يمكن عقد مقارنة بين مستويات الدخول في المنهج ومستويات الخروج منه.</a:t>
            </a:r>
          </a:p>
          <a:p>
            <a:r>
              <a:rPr lang="ar-SA" b="1" dirty="0" smtClean="0"/>
              <a:t>مراجعة البرنامج وتحسينه</a:t>
            </a:r>
            <a:r>
              <a:rPr lang="ar-SA" dirty="0" smtClean="0"/>
              <a:t>: يمكننا التقويم من مراجعة الجوانب التي تحتاج تعديلا أو تحسينا في ضوء ما تم تحقيه من أغراض تعليمية، ومحكنا ففي الحكم على فاعلية البرنامج هو المستوى العالم للتلاميذ، ويتم هذا من منظور ( سهولة وصعوبة المادة، المحتوى متصل بالأهداف وغيرها..) </a:t>
            </a:r>
          </a:p>
          <a:p>
            <a:pPr marL="0" indent="0">
              <a:buNone/>
            </a:pPr>
            <a:endParaRPr lang="ar-SA" dirty="0" smtClean="0"/>
          </a:p>
          <a:p>
            <a:endParaRPr lang="ar-SA" dirty="0"/>
          </a:p>
        </p:txBody>
      </p:sp>
    </p:spTree>
    <p:extLst>
      <p:ext uri="{BB962C8B-B14F-4D97-AF65-F5344CB8AC3E}">
        <p14:creationId xmlns:p14="http://schemas.microsoft.com/office/powerpoint/2010/main" val="257189207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2138</Words>
  <Application>Microsoft Office PowerPoint</Application>
  <PresentationFormat>عرض على الشاشة (3:4)‏</PresentationFormat>
  <Paragraphs>158</Paragraphs>
  <Slides>45</Slides>
  <Notes>0</Notes>
  <HiddenSlides>0</HiddenSlides>
  <MMClips>0</MMClips>
  <ScaleCrop>false</ScaleCrop>
  <HeadingPairs>
    <vt:vector size="4" baseType="variant">
      <vt:variant>
        <vt:lpstr>نسق</vt:lpstr>
      </vt:variant>
      <vt:variant>
        <vt:i4>1</vt:i4>
      </vt:variant>
      <vt:variant>
        <vt:lpstr>عناوين الشرائح</vt:lpstr>
      </vt:variant>
      <vt:variant>
        <vt:i4>45</vt:i4>
      </vt:variant>
    </vt:vector>
  </HeadingPairs>
  <TitlesOfParts>
    <vt:vector size="46" baseType="lpstr">
      <vt:lpstr>نسق Office</vt:lpstr>
      <vt:lpstr>مكونات منهج التربية البدنية  3  تقويم نواتج المنهج وأدواته</vt:lpstr>
      <vt:lpstr>أهداف المحاضرة </vt:lpstr>
      <vt:lpstr>مفهوم التقويم </vt:lpstr>
      <vt:lpstr>إشكالية منظور المعلم إلى التقويم في التربية البدنية </vt:lpstr>
      <vt:lpstr>إشكالية منظور المعلم إلى التقويم في التربية البدنية </vt:lpstr>
      <vt:lpstr>التقويم الحديث في التربية البدنية</vt:lpstr>
      <vt:lpstr>أغراض تقويم المنهج </vt:lpstr>
      <vt:lpstr>أغراض تقويم المنهج </vt:lpstr>
      <vt:lpstr>أغراض تقويم المنهج </vt:lpstr>
      <vt:lpstr>خصائص التقويم في التربية البدنية </vt:lpstr>
      <vt:lpstr>خصائص التقويم في التربية البدنية </vt:lpstr>
      <vt:lpstr>نموذج هاموند لتقويم البرنامج التربوي </vt:lpstr>
      <vt:lpstr>خطوات نموذج هاموند لتقويم البرنامج </vt:lpstr>
      <vt:lpstr>مميزات هذا النموذج</vt:lpstr>
      <vt:lpstr>أنواع تقويم المنهج</vt:lpstr>
      <vt:lpstr>التقويم التكويني (البنائي)</vt:lpstr>
      <vt:lpstr>التقويم البنائي في التربية البدنية </vt:lpstr>
      <vt:lpstr>التقويم النهائي (التجميعي)</vt:lpstr>
      <vt:lpstr>التقويم مرجعي المحك</vt:lpstr>
      <vt:lpstr>التقويم مرجعي المعيار</vt:lpstr>
      <vt:lpstr>فلسفة التقويم في التربية البدنية</vt:lpstr>
      <vt:lpstr>تقويم الناتج في مقابل تقويم العملية</vt:lpstr>
      <vt:lpstr>فلسفة التقويم في التربية البدنية</vt:lpstr>
      <vt:lpstr>تقويم العملية Process Evaluation </vt:lpstr>
      <vt:lpstr>وسائل تقويم العملية</vt:lpstr>
      <vt:lpstr>وسائل تقويم العملية</vt:lpstr>
      <vt:lpstr>قائمة مراجعة مبنية على تقويم العملية لتقدير المهارات الانتقالية </vt:lpstr>
      <vt:lpstr>تقويم الناتج  Product Evaluation </vt:lpstr>
      <vt:lpstr>تقويم الناتج  Product Evaluation </vt:lpstr>
      <vt:lpstr>التقويم الذاتي</vt:lpstr>
      <vt:lpstr>تقويم الاقران </vt:lpstr>
      <vt:lpstr>مثال بطاقة مقياس تقدير مهارة بطريقة تقويم الاقران </vt:lpstr>
      <vt:lpstr>التقارير الشخصية</vt:lpstr>
      <vt:lpstr>الاختبارات</vt:lpstr>
      <vt:lpstr>تصنيف الاختبارات</vt:lpstr>
      <vt:lpstr>مثال اختبار معرفي بدنية مرحلة متوسطة </vt:lpstr>
      <vt:lpstr>تطبيق عملي </vt:lpstr>
      <vt:lpstr>نواتج صف ثاني متوسط </vt:lpstr>
      <vt:lpstr>تمرين ربط النواتج بأساليب التقويم</vt:lpstr>
      <vt:lpstr>اساليب التقويم المقترحة لنواتج التعلم في وحدة اللياقة البدنية صف ثاني متوسط</vt:lpstr>
      <vt:lpstr>مثال نواتج تعلم درس لياقة بدنية ثاني متوسط</vt:lpstr>
      <vt:lpstr>عرض تقديمي في PowerPoint</vt:lpstr>
      <vt:lpstr>عرض تقديمي في PowerPoint</vt:lpstr>
      <vt:lpstr>عرض تقديمي في PowerPoint</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منهج التربية البدنية 3</dc:title>
  <dc:creator>AA</dc:creator>
  <cp:lastModifiedBy>AA</cp:lastModifiedBy>
  <cp:revision>34</cp:revision>
  <dcterms:created xsi:type="dcterms:W3CDTF">2023-11-13T10:29:21Z</dcterms:created>
  <dcterms:modified xsi:type="dcterms:W3CDTF">2023-11-28T08:31:05Z</dcterms:modified>
</cp:coreProperties>
</file>