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301" r:id="rId30"/>
    <p:sldId id="290" r:id="rId31"/>
    <p:sldId id="294" r:id="rId32"/>
    <p:sldId id="295" r:id="rId33"/>
    <p:sldId id="296" r:id="rId34"/>
    <p:sldId id="297" r:id="rId35"/>
    <p:sldId id="298" r:id="rId36"/>
    <p:sldId id="299" r:id="rId37"/>
    <p:sldId id="300" r:id="rId38"/>
    <p:sldId id="285"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AA94EA-3C90-4695-A520-DEC61CB91D52}" type="doc">
      <dgm:prSet loTypeId="urn:microsoft.com/office/officeart/2005/8/layout/radial1" loCatId="cycle" qsTypeId="urn:microsoft.com/office/officeart/2005/8/quickstyle/simple1" qsCatId="simple" csTypeId="urn:microsoft.com/office/officeart/2005/8/colors/colorful1" csCatId="colorful" phldr="1"/>
      <dgm:spPr/>
      <dgm:t>
        <a:bodyPr/>
        <a:lstStyle/>
        <a:p>
          <a:pPr rtl="1"/>
          <a:endParaRPr lang="ar-SA"/>
        </a:p>
      </dgm:t>
    </dgm:pt>
    <dgm:pt modelId="{95EC9538-7799-4718-A481-84ED7E08139A}">
      <dgm:prSet phldrT="[نص]"/>
      <dgm:spPr/>
      <dgm:t>
        <a:bodyPr/>
        <a:lstStyle/>
        <a:p>
          <a:pPr rtl="1"/>
          <a:r>
            <a:rPr lang="ar-SA" dirty="0" smtClean="0"/>
            <a:t>التدريس بالاكتشاف</a:t>
          </a:r>
          <a:endParaRPr lang="ar-SA" dirty="0"/>
        </a:p>
      </dgm:t>
    </dgm:pt>
    <dgm:pt modelId="{3FB762AD-9726-4FE5-8E2D-DF8A1E3994DD}" type="parTrans" cxnId="{111E6326-77AD-4487-9736-3BBD19496B7E}">
      <dgm:prSet/>
      <dgm:spPr/>
      <dgm:t>
        <a:bodyPr/>
        <a:lstStyle/>
        <a:p>
          <a:pPr rtl="1"/>
          <a:endParaRPr lang="ar-SA"/>
        </a:p>
      </dgm:t>
    </dgm:pt>
    <dgm:pt modelId="{AD516B9E-2BA5-4806-9C18-27170214C144}" type="sibTrans" cxnId="{111E6326-77AD-4487-9736-3BBD19496B7E}">
      <dgm:prSet/>
      <dgm:spPr/>
      <dgm:t>
        <a:bodyPr/>
        <a:lstStyle/>
        <a:p>
          <a:pPr rtl="1"/>
          <a:endParaRPr lang="ar-SA"/>
        </a:p>
      </dgm:t>
    </dgm:pt>
    <dgm:pt modelId="{B85A5240-0FC7-4595-97FB-5442EB91404B}">
      <dgm:prSet phldrT="[نص]"/>
      <dgm:spPr/>
      <dgm:t>
        <a:bodyPr/>
        <a:lstStyle/>
        <a:p>
          <a:pPr rtl="1"/>
          <a:r>
            <a:rPr lang="ar-SA" dirty="0" smtClean="0"/>
            <a:t>المباشر</a:t>
          </a:r>
          <a:endParaRPr lang="ar-SA" dirty="0"/>
        </a:p>
      </dgm:t>
    </dgm:pt>
    <dgm:pt modelId="{E20B3562-3D45-4137-86A2-7C6780D816FD}" type="parTrans" cxnId="{7E19DEE8-14DB-4044-8D96-A228FFA31EDC}">
      <dgm:prSet/>
      <dgm:spPr/>
      <dgm:t>
        <a:bodyPr/>
        <a:lstStyle/>
        <a:p>
          <a:pPr rtl="1"/>
          <a:endParaRPr lang="ar-SA"/>
        </a:p>
      </dgm:t>
    </dgm:pt>
    <dgm:pt modelId="{5062E040-DA42-469F-B8B1-A5E8D0FC9DAA}" type="sibTrans" cxnId="{7E19DEE8-14DB-4044-8D96-A228FFA31EDC}">
      <dgm:prSet/>
      <dgm:spPr/>
      <dgm:t>
        <a:bodyPr/>
        <a:lstStyle/>
        <a:p>
          <a:pPr rtl="1"/>
          <a:endParaRPr lang="ar-SA"/>
        </a:p>
      </dgm:t>
    </dgm:pt>
    <dgm:pt modelId="{C21BD06F-4AF9-4933-8A94-9A6CF8E7D04F}">
      <dgm:prSet phldrT="[نص]"/>
      <dgm:spPr/>
      <dgm:t>
        <a:bodyPr/>
        <a:lstStyle/>
        <a:p>
          <a:pPr rtl="1"/>
          <a:r>
            <a:rPr lang="ar-SA" dirty="0" err="1" smtClean="0"/>
            <a:t>التنبؤي</a:t>
          </a:r>
          <a:endParaRPr lang="ar-SA" dirty="0"/>
        </a:p>
      </dgm:t>
    </dgm:pt>
    <dgm:pt modelId="{EF06C2BB-0E17-41AA-AB2C-66E83E97DD5B}" type="parTrans" cxnId="{B3DE48BA-E603-48F1-B520-94D212BFFB55}">
      <dgm:prSet/>
      <dgm:spPr/>
      <dgm:t>
        <a:bodyPr/>
        <a:lstStyle/>
        <a:p>
          <a:pPr rtl="1"/>
          <a:endParaRPr lang="ar-SA"/>
        </a:p>
      </dgm:t>
    </dgm:pt>
    <dgm:pt modelId="{9819FE83-2DE6-44C9-BF9D-130998E3B166}" type="sibTrans" cxnId="{B3DE48BA-E603-48F1-B520-94D212BFFB55}">
      <dgm:prSet/>
      <dgm:spPr/>
      <dgm:t>
        <a:bodyPr/>
        <a:lstStyle/>
        <a:p>
          <a:pPr rtl="1"/>
          <a:endParaRPr lang="ar-SA"/>
        </a:p>
      </dgm:t>
    </dgm:pt>
    <dgm:pt modelId="{C1D0F1DB-C8EE-45E2-B933-D96F1E3563CC}">
      <dgm:prSet phldrT="[نص]"/>
      <dgm:spPr/>
      <dgm:t>
        <a:bodyPr/>
        <a:lstStyle/>
        <a:p>
          <a:pPr rtl="1"/>
          <a:r>
            <a:rPr lang="ar-SA" dirty="0" smtClean="0"/>
            <a:t>الابتكاري</a:t>
          </a:r>
          <a:endParaRPr lang="ar-SA" dirty="0"/>
        </a:p>
      </dgm:t>
    </dgm:pt>
    <dgm:pt modelId="{349055CB-F417-4B73-A202-60074522F9C6}" type="parTrans" cxnId="{50BF9E75-38E7-4870-BB7A-50D8987FBCE8}">
      <dgm:prSet/>
      <dgm:spPr/>
      <dgm:t>
        <a:bodyPr/>
        <a:lstStyle/>
        <a:p>
          <a:pPr rtl="1"/>
          <a:endParaRPr lang="ar-SA"/>
        </a:p>
      </dgm:t>
    </dgm:pt>
    <dgm:pt modelId="{C5A584C6-FEF8-4178-855F-9C915EFD976D}" type="sibTrans" cxnId="{50BF9E75-38E7-4870-BB7A-50D8987FBCE8}">
      <dgm:prSet/>
      <dgm:spPr/>
      <dgm:t>
        <a:bodyPr/>
        <a:lstStyle/>
        <a:p>
          <a:pPr rtl="1"/>
          <a:endParaRPr lang="ar-SA"/>
        </a:p>
      </dgm:t>
    </dgm:pt>
    <dgm:pt modelId="{5ADDEB2E-F8F0-4B4F-89E6-CE868B753B02}" type="pres">
      <dgm:prSet presAssocID="{83AA94EA-3C90-4695-A520-DEC61CB91D52}" presName="cycle" presStyleCnt="0">
        <dgm:presLayoutVars>
          <dgm:chMax val="1"/>
          <dgm:dir/>
          <dgm:animLvl val="ctr"/>
          <dgm:resizeHandles val="exact"/>
        </dgm:presLayoutVars>
      </dgm:prSet>
      <dgm:spPr/>
    </dgm:pt>
    <dgm:pt modelId="{F749F3A1-69CB-43F4-9145-B1D281AB8E54}" type="pres">
      <dgm:prSet presAssocID="{95EC9538-7799-4718-A481-84ED7E08139A}" presName="centerShape" presStyleLbl="node0" presStyleIdx="0" presStyleCnt="1"/>
      <dgm:spPr/>
    </dgm:pt>
    <dgm:pt modelId="{B564E102-1C2F-4263-9249-549C26D36100}" type="pres">
      <dgm:prSet presAssocID="{E20B3562-3D45-4137-86A2-7C6780D816FD}" presName="Name9" presStyleLbl="parChTrans1D2" presStyleIdx="0" presStyleCnt="3"/>
      <dgm:spPr/>
    </dgm:pt>
    <dgm:pt modelId="{22F71C60-0804-4BE9-93E3-FBC989BD6C46}" type="pres">
      <dgm:prSet presAssocID="{E20B3562-3D45-4137-86A2-7C6780D816FD}" presName="connTx" presStyleLbl="parChTrans1D2" presStyleIdx="0" presStyleCnt="3"/>
      <dgm:spPr/>
    </dgm:pt>
    <dgm:pt modelId="{5DAD70A2-3EBB-4C7A-8961-3ABE6DA8D2CA}" type="pres">
      <dgm:prSet presAssocID="{B85A5240-0FC7-4595-97FB-5442EB91404B}" presName="node" presStyleLbl="node1" presStyleIdx="0" presStyleCnt="3">
        <dgm:presLayoutVars>
          <dgm:bulletEnabled val="1"/>
        </dgm:presLayoutVars>
      </dgm:prSet>
      <dgm:spPr/>
    </dgm:pt>
    <dgm:pt modelId="{57137AE2-7ADB-4003-8933-E991A529F76F}" type="pres">
      <dgm:prSet presAssocID="{EF06C2BB-0E17-41AA-AB2C-66E83E97DD5B}" presName="Name9" presStyleLbl="parChTrans1D2" presStyleIdx="1" presStyleCnt="3"/>
      <dgm:spPr/>
    </dgm:pt>
    <dgm:pt modelId="{EAE9D2A4-293D-4C34-8378-3BB095F61C10}" type="pres">
      <dgm:prSet presAssocID="{EF06C2BB-0E17-41AA-AB2C-66E83E97DD5B}" presName="connTx" presStyleLbl="parChTrans1D2" presStyleIdx="1" presStyleCnt="3"/>
      <dgm:spPr/>
    </dgm:pt>
    <dgm:pt modelId="{EB0ECDA1-B8C3-4BC9-ADE5-D20318ADAE67}" type="pres">
      <dgm:prSet presAssocID="{C21BD06F-4AF9-4933-8A94-9A6CF8E7D04F}" presName="node" presStyleLbl="node1" presStyleIdx="1" presStyleCnt="3">
        <dgm:presLayoutVars>
          <dgm:bulletEnabled val="1"/>
        </dgm:presLayoutVars>
      </dgm:prSet>
      <dgm:spPr/>
    </dgm:pt>
    <dgm:pt modelId="{B67AA601-CCC5-4800-88E7-553759124773}" type="pres">
      <dgm:prSet presAssocID="{349055CB-F417-4B73-A202-60074522F9C6}" presName="Name9" presStyleLbl="parChTrans1D2" presStyleIdx="2" presStyleCnt="3"/>
      <dgm:spPr/>
    </dgm:pt>
    <dgm:pt modelId="{6FA52224-F0CF-4712-BB81-BF0E680470FB}" type="pres">
      <dgm:prSet presAssocID="{349055CB-F417-4B73-A202-60074522F9C6}" presName="connTx" presStyleLbl="parChTrans1D2" presStyleIdx="2" presStyleCnt="3"/>
      <dgm:spPr/>
    </dgm:pt>
    <dgm:pt modelId="{53301C82-82EC-41BD-8EF0-50DA4F9350D6}" type="pres">
      <dgm:prSet presAssocID="{C1D0F1DB-C8EE-45E2-B933-D96F1E3563CC}" presName="node" presStyleLbl="node1" presStyleIdx="2" presStyleCnt="3">
        <dgm:presLayoutVars>
          <dgm:bulletEnabled val="1"/>
        </dgm:presLayoutVars>
      </dgm:prSet>
      <dgm:spPr/>
    </dgm:pt>
  </dgm:ptLst>
  <dgm:cxnLst>
    <dgm:cxn modelId="{6E314953-9D4C-4930-B27E-3E9457CADEB3}" type="presOf" srcId="{C1D0F1DB-C8EE-45E2-B933-D96F1E3563CC}" destId="{53301C82-82EC-41BD-8EF0-50DA4F9350D6}" srcOrd="0" destOrd="0" presId="urn:microsoft.com/office/officeart/2005/8/layout/radial1"/>
    <dgm:cxn modelId="{967FFE48-F55B-460A-8C48-4D778BAD087D}" type="presOf" srcId="{EF06C2BB-0E17-41AA-AB2C-66E83E97DD5B}" destId="{57137AE2-7ADB-4003-8933-E991A529F76F}" srcOrd="0" destOrd="0" presId="urn:microsoft.com/office/officeart/2005/8/layout/radial1"/>
    <dgm:cxn modelId="{42F277B7-241B-4B0E-8797-EBD60E8A44B4}" type="presOf" srcId="{83AA94EA-3C90-4695-A520-DEC61CB91D52}" destId="{5ADDEB2E-F8F0-4B4F-89E6-CE868B753B02}" srcOrd="0" destOrd="0" presId="urn:microsoft.com/office/officeart/2005/8/layout/radial1"/>
    <dgm:cxn modelId="{DAD71E4B-F66B-44AF-8DA8-BFF35B1DA570}" type="presOf" srcId="{349055CB-F417-4B73-A202-60074522F9C6}" destId="{6FA52224-F0CF-4712-BB81-BF0E680470FB}" srcOrd="1" destOrd="0" presId="urn:microsoft.com/office/officeart/2005/8/layout/radial1"/>
    <dgm:cxn modelId="{B3DE48BA-E603-48F1-B520-94D212BFFB55}" srcId="{95EC9538-7799-4718-A481-84ED7E08139A}" destId="{C21BD06F-4AF9-4933-8A94-9A6CF8E7D04F}" srcOrd="1" destOrd="0" parTransId="{EF06C2BB-0E17-41AA-AB2C-66E83E97DD5B}" sibTransId="{9819FE83-2DE6-44C9-BF9D-130998E3B166}"/>
    <dgm:cxn modelId="{46008354-5989-49E3-844A-A09D0469C6F3}" type="presOf" srcId="{95EC9538-7799-4718-A481-84ED7E08139A}" destId="{F749F3A1-69CB-43F4-9145-B1D281AB8E54}" srcOrd="0" destOrd="0" presId="urn:microsoft.com/office/officeart/2005/8/layout/radial1"/>
    <dgm:cxn modelId="{DC26A552-5D95-4130-8519-37F94D668BA0}" type="presOf" srcId="{E20B3562-3D45-4137-86A2-7C6780D816FD}" destId="{B564E102-1C2F-4263-9249-549C26D36100}" srcOrd="0" destOrd="0" presId="urn:microsoft.com/office/officeart/2005/8/layout/radial1"/>
    <dgm:cxn modelId="{5BF012F6-6CBE-402B-8D0A-4757EA963E1E}" type="presOf" srcId="{B85A5240-0FC7-4595-97FB-5442EB91404B}" destId="{5DAD70A2-3EBB-4C7A-8961-3ABE6DA8D2CA}" srcOrd="0" destOrd="0" presId="urn:microsoft.com/office/officeart/2005/8/layout/radial1"/>
    <dgm:cxn modelId="{DB749B04-B421-4893-B2B5-942DB81CAE53}" type="presOf" srcId="{C21BD06F-4AF9-4933-8A94-9A6CF8E7D04F}" destId="{EB0ECDA1-B8C3-4BC9-ADE5-D20318ADAE67}" srcOrd="0" destOrd="0" presId="urn:microsoft.com/office/officeart/2005/8/layout/radial1"/>
    <dgm:cxn modelId="{7E19DEE8-14DB-4044-8D96-A228FFA31EDC}" srcId="{95EC9538-7799-4718-A481-84ED7E08139A}" destId="{B85A5240-0FC7-4595-97FB-5442EB91404B}" srcOrd="0" destOrd="0" parTransId="{E20B3562-3D45-4137-86A2-7C6780D816FD}" sibTransId="{5062E040-DA42-469F-B8B1-A5E8D0FC9DAA}"/>
    <dgm:cxn modelId="{BC2633AE-2F43-48C1-9ED2-D3FB54143CCC}" type="presOf" srcId="{E20B3562-3D45-4137-86A2-7C6780D816FD}" destId="{22F71C60-0804-4BE9-93E3-FBC989BD6C46}" srcOrd="1" destOrd="0" presId="urn:microsoft.com/office/officeart/2005/8/layout/radial1"/>
    <dgm:cxn modelId="{50BF9E75-38E7-4870-BB7A-50D8987FBCE8}" srcId="{95EC9538-7799-4718-A481-84ED7E08139A}" destId="{C1D0F1DB-C8EE-45E2-B933-D96F1E3563CC}" srcOrd="2" destOrd="0" parTransId="{349055CB-F417-4B73-A202-60074522F9C6}" sibTransId="{C5A584C6-FEF8-4178-855F-9C915EFD976D}"/>
    <dgm:cxn modelId="{748CFC0F-0F6A-4CB3-839B-8F1DC8532E7C}" type="presOf" srcId="{349055CB-F417-4B73-A202-60074522F9C6}" destId="{B67AA601-CCC5-4800-88E7-553759124773}" srcOrd="0" destOrd="0" presId="urn:microsoft.com/office/officeart/2005/8/layout/radial1"/>
    <dgm:cxn modelId="{2E8E7268-4F10-4212-AD51-DE940FB81858}" type="presOf" srcId="{EF06C2BB-0E17-41AA-AB2C-66E83E97DD5B}" destId="{EAE9D2A4-293D-4C34-8378-3BB095F61C10}" srcOrd="1" destOrd="0" presId="urn:microsoft.com/office/officeart/2005/8/layout/radial1"/>
    <dgm:cxn modelId="{111E6326-77AD-4487-9736-3BBD19496B7E}" srcId="{83AA94EA-3C90-4695-A520-DEC61CB91D52}" destId="{95EC9538-7799-4718-A481-84ED7E08139A}" srcOrd="0" destOrd="0" parTransId="{3FB762AD-9726-4FE5-8E2D-DF8A1E3994DD}" sibTransId="{AD516B9E-2BA5-4806-9C18-27170214C144}"/>
    <dgm:cxn modelId="{F48479CB-1443-4937-A6C7-32B7E80AE283}" type="presParOf" srcId="{5ADDEB2E-F8F0-4B4F-89E6-CE868B753B02}" destId="{F749F3A1-69CB-43F4-9145-B1D281AB8E54}" srcOrd="0" destOrd="0" presId="urn:microsoft.com/office/officeart/2005/8/layout/radial1"/>
    <dgm:cxn modelId="{62728314-9742-4138-8B4D-A0267C6DF854}" type="presParOf" srcId="{5ADDEB2E-F8F0-4B4F-89E6-CE868B753B02}" destId="{B564E102-1C2F-4263-9249-549C26D36100}" srcOrd="1" destOrd="0" presId="urn:microsoft.com/office/officeart/2005/8/layout/radial1"/>
    <dgm:cxn modelId="{5A43F6DD-FF60-47BE-8F21-2EE630947D37}" type="presParOf" srcId="{B564E102-1C2F-4263-9249-549C26D36100}" destId="{22F71C60-0804-4BE9-93E3-FBC989BD6C46}" srcOrd="0" destOrd="0" presId="urn:microsoft.com/office/officeart/2005/8/layout/radial1"/>
    <dgm:cxn modelId="{589FD0F0-28F2-4EB3-A73A-F0DF01F80100}" type="presParOf" srcId="{5ADDEB2E-F8F0-4B4F-89E6-CE868B753B02}" destId="{5DAD70A2-3EBB-4C7A-8961-3ABE6DA8D2CA}" srcOrd="2" destOrd="0" presId="urn:microsoft.com/office/officeart/2005/8/layout/radial1"/>
    <dgm:cxn modelId="{BEFA1FD0-7E30-430E-A4D2-023AF758CE65}" type="presParOf" srcId="{5ADDEB2E-F8F0-4B4F-89E6-CE868B753B02}" destId="{57137AE2-7ADB-4003-8933-E991A529F76F}" srcOrd="3" destOrd="0" presId="urn:microsoft.com/office/officeart/2005/8/layout/radial1"/>
    <dgm:cxn modelId="{6BC28155-9CC7-4381-9D70-6820D0AC26F2}" type="presParOf" srcId="{57137AE2-7ADB-4003-8933-E991A529F76F}" destId="{EAE9D2A4-293D-4C34-8378-3BB095F61C10}" srcOrd="0" destOrd="0" presId="urn:microsoft.com/office/officeart/2005/8/layout/radial1"/>
    <dgm:cxn modelId="{FB062D33-9DB3-4BCB-9BF5-343CDB4247B8}" type="presParOf" srcId="{5ADDEB2E-F8F0-4B4F-89E6-CE868B753B02}" destId="{EB0ECDA1-B8C3-4BC9-ADE5-D20318ADAE67}" srcOrd="4" destOrd="0" presId="urn:microsoft.com/office/officeart/2005/8/layout/radial1"/>
    <dgm:cxn modelId="{A3F50C51-3905-4CD1-876F-60BBBDFFA5E4}" type="presParOf" srcId="{5ADDEB2E-F8F0-4B4F-89E6-CE868B753B02}" destId="{B67AA601-CCC5-4800-88E7-553759124773}" srcOrd="5" destOrd="0" presId="urn:microsoft.com/office/officeart/2005/8/layout/radial1"/>
    <dgm:cxn modelId="{3114F94F-CA01-4D72-8A4F-67B81F167D90}" type="presParOf" srcId="{B67AA601-CCC5-4800-88E7-553759124773}" destId="{6FA52224-F0CF-4712-BB81-BF0E680470FB}" srcOrd="0" destOrd="0" presId="urn:microsoft.com/office/officeart/2005/8/layout/radial1"/>
    <dgm:cxn modelId="{5B9C5DC4-4C61-4985-A70F-F358811B949E}" type="presParOf" srcId="{5ADDEB2E-F8F0-4B4F-89E6-CE868B753B02}" destId="{53301C82-82EC-41BD-8EF0-50DA4F9350D6}"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9F3A1-69CB-43F4-9145-B1D281AB8E54}">
      <dsp:nvSpPr>
        <dsp:cNvPr id="0" name=""/>
        <dsp:cNvSpPr/>
      </dsp:nvSpPr>
      <dsp:spPr>
        <a:xfrm>
          <a:off x="3349302" y="1995680"/>
          <a:ext cx="1530994" cy="153099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ar-SA" sz="2500" kern="1200" dirty="0" smtClean="0"/>
            <a:t>التدريس بالاكتشاف</a:t>
          </a:r>
          <a:endParaRPr lang="ar-SA" sz="2500" kern="1200" dirty="0"/>
        </a:p>
      </dsp:txBody>
      <dsp:txXfrm>
        <a:off x="3573511" y="2219889"/>
        <a:ext cx="1082576" cy="1082576"/>
      </dsp:txXfrm>
    </dsp:sp>
    <dsp:sp modelId="{B564E102-1C2F-4263-9249-549C26D36100}">
      <dsp:nvSpPr>
        <dsp:cNvPr id="0" name=""/>
        <dsp:cNvSpPr/>
      </dsp:nvSpPr>
      <dsp:spPr>
        <a:xfrm rot="16200000">
          <a:off x="3883904" y="1748042"/>
          <a:ext cx="461790" cy="33486"/>
        </a:xfrm>
        <a:custGeom>
          <a:avLst/>
          <a:gdLst/>
          <a:ahLst/>
          <a:cxnLst/>
          <a:rect l="0" t="0" r="0" b="0"/>
          <a:pathLst>
            <a:path>
              <a:moveTo>
                <a:pt x="0" y="16743"/>
              </a:moveTo>
              <a:lnTo>
                <a:pt x="461790" y="1674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103255" y="1753240"/>
        <a:ext cx="23089" cy="23089"/>
      </dsp:txXfrm>
    </dsp:sp>
    <dsp:sp modelId="{5DAD70A2-3EBB-4C7A-8961-3ABE6DA8D2CA}">
      <dsp:nvSpPr>
        <dsp:cNvPr id="0" name=""/>
        <dsp:cNvSpPr/>
      </dsp:nvSpPr>
      <dsp:spPr>
        <a:xfrm>
          <a:off x="3349302" y="2895"/>
          <a:ext cx="1530994" cy="153099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r>
            <a:rPr lang="ar-SA" sz="2700" kern="1200" dirty="0" smtClean="0"/>
            <a:t>المباشر</a:t>
          </a:r>
          <a:endParaRPr lang="ar-SA" sz="2700" kern="1200" dirty="0"/>
        </a:p>
      </dsp:txBody>
      <dsp:txXfrm>
        <a:off x="3573511" y="227104"/>
        <a:ext cx="1082576" cy="1082576"/>
      </dsp:txXfrm>
    </dsp:sp>
    <dsp:sp modelId="{57137AE2-7ADB-4003-8933-E991A529F76F}">
      <dsp:nvSpPr>
        <dsp:cNvPr id="0" name=""/>
        <dsp:cNvSpPr/>
      </dsp:nvSpPr>
      <dsp:spPr>
        <a:xfrm rot="1800000">
          <a:off x="4746806" y="3242630"/>
          <a:ext cx="461790" cy="33486"/>
        </a:xfrm>
        <a:custGeom>
          <a:avLst/>
          <a:gdLst/>
          <a:ahLst/>
          <a:cxnLst/>
          <a:rect l="0" t="0" r="0" b="0"/>
          <a:pathLst>
            <a:path>
              <a:moveTo>
                <a:pt x="0" y="16743"/>
              </a:moveTo>
              <a:lnTo>
                <a:pt x="461790" y="1674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966156" y="3247829"/>
        <a:ext cx="23089" cy="23089"/>
      </dsp:txXfrm>
    </dsp:sp>
    <dsp:sp modelId="{EB0ECDA1-B8C3-4BC9-ADE5-D20318ADAE67}">
      <dsp:nvSpPr>
        <dsp:cNvPr id="0" name=""/>
        <dsp:cNvSpPr/>
      </dsp:nvSpPr>
      <dsp:spPr>
        <a:xfrm>
          <a:off x="5075104" y="2992072"/>
          <a:ext cx="1530994" cy="153099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r>
            <a:rPr lang="ar-SA" sz="2700" kern="1200" dirty="0" err="1" smtClean="0"/>
            <a:t>التنبؤي</a:t>
          </a:r>
          <a:endParaRPr lang="ar-SA" sz="2700" kern="1200" dirty="0"/>
        </a:p>
      </dsp:txBody>
      <dsp:txXfrm>
        <a:off x="5299313" y="3216281"/>
        <a:ext cx="1082576" cy="1082576"/>
      </dsp:txXfrm>
    </dsp:sp>
    <dsp:sp modelId="{B67AA601-CCC5-4800-88E7-553759124773}">
      <dsp:nvSpPr>
        <dsp:cNvPr id="0" name=""/>
        <dsp:cNvSpPr/>
      </dsp:nvSpPr>
      <dsp:spPr>
        <a:xfrm rot="9000000">
          <a:off x="3021003" y="3242630"/>
          <a:ext cx="461790" cy="33486"/>
        </a:xfrm>
        <a:custGeom>
          <a:avLst/>
          <a:gdLst/>
          <a:ahLst/>
          <a:cxnLst/>
          <a:rect l="0" t="0" r="0" b="0"/>
          <a:pathLst>
            <a:path>
              <a:moveTo>
                <a:pt x="0" y="16743"/>
              </a:moveTo>
              <a:lnTo>
                <a:pt x="461790" y="1674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3240354" y="3247829"/>
        <a:ext cx="23089" cy="23089"/>
      </dsp:txXfrm>
    </dsp:sp>
    <dsp:sp modelId="{53301C82-82EC-41BD-8EF0-50DA4F9350D6}">
      <dsp:nvSpPr>
        <dsp:cNvPr id="0" name=""/>
        <dsp:cNvSpPr/>
      </dsp:nvSpPr>
      <dsp:spPr>
        <a:xfrm>
          <a:off x="1623500" y="2992072"/>
          <a:ext cx="1530994" cy="153099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r>
            <a:rPr lang="ar-SA" sz="2700" kern="1200" dirty="0" smtClean="0"/>
            <a:t>الابتكاري</a:t>
          </a:r>
          <a:endParaRPr lang="ar-SA" sz="2700" kern="1200" dirty="0"/>
        </a:p>
      </dsp:txBody>
      <dsp:txXfrm>
        <a:off x="1847709" y="3216281"/>
        <a:ext cx="1082576" cy="108257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B67FDF0-11E7-49B4-A659-AF9C160E9B9F}" type="datetimeFigureOut">
              <a:rPr lang="ar-SA" smtClean="0"/>
              <a:t>29/10/45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29AC122-8755-483A-A687-7C69D12C421E}" type="slidenum">
              <a:rPr lang="ar-SA" smtClean="0"/>
              <a:t>‹#›</a:t>
            </a:fld>
            <a:endParaRPr lang="ar-SA"/>
          </a:p>
        </p:txBody>
      </p:sp>
    </p:spTree>
    <p:extLst>
      <p:ext uri="{BB962C8B-B14F-4D97-AF65-F5344CB8AC3E}">
        <p14:creationId xmlns:p14="http://schemas.microsoft.com/office/powerpoint/2010/main" val="1270294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B67FDF0-11E7-49B4-A659-AF9C160E9B9F}" type="datetimeFigureOut">
              <a:rPr lang="ar-SA" smtClean="0"/>
              <a:t>29/10/45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29AC122-8755-483A-A687-7C69D12C421E}" type="slidenum">
              <a:rPr lang="ar-SA" smtClean="0"/>
              <a:t>‹#›</a:t>
            </a:fld>
            <a:endParaRPr lang="ar-SA"/>
          </a:p>
        </p:txBody>
      </p:sp>
    </p:spTree>
    <p:extLst>
      <p:ext uri="{BB962C8B-B14F-4D97-AF65-F5344CB8AC3E}">
        <p14:creationId xmlns:p14="http://schemas.microsoft.com/office/powerpoint/2010/main" val="1486501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B67FDF0-11E7-49B4-A659-AF9C160E9B9F}" type="datetimeFigureOut">
              <a:rPr lang="ar-SA" smtClean="0"/>
              <a:t>29/10/45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29AC122-8755-483A-A687-7C69D12C421E}" type="slidenum">
              <a:rPr lang="ar-SA" smtClean="0"/>
              <a:t>‹#›</a:t>
            </a:fld>
            <a:endParaRPr lang="ar-SA"/>
          </a:p>
        </p:txBody>
      </p:sp>
    </p:spTree>
    <p:extLst>
      <p:ext uri="{BB962C8B-B14F-4D97-AF65-F5344CB8AC3E}">
        <p14:creationId xmlns:p14="http://schemas.microsoft.com/office/powerpoint/2010/main" val="2466158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B67FDF0-11E7-49B4-A659-AF9C160E9B9F}" type="datetimeFigureOut">
              <a:rPr lang="ar-SA" smtClean="0"/>
              <a:t>29/10/45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29AC122-8755-483A-A687-7C69D12C421E}" type="slidenum">
              <a:rPr lang="ar-SA" smtClean="0"/>
              <a:t>‹#›</a:t>
            </a:fld>
            <a:endParaRPr lang="ar-SA"/>
          </a:p>
        </p:txBody>
      </p:sp>
    </p:spTree>
    <p:extLst>
      <p:ext uri="{BB962C8B-B14F-4D97-AF65-F5344CB8AC3E}">
        <p14:creationId xmlns:p14="http://schemas.microsoft.com/office/powerpoint/2010/main" val="4142638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B67FDF0-11E7-49B4-A659-AF9C160E9B9F}" type="datetimeFigureOut">
              <a:rPr lang="ar-SA" smtClean="0"/>
              <a:t>29/10/45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29AC122-8755-483A-A687-7C69D12C421E}" type="slidenum">
              <a:rPr lang="ar-SA" smtClean="0"/>
              <a:t>‹#›</a:t>
            </a:fld>
            <a:endParaRPr lang="ar-SA"/>
          </a:p>
        </p:txBody>
      </p:sp>
    </p:spTree>
    <p:extLst>
      <p:ext uri="{BB962C8B-B14F-4D97-AF65-F5344CB8AC3E}">
        <p14:creationId xmlns:p14="http://schemas.microsoft.com/office/powerpoint/2010/main" val="67222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B67FDF0-11E7-49B4-A659-AF9C160E9B9F}" type="datetimeFigureOut">
              <a:rPr lang="ar-SA" smtClean="0"/>
              <a:t>29/10/45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29AC122-8755-483A-A687-7C69D12C421E}" type="slidenum">
              <a:rPr lang="ar-SA" smtClean="0"/>
              <a:t>‹#›</a:t>
            </a:fld>
            <a:endParaRPr lang="ar-SA"/>
          </a:p>
        </p:txBody>
      </p:sp>
    </p:spTree>
    <p:extLst>
      <p:ext uri="{BB962C8B-B14F-4D97-AF65-F5344CB8AC3E}">
        <p14:creationId xmlns:p14="http://schemas.microsoft.com/office/powerpoint/2010/main" val="213331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B67FDF0-11E7-49B4-A659-AF9C160E9B9F}" type="datetimeFigureOut">
              <a:rPr lang="ar-SA" smtClean="0"/>
              <a:t>29/10/45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29AC122-8755-483A-A687-7C69D12C421E}" type="slidenum">
              <a:rPr lang="ar-SA" smtClean="0"/>
              <a:t>‹#›</a:t>
            </a:fld>
            <a:endParaRPr lang="ar-SA"/>
          </a:p>
        </p:txBody>
      </p:sp>
    </p:spTree>
    <p:extLst>
      <p:ext uri="{BB962C8B-B14F-4D97-AF65-F5344CB8AC3E}">
        <p14:creationId xmlns:p14="http://schemas.microsoft.com/office/powerpoint/2010/main" val="418125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B67FDF0-11E7-49B4-A659-AF9C160E9B9F}" type="datetimeFigureOut">
              <a:rPr lang="ar-SA" smtClean="0"/>
              <a:t>29/10/45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29AC122-8755-483A-A687-7C69D12C421E}" type="slidenum">
              <a:rPr lang="ar-SA" smtClean="0"/>
              <a:t>‹#›</a:t>
            </a:fld>
            <a:endParaRPr lang="ar-SA"/>
          </a:p>
        </p:txBody>
      </p:sp>
    </p:spTree>
    <p:extLst>
      <p:ext uri="{BB962C8B-B14F-4D97-AF65-F5344CB8AC3E}">
        <p14:creationId xmlns:p14="http://schemas.microsoft.com/office/powerpoint/2010/main" val="143763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B67FDF0-11E7-49B4-A659-AF9C160E9B9F}" type="datetimeFigureOut">
              <a:rPr lang="ar-SA" smtClean="0"/>
              <a:t>29/10/45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29AC122-8755-483A-A687-7C69D12C421E}" type="slidenum">
              <a:rPr lang="ar-SA" smtClean="0"/>
              <a:t>‹#›</a:t>
            </a:fld>
            <a:endParaRPr lang="ar-SA"/>
          </a:p>
        </p:txBody>
      </p:sp>
    </p:spTree>
    <p:extLst>
      <p:ext uri="{BB962C8B-B14F-4D97-AF65-F5344CB8AC3E}">
        <p14:creationId xmlns:p14="http://schemas.microsoft.com/office/powerpoint/2010/main" val="1160014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67FDF0-11E7-49B4-A659-AF9C160E9B9F}" type="datetimeFigureOut">
              <a:rPr lang="ar-SA" smtClean="0"/>
              <a:t>29/10/45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29AC122-8755-483A-A687-7C69D12C421E}" type="slidenum">
              <a:rPr lang="ar-SA" smtClean="0"/>
              <a:t>‹#›</a:t>
            </a:fld>
            <a:endParaRPr lang="ar-SA"/>
          </a:p>
        </p:txBody>
      </p:sp>
    </p:spTree>
    <p:extLst>
      <p:ext uri="{BB962C8B-B14F-4D97-AF65-F5344CB8AC3E}">
        <p14:creationId xmlns:p14="http://schemas.microsoft.com/office/powerpoint/2010/main" val="1914797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67FDF0-11E7-49B4-A659-AF9C160E9B9F}" type="datetimeFigureOut">
              <a:rPr lang="ar-SA" smtClean="0"/>
              <a:t>29/10/45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29AC122-8755-483A-A687-7C69D12C421E}" type="slidenum">
              <a:rPr lang="ar-SA" smtClean="0"/>
              <a:t>‹#›</a:t>
            </a:fld>
            <a:endParaRPr lang="ar-SA"/>
          </a:p>
        </p:txBody>
      </p:sp>
    </p:spTree>
    <p:extLst>
      <p:ext uri="{BB962C8B-B14F-4D97-AF65-F5344CB8AC3E}">
        <p14:creationId xmlns:p14="http://schemas.microsoft.com/office/powerpoint/2010/main" val="1580027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B67FDF0-11E7-49B4-A659-AF9C160E9B9F}" type="datetimeFigureOut">
              <a:rPr lang="ar-SA" smtClean="0"/>
              <a:t>29/10/45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29AC122-8755-483A-A687-7C69D12C421E}" type="slidenum">
              <a:rPr lang="ar-SA" smtClean="0"/>
              <a:t>‹#›</a:t>
            </a:fld>
            <a:endParaRPr lang="ar-SA"/>
          </a:p>
        </p:txBody>
      </p:sp>
    </p:spTree>
    <p:extLst>
      <p:ext uri="{BB962C8B-B14F-4D97-AF65-F5344CB8AC3E}">
        <p14:creationId xmlns:p14="http://schemas.microsoft.com/office/powerpoint/2010/main" val="3563929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استراتيجية التدريس بالاكتشاف</a:t>
            </a:r>
            <a:endParaRPr lang="ar-SA" dirty="0"/>
          </a:p>
        </p:txBody>
      </p:sp>
      <p:sp>
        <p:nvSpPr>
          <p:cNvPr id="3" name="عنوان فرعي 2"/>
          <p:cNvSpPr>
            <a:spLocks noGrp="1"/>
          </p:cNvSpPr>
          <p:nvPr>
            <p:ph type="subTitle" idx="1"/>
          </p:nvPr>
        </p:nvSpPr>
        <p:spPr/>
        <p:txBody>
          <a:bodyPr/>
          <a:lstStyle/>
          <a:p>
            <a:r>
              <a:rPr lang="ar-SA" dirty="0" smtClean="0"/>
              <a:t>د. راشد محمد الجساس</a:t>
            </a:r>
          </a:p>
          <a:p>
            <a:r>
              <a:rPr lang="ar-SA" dirty="0" smtClean="0"/>
              <a:t>2024</a:t>
            </a:r>
            <a:endParaRPr lang="ar-SA" dirty="0"/>
          </a:p>
        </p:txBody>
      </p:sp>
    </p:spTree>
    <p:extLst>
      <p:ext uri="{BB962C8B-B14F-4D97-AF65-F5344CB8AC3E}">
        <p14:creationId xmlns:p14="http://schemas.microsoft.com/office/powerpoint/2010/main" val="4137822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أهمية الاكتشاف</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يساعد الاكتشاف المتعلم في تعلم كيفية تتبع الدلائل وتسجيل النتائج، وبذا يتمكن من التعامل مع المشكلات الجديدة. </a:t>
            </a:r>
          </a:p>
          <a:p>
            <a:r>
              <a:rPr lang="ar-SA" dirty="0" smtClean="0"/>
              <a:t>يوفر المتعلم فرصاً عديدة للتوصل إلى استدلالات باستخدام التفكير المنطقي سواء الاستقرائي أو الاستنباطي. </a:t>
            </a:r>
          </a:p>
          <a:p>
            <a:r>
              <a:rPr lang="ar-SA" dirty="0" smtClean="0"/>
              <a:t>يشجع الاكتشاف التفكير الناقد ويعمل على المستويات العقلية العليا كالتحليل والتقويم والابداع. </a:t>
            </a:r>
          </a:p>
          <a:p>
            <a:r>
              <a:rPr lang="ar-SA" dirty="0" smtClean="0"/>
              <a:t>يعود المتعلم على التخلص من التسليم للغير والتبعية. </a:t>
            </a:r>
          </a:p>
          <a:p>
            <a:r>
              <a:rPr lang="ar-SA" dirty="0" smtClean="0"/>
              <a:t>يحقق نشاط المتعلم وإيجابية في اكتشاف المعلومات مما يساعده على الاحتفاظ بالتعلم. </a:t>
            </a:r>
            <a:endParaRPr lang="ar-SA" dirty="0"/>
          </a:p>
        </p:txBody>
      </p:sp>
    </p:spTree>
    <p:extLst>
      <p:ext uri="{BB962C8B-B14F-4D97-AF65-F5344CB8AC3E}">
        <p14:creationId xmlns:p14="http://schemas.microsoft.com/office/powerpoint/2010/main" val="1866166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دور المعلم في التعلم بالاكتشاف</a:t>
            </a:r>
            <a:endParaRPr lang="ar-SA" dirty="0"/>
          </a:p>
        </p:txBody>
      </p:sp>
      <p:sp>
        <p:nvSpPr>
          <p:cNvPr id="3" name="عنصر نائب للمحتوى 2"/>
          <p:cNvSpPr>
            <a:spLocks noGrp="1"/>
          </p:cNvSpPr>
          <p:nvPr>
            <p:ph idx="1"/>
          </p:nvPr>
        </p:nvSpPr>
        <p:spPr/>
        <p:txBody>
          <a:bodyPr/>
          <a:lstStyle/>
          <a:p>
            <a:r>
              <a:rPr lang="ar-SA" dirty="0" smtClean="0"/>
              <a:t>تحديد المفاهيم العلمية والمبادئ التي سيتم تعلمها وطرحها في صورة تساؤل أو مشكلة.</a:t>
            </a:r>
          </a:p>
          <a:p>
            <a:r>
              <a:rPr lang="ar-SA" dirty="0" smtClean="0"/>
              <a:t>إعداد المواد التعليمية اللازمة لتنفيذ الدرس. </a:t>
            </a:r>
          </a:p>
          <a:p>
            <a:r>
              <a:rPr lang="ar-SA" dirty="0" smtClean="0"/>
              <a:t>صياغة المشكلة على هيئة أسئلة فرعية بحيث تنمي مهارة فرض الفروض لدى المتعلمين. </a:t>
            </a:r>
          </a:p>
          <a:p>
            <a:r>
              <a:rPr lang="ar-SA" dirty="0" smtClean="0"/>
              <a:t>تحديد الأنشطة أو التجارب </a:t>
            </a:r>
            <a:r>
              <a:rPr lang="ar-SA" dirty="0" err="1" smtClean="0"/>
              <a:t>الاكتشافية</a:t>
            </a:r>
            <a:r>
              <a:rPr lang="ar-SA" dirty="0" smtClean="0"/>
              <a:t> التي ينفذها المتعلمون. </a:t>
            </a:r>
          </a:p>
          <a:p>
            <a:r>
              <a:rPr lang="ar-SA" dirty="0" smtClean="0"/>
              <a:t>تقويم المتعلمين ومساعدتهم على تطبيق ما تعلموه في مواقف جديدة. </a:t>
            </a:r>
            <a:endParaRPr lang="ar-SA" dirty="0"/>
          </a:p>
        </p:txBody>
      </p:sp>
    </p:spTree>
    <p:extLst>
      <p:ext uri="{BB962C8B-B14F-4D97-AF65-F5344CB8AC3E}">
        <p14:creationId xmlns:p14="http://schemas.microsoft.com/office/powerpoint/2010/main" val="3143247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مستويات المدخل الكشفي</a:t>
            </a:r>
            <a:endParaRPr lang="ar-SA" dirty="0"/>
          </a:p>
        </p:txBody>
      </p:sp>
      <p:sp>
        <p:nvSpPr>
          <p:cNvPr id="3" name="عنصر نائب للمحتوى 2"/>
          <p:cNvSpPr>
            <a:spLocks noGrp="1"/>
          </p:cNvSpPr>
          <p:nvPr>
            <p:ph idx="1"/>
          </p:nvPr>
        </p:nvSpPr>
        <p:spPr/>
        <p:txBody>
          <a:bodyPr/>
          <a:lstStyle/>
          <a:p>
            <a:r>
              <a:rPr lang="ar-SA" dirty="0" smtClean="0"/>
              <a:t>يعنى أن هناك مواقف تعليمية كشفية يكون التوجيه فيها أطهر ما يكون ، وأخرى ينحسر فيها التوجيه، ويتبعها مواقف يكاد التوجيه فيها يكون منعدماً ويتوقف ذلك على مستوى نضج الطلاب. </a:t>
            </a:r>
          </a:p>
          <a:p>
            <a:pPr marL="0" indent="0">
              <a:buNone/>
            </a:pPr>
            <a:r>
              <a:rPr lang="ar-SA" dirty="0" smtClean="0"/>
              <a:t>يوجد ثلاث مستويات توجيه ، المدخل الكشفي:</a:t>
            </a:r>
          </a:p>
          <a:p>
            <a:r>
              <a:rPr lang="ar-SA" dirty="0" smtClean="0"/>
              <a:t>الموجة .</a:t>
            </a:r>
          </a:p>
          <a:p>
            <a:r>
              <a:rPr lang="ar-SA" dirty="0" smtClean="0"/>
              <a:t>شبة الموجه.</a:t>
            </a:r>
          </a:p>
          <a:p>
            <a:r>
              <a:rPr lang="ar-SA" dirty="0" smtClean="0"/>
              <a:t>غير الموجه.</a:t>
            </a:r>
            <a:endParaRPr lang="ar-SA" dirty="0"/>
          </a:p>
        </p:txBody>
      </p:sp>
    </p:spTree>
    <p:extLst>
      <p:ext uri="{BB962C8B-B14F-4D97-AF65-F5344CB8AC3E}">
        <p14:creationId xmlns:p14="http://schemas.microsoft.com/office/powerpoint/2010/main" val="2396812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مستويات المدخل الكشفي</a:t>
            </a:r>
            <a:endParaRPr lang="ar-SA" dirty="0"/>
          </a:p>
        </p:txBody>
      </p:sp>
      <p:sp>
        <p:nvSpPr>
          <p:cNvPr id="3" name="عنصر نائب للمحتوى 2"/>
          <p:cNvSpPr>
            <a:spLocks noGrp="1"/>
          </p:cNvSpPr>
          <p:nvPr>
            <p:ph idx="1"/>
          </p:nvPr>
        </p:nvSpPr>
        <p:spPr/>
        <p:txBody>
          <a:bodyPr>
            <a:normAutofit lnSpcReduction="10000"/>
          </a:bodyPr>
          <a:lstStyle/>
          <a:p>
            <a:pPr marL="0" indent="0">
              <a:buNone/>
            </a:pPr>
            <a:r>
              <a:rPr lang="ar-SA" b="1" dirty="0" smtClean="0"/>
              <a:t>المدخل الكشفي الموجة:</a:t>
            </a:r>
          </a:p>
          <a:p>
            <a:pPr marL="0" indent="0">
              <a:buNone/>
            </a:pPr>
            <a:r>
              <a:rPr lang="ar-SA" dirty="0" smtClean="0"/>
              <a:t>تقديم المشكلة للطلاب مصحوبة بكافة التوجيهات اللازمة لحلها بصورة تفصيلية، والغالب في هذا المستوى ان ينفذ الطلاب </a:t>
            </a:r>
            <a:r>
              <a:rPr lang="ar-SA" dirty="0" err="1" smtClean="0"/>
              <a:t>التوجيها</a:t>
            </a:r>
            <a:r>
              <a:rPr lang="ar-SA" dirty="0" smtClean="0"/>
              <a:t> المصاحبة تنفيذاً آلياً بعيدا عن التفكير والتصرف. والعمل على هذا المستوى مجرد تدريب على استخدام الادوات والأجهزة والمواد والتعامل مع البيانات، والتعرف على كيفية استخلاص النتائج. </a:t>
            </a:r>
            <a:r>
              <a:rPr lang="ar-SA" dirty="0" err="1" smtClean="0"/>
              <a:t>ولاتسمح</a:t>
            </a:r>
            <a:r>
              <a:rPr lang="ar-SA" dirty="0" smtClean="0"/>
              <a:t> طبيعة العمل على هذا المستوى بتحقيق الدقر المعقول من الإحاطة والفهم الشامل لأصول البحث العلمي. </a:t>
            </a:r>
            <a:endParaRPr lang="ar-SA" dirty="0"/>
          </a:p>
        </p:txBody>
      </p:sp>
    </p:spTree>
    <p:extLst>
      <p:ext uri="{BB962C8B-B14F-4D97-AF65-F5344CB8AC3E}">
        <p14:creationId xmlns:p14="http://schemas.microsoft.com/office/powerpoint/2010/main" val="944736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مستويات المدخل الكشفي</a:t>
            </a:r>
            <a:endParaRPr lang="ar-SA" dirty="0"/>
          </a:p>
        </p:txBody>
      </p:sp>
      <p:sp>
        <p:nvSpPr>
          <p:cNvPr id="3" name="عنصر نائب للمحتوى 2"/>
          <p:cNvSpPr>
            <a:spLocks noGrp="1"/>
          </p:cNvSpPr>
          <p:nvPr>
            <p:ph idx="1"/>
          </p:nvPr>
        </p:nvSpPr>
        <p:spPr/>
        <p:txBody>
          <a:bodyPr/>
          <a:lstStyle/>
          <a:p>
            <a:pPr marL="0" indent="0">
              <a:buNone/>
            </a:pPr>
            <a:r>
              <a:rPr lang="ar-SA" b="1" dirty="0" smtClean="0"/>
              <a:t>المدخل الكشفي شبة الموجة</a:t>
            </a:r>
          </a:p>
          <a:p>
            <a:pPr marL="0" indent="0">
              <a:buNone/>
            </a:pPr>
            <a:r>
              <a:rPr lang="ar-SA" dirty="0" err="1" smtClean="0"/>
              <a:t>يوزد</a:t>
            </a:r>
            <a:r>
              <a:rPr lang="ar-SA" dirty="0" smtClean="0"/>
              <a:t> الطالب بمشكلة محددة، كما يزود ببعض التوجيهات الخاصة التي لا تقيده ، وإنما تترك له فرص النشاط العقلي والعملي، بحيث لا يعمل كلالة فيقد شخصيته وبتعطل تفكيره الذاتي. ويشترط الا تكون له معرفة سابقة بالنتائج المطلوب التوصل إليها. </a:t>
            </a:r>
            <a:endParaRPr lang="ar-SA" dirty="0"/>
          </a:p>
        </p:txBody>
      </p:sp>
    </p:spTree>
    <p:extLst>
      <p:ext uri="{BB962C8B-B14F-4D97-AF65-F5344CB8AC3E}">
        <p14:creationId xmlns:p14="http://schemas.microsoft.com/office/powerpoint/2010/main" val="179672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مستويات المدخل الكشفي</a:t>
            </a:r>
            <a:endParaRPr lang="ar-SA" dirty="0"/>
          </a:p>
        </p:txBody>
      </p:sp>
      <p:sp>
        <p:nvSpPr>
          <p:cNvPr id="3" name="عنصر نائب للمحتوى 2"/>
          <p:cNvSpPr>
            <a:spLocks noGrp="1"/>
          </p:cNvSpPr>
          <p:nvPr>
            <p:ph idx="1"/>
          </p:nvPr>
        </p:nvSpPr>
        <p:spPr/>
        <p:txBody>
          <a:bodyPr/>
          <a:lstStyle/>
          <a:p>
            <a:r>
              <a:rPr lang="ar-SA" dirty="0" smtClean="0"/>
              <a:t>المدخل الكشفي غير الموجه.</a:t>
            </a:r>
          </a:p>
          <a:p>
            <a:r>
              <a:rPr lang="ar-SA" dirty="0" smtClean="0"/>
              <a:t>يواجه الطالب بمشكلة محددة ، ويطلب منه الذهاب إلى المختبر أو إلى أي مكان آخر مناسب لحلها. باستخدام كل ما متطلبه الأمر من الأدوات والأجهزة دون ان يزود بأية توجيهات سابقة ، ودون ان تكون له معرفة سابقة بالنتائج التي ينتهي إليها حل المشكلة. </a:t>
            </a:r>
          </a:p>
          <a:p>
            <a:r>
              <a:rPr lang="ar-SA" dirty="0" smtClean="0"/>
              <a:t>يكون دور المعلم موجها ومرشداً عندما تطلب المساعدة منه.</a:t>
            </a:r>
            <a:endParaRPr lang="ar-SA" dirty="0"/>
          </a:p>
        </p:txBody>
      </p:sp>
    </p:spTree>
    <p:extLst>
      <p:ext uri="{BB962C8B-B14F-4D97-AF65-F5344CB8AC3E}">
        <p14:creationId xmlns:p14="http://schemas.microsoft.com/office/powerpoint/2010/main" val="2616596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مزايا التدريس بالاكتشاف</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dirty="0" smtClean="0"/>
              <a:t>يعطي الطالب الفرص لكي يمارس عمليات العلم وطرقه، ويساعده على فهم طبيعة العلم ، ويمده بالوسائل التي يستطيع بها ان يكتشف المعلومات بنفسه.</a:t>
            </a:r>
          </a:p>
          <a:p>
            <a:r>
              <a:rPr lang="ar-SA" dirty="0" smtClean="0"/>
              <a:t>اعتماد الطالب على التعزيز الداخلي بدلا من التعزيز الخارجي ، ويعاب على التعزيز الخارجي كونه يجعل الطالب دائما يحاول الاتجاه نحو ما هو متوقع منه حتى يحصل على الثواب من المعلم.</a:t>
            </a:r>
          </a:p>
          <a:p>
            <a:r>
              <a:rPr lang="ar-SA" dirty="0" smtClean="0"/>
              <a:t>ادارك ان الاكتشاف العلمي لا يقتصر استخدامه فقط في مجالات العلوم المختلفة ، بل إنه يستخدم للتعامل مع مشكلات الحياة اليومية.</a:t>
            </a:r>
          </a:p>
          <a:p>
            <a:r>
              <a:rPr lang="ar-SA" dirty="0" smtClean="0"/>
              <a:t>تنمية قدرة الطالب على المشاركة الايجابية وتحمل المسؤولية ، ومهارات الاتصال الاجتماعي بين الطلاب.</a:t>
            </a:r>
            <a:endParaRPr lang="ar-SA" dirty="0"/>
          </a:p>
        </p:txBody>
      </p:sp>
    </p:spTree>
    <p:extLst>
      <p:ext uri="{BB962C8B-B14F-4D97-AF65-F5344CB8AC3E}">
        <p14:creationId xmlns:p14="http://schemas.microsoft.com/office/powerpoint/2010/main" val="417448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عيوب التدريس بالاكتشاف</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لا يتسع الوقت المخصص للمادة لدراسة جميع المواضيع بهذه الطريقة ، لأنها تحتاج إلى وقت طويل. </a:t>
            </a:r>
          </a:p>
          <a:p>
            <a:r>
              <a:rPr lang="ar-SA" dirty="0" smtClean="0"/>
              <a:t>يتعذر تطبيق هذه الطريقة على نحو مرض في الصفوف كبيرة العدد ، اذ ينقلب الفصل إلى حالة من الفوضى والضوضاء، بسبب تجمع الطلاب حول المعلم طلباً للتوجيه والارشاد. </a:t>
            </a:r>
          </a:p>
          <a:p>
            <a:r>
              <a:rPr lang="ar-SA" dirty="0" smtClean="0"/>
              <a:t>لا يمكن تطبيقها في بعض الدروس النظرية أو المفاهيم المجردة مثل مفهوم الجزئيات والذرة . </a:t>
            </a:r>
          </a:p>
          <a:p>
            <a:r>
              <a:rPr lang="ar-SA" dirty="0" smtClean="0"/>
              <a:t>يوجه أكبر النقد إلى فكرة وضع الطالب في موقف المكتشف الأصلي، وهذا الرأي من </a:t>
            </a:r>
            <a:r>
              <a:rPr lang="ar-SA" dirty="0" err="1" smtClean="0"/>
              <a:t>المناحية</a:t>
            </a:r>
            <a:r>
              <a:rPr lang="ar-SA" dirty="0" smtClean="0"/>
              <a:t> العملية يكاد يكون </a:t>
            </a:r>
            <a:r>
              <a:rPr lang="ar-SA" dirty="0" err="1" smtClean="0"/>
              <a:t>مستحيلآ</a:t>
            </a:r>
            <a:r>
              <a:rPr lang="ar-SA" dirty="0" smtClean="0"/>
              <a:t>، لان التعلم بالاكتشاف يطلب ان يكون لدى الطلاب خلفية علمية قوية. لذلك العلماء استفادوا من اعمال من كان قبلهم. </a:t>
            </a:r>
            <a:endParaRPr lang="ar-SA" dirty="0"/>
          </a:p>
        </p:txBody>
      </p:sp>
    </p:spTree>
    <p:extLst>
      <p:ext uri="{BB962C8B-B14F-4D97-AF65-F5344CB8AC3E}">
        <p14:creationId xmlns:p14="http://schemas.microsoft.com/office/powerpoint/2010/main" val="1238840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نماذج التدريس بالاكتشاف</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250547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886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نموذج التدريس بالاكتشاف المباشر</a:t>
            </a:r>
            <a:endParaRPr lang="ar-SA" dirty="0"/>
          </a:p>
        </p:txBody>
      </p:sp>
      <p:sp>
        <p:nvSpPr>
          <p:cNvPr id="3" name="عنصر نائب للمحتوى 2"/>
          <p:cNvSpPr>
            <a:spLocks noGrp="1"/>
          </p:cNvSpPr>
          <p:nvPr>
            <p:ph idx="1"/>
          </p:nvPr>
        </p:nvSpPr>
        <p:spPr/>
        <p:txBody>
          <a:bodyPr>
            <a:normAutofit/>
          </a:bodyPr>
          <a:lstStyle/>
          <a:p>
            <a:r>
              <a:rPr lang="ar-SA" dirty="0" smtClean="0"/>
              <a:t>وصف النموذج: يقوم على تشجيع الطلاب على مناقشة الأفكار مع بعضهم بعضا ، سعيا لتحقيق أهداف محددة بشكل مباشر يعمل على تدفق الافكار فيما بينهم. </a:t>
            </a:r>
          </a:p>
          <a:p>
            <a:pPr marL="0" indent="0">
              <a:buNone/>
            </a:pPr>
            <a:endParaRPr lang="ar-SA" dirty="0"/>
          </a:p>
        </p:txBody>
      </p:sp>
    </p:spTree>
    <p:extLst>
      <p:ext uri="{BB962C8B-B14F-4D97-AF65-F5344CB8AC3E}">
        <p14:creationId xmlns:p14="http://schemas.microsoft.com/office/powerpoint/2010/main" val="2683265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المحاضرة </a:t>
            </a:r>
            <a:endParaRPr lang="ar-SA" dirty="0"/>
          </a:p>
        </p:txBody>
      </p:sp>
      <p:sp>
        <p:nvSpPr>
          <p:cNvPr id="3" name="عنصر نائب للمحتوى 2"/>
          <p:cNvSpPr>
            <a:spLocks noGrp="1"/>
          </p:cNvSpPr>
          <p:nvPr>
            <p:ph idx="1"/>
          </p:nvPr>
        </p:nvSpPr>
        <p:spPr/>
        <p:txBody>
          <a:bodyPr/>
          <a:lstStyle/>
          <a:p>
            <a:pPr marL="0" indent="0">
              <a:buNone/>
            </a:pPr>
            <a:r>
              <a:rPr lang="ar-SA" dirty="0" smtClean="0"/>
              <a:t>سوف يكون الطالب قادرا على : </a:t>
            </a:r>
          </a:p>
          <a:p>
            <a:r>
              <a:rPr lang="ar-SA" dirty="0" smtClean="0"/>
              <a:t>التعرف على مفهوم التدريس بالاكتشاف.</a:t>
            </a:r>
          </a:p>
          <a:p>
            <a:r>
              <a:rPr lang="ar-SA" dirty="0" smtClean="0"/>
              <a:t>وصف خصائص وأهمية التدريس بالاكتشاف  </a:t>
            </a:r>
          </a:p>
          <a:p>
            <a:r>
              <a:rPr lang="ar-SA" dirty="0" smtClean="0"/>
              <a:t>مقارنة مميزات وعيوب التدريس بالاكتشاف. </a:t>
            </a:r>
          </a:p>
          <a:p>
            <a:r>
              <a:rPr lang="ar-SA" dirty="0" smtClean="0"/>
              <a:t>تحديد نماذج التدريس بالاكتشاف. </a:t>
            </a:r>
          </a:p>
          <a:p>
            <a:r>
              <a:rPr lang="ar-SA" dirty="0" smtClean="0"/>
              <a:t>إعطاء أمثلة على التدريس بالاكتشاف في التربية البدنية.</a:t>
            </a:r>
          </a:p>
          <a:p>
            <a:endParaRPr lang="ar-SA" dirty="0" smtClean="0"/>
          </a:p>
          <a:p>
            <a:endParaRPr lang="ar-SA" dirty="0"/>
          </a:p>
        </p:txBody>
      </p:sp>
    </p:spTree>
    <p:extLst>
      <p:ext uri="{BB962C8B-B14F-4D97-AF65-F5344CB8AC3E}">
        <p14:creationId xmlns:p14="http://schemas.microsoft.com/office/powerpoint/2010/main" val="1359189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مبادئ النموذج الاكتشاف المباشر</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البعد عن نقد الحلول المقدمة في البداية ، وتجنب استخدام عبارات التوجيه أو اللوم أثناء المعالجة الذهنية للمشكلة. </a:t>
            </a:r>
          </a:p>
          <a:p>
            <a:r>
              <a:rPr lang="ar-SA" dirty="0" smtClean="0"/>
              <a:t>العناية بك الأفكار ، أي حفز الطلاب على إنتاج أفكار عديدة لاختيار اجودها في الوصول إلى حل للمشكلة أو اكتشاف المعلومات الصحيحة. </a:t>
            </a:r>
          </a:p>
          <a:p>
            <a:r>
              <a:rPr lang="ar-SA" dirty="0" smtClean="0"/>
              <a:t>التوفيق بين الافكار وتطويرها من خلال شحذ دافعية الطلاب للتفاعل مع أفكار الآخرين والاستجابة لتقديم كل ما يمثل تحسنا وتطويرا لها.</a:t>
            </a:r>
          </a:p>
          <a:p>
            <a:r>
              <a:rPr lang="ar-SA" dirty="0" smtClean="0"/>
              <a:t>اختبار صدق الاكتشافات ، ومساعدة الطلاب على تدعيم اكتشافاتهم بواسطة ضم تلك الاكتشافات إلى الأطر المعرفية المتوفرة لديهم. </a:t>
            </a:r>
          </a:p>
          <a:p>
            <a:endParaRPr lang="ar-SA" dirty="0"/>
          </a:p>
        </p:txBody>
      </p:sp>
    </p:spTree>
    <p:extLst>
      <p:ext uri="{BB962C8B-B14F-4D97-AF65-F5344CB8AC3E}">
        <p14:creationId xmlns:p14="http://schemas.microsoft.com/office/powerpoint/2010/main" val="416934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خطوات نموذج التدريب بالاكتشاف المباشر</a:t>
            </a:r>
            <a:endParaRPr lang="ar-SA" dirty="0"/>
          </a:p>
        </p:txBody>
      </p:sp>
      <p:sp>
        <p:nvSpPr>
          <p:cNvPr id="3" name="عنصر نائب للمحتوى 2"/>
          <p:cNvSpPr>
            <a:spLocks noGrp="1"/>
          </p:cNvSpPr>
          <p:nvPr>
            <p:ph idx="1"/>
          </p:nvPr>
        </p:nvSpPr>
        <p:spPr/>
        <p:txBody>
          <a:bodyPr/>
          <a:lstStyle/>
          <a:p>
            <a:r>
              <a:rPr lang="ar-SA" dirty="0" smtClean="0"/>
              <a:t>صياغة المشكلة بوضوح.</a:t>
            </a:r>
          </a:p>
          <a:p>
            <a:r>
              <a:rPr lang="ar-SA" dirty="0" smtClean="0"/>
              <a:t>توفير وقت زمني كاف يطرح فيه الطلاب أفكارهم. </a:t>
            </a:r>
          </a:p>
          <a:p>
            <a:r>
              <a:rPr lang="ar-SA" dirty="0" smtClean="0"/>
              <a:t>إعداد قائمة على السبورة بالأفكار المتصلة بالمشكلة التي ترد إلى ذهن الطالب مباشرة دون محاولة تقويمها، وإتاحة الفرصة لعرض أكبر عدد ممكن من الأفكار. </a:t>
            </a:r>
          </a:p>
          <a:p>
            <a:r>
              <a:rPr lang="ar-SA" dirty="0" smtClean="0"/>
              <a:t>إعادة صياغة المشكلة من قبل المعلم، ومساعدة الطلاب على تقويم الأفكار، ويتم ذلك في نهاية المدة الزمنية المحددة لجلسة دراسة المشكلة. </a:t>
            </a:r>
            <a:endParaRPr lang="ar-SA" dirty="0"/>
          </a:p>
        </p:txBody>
      </p:sp>
    </p:spTree>
    <p:extLst>
      <p:ext uri="{BB962C8B-B14F-4D97-AF65-F5344CB8AC3E}">
        <p14:creationId xmlns:p14="http://schemas.microsoft.com/office/powerpoint/2010/main" val="1351290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نموذج التدريس بالاكتشاف الفرضي </a:t>
            </a:r>
            <a:r>
              <a:rPr lang="ar-SA" dirty="0" err="1" smtClean="0"/>
              <a:t>التنبؤي</a:t>
            </a:r>
            <a:r>
              <a:rPr lang="ar-SA" dirty="0" smtClean="0"/>
              <a:t/>
            </a:r>
            <a:br>
              <a:rPr lang="ar-SA" dirty="0" smtClean="0"/>
            </a:br>
            <a:r>
              <a:rPr lang="ar-SA" dirty="0" smtClean="0"/>
              <a:t>المرحلة الأولى: المناقشة </a:t>
            </a:r>
            <a:r>
              <a:rPr lang="ar-SA" dirty="0" err="1" smtClean="0"/>
              <a:t>التنبؤية</a:t>
            </a:r>
            <a:endParaRPr lang="ar-SA" dirty="0"/>
          </a:p>
        </p:txBody>
      </p:sp>
      <p:sp>
        <p:nvSpPr>
          <p:cNvPr id="3" name="عنصر نائب للمحتوى 2"/>
          <p:cNvSpPr>
            <a:spLocks noGrp="1"/>
          </p:cNvSpPr>
          <p:nvPr>
            <p:ph idx="1"/>
          </p:nvPr>
        </p:nvSpPr>
        <p:spPr/>
        <p:txBody>
          <a:bodyPr>
            <a:normAutofit/>
          </a:bodyPr>
          <a:lstStyle/>
          <a:p>
            <a:pPr marL="0" indent="0">
              <a:buNone/>
            </a:pPr>
            <a:r>
              <a:rPr lang="ar-SA" dirty="0" smtClean="0"/>
              <a:t>وتتضمن مرحلة </a:t>
            </a:r>
            <a:r>
              <a:rPr lang="ar-SA" dirty="0" smtClean="0"/>
              <a:t>المناقشة </a:t>
            </a:r>
            <a:r>
              <a:rPr lang="ar-SA" dirty="0" err="1" smtClean="0"/>
              <a:t>التنبؤية</a:t>
            </a:r>
            <a:r>
              <a:rPr lang="ar-SA" dirty="0" smtClean="0"/>
              <a:t> </a:t>
            </a:r>
            <a:r>
              <a:rPr lang="ar-SA" dirty="0" smtClean="0"/>
              <a:t>ثلاث خطوات :</a:t>
            </a:r>
          </a:p>
          <a:p>
            <a:r>
              <a:rPr lang="ar-SA" b="1" dirty="0" smtClean="0"/>
              <a:t>الخطوة الأولى التنبؤ:</a:t>
            </a:r>
          </a:p>
          <a:p>
            <a:pPr marL="0" indent="0">
              <a:buNone/>
            </a:pPr>
            <a:r>
              <a:rPr lang="ar-SA" dirty="0" smtClean="0"/>
              <a:t> تقدم للطلاب مشكلة مدونة في أوراق نشاط، وتصاغ هذه المشكلة في صورة </a:t>
            </a:r>
            <a:r>
              <a:rPr lang="ar-SA" dirty="0" err="1" smtClean="0"/>
              <a:t>تنبؤية</a:t>
            </a:r>
            <a:r>
              <a:rPr lang="ar-SA" dirty="0" smtClean="0"/>
              <a:t> تعتمد على الفروض، ويكون ذلك في بدء الدرس بحيث يقوم كل طالب بالتنبؤ بالحل (أي تقديم فروض محتملة للحل)، ووضع تفسير منطقي مكتوب مدعم بالأدلة حتى يتبن الطالب أن لكل فرض بدائل وكل فرض ما يدعمه أو يقوضه.</a:t>
            </a:r>
          </a:p>
        </p:txBody>
      </p:sp>
    </p:spTree>
    <p:extLst>
      <p:ext uri="{BB962C8B-B14F-4D97-AF65-F5344CB8AC3E}">
        <p14:creationId xmlns:p14="http://schemas.microsoft.com/office/powerpoint/2010/main" val="3815961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المرحلة الأولى: المناقشة </a:t>
            </a:r>
            <a:r>
              <a:rPr lang="ar-SA" dirty="0" err="1" smtClean="0"/>
              <a:t>التنبؤية</a:t>
            </a:r>
            <a:endParaRPr lang="ar-SA" dirty="0"/>
          </a:p>
        </p:txBody>
      </p:sp>
      <p:sp>
        <p:nvSpPr>
          <p:cNvPr id="3" name="عنصر نائب للمحتوى 2"/>
          <p:cNvSpPr>
            <a:spLocks noGrp="1"/>
          </p:cNvSpPr>
          <p:nvPr>
            <p:ph idx="1"/>
          </p:nvPr>
        </p:nvSpPr>
        <p:spPr/>
        <p:txBody>
          <a:bodyPr/>
          <a:lstStyle/>
          <a:p>
            <a:pPr marL="0" indent="0">
              <a:buNone/>
            </a:pPr>
            <a:r>
              <a:rPr lang="ar-SA" b="1" dirty="0" smtClean="0"/>
              <a:t>الخطوة الثانية المناقشة </a:t>
            </a:r>
            <a:r>
              <a:rPr lang="ar-SA" dirty="0" smtClean="0"/>
              <a:t>: يتم تكون مجموعة مناقشة صغيرة من الطلاب ، وبعد كتابة التنبؤات، وما يدعمها من أدلة يناقش المعلم كل مجموعة في أدلتها ، ثم يدعوهم للمناظرة فيما بينهم. ويؤدي ذلك إلى تعمقهم في القضايا ومراجعتهم للأفكار أو اجهه الخطأ والصوب في الأفكار والأدلة التي كان بحوزتهم. </a:t>
            </a:r>
          </a:p>
          <a:p>
            <a:endParaRPr lang="ar-SA" dirty="0"/>
          </a:p>
        </p:txBody>
      </p:sp>
    </p:spTree>
    <p:extLst>
      <p:ext uri="{BB962C8B-B14F-4D97-AF65-F5344CB8AC3E}">
        <p14:creationId xmlns:p14="http://schemas.microsoft.com/office/powerpoint/2010/main" val="1884657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المرحلة الأولى: المناقشة </a:t>
            </a:r>
            <a:r>
              <a:rPr lang="ar-SA" dirty="0" err="1" smtClean="0"/>
              <a:t>التنبؤية</a:t>
            </a:r>
            <a:endParaRPr lang="ar-SA" dirty="0"/>
          </a:p>
        </p:txBody>
      </p:sp>
      <p:sp>
        <p:nvSpPr>
          <p:cNvPr id="3" name="عنصر نائب للمحتوى 2"/>
          <p:cNvSpPr>
            <a:spLocks noGrp="1"/>
          </p:cNvSpPr>
          <p:nvPr>
            <p:ph idx="1"/>
          </p:nvPr>
        </p:nvSpPr>
        <p:spPr/>
        <p:txBody>
          <a:bodyPr>
            <a:normAutofit lnSpcReduction="10000"/>
          </a:bodyPr>
          <a:lstStyle/>
          <a:p>
            <a:pPr marL="0" indent="0">
              <a:buNone/>
            </a:pPr>
            <a:r>
              <a:rPr lang="ar-SA" b="1" dirty="0" smtClean="0"/>
              <a:t>الخطوة الثالثة المناظرة </a:t>
            </a:r>
            <a:r>
              <a:rPr lang="ar-SA" dirty="0" smtClean="0"/>
              <a:t>: </a:t>
            </a:r>
          </a:p>
          <a:p>
            <a:pPr marL="0" indent="0">
              <a:buNone/>
            </a:pPr>
            <a:r>
              <a:rPr lang="ar-SA" dirty="0" smtClean="0"/>
              <a:t>يقوم المعلم بتشجيع المناظرة والحوار بين الطلاب ، مما يساعدهم على تبادل الخبرات وإيجاد معنى لها، واكتشاف المفاهيم الخاطئة وتصحيحها من خلال عرض وجهات نظر كل مجموعة ، وتفاعل الطلاب مع بعضها البعض. وتفاعلهم مع المعلم في جو يستم بالاحترام والتفاعل الاجتماعي. </a:t>
            </a:r>
          </a:p>
          <a:p>
            <a:pPr marL="0" indent="0">
              <a:buNone/>
            </a:pPr>
            <a:r>
              <a:rPr lang="ar-SA" dirty="0" smtClean="0"/>
              <a:t>تساعد هذه المرحلة الطلاب على الفهم والتأمل وإيجاد العلاقة بين الخبرة الجديدة والبناء المعرفي القائم بشكل يؤدي إلى تعديل هذا البناء وتنميته. </a:t>
            </a:r>
            <a:endParaRPr lang="ar-SA" dirty="0"/>
          </a:p>
        </p:txBody>
      </p:sp>
    </p:spTree>
    <p:extLst>
      <p:ext uri="{BB962C8B-B14F-4D97-AF65-F5344CB8AC3E}">
        <p14:creationId xmlns:p14="http://schemas.microsoft.com/office/powerpoint/2010/main" val="2902704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المرحلة الثانية: مرحلة الاكتشاف</a:t>
            </a:r>
            <a:endParaRPr lang="ar-SA" dirty="0"/>
          </a:p>
        </p:txBody>
      </p:sp>
      <p:sp>
        <p:nvSpPr>
          <p:cNvPr id="3" name="عنصر نائب للمحتوى 2"/>
          <p:cNvSpPr>
            <a:spLocks noGrp="1"/>
          </p:cNvSpPr>
          <p:nvPr>
            <p:ph idx="1"/>
          </p:nvPr>
        </p:nvSpPr>
        <p:spPr/>
        <p:txBody>
          <a:bodyPr>
            <a:normAutofit/>
          </a:bodyPr>
          <a:lstStyle/>
          <a:p>
            <a:r>
              <a:rPr lang="ar-SA" dirty="0" smtClean="0"/>
              <a:t>يقوم الطلاب في مجموعات عمل يتقصى صحة التنبؤات التي تم وضعها في المرحلة </a:t>
            </a:r>
            <a:r>
              <a:rPr lang="ar-SA" dirty="0" err="1" smtClean="0"/>
              <a:t>الألوى</a:t>
            </a:r>
            <a:r>
              <a:rPr lang="ar-SA" dirty="0" smtClean="0"/>
              <a:t> من خلال الأنشطة المتاحة في هذه المرحلة ، ومن خلال انضمام الطلاب في نشاطات استكشافية ينظمها المعلم لمساعدة الطلاب على استكشاف المفاهيم المجردة إما بالطريقة الاستقرائية او الاستنتاجية، والمعلم في هذه المرحلة هو النموذج التي يتعلم منه الطلاب الاهتمام بالتعمق في البحث عن إجابات </a:t>
            </a:r>
            <a:r>
              <a:rPr lang="ar-SA" dirty="0" err="1" smtClean="0"/>
              <a:t>لاسئلتهم</a:t>
            </a:r>
            <a:r>
              <a:rPr lang="ar-SA" dirty="0" smtClean="0"/>
              <a:t>. </a:t>
            </a:r>
            <a:endParaRPr lang="ar-SA" dirty="0"/>
          </a:p>
        </p:txBody>
      </p:sp>
    </p:spTree>
    <p:extLst>
      <p:ext uri="{BB962C8B-B14F-4D97-AF65-F5344CB8AC3E}">
        <p14:creationId xmlns:p14="http://schemas.microsoft.com/office/powerpoint/2010/main" val="3509717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المرحلة الثالثة: مرحلة تقديم المفهوم</a:t>
            </a:r>
            <a:endParaRPr lang="ar-SA" dirty="0"/>
          </a:p>
        </p:txBody>
      </p:sp>
      <p:sp>
        <p:nvSpPr>
          <p:cNvPr id="3" name="عنصر نائب للمحتوى 2"/>
          <p:cNvSpPr>
            <a:spLocks noGrp="1"/>
          </p:cNvSpPr>
          <p:nvPr>
            <p:ph idx="1"/>
          </p:nvPr>
        </p:nvSpPr>
        <p:spPr/>
        <p:txBody>
          <a:bodyPr/>
          <a:lstStyle/>
          <a:p>
            <a:r>
              <a:rPr lang="ar-SA" dirty="0" smtClean="0"/>
              <a:t>يتم تطوير المفاهيم وتعديلها من خلال تقديم المعلم قراءات مختارة للطلاب، ومن نتائج المناقشات والبيانات التي تم جمعها في المراحل  السابقة ، ومن خلال ربط خبرات الطلاب أثناء التفاعل اللفظي وأثناء المناقشة والمتابعة والعرض. </a:t>
            </a:r>
            <a:endParaRPr lang="ar-SA" dirty="0"/>
          </a:p>
        </p:txBody>
      </p:sp>
    </p:spTree>
    <p:extLst>
      <p:ext uri="{BB962C8B-B14F-4D97-AF65-F5344CB8AC3E}">
        <p14:creationId xmlns:p14="http://schemas.microsoft.com/office/powerpoint/2010/main" val="2700860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المرحلة الرابعة: مرحلة تطبيق المفهوم</a:t>
            </a:r>
            <a:endParaRPr lang="ar-SA" dirty="0"/>
          </a:p>
        </p:txBody>
      </p:sp>
      <p:sp>
        <p:nvSpPr>
          <p:cNvPr id="3" name="عنصر نائب للمحتوى 2"/>
          <p:cNvSpPr>
            <a:spLocks noGrp="1"/>
          </p:cNvSpPr>
          <p:nvPr>
            <p:ph idx="1"/>
          </p:nvPr>
        </p:nvSpPr>
        <p:spPr/>
        <p:txBody>
          <a:bodyPr/>
          <a:lstStyle/>
          <a:p>
            <a:r>
              <a:rPr lang="ar-SA" dirty="0" smtClean="0"/>
              <a:t>يسمح للطلاب بتطبيق المفهوم الجديد في مواقف جديدة واستكشاف مشكلات جديدة وإعادة بحثها، بالإضافة إلى الاجابة على الأسئلة المتصلة بالمفهوم. </a:t>
            </a:r>
            <a:endParaRPr lang="ar-SA" dirty="0"/>
          </a:p>
        </p:txBody>
      </p:sp>
    </p:spTree>
    <p:extLst>
      <p:ext uri="{BB962C8B-B14F-4D97-AF65-F5344CB8AC3E}">
        <p14:creationId xmlns:p14="http://schemas.microsoft.com/office/powerpoint/2010/main" val="2890752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نموذج التعلم بالاكتشاف </a:t>
            </a:r>
            <a:r>
              <a:rPr lang="ar-SA" dirty="0" err="1" smtClean="0"/>
              <a:t>التنبؤي</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2060848"/>
            <a:ext cx="7421149" cy="4045363"/>
          </a:xfrm>
        </p:spPr>
      </p:pic>
    </p:spTree>
    <p:extLst>
      <p:ext uri="{BB962C8B-B14F-4D97-AF65-F5344CB8AC3E}">
        <p14:creationId xmlns:p14="http://schemas.microsoft.com/office/powerpoint/2010/main" val="4089627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أسلوب الاكتشاف في التربية البدنية</a:t>
            </a:r>
            <a:endParaRPr lang="ar-SA" dirty="0"/>
          </a:p>
        </p:txBody>
      </p:sp>
      <p:sp>
        <p:nvSpPr>
          <p:cNvPr id="3" name="عنصر نائب للمحتوى 2"/>
          <p:cNvSpPr>
            <a:spLocks noGrp="1"/>
          </p:cNvSpPr>
          <p:nvPr>
            <p:ph idx="1"/>
          </p:nvPr>
        </p:nvSpPr>
        <p:spPr/>
        <p:txBody>
          <a:bodyPr/>
          <a:lstStyle/>
          <a:p>
            <a:r>
              <a:rPr lang="ar-SA" b="1" dirty="0"/>
              <a:t>ينقسم أسلوب الاكتشاف إلى نوعين وهما الاكتشاف الموجه والاكتشاف المتعدد (الحر</a:t>
            </a:r>
            <a:r>
              <a:rPr lang="ar-SA" b="1" dirty="0" smtClean="0"/>
              <a:t>).</a:t>
            </a:r>
          </a:p>
          <a:p>
            <a:r>
              <a:rPr lang="ar-SA" b="1" dirty="0" smtClean="0"/>
              <a:t>الاكتشاف الموجه : </a:t>
            </a:r>
            <a:r>
              <a:rPr lang="ar-SA" dirty="0" smtClean="0"/>
              <a:t>يقدم فيه المعلم البدائل المتعددة من الحركات ويعطي الطالب فرصة تجريبها جميعاً حتى يتمكن من تحديد الأفضل.</a:t>
            </a:r>
            <a:endParaRPr lang="en-US" dirty="0" smtClean="0"/>
          </a:p>
          <a:p>
            <a:endParaRPr lang="ar-SA" dirty="0"/>
          </a:p>
        </p:txBody>
      </p:sp>
    </p:spTree>
    <p:extLst>
      <p:ext uri="{BB962C8B-B14F-4D97-AF65-F5344CB8AC3E}">
        <p14:creationId xmlns:p14="http://schemas.microsoft.com/office/powerpoint/2010/main" val="199135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طريقة الاكتشاف</a:t>
            </a:r>
            <a:endParaRPr lang="ar-SA" dirty="0"/>
          </a:p>
        </p:txBody>
      </p:sp>
      <p:sp>
        <p:nvSpPr>
          <p:cNvPr id="3" name="عنصر نائب للمحتوى 2"/>
          <p:cNvSpPr>
            <a:spLocks noGrp="1"/>
          </p:cNvSpPr>
          <p:nvPr>
            <p:ph idx="1"/>
          </p:nvPr>
        </p:nvSpPr>
        <p:spPr/>
        <p:txBody>
          <a:bodyPr>
            <a:normAutofit lnSpcReduction="10000"/>
          </a:bodyPr>
          <a:lstStyle/>
          <a:p>
            <a:pPr marL="0" indent="0">
              <a:buNone/>
            </a:pPr>
            <a:r>
              <a:rPr lang="ar-SA" b="1" dirty="0" smtClean="0"/>
              <a:t>المدخل الكشفي </a:t>
            </a:r>
            <a:r>
              <a:rPr lang="en-US" b="1" dirty="0" smtClean="0"/>
              <a:t>Discovery Approach</a:t>
            </a:r>
            <a:endParaRPr lang="ar-SA" b="1" dirty="0" smtClean="0"/>
          </a:p>
          <a:p>
            <a:r>
              <a:rPr lang="ar-SA" dirty="0" smtClean="0"/>
              <a:t>يركز على تربية الطالب ليكون متعلما نشطاً ، يسعى لاكتشاف المفاهيم والمبادئ والقوانين والنظريات الخاصة بمحتوى المادة التعليمية ، بنفسه. </a:t>
            </a:r>
          </a:p>
          <a:p>
            <a:r>
              <a:rPr lang="ar-SA" dirty="0" smtClean="0"/>
              <a:t>يتيح المدخل الكشفي الفرصة أمام الطلاب للتفكير المستقل والحصول على المعرفة بأنفسهم، ويضع الطالب في موقف المكتشف الذي يواجه المشكلات، وعلى الطالب حلها بنفسه، وهو يخطط للحل ويصمم التجارب اللازمة ويجمع البيانات ونظم النتائج ويبوبها ويضع تفسيرا لها.</a:t>
            </a:r>
            <a:endParaRPr lang="ar-SA" dirty="0"/>
          </a:p>
        </p:txBody>
      </p:sp>
    </p:spTree>
    <p:extLst>
      <p:ext uri="{BB962C8B-B14F-4D97-AF65-F5344CB8AC3E}">
        <p14:creationId xmlns:p14="http://schemas.microsoft.com/office/powerpoint/2010/main" val="38581830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بنية أسلوب </a:t>
            </a:r>
            <a:r>
              <a:rPr lang="ar-SA" dirty="0" smtClean="0"/>
              <a:t>الاكتشاف الموجة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376723817"/>
              </p:ext>
            </p:extLst>
          </p:nvPr>
        </p:nvGraphicFramePr>
        <p:xfrm>
          <a:off x="971600" y="2132856"/>
          <a:ext cx="6696744" cy="3096344"/>
        </p:xfrm>
        <a:graphic>
          <a:graphicData uri="http://schemas.openxmlformats.org/drawingml/2006/table">
            <a:tbl>
              <a:tblPr rtl="1" firstRow="1" firstCol="1" lastRow="1" lastCol="1" bandRow="1" bandCol="1">
                <a:tableStyleId>{7E9639D4-E3E2-4D34-9284-5A2195B3D0D7}</a:tableStyleId>
              </a:tblPr>
              <a:tblGrid>
                <a:gridCol w="3298586"/>
                <a:gridCol w="3398158"/>
              </a:tblGrid>
              <a:tr h="774086">
                <a:tc>
                  <a:txBody>
                    <a:bodyPr/>
                    <a:lstStyle/>
                    <a:p>
                      <a:pPr algn="ctr" rtl="1">
                        <a:spcAft>
                          <a:spcPts val="0"/>
                        </a:spcAft>
                      </a:pPr>
                      <a:r>
                        <a:rPr lang="ar-SA" sz="3200" dirty="0">
                          <a:effectLst/>
                        </a:rPr>
                        <a:t>القـرارات</a:t>
                      </a:r>
                      <a:endParaRPr lang="en-US" sz="3200" dirty="0">
                        <a:effectLst/>
                        <a:latin typeface="Arial"/>
                        <a:ea typeface="Times New Roman"/>
                        <a:cs typeface="Simplified Arabic"/>
                      </a:endParaRPr>
                    </a:p>
                  </a:txBody>
                  <a:tcPr marL="68580" marR="68580" marT="0" marB="0"/>
                </a:tc>
                <a:tc>
                  <a:txBody>
                    <a:bodyPr/>
                    <a:lstStyle/>
                    <a:p>
                      <a:pPr algn="ctr" rtl="1">
                        <a:spcAft>
                          <a:spcPts val="0"/>
                        </a:spcAft>
                      </a:pPr>
                      <a:r>
                        <a:rPr lang="ar-SA" sz="3200">
                          <a:effectLst/>
                        </a:rPr>
                        <a:t>متخذ القرار</a:t>
                      </a:r>
                      <a:endParaRPr lang="en-US" sz="3200">
                        <a:effectLst/>
                        <a:latin typeface="Arial"/>
                        <a:ea typeface="Times New Roman"/>
                        <a:cs typeface="Simplified Arabic"/>
                      </a:endParaRPr>
                    </a:p>
                  </a:txBody>
                  <a:tcPr marL="68580" marR="68580" marT="0" marB="0"/>
                </a:tc>
              </a:tr>
              <a:tr h="774086">
                <a:tc>
                  <a:txBody>
                    <a:bodyPr/>
                    <a:lstStyle/>
                    <a:p>
                      <a:pPr algn="ctr" rtl="1">
                        <a:spcAft>
                          <a:spcPts val="0"/>
                        </a:spcAft>
                      </a:pPr>
                      <a:r>
                        <a:rPr lang="ar-SA" sz="3200" dirty="0">
                          <a:effectLst/>
                        </a:rPr>
                        <a:t> قرارات التخطيط</a:t>
                      </a:r>
                      <a:endParaRPr lang="en-US" sz="3200" dirty="0">
                        <a:effectLst/>
                        <a:latin typeface="Arial"/>
                        <a:ea typeface="Times New Roman"/>
                        <a:cs typeface="Simplified Arabic"/>
                      </a:endParaRPr>
                    </a:p>
                  </a:txBody>
                  <a:tcPr marL="68580" marR="68580" marT="0" marB="0"/>
                </a:tc>
                <a:tc>
                  <a:txBody>
                    <a:bodyPr/>
                    <a:lstStyle/>
                    <a:p>
                      <a:pPr algn="ctr" rtl="1">
                        <a:spcAft>
                          <a:spcPts val="0"/>
                        </a:spcAft>
                      </a:pPr>
                      <a:r>
                        <a:rPr lang="ar-SA" sz="3200">
                          <a:effectLst/>
                        </a:rPr>
                        <a:t>المعلم</a:t>
                      </a:r>
                      <a:endParaRPr lang="en-US" sz="3200">
                        <a:effectLst/>
                        <a:latin typeface="Arial"/>
                        <a:ea typeface="Times New Roman"/>
                        <a:cs typeface="Simplified Arabic"/>
                      </a:endParaRPr>
                    </a:p>
                  </a:txBody>
                  <a:tcPr marL="68580" marR="68580" marT="0" marB="0"/>
                </a:tc>
              </a:tr>
              <a:tr h="774086">
                <a:tc>
                  <a:txBody>
                    <a:bodyPr/>
                    <a:lstStyle/>
                    <a:p>
                      <a:pPr algn="ctr" rtl="1">
                        <a:spcAft>
                          <a:spcPts val="0"/>
                        </a:spcAft>
                      </a:pPr>
                      <a:r>
                        <a:rPr lang="ar-SA" sz="3200">
                          <a:effectLst/>
                        </a:rPr>
                        <a:t> قرارات التنفيـذ</a:t>
                      </a:r>
                      <a:endParaRPr lang="en-US" sz="3200">
                        <a:effectLst/>
                        <a:latin typeface="Arial"/>
                        <a:ea typeface="Times New Roman"/>
                        <a:cs typeface="Simplified Arabic"/>
                      </a:endParaRPr>
                    </a:p>
                  </a:txBody>
                  <a:tcPr marL="68580" marR="68580" marT="0" marB="0"/>
                </a:tc>
                <a:tc>
                  <a:txBody>
                    <a:bodyPr/>
                    <a:lstStyle/>
                    <a:p>
                      <a:pPr algn="ctr" rtl="1">
                        <a:spcAft>
                          <a:spcPts val="0"/>
                        </a:spcAft>
                      </a:pPr>
                      <a:r>
                        <a:rPr lang="ar-SA" sz="3200">
                          <a:effectLst/>
                        </a:rPr>
                        <a:t>المعلم - الطالب</a:t>
                      </a:r>
                      <a:endParaRPr lang="en-US" sz="3200">
                        <a:effectLst/>
                        <a:latin typeface="Arial"/>
                        <a:ea typeface="Times New Roman"/>
                        <a:cs typeface="Simplified Arabic"/>
                      </a:endParaRPr>
                    </a:p>
                  </a:txBody>
                  <a:tcPr marL="68580" marR="68580" marT="0" marB="0"/>
                </a:tc>
              </a:tr>
              <a:tr h="774086">
                <a:tc>
                  <a:txBody>
                    <a:bodyPr/>
                    <a:lstStyle/>
                    <a:p>
                      <a:pPr algn="ctr" rtl="1">
                        <a:spcAft>
                          <a:spcPts val="0"/>
                        </a:spcAft>
                      </a:pPr>
                      <a:r>
                        <a:rPr lang="ar-SA" sz="3200">
                          <a:effectLst/>
                        </a:rPr>
                        <a:t> قـرارات التقويم</a:t>
                      </a:r>
                      <a:endParaRPr lang="en-US" sz="3200">
                        <a:effectLst/>
                        <a:latin typeface="Arial"/>
                        <a:ea typeface="Times New Roman"/>
                        <a:cs typeface="Simplified Arabic"/>
                      </a:endParaRPr>
                    </a:p>
                  </a:txBody>
                  <a:tcPr marL="68580" marR="68580" marT="0" marB="0"/>
                </a:tc>
                <a:tc>
                  <a:txBody>
                    <a:bodyPr/>
                    <a:lstStyle/>
                    <a:p>
                      <a:pPr algn="ctr" rtl="1">
                        <a:spcAft>
                          <a:spcPts val="0"/>
                        </a:spcAft>
                      </a:pPr>
                      <a:r>
                        <a:rPr lang="ar-SA" sz="3200" dirty="0">
                          <a:effectLst/>
                        </a:rPr>
                        <a:t>المعلم - الطالب</a:t>
                      </a:r>
                      <a:endParaRPr lang="en-US" sz="3200" dirty="0">
                        <a:effectLst/>
                        <a:latin typeface="Arial"/>
                        <a:ea typeface="Times New Roman"/>
                        <a:cs typeface="Simplified Arabic"/>
                      </a:endParaRPr>
                    </a:p>
                  </a:txBody>
                  <a:tcPr marL="68580" marR="68580" marT="0" marB="0"/>
                </a:tc>
              </a:tr>
            </a:tbl>
          </a:graphicData>
        </a:graphic>
      </p:graphicFrame>
    </p:spTree>
    <p:extLst>
      <p:ext uri="{BB962C8B-B14F-4D97-AF65-F5344CB8AC3E}">
        <p14:creationId xmlns:p14="http://schemas.microsoft.com/office/powerpoint/2010/main" val="30273529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خطوات تنفيذ </a:t>
            </a:r>
            <a:r>
              <a:rPr lang="ar-SA" dirty="0" smtClean="0"/>
              <a:t>الاكتشاف </a:t>
            </a:r>
            <a:r>
              <a:rPr lang="ar-SA" dirty="0" smtClean="0"/>
              <a:t>الموجــه</a:t>
            </a:r>
            <a:endParaRPr lang="ar-SA" dirty="0"/>
          </a:p>
        </p:txBody>
      </p:sp>
      <p:sp>
        <p:nvSpPr>
          <p:cNvPr id="3" name="عنصر نائب للمحتوى 2"/>
          <p:cNvSpPr>
            <a:spLocks noGrp="1"/>
          </p:cNvSpPr>
          <p:nvPr>
            <p:ph idx="1"/>
          </p:nvPr>
        </p:nvSpPr>
        <p:spPr/>
        <p:txBody>
          <a:bodyPr/>
          <a:lstStyle/>
          <a:p>
            <a:pPr marL="514350" lvl="0" indent="-514350">
              <a:buFont typeface="+mj-lt"/>
              <a:buAutoNum type="arabicPeriod"/>
            </a:pPr>
            <a:r>
              <a:rPr lang="ar-SA" dirty="0">
                <a:solidFill>
                  <a:srgbClr val="FF0000"/>
                </a:solidFill>
              </a:rPr>
              <a:t>تحديد الهدف</a:t>
            </a:r>
            <a:r>
              <a:rPr lang="ar-SA" dirty="0"/>
              <a:t>: مثل أن يكتشف الطالب الطريقة الصحيحة للحجل.</a:t>
            </a:r>
            <a:endParaRPr lang="en-US" dirty="0"/>
          </a:p>
          <a:p>
            <a:pPr marL="514350" lvl="0" indent="-514350">
              <a:buFont typeface="+mj-lt"/>
              <a:buAutoNum type="arabicPeriod"/>
            </a:pPr>
            <a:r>
              <a:rPr lang="ar-SA" dirty="0">
                <a:solidFill>
                  <a:srgbClr val="FF0000"/>
                </a:solidFill>
              </a:rPr>
              <a:t>وضع البدائل </a:t>
            </a:r>
            <a:r>
              <a:rPr lang="ar-SA" dirty="0"/>
              <a:t>أو الحركات التي تشبه الحجل متضمنة طريقة الحجل الصحيح.</a:t>
            </a:r>
            <a:endParaRPr lang="en-US" dirty="0"/>
          </a:p>
          <a:p>
            <a:pPr marL="514350" lvl="0" indent="-514350">
              <a:buFont typeface="+mj-lt"/>
              <a:buAutoNum type="arabicPeriod"/>
            </a:pPr>
            <a:r>
              <a:rPr lang="ar-SA" dirty="0">
                <a:solidFill>
                  <a:srgbClr val="FF0000"/>
                </a:solidFill>
              </a:rPr>
              <a:t>يقوم الطالب بأداء المهارة </a:t>
            </a:r>
            <a:r>
              <a:rPr lang="ar-SA" dirty="0"/>
              <a:t>بأوضاع مختلفة على حسب البدائل المعروفة.</a:t>
            </a:r>
            <a:endParaRPr lang="en-US" dirty="0"/>
          </a:p>
          <a:p>
            <a:pPr marL="514350" lvl="0" indent="-514350">
              <a:buFont typeface="+mj-lt"/>
              <a:buAutoNum type="arabicPeriod"/>
            </a:pPr>
            <a:r>
              <a:rPr lang="ar-SA" dirty="0"/>
              <a:t>بعد تجريب جميع الأوضاع يطلب المعلم </a:t>
            </a:r>
            <a:r>
              <a:rPr lang="ar-SA" dirty="0">
                <a:solidFill>
                  <a:srgbClr val="FF0000"/>
                </a:solidFill>
              </a:rPr>
              <a:t>المقارنة</a:t>
            </a:r>
            <a:r>
              <a:rPr lang="ar-SA" dirty="0"/>
              <a:t> بين جميع البدائل.</a:t>
            </a:r>
            <a:endParaRPr lang="en-US" dirty="0"/>
          </a:p>
          <a:p>
            <a:endParaRPr lang="ar-SA" dirty="0"/>
          </a:p>
        </p:txBody>
      </p:sp>
    </p:spTree>
    <p:extLst>
      <p:ext uri="{BB962C8B-B14F-4D97-AF65-F5344CB8AC3E}">
        <p14:creationId xmlns:p14="http://schemas.microsoft.com/office/powerpoint/2010/main" val="732700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خطوات تنفيذ أسلوب الاكتشاف الموجــه</a:t>
            </a:r>
            <a:endParaRPr lang="ar-SA" dirty="0"/>
          </a:p>
        </p:txBody>
      </p:sp>
      <p:sp>
        <p:nvSpPr>
          <p:cNvPr id="3" name="عنصر نائب للمحتوى 2"/>
          <p:cNvSpPr>
            <a:spLocks noGrp="1"/>
          </p:cNvSpPr>
          <p:nvPr>
            <p:ph idx="1"/>
          </p:nvPr>
        </p:nvSpPr>
        <p:spPr/>
        <p:txBody>
          <a:bodyPr/>
          <a:lstStyle/>
          <a:p>
            <a:pPr marL="514350" lvl="0" indent="-514350">
              <a:buFont typeface="+mj-lt"/>
              <a:buAutoNum type="arabicPeriod" startAt="4"/>
            </a:pPr>
            <a:r>
              <a:rPr lang="ar-SA" dirty="0">
                <a:solidFill>
                  <a:srgbClr val="FF0000"/>
                </a:solidFill>
              </a:rPr>
              <a:t>يسأل المعلم </a:t>
            </a:r>
            <a:r>
              <a:rPr lang="ar-SA" dirty="0"/>
              <a:t>الطالب ما الطريقة الصحيحة للحجل.</a:t>
            </a:r>
            <a:endParaRPr lang="en-US" dirty="0"/>
          </a:p>
          <a:p>
            <a:pPr marL="514350" lvl="0" indent="-514350">
              <a:buFont typeface="+mj-lt"/>
              <a:buAutoNum type="arabicPeriod" startAt="4"/>
            </a:pPr>
            <a:r>
              <a:rPr lang="ar-SA" dirty="0">
                <a:solidFill>
                  <a:srgbClr val="FF0000"/>
                </a:solidFill>
              </a:rPr>
              <a:t>يرجع المعلم الطريقة الصحيحة </a:t>
            </a:r>
            <a:r>
              <a:rPr lang="ar-SA" dirty="0"/>
              <a:t>للحجل بطريقة منطقية مثل: الحجل لأبعد مسافة في كل وضع، لذا يقوم المعلم بعمل سباق الحجل، من هذه الأوضاع حتى يتأكد الطالب من الوضع الصحيح أو الطريقة الصحيحة للحجل.</a:t>
            </a:r>
            <a:endParaRPr lang="en-US" dirty="0"/>
          </a:p>
          <a:p>
            <a:pPr marL="514350" lvl="0" indent="-514350">
              <a:buFont typeface="+mj-lt"/>
              <a:buAutoNum type="arabicPeriod" startAt="4"/>
            </a:pPr>
            <a:r>
              <a:rPr lang="ar-SA" dirty="0">
                <a:solidFill>
                  <a:srgbClr val="FF0000"/>
                </a:solidFill>
              </a:rPr>
              <a:t>يمارس الطالب مهارة </a:t>
            </a:r>
            <a:r>
              <a:rPr lang="ar-SA" dirty="0"/>
              <a:t>الحجل بالطريقة الصحيحة للوصول إلى درجة الإتقان.</a:t>
            </a:r>
            <a:endParaRPr lang="en-US" dirty="0"/>
          </a:p>
          <a:p>
            <a:pPr marL="514350" indent="-514350">
              <a:buFont typeface="+mj-lt"/>
              <a:buAutoNum type="arabicPeriod" startAt="4"/>
            </a:pPr>
            <a:endParaRPr lang="ar-SA" dirty="0"/>
          </a:p>
        </p:txBody>
      </p:sp>
    </p:spTree>
    <p:extLst>
      <p:ext uri="{BB962C8B-B14F-4D97-AF65-F5344CB8AC3E}">
        <p14:creationId xmlns:p14="http://schemas.microsoft.com/office/powerpoint/2010/main" val="15445490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نموذج التدريس بأسلوب الاكتشاف </a:t>
            </a:r>
            <a:r>
              <a:rPr lang="ar-SA" dirty="0" smtClean="0"/>
              <a:t>الموجه</a:t>
            </a:r>
            <a:endParaRPr lang="ar-SA" dirty="0"/>
          </a:p>
        </p:txBody>
      </p:sp>
      <p:sp>
        <p:nvSpPr>
          <p:cNvPr id="3" name="عنصر نائب للمحتوى 2"/>
          <p:cNvSpPr>
            <a:spLocks noGrp="1"/>
          </p:cNvSpPr>
          <p:nvPr>
            <p:ph idx="1"/>
          </p:nvPr>
        </p:nvSpPr>
        <p:spPr/>
        <p:txBody>
          <a:bodyPr>
            <a:normAutofit/>
          </a:bodyPr>
          <a:lstStyle/>
          <a:p>
            <a:r>
              <a:rPr lang="ar-SA" sz="2800" u="sng" dirty="0"/>
              <a:t>المهارة- الوثب من الثبات ( حركات أساسية).</a:t>
            </a:r>
            <a:endParaRPr lang="en-US" sz="2800" dirty="0"/>
          </a:p>
          <a:p>
            <a:r>
              <a:rPr lang="ar-SA" sz="2800" dirty="0"/>
              <a:t>الوثب من المهارات الحركية الأساسية الانتقالية مفهوم الوثب.</a:t>
            </a:r>
            <a:endParaRPr lang="en-US" sz="2800" dirty="0"/>
          </a:p>
          <a:p>
            <a:r>
              <a:rPr lang="ar-SA" sz="2800" dirty="0"/>
              <a:t>طريقة الأداء:</a:t>
            </a:r>
            <a:endParaRPr lang="en-US" sz="2800" dirty="0"/>
          </a:p>
          <a:p>
            <a:pPr lvl="0"/>
            <a:r>
              <a:rPr lang="ar-SA" sz="2800" dirty="0"/>
              <a:t>مرجحة الذراعين من الخلف إلى الأمام ثم إلى الخلف.</a:t>
            </a:r>
            <a:endParaRPr lang="en-US" sz="2800" dirty="0"/>
          </a:p>
          <a:p>
            <a:pPr lvl="0"/>
            <a:r>
              <a:rPr lang="ar-SA" sz="2800" dirty="0"/>
              <a:t>الارتقاء بالقدمين معاً والهبوط على القدمين.</a:t>
            </a:r>
            <a:endParaRPr lang="en-US" sz="2800" dirty="0"/>
          </a:p>
          <a:p>
            <a:pPr lvl="0"/>
            <a:r>
              <a:rPr lang="ar-SA" sz="2800" dirty="0"/>
              <a:t>يكون الهبوط بخفة على الجزء الأمامي من باطن القدم مع ثني الركبتين.</a:t>
            </a:r>
            <a:endParaRPr lang="en-US" sz="2800" dirty="0"/>
          </a:p>
        </p:txBody>
      </p:sp>
    </p:spTree>
    <p:extLst>
      <p:ext uri="{BB962C8B-B14F-4D97-AF65-F5344CB8AC3E}">
        <p14:creationId xmlns:p14="http://schemas.microsoft.com/office/powerpoint/2010/main" val="3086164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نموذج التدريس بأسلوب الاكتشاف الموجه</a:t>
            </a:r>
            <a:endParaRPr lang="ar-SA" dirty="0"/>
          </a:p>
        </p:txBody>
      </p:sp>
      <p:sp>
        <p:nvSpPr>
          <p:cNvPr id="3" name="عنصر نائب للمحتوى 2"/>
          <p:cNvSpPr>
            <a:spLocks noGrp="1"/>
          </p:cNvSpPr>
          <p:nvPr>
            <p:ph idx="1"/>
          </p:nvPr>
        </p:nvSpPr>
        <p:spPr/>
        <p:txBody>
          <a:bodyPr>
            <a:normAutofit lnSpcReduction="10000"/>
          </a:bodyPr>
          <a:lstStyle/>
          <a:p>
            <a:r>
              <a:rPr lang="ar-SA" sz="3600" dirty="0" smtClean="0">
                <a:solidFill>
                  <a:srgbClr val="FF0000"/>
                </a:solidFill>
              </a:rPr>
              <a:t>البدائل</a:t>
            </a:r>
            <a:r>
              <a:rPr lang="ar-SA" sz="3600" dirty="0">
                <a:solidFill>
                  <a:srgbClr val="FF0000"/>
                </a:solidFill>
              </a:rPr>
              <a:t>:</a:t>
            </a:r>
            <a:endParaRPr lang="en-US" sz="3600" dirty="0">
              <a:solidFill>
                <a:srgbClr val="FF0000"/>
              </a:solidFill>
            </a:endParaRPr>
          </a:p>
          <a:p>
            <a:pPr marL="514350" lvl="0" indent="-514350">
              <a:buFont typeface="+mj-lt"/>
              <a:buAutoNum type="arabicPeriod"/>
            </a:pPr>
            <a:r>
              <a:rPr lang="ar-SA" dirty="0"/>
              <a:t>وقوف الوثب في المكان بالقدمين معاً.</a:t>
            </a:r>
            <a:endParaRPr lang="en-US" dirty="0"/>
          </a:p>
          <a:p>
            <a:pPr marL="514350" lvl="0" indent="-514350">
              <a:buFont typeface="+mj-lt"/>
              <a:buAutoNum type="arabicPeriod"/>
            </a:pPr>
            <a:r>
              <a:rPr lang="ar-SA" dirty="0"/>
              <a:t>وقوف ثبات الوسط الوثب أماماً.</a:t>
            </a:r>
            <a:endParaRPr lang="en-US" dirty="0"/>
          </a:p>
          <a:p>
            <a:pPr marL="514350" lvl="0" indent="-514350">
              <a:buFont typeface="+mj-lt"/>
              <a:buAutoNum type="arabicPeriod"/>
            </a:pPr>
            <a:r>
              <a:rPr lang="ar-SA" dirty="0"/>
              <a:t>وقوف الذراعين أماماً مع الوثب للأمام.</a:t>
            </a:r>
            <a:endParaRPr lang="en-US" dirty="0"/>
          </a:p>
          <a:p>
            <a:pPr marL="514350" lvl="0" indent="-514350">
              <a:buFont typeface="+mj-lt"/>
              <a:buAutoNum type="arabicPeriod"/>
            </a:pPr>
            <a:r>
              <a:rPr lang="ar-SA" dirty="0"/>
              <a:t>وقوف الذراعين جانباً – الوثب للأمام.</a:t>
            </a:r>
            <a:endParaRPr lang="en-US" dirty="0"/>
          </a:p>
          <a:p>
            <a:pPr marL="514350" lvl="0" indent="-514350">
              <a:buFont typeface="+mj-lt"/>
              <a:buAutoNum type="arabicPeriod"/>
            </a:pPr>
            <a:r>
              <a:rPr lang="ar-SA" dirty="0"/>
              <a:t>وقوف ثني الركبتين الوثب للأمام.</a:t>
            </a:r>
            <a:endParaRPr lang="en-US" dirty="0"/>
          </a:p>
          <a:p>
            <a:pPr marL="514350" lvl="0" indent="-514350">
              <a:buFont typeface="+mj-lt"/>
              <a:buAutoNum type="arabicPeriod"/>
            </a:pPr>
            <a:r>
              <a:rPr lang="ar-SA" dirty="0"/>
              <a:t>وقوف ثني الركبتين ثم مرجحة الذراعين من الخلف إلى الأمام ثم الوثب للأمام.</a:t>
            </a:r>
            <a:endParaRPr lang="en-US" dirty="0"/>
          </a:p>
          <a:p>
            <a:endParaRPr lang="ar-SA" dirty="0"/>
          </a:p>
        </p:txBody>
      </p:sp>
    </p:spTree>
    <p:extLst>
      <p:ext uri="{BB962C8B-B14F-4D97-AF65-F5344CB8AC3E}">
        <p14:creationId xmlns:p14="http://schemas.microsoft.com/office/powerpoint/2010/main" val="22565835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نموذج التدريس بأسلوب الاكتشاف الموجه</a:t>
            </a:r>
            <a:endParaRPr lang="ar-SA" dirty="0"/>
          </a:p>
        </p:txBody>
      </p:sp>
      <p:sp>
        <p:nvSpPr>
          <p:cNvPr id="3" name="عنصر نائب للمحتوى 2"/>
          <p:cNvSpPr>
            <a:spLocks noGrp="1"/>
          </p:cNvSpPr>
          <p:nvPr>
            <p:ph idx="1"/>
          </p:nvPr>
        </p:nvSpPr>
        <p:spPr/>
        <p:txBody>
          <a:bodyPr>
            <a:normAutofit fontScale="92500" lnSpcReduction="10000"/>
          </a:bodyPr>
          <a:lstStyle/>
          <a:p>
            <a:pPr lvl="0"/>
            <a:r>
              <a:rPr lang="ar-SA" dirty="0"/>
              <a:t>يقوم </a:t>
            </a:r>
            <a:r>
              <a:rPr lang="ar-SA" dirty="0">
                <a:solidFill>
                  <a:srgbClr val="FF0000"/>
                </a:solidFill>
              </a:rPr>
              <a:t>الطالب بتجريب </a:t>
            </a:r>
            <a:r>
              <a:rPr lang="ar-SA" dirty="0"/>
              <a:t>جميع البدائل المقدمة من المعلم.</a:t>
            </a:r>
            <a:endParaRPr lang="en-US" dirty="0"/>
          </a:p>
          <a:p>
            <a:pPr lvl="0"/>
            <a:r>
              <a:rPr lang="ar-SA" dirty="0"/>
              <a:t>يسأل المعلم الطـالب أي من هذه البدائل يستطيع الوثب بها إلى أبعد مسافة (طبعاً الواجب الصحيح هو رقم (6).</a:t>
            </a:r>
            <a:endParaRPr lang="en-US" dirty="0"/>
          </a:p>
          <a:p>
            <a:pPr lvl="0"/>
            <a:r>
              <a:rPr lang="ar-SA" dirty="0"/>
              <a:t>ربما </a:t>
            </a:r>
            <a:r>
              <a:rPr lang="ar-SA" dirty="0" smtClean="0"/>
              <a:t>سيدع </a:t>
            </a:r>
            <a:r>
              <a:rPr lang="ar-SA" dirty="0"/>
              <a:t>المعلم طالب أو أكثر يؤيدون مثال الحركة رقم (3) لذلك يجب على المعلم أن يوضح أن الطريقة رقم (6) هي الصحيحة بأسلوب منطقي وعمل مقنع من خلال جعل الطالب في عملية تجريب (مثال) يقوم الطالب بالوثب مرة بطريقة رقم (3) ومرة بطريقة رقم (6) سيجد أنه إذا استعمل الطريقة رقم (6) سيثب مسافة أطول بمعنى يعطي المعلم الطالب الفرصة للتجريب.</a:t>
            </a:r>
            <a:endParaRPr lang="en-US" dirty="0"/>
          </a:p>
          <a:p>
            <a:endParaRPr lang="ar-SA" dirty="0"/>
          </a:p>
        </p:txBody>
      </p:sp>
    </p:spTree>
    <p:extLst>
      <p:ext uri="{BB962C8B-B14F-4D97-AF65-F5344CB8AC3E}">
        <p14:creationId xmlns:p14="http://schemas.microsoft.com/office/powerpoint/2010/main" val="29283693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92629255"/>
              </p:ext>
            </p:extLst>
          </p:nvPr>
        </p:nvGraphicFramePr>
        <p:xfrm>
          <a:off x="457200" y="332657"/>
          <a:ext cx="8229600" cy="6195865"/>
        </p:xfrm>
        <a:graphic>
          <a:graphicData uri="http://schemas.openxmlformats.org/drawingml/2006/table">
            <a:tbl>
              <a:tblPr rtl="1" firstRow="1" firstCol="1" lastRow="1" lastCol="1" bandRow="1" bandCol="1">
                <a:tableStyleId>{5C22544A-7EE6-4342-B048-85BDC9FD1C3A}</a:tableStyleId>
              </a:tblPr>
              <a:tblGrid>
                <a:gridCol w="575636"/>
                <a:gridCol w="818096"/>
                <a:gridCol w="4681758"/>
                <a:gridCol w="953000"/>
                <a:gridCol w="1201110"/>
              </a:tblGrid>
              <a:tr h="343705">
                <a:tc>
                  <a:txBody>
                    <a:bodyPr/>
                    <a:lstStyle/>
                    <a:p>
                      <a:pPr algn="ctr" rtl="1">
                        <a:lnSpc>
                          <a:spcPts val="1200"/>
                        </a:lnSpc>
                        <a:spcAft>
                          <a:spcPts val="0"/>
                        </a:spcAft>
                      </a:pPr>
                      <a:r>
                        <a:rPr lang="ar-SA" sz="1600" dirty="0">
                          <a:effectLst/>
                        </a:rPr>
                        <a:t>أقسام </a:t>
                      </a:r>
                      <a:r>
                        <a:rPr lang="ar-SA" sz="1600" dirty="0" smtClean="0">
                          <a:effectLst/>
                        </a:rPr>
                        <a:t>الدرس</a:t>
                      </a:r>
                      <a:endParaRPr lang="en-US" sz="1600" dirty="0">
                        <a:effectLst/>
                        <a:latin typeface="Arial"/>
                        <a:ea typeface="Times New Roman"/>
                        <a:cs typeface="Simplified Arabic"/>
                      </a:endParaRPr>
                    </a:p>
                  </a:txBody>
                  <a:tcPr marL="67282" marR="67282" marT="0" marB="0" anchor="ctr"/>
                </a:tc>
                <a:tc>
                  <a:txBody>
                    <a:bodyPr/>
                    <a:lstStyle/>
                    <a:p>
                      <a:pPr algn="ctr" rtl="1">
                        <a:lnSpc>
                          <a:spcPts val="1200"/>
                        </a:lnSpc>
                        <a:spcAft>
                          <a:spcPts val="0"/>
                        </a:spcAft>
                      </a:pPr>
                      <a:r>
                        <a:rPr lang="ar-SA" sz="1600" dirty="0">
                          <a:effectLst/>
                        </a:rPr>
                        <a:t>عناصر الدرس</a:t>
                      </a:r>
                      <a:endParaRPr lang="en-US" sz="1600" dirty="0">
                        <a:effectLst/>
                        <a:latin typeface="Arial"/>
                        <a:ea typeface="Times New Roman"/>
                        <a:cs typeface="Simplified Arabic"/>
                      </a:endParaRPr>
                    </a:p>
                  </a:txBody>
                  <a:tcPr marL="67282" marR="67282" marT="0" marB="0" anchor="ctr"/>
                </a:tc>
                <a:tc>
                  <a:txBody>
                    <a:bodyPr/>
                    <a:lstStyle/>
                    <a:p>
                      <a:pPr algn="ctr" rtl="1">
                        <a:spcAft>
                          <a:spcPts val="0"/>
                        </a:spcAft>
                      </a:pPr>
                      <a:r>
                        <a:rPr lang="ar-SA" sz="1600" dirty="0">
                          <a:effectLst/>
                        </a:rPr>
                        <a:t>إجــراءات الــدرس</a:t>
                      </a:r>
                      <a:endParaRPr lang="en-US" sz="1600" dirty="0">
                        <a:effectLst/>
                        <a:latin typeface="Arial"/>
                        <a:ea typeface="Times New Roman"/>
                        <a:cs typeface="Simplified Arabic"/>
                      </a:endParaRPr>
                    </a:p>
                  </a:txBody>
                  <a:tcPr marL="67282" marR="67282" marT="0" marB="0" anchor="ctr"/>
                </a:tc>
                <a:tc>
                  <a:txBody>
                    <a:bodyPr/>
                    <a:lstStyle/>
                    <a:p>
                      <a:pPr algn="ctr" rtl="1">
                        <a:lnSpc>
                          <a:spcPts val="1200"/>
                        </a:lnSpc>
                        <a:spcAft>
                          <a:spcPts val="0"/>
                        </a:spcAft>
                      </a:pPr>
                      <a:r>
                        <a:rPr lang="ar-SA" sz="1600" dirty="0">
                          <a:effectLst/>
                        </a:rPr>
                        <a:t>المواد التعليمية</a:t>
                      </a:r>
                      <a:endParaRPr lang="en-US" sz="1600" dirty="0">
                        <a:effectLst/>
                        <a:latin typeface="Arial"/>
                        <a:ea typeface="Times New Roman"/>
                        <a:cs typeface="Simplified Arabic"/>
                      </a:endParaRPr>
                    </a:p>
                  </a:txBody>
                  <a:tcPr marL="67282" marR="67282" marT="0" marB="0" anchor="ctr"/>
                </a:tc>
                <a:tc>
                  <a:txBody>
                    <a:bodyPr/>
                    <a:lstStyle/>
                    <a:p>
                      <a:pPr algn="ctr" rtl="1">
                        <a:spcAft>
                          <a:spcPts val="0"/>
                        </a:spcAft>
                      </a:pPr>
                      <a:r>
                        <a:rPr lang="ar-SA" sz="1600" dirty="0">
                          <a:effectLst/>
                        </a:rPr>
                        <a:t>تقويم التعليم</a:t>
                      </a:r>
                      <a:endParaRPr lang="en-US" sz="1600" dirty="0">
                        <a:effectLst/>
                        <a:latin typeface="Arial"/>
                        <a:ea typeface="Times New Roman"/>
                        <a:cs typeface="Simplified Arabic"/>
                      </a:endParaRPr>
                    </a:p>
                  </a:txBody>
                  <a:tcPr marL="67282" marR="67282" marT="0" marB="0" anchor="ctr"/>
                </a:tc>
              </a:tr>
              <a:tr h="713121">
                <a:tc rowSpan="2">
                  <a:txBody>
                    <a:bodyPr/>
                    <a:lstStyle/>
                    <a:p>
                      <a:pPr marL="71755" marR="71755" algn="ctr" rtl="1">
                        <a:spcAft>
                          <a:spcPts val="0"/>
                        </a:spcAft>
                      </a:pPr>
                      <a:r>
                        <a:rPr lang="ar-SA" sz="1600">
                          <a:effectLst/>
                        </a:rPr>
                        <a:t>التمهـــــــيدي</a:t>
                      </a:r>
                      <a:endParaRPr lang="en-US" sz="1600">
                        <a:effectLst/>
                        <a:latin typeface="Arial"/>
                        <a:ea typeface="Times New Roman"/>
                        <a:cs typeface="Simplified Arabic"/>
                      </a:endParaRPr>
                    </a:p>
                  </a:txBody>
                  <a:tcPr marL="67282" marR="67282" marT="0" marB="0" vert="vert270"/>
                </a:tc>
                <a:tc>
                  <a:txBody>
                    <a:bodyPr/>
                    <a:lstStyle/>
                    <a:p>
                      <a:pPr algn="ctr" rtl="1">
                        <a:spcAft>
                          <a:spcPts val="0"/>
                        </a:spcAft>
                      </a:pPr>
                      <a:r>
                        <a:rPr lang="ar-SA" sz="1600" b="0" dirty="0">
                          <a:effectLst/>
                        </a:rPr>
                        <a:t>التهيئة</a:t>
                      </a:r>
                      <a:endParaRPr lang="en-US" sz="1600" b="0" dirty="0">
                        <a:effectLst/>
                        <a:latin typeface="Arial"/>
                        <a:ea typeface="Times New Roman"/>
                        <a:cs typeface="Simplified Arabic"/>
                      </a:endParaRPr>
                    </a:p>
                  </a:txBody>
                  <a:tcPr marL="67282" marR="67282" marT="0" marB="0" anchor="ctr"/>
                </a:tc>
                <a:tc>
                  <a:txBody>
                    <a:bodyPr/>
                    <a:lstStyle/>
                    <a:p>
                      <a:pPr algn="justLow" rtl="1">
                        <a:spcAft>
                          <a:spcPts val="0"/>
                        </a:spcAft>
                      </a:pPr>
                      <a:r>
                        <a:rPr lang="ar-SA" sz="1600" b="1" dirty="0">
                          <a:solidFill>
                            <a:srgbClr val="FF0000"/>
                          </a:solidFill>
                          <a:effectLst/>
                        </a:rPr>
                        <a:t>تمارين إطالة      </a:t>
                      </a:r>
                      <a:endParaRPr lang="ar-SA" sz="1600" b="1" dirty="0" smtClean="0">
                        <a:solidFill>
                          <a:srgbClr val="FF0000"/>
                        </a:solidFill>
                        <a:effectLst/>
                      </a:endParaRPr>
                    </a:p>
                    <a:p>
                      <a:pPr algn="justLow" rtl="1">
                        <a:spcAft>
                          <a:spcPts val="0"/>
                        </a:spcAft>
                      </a:pPr>
                      <a:r>
                        <a:rPr lang="ar-SA" sz="1600" b="1" dirty="0" smtClean="0">
                          <a:solidFill>
                            <a:srgbClr val="FF0000"/>
                          </a:solidFill>
                          <a:effectLst/>
                        </a:rPr>
                        <a:t>الأسلوب </a:t>
                      </a:r>
                      <a:r>
                        <a:rPr lang="ar-SA" sz="1600" b="1" dirty="0">
                          <a:solidFill>
                            <a:srgbClr val="FF0000"/>
                          </a:solidFill>
                          <a:effectLst/>
                        </a:rPr>
                        <a:t>المستخدم بالعرض والتوضيح</a:t>
                      </a:r>
                      <a:endParaRPr lang="en-US" sz="1600" b="1" dirty="0">
                        <a:solidFill>
                          <a:srgbClr val="FF0000"/>
                        </a:solidFill>
                        <a:effectLst/>
                      </a:endParaRPr>
                    </a:p>
                    <a:p>
                      <a:pPr algn="justLow" rtl="1">
                        <a:spcAft>
                          <a:spcPts val="0"/>
                        </a:spcAft>
                      </a:pPr>
                      <a:r>
                        <a:rPr lang="ar-SA" sz="1600" dirty="0">
                          <a:effectLst/>
                        </a:rPr>
                        <a:t>لعبة: كرة الساعة.</a:t>
                      </a:r>
                      <a:endParaRPr lang="en-US" sz="1600" dirty="0">
                        <a:effectLst/>
                        <a:latin typeface="Arial"/>
                        <a:ea typeface="Times New Roman"/>
                        <a:cs typeface="Simplified Arabic"/>
                      </a:endParaRPr>
                    </a:p>
                  </a:txBody>
                  <a:tcPr marL="67282" marR="67282" marT="0" marB="0"/>
                </a:tc>
                <a:tc>
                  <a:txBody>
                    <a:bodyPr/>
                    <a:lstStyle/>
                    <a:p>
                      <a:pPr algn="justLow" rtl="1">
                        <a:spcAft>
                          <a:spcPts val="0"/>
                        </a:spcAft>
                      </a:pPr>
                      <a:r>
                        <a:rPr lang="ar-SA" sz="1600">
                          <a:effectLst/>
                        </a:rPr>
                        <a:t> </a:t>
                      </a:r>
                      <a:endParaRPr lang="en-US" sz="1600">
                        <a:effectLst/>
                        <a:latin typeface="Arial"/>
                        <a:ea typeface="Times New Roman"/>
                        <a:cs typeface="Simplified Arabic"/>
                      </a:endParaRPr>
                    </a:p>
                  </a:txBody>
                  <a:tcPr marL="67282" marR="67282" marT="0" marB="0"/>
                </a:tc>
                <a:tc>
                  <a:txBody>
                    <a:bodyPr/>
                    <a:lstStyle/>
                    <a:p>
                      <a:pPr algn="justLow" rtl="1">
                        <a:spcAft>
                          <a:spcPts val="0"/>
                        </a:spcAft>
                      </a:pPr>
                      <a:r>
                        <a:rPr lang="ar-SA" sz="1600" dirty="0">
                          <a:effectLst/>
                        </a:rPr>
                        <a:t>محاولة تفادي الكرة</a:t>
                      </a:r>
                      <a:endParaRPr lang="en-US" sz="1600" dirty="0">
                        <a:effectLst/>
                        <a:latin typeface="Arial"/>
                        <a:ea typeface="Times New Roman"/>
                        <a:cs typeface="Simplified Arabic"/>
                      </a:endParaRPr>
                    </a:p>
                  </a:txBody>
                  <a:tcPr marL="67282" marR="67282" marT="0" marB="0" anchor="ctr"/>
                </a:tc>
              </a:tr>
              <a:tr h="1426242">
                <a:tc vMerge="1">
                  <a:txBody>
                    <a:bodyPr/>
                    <a:lstStyle/>
                    <a:p>
                      <a:pPr rtl="1"/>
                      <a:endParaRPr lang="ar-SA"/>
                    </a:p>
                  </a:txBody>
                  <a:tcPr/>
                </a:tc>
                <a:tc>
                  <a:txBody>
                    <a:bodyPr/>
                    <a:lstStyle/>
                    <a:p>
                      <a:pPr marL="71755" marR="71755" algn="ctr" rtl="1">
                        <a:spcAft>
                          <a:spcPts val="0"/>
                        </a:spcAft>
                      </a:pPr>
                      <a:r>
                        <a:rPr lang="ar-SA" sz="1400" b="0" dirty="0" smtClean="0">
                          <a:effectLst/>
                        </a:rPr>
                        <a:t>التمرينات</a:t>
                      </a:r>
                      <a:endParaRPr lang="en-US" sz="1400" b="0" dirty="0">
                        <a:effectLst/>
                        <a:latin typeface="Arial"/>
                        <a:ea typeface="Times New Roman"/>
                        <a:cs typeface="Simplified Arabic"/>
                      </a:endParaRPr>
                    </a:p>
                  </a:txBody>
                  <a:tcPr marL="67282" marR="67282" marT="0" marB="0" anchor="ctr"/>
                </a:tc>
                <a:tc>
                  <a:txBody>
                    <a:bodyPr/>
                    <a:lstStyle/>
                    <a:p>
                      <a:pPr algn="justLow" rtl="1">
                        <a:spcAft>
                          <a:spcPts val="0"/>
                        </a:spcAft>
                      </a:pPr>
                      <a:r>
                        <a:rPr lang="ar-SA" sz="1600" b="1" dirty="0">
                          <a:solidFill>
                            <a:srgbClr val="FF0000"/>
                          </a:solidFill>
                          <a:effectLst/>
                        </a:rPr>
                        <a:t>تدريب دائري </a:t>
                      </a:r>
                      <a:endParaRPr lang="ar-SA" sz="1600" b="1" dirty="0" smtClean="0">
                        <a:solidFill>
                          <a:srgbClr val="FF0000"/>
                        </a:solidFill>
                        <a:effectLst/>
                      </a:endParaRPr>
                    </a:p>
                    <a:p>
                      <a:pPr algn="justLow" rtl="1">
                        <a:spcAft>
                          <a:spcPts val="0"/>
                        </a:spcAft>
                      </a:pPr>
                      <a:r>
                        <a:rPr lang="ar-SA" sz="1600" b="1" dirty="0" smtClean="0">
                          <a:solidFill>
                            <a:srgbClr val="FF0000"/>
                          </a:solidFill>
                          <a:effectLst/>
                        </a:rPr>
                        <a:t>الأسلوب </a:t>
                      </a:r>
                      <a:r>
                        <a:rPr lang="ar-SA" sz="1600" b="1" dirty="0">
                          <a:solidFill>
                            <a:srgbClr val="FF0000"/>
                          </a:solidFill>
                          <a:effectLst/>
                        </a:rPr>
                        <a:t>المستخدم بالعرض التوضيحي</a:t>
                      </a:r>
                      <a:endParaRPr lang="en-US" sz="1600" b="1" dirty="0">
                        <a:solidFill>
                          <a:srgbClr val="FF0000"/>
                        </a:solidFill>
                        <a:effectLst/>
                      </a:endParaRPr>
                    </a:p>
                    <a:p>
                      <a:pPr marL="285750" indent="-285750" algn="justLow" rtl="1">
                        <a:spcAft>
                          <a:spcPts val="0"/>
                        </a:spcAft>
                        <a:buFont typeface="Arial" panose="020B0604020202020204" pitchFamily="34" charset="0"/>
                        <a:buChar char="•"/>
                      </a:pPr>
                      <a:r>
                        <a:rPr lang="ar-SA" sz="1600" dirty="0">
                          <a:effectLst/>
                        </a:rPr>
                        <a:t>(وقوف) الجري المتعرج بين الأقماع</a:t>
                      </a:r>
                      <a:endParaRPr lang="en-US" sz="1600" dirty="0">
                        <a:effectLst/>
                      </a:endParaRPr>
                    </a:p>
                    <a:p>
                      <a:pPr marL="285750" indent="-285750" algn="justLow" rtl="1">
                        <a:spcAft>
                          <a:spcPts val="0"/>
                        </a:spcAft>
                        <a:buFont typeface="Arial" panose="020B0604020202020204" pitchFamily="34" charset="0"/>
                        <a:buChar char="•"/>
                      </a:pPr>
                      <a:r>
                        <a:rPr lang="ar-SA" sz="1600" dirty="0">
                          <a:effectLst/>
                        </a:rPr>
                        <a:t>(وقوف- ثبات الوسط) الوثب داخل الأطواق</a:t>
                      </a:r>
                      <a:endParaRPr lang="en-US" sz="1600" dirty="0">
                        <a:effectLst/>
                      </a:endParaRPr>
                    </a:p>
                    <a:p>
                      <a:pPr marL="285750" indent="-285750" algn="justLow" rtl="1">
                        <a:spcAft>
                          <a:spcPts val="0"/>
                        </a:spcAft>
                        <a:buFont typeface="Arial" panose="020B0604020202020204" pitchFamily="34" charset="0"/>
                        <a:buChar char="•"/>
                      </a:pPr>
                      <a:r>
                        <a:rPr lang="ar-SA" sz="1600" dirty="0">
                          <a:effectLst/>
                        </a:rPr>
                        <a:t>(وقوف) الجري جانباً للمس الكرات</a:t>
                      </a:r>
                      <a:endParaRPr lang="en-US" sz="1600" dirty="0">
                        <a:effectLst/>
                      </a:endParaRPr>
                    </a:p>
                    <a:p>
                      <a:pPr marL="285750" indent="-285750" algn="justLow" rtl="1">
                        <a:spcAft>
                          <a:spcPts val="0"/>
                        </a:spcAft>
                        <a:buFont typeface="Arial" panose="020B0604020202020204" pitchFamily="34" charset="0"/>
                        <a:buChar char="•"/>
                      </a:pPr>
                      <a:r>
                        <a:rPr lang="ar-SA" sz="1600" dirty="0">
                          <a:effectLst/>
                        </a:rPr>
                        <a:t>(وقوف – مواجه) محاولة لمس ركبة الزميل (..)</a:t>
                      </a:r>
                      <a:endParaRPr lang="en-US" sz="1600" dirty="0">
                        <a:effectLst/>
                        <a:latin typeface="Arial"/>
                        <a:ea typeface="Times New Roman"/>
                        <a:cs typeface="Simplified Arabic"/>
                      </a:endParaRPr>
                    </a:p>
                  </a:txBody>
                  <a:tcPr marL="67282" marR="67282" marT="0" marB="0"/>
                </a:tc>
                <a:tc>
                  <a:txBody>
                    <a:bodyPr/>
                    <a:lstStyle/>
                    <a:p>
                      <a:pPr algn="justLow" rtl="1">
                        <a:spcAft>
                          <a:spcPts val="0"/>
                        </a:spcAft>
                      </a:pPr>
                      <a:r>
                        <a:rPr lang="ar-SA" sz="1600">
                          <a:effectLst/>
                        </a:rPr>
                        <a:t>أقماع</a:t>
                      </a:r>
                      <a:endParaRPr lang="en-US" sz="1600">
                        <a:effectLst/>
                      </a:endParaRPr>
                    </a:p>
                    <a:p>
                      <a:pPr algn="justLow" rtl="1">
                        <a:spcAft>
                          <a:spcPts val="0"/>
                        </a:spcAft>
                      </a:pPr>
                      <a:r>
                        <a:rPr lang="ar-SA" sz="1600">
                          <a:effectLst/>
                        </a:rPr>
                        <a:t>أطواق</a:t>
                      </a:r>
                      <a:endParaRPr lang="en-US" sz="1600">
                        <a:effectLst/>
                      </a:endParaRPr>
                    </a:p>
                    <a:p>
                      <a:pPr algn="justLow" rtl="1">
                        <a:spcAft>
                          <a:spcPts val="0"/>
                        </a:spcAft>
                      </a:pPr>
                      <a:r>
                        <a:rPr lang="ar-SA" sz="1600">
                          <a:effectLst/>
                        </a:rPr>
                        <a:t>خط مستقيم</a:t>
                      </a:r>
                      <a:endParaRPr lang="en-US" sz="1600">
                        <a:effectLst/>
                      </a:endParaRPr>
                    </a:p>
                    <a:p>
                      <a:pPr algn="justLow" rtl="1">
                        <a:spcAft>
                          <a:spcPts val="0"/>
                        </a:spcAft>
                      </a:pPr>
                      <a:r>
                        <a:rPr lang="ar-SA" sz="1600">
                          <a:effectLst/>
                        </a:rPr>
                        <a:t>كرات طبية</a:t>
                      </a:r>
                      <a:endParaRPr lang="en-US" sz="1600">
                        <a:effectLst/>
                        <a:latin typeface="Arial"/>
                        <a:ea typeface="Times New Roman"/>
                        <a:cs typeface="Simplified Arabic"/>
                      </a:endParaRPr>
                    </a:p>
                  </a:txBody>
                  <a:tcPr marL="67282" marR="67282" marT="0" marB="0"/>
                </a:tc>
                <a:tc>
                  <a:txBody>
                    <a:bodyPr/>
                    <a:lstStyle/>
                    <a:p>
                      <a:pPr algn="justLow" rtl="1">
                        <a:spcAft>
                          <a:spcPts val="0"/>
                        </a:spcAft>
                      </a:pPr>
                      <a:r>
                        <a:rPr lang="ar-SA" sz="1600" dirty="0">
                          <a:effectLst/>
                        </a:rPr>
                        <a:t>مراعاة الشدة والتكرار في فترة الراحة</a:t>
                      </a:r>
                      <a:endParaRPr lang="en-US" sz="1600" dirty="0">
                        <a:effectLst/>
                        <a:latin typeface="Arial"/>
                        <a:ea typeface="Times New Roman"/>
                        <a:cs typeface="Simplified Arabic"/>
                      </a:endParaRPr>
                    </a:p>
                  </a:txBody>
                  <a:tcPr marL="67282" marR="67282" marT="0" marB="0" anchor="ctr"/>
                </a:tc>
              </a:tr>
              <a:tr h="2139363">
                <a:tc rowSpan="2">
                  <a:txBody>
                    <a:bodyPr/>
                    <a:lstStyle/>
                    <a:p>
                      <a:pPr marL="71755" marR="71755" algn="ctr" rtl="1">
                        <a:spcAft>
                          <a:spcPts val="0"/>
                        </a:spcAft>
                      </a:pPr>
                      <a:r>
                        <a:rPr lang="ar-SA" sz="1600">
                          <a:effectLst/>
                        </a:rPr>
                        <a:t>الرئيــــــــســـي</a:t>
                      </a:r>
                      <a:endParaRPr lang="en-US" sz="1600">
                        <a:effectLst/>
                        <a:latin typeface="Arial"/>
                        <a:ea typeface="Times New Roman"/>
                        <a:cs typeface="Simplified Arabic"/>
                      </a:endParaRPr>
                    </a:p>
                  </a:txBody>
                  <a:tcPr marL="67282" marR="67282" marT="0" marB="0" vert="vert270"/>
                </a:tc>
                <a:tc>
                  <a:txBody>
                    <a:bodyPr/>
                    <a:lstStyle/>
                    <a:p>
                      <a:pPr marL="71755" marR="71755" algn="ctr" rtl="1">
                        <a:spcAft>
                          <a:spcPts val="0"/>
                        </a:spcAft>
                      </a:pPr>
                      <a:r>
                        <a:rPr lang="ar-SA" sz="1600" b="0" dirty="0">
                          <a:effectLst/>
                        </a:rPr>
                        <a:t>تعليم المهارة</a:t>
                      </a:r>
                      <a:endParaRPr lang="en-US" sz="1600" b="0" dirty="0">
                        <a:effectLst/>
                        <a:latin typeface="Arial"/>
                        <a:ea typeface="Times New Roman"/>
                        <a:cs typeface="Simplified Arabic"/>
                      </a:endParaRPr>
                    </a:p>
                  </a:txBody>
                  <a:tcPr marL="67282" marR="67282" marT="0" marB="0" anchor="ctr"/>
                </a:tc>
                <a:tc>
                  <a:txBody>
                    <a:bodyPr/>
                    <a:lstStyle/>
                    <a:p>
                      <a:pPr algn="justLow" rtl="1">
                        <a:spcAft>
                          <a:spcPts val="0"/>
                        </a:spcAft>
                      </a:pPr>
                      <a:r>
                        <a:rPr lang="ar-SA" sz="1600" b="1" dirty="0">
                          <a:solidFill>
                            <a:srgbClr val="FF0000"/>
                          </a:solidFill>
                          <a:effectLst/>
                        </a:rPr>
                        <a:t>الوثب </a:t>
                      </a:r>
                      <a:r>
                        <a:rPr lang="ar-SA" sz="1600" b="1" dirty="0" smtClean="0">
                          <a:solidFill>
                            <a:srgbClr val="FF0000"/>
                          </a:solidFill>
                          <a:effectLst/>
                        </a:rPr>
                        <a:t>الصحيح</a:t>
                      </a:r>
                    </a:p>
                    <a:p>
                      <a:pPr algn="justLow" rtl="1">
                        <a:spcAft>
                          <a:spcPts val="0"/>
                        </a:spcAft>
                      </a:pPr>
                      <a:r>
                        <a:rPr lang="ar-SA" sz="1600" b="1" dirty="0" smtClean="0">
                          <a:effectLst/>
                        </a:rPr>
                        <a:t> </a:t>
                      </a:r>
                      <a:r>
                        <a:rPr lang="ar-SA" sz="1600" b="1" dirty="0" smtClean="0">
                          <a:solidFill>
                            <a:srgbClr val="FF0000"/>
                          </a:solidFill>
                          <a:effectLst/>
                        </a:rPr>
                        <a:t>الأسلوب </a:t>
                      </a:r>
                      <a:r>
                        <a:rPr lang="ar-SA" sz="1600" b="1" dirty="0">
                          <a:solidFill>
                            <a:srgbClr val="FF0000"/>
                          </a:solidFill>
                          <a:effectLst/>
                        </a:rPr>
                        <a:t>المستخدم الاكتشاف الموجه</a:t>
                      </a:r>
                      <a:endParaRPr lang="en-US" sz="1600" b="1" dirty="0">
                        <a:solidFill>
                          <a:srgbClr val="FF0000"/>
                        </a:solidFill>
                        <a:effectLst/>
                      </a:endParaRPr>
                    </a:p>
                    <a:p>
                      <a:pPr algn="justLow" rtl="1">
                        <a:spcAft>
                          <a:spcPts val="0"/>
                        </a:spcAft>
                      </a:pPr>
                      <a:r>
                        <a:rPr lang="ar-SA" sz="1600" dirty="0">
                          <a:effectLst/>
                        </a:rPr>
                        <a:t>  </a:t>
                      </a:r>
                      <a:r>
                        <a:rPr lang="ar-SA" sz="1600" dirty="0" smtClean="0">
                          <a:effectLst/>
                        </a:rPr>
                        <a:t>مفهوم </a:t>
                      </a:r>
                      <a:r>
                        <a:rPr lang="ar-SA" sz="1600" dirty="0">
                          <a:effectLst/>
                        </a:rPr>
                        <a:t>الوثب </a:t>
                      </a:r>
                      <a:r>
                        <a:rPr lang="ar-SA" sz="1600" dirty="0" smtClean="0">
                          <a:effectLst/>
                        </a:rPr>
                        <a:t>وقوف </a:t>
                      </a:r>
                      <a:r>
                        <a:rPr lang="ar-SA" sz="1600" dirty="0">
                          <a:effectLst/>
                        </a:rPr>
                        <a:t>ثني الركبتين </a:t>
                      </a:r>
                      <a:r>
                        <a:rPr lang="ar-SA" sz="1600" dirty="0" smtClean="0">
                          <a:effectLst/>
                        </a:rPr>
                        <a:t>ثم  </a:t>
                      </a:r>
                      <a:r>
                        <a:rPr lang="ar-SA" sz="1600" dirty="0">
                          <a:effectLst/>
                        </a:rPr>
                        <a:t>الوثب بالقدمين معاً مع مراجعة الذراعين من الخلف </a:t>
                      </a:r>
                      <a:r>
                        <a:rPr lang="ar-SA" sz="1600" dirty="0" smtClean="0">
                          <a:effectLst/>
                        </a:rPr>
                        <a:t>للأمام والهبوط </a:t>
                      </a:r>
                      <a:r>
                        <a:rPr lang="ar-SA" sz="1600" dirty="0">
                          <a:effectLst/>
                        </a:rPr>
                        <a:t>على القدمين </a:t>
                      </a:r>
                      <a:r>
                        <a:rPr lang="ar-SA" sz="1600" dirty="0" smtClean="0">
                          <a:effectLst/>
                        </a:rPr>
                        <a:t>معاً.</a:t>
                      </a:r>
                    </a:p>
                    <a:p>
                      <a:pPr algn="justLow" rtl="1">
                        <a:spcAft>
                          <a:spcPts val="0"/>
                        </a:spcAft>
                      </a:pPr>
                      <a:r>
                        <a:rPr lang="ar-SA" sz="1600" b="1" dirty="0" smtClean="0">
                          <a:solidFill>
                            <a:srgbClr val="FF0000"/>
                          </a:solidFill>
                          <a:effectLst/>
                        </a:rPr>
                        <a:t>-  </a:t>
                      </a:r>
                      <a:r>
                        <a:rPr lang="ar-SA" sz="1600" b="1" dirty="0">
                          <a:solidFill>
                            <a:srgbClr val="FF0000"/>
                          </a:solidFill>
                          <a:effectLst/>
                        </a:rPr>
                        <a:t>بدائل </a:t>
                      </a:r>
                      <a:r>
                        <a:rPr lang="ar-SA" sz="1600" b="1" dirty="0" smtClean="0">
                          <a:solidFill>
                            <a:srgbClr val="FF0000"/>
                          </a:solidFill>
                          <a:effectLst/>
                        </a:rPr>
                        <a:t>الوثب.</a:t>
                      </a:r>
                      <a:endParaRPr lang="en-US" sz="1600" b="1" dirty="0">
                        <a:solidFill>
                          <a:srgbClr val="FF0000"/>
                        </a:solidFill>
                        <a:effectLst/>
                      </a:endParaRPr>
                    </a:p>
                    <a:p>
                      <a:pPr algn="justLow" rtl="1">
                        <a:spcAft>
                          <a:spcPts val="0"/>
                        </a:spcAft>
                      </a:pPr>
                      <a:r>
                        <a:rPr lang="ar-SA" sz="1600" dirty="0">
                          <a:solidFill>
                            <a:srgbClr val="FF0000"/>
                          </a:solidFill>
                          <a:effectLst/>
                        </a:rPr>
                        <a:t>1-</a:t>
                      </a:r>
                      <a:r>
                        <a:rPr lang="ar-SA" sz="1600" dirty="0">
                          <a:effectLst/>
                        </a:rPr>
                        <a:t> وقوف- الوثب في </a:t>
                      </a:r>
                      <a:r>
                        <a:rPr lang="ar-SA" sz="1600" dirty="0" smtClean="0">
                          <a:effectLst/>
                        </a:rPr>
                        <a:t>المكان      </a:t>
                      </a:r>
                      <a:r>
                        <a:rPr lang="ar-SA" sz="1600" dirty="0">
                          <a:solidFill>
                            <a:srgbClr val="FF0000"/>
                          </a:solidFill>
                          <a:effectLst/>
                        </a:rPr>
                        <a:t>2-</a:t>
                      </a:r>
                      <a:r>
                        <a:rPr lang="ar-SA" sz="1600" dirty="0">
                          <a:effectLst/>
                        </a:rPr>
                        <a:t> وقوف ثبات الوسط – الوثب إماما</a:t>
                      </a:r>
                      <a:endParaRPr lang="en-US" sz="1600" dirty="0">
                        <a:effectLst/>
                      </a:endParaRPr>
                    </a:p>
                    <a:p>
                      <a:pPr algn="justLow" rtl="1">
                        <a:spcAft>
                          <a:spcPts val="0"/>
                        </a:spcAft>
                      </a:pPr>
                      <a:r>
                        <a:rPr lang="ar-SA" sz="1600" dirty="0">
                          <a:solidFill>
                            <a:srgbClr val="FF0000"/>
                          </a:solidFill>
                          <a:effectLst/>
                        </a:rPr>
                        <a:t>3-</a:t>
                      </a:r>
                      <a:r>
                        <a:rPr lang="ar-SA" sz="1600" dirty="0">
                          <a:effectLst/>
                        </a:rPr>
                        <a:t> وقوف الذراعين إماما الوثب للأمام </a:t>
                      </a:r>
                      <a:r>
                        <a:rPr lang="ar-SA" sz="1600" dirty="0">
                          <a:solidFill>
                            <a:srgbClr val="FF0000"/>
                          </a:solidFill>
                          <a:effectLst/>
                        </a:rPr>
                        <a:t>4-</a:t>
                      </a:r>
                      <a:r>
                        <a:rPr lang="ar-SA" sz="1600" dirty="0">
                          <a:effectLst/>
                        </a:rPr>
                        <a:t> وقوف الذراعين جانباً الوثب </a:t>
                      </a:r>
                      <a:r>
                        <a:rPr lang="ar-SA" sz="1600" dirty="0" smtClean="0">
                          <a:effectLst/>
                        </a:rPr>
                        <a:t>للأمام.</a:t>
                      </a:r>
                      <a:r>
                        <a:rPr lang="ar-SA" sz="1600" baseline="0" dirty="0" smtClean="0">
                          <a:effectLst/>
                        </a:rPr>
                        <a:t>  </a:t>
                      </a:r>
                      <a:r>
                        <a:rPr lang="ar-SA" sz="1600" dirty="0" smtClean="0">
                          <a:solidFill>
                            <a:srgbClr val="FF0000"/>
                          </a:solidFill>
                          <a:effectLst/>
                        </a:rPr>
                        <a:t>5-</a:t>
                      </a:r>
                      <a:r>
                        <a:rPr lang="ar-SA" sz="1600" dirty="0" smtClean="0">
                          <a:effectLst/>
                        </a:rPr>
                        <a:t> </a:t>
                      </a:r>
                      <a:r>
                        <a:rPr lang="ar-SA" sz="1600" dirty="0">
                          <a:effectLst/>
                        </a:rPr>
                        <a:t>وقوف ثني الركبتين الوثب إماما</a:t>
                      </a:r>
                      <a:endParaRPr lang="en-US" sz="1600" dirty="0">
                        <a:effectLst/>
                      </a:endParaRPr>
                    </a:p>
                    <a:p>
                      <a:pPr algn="justLow" rtl="1">
                        <a:spcAft>
                          <a:spcPts val="0"/>
                        </a:spcAft>
                      </a:pPr>
                      <a:r>
                        <a:rPr lang="ar-SA" sz="1600" dirty="0">
                          <a:solidFill>
                            <a:srgbClr val="FF0000"/>
                          </a:solidFill>
                          <a:effectLst/>
                        </a:rPr>
                        <a:t>6-</a:t>
                      </a:r>
                      <a:r>
                        <a:rPr lang="ar-SA" sz="1600" dirty="0">
                          <a:effectLst/>
                        </a:rPr>
                        <a:t> وقوف ثني الركبتين ثم مرجحة الذراعين ثم الوثب إماما</a:t>
                      </a:r>
                      <a:endParaRPr lang="en-US" sz="1600" dirty="0">
                        <a:effectLst/>
                        <a:latin typeface="Arial"/>
                        <a:ea typeface="Times New Roman"/>
                        <a:cs typeface="Simplified Arabic"/>
                      </a:endParaRPr>
                    </a:p>
                  </a:txBody>
                  <a:tcPr marL="67282" marR="67282" marT="0" marB="0"/>
                </a:tc>
                <a:tc>
                  <a:txBody>
                    <a:bodyPr/>
                    <a:lstStyle/>
                    <a:p>
                      <a:pPr algn="justLow" rtl="1">
                        <a:spcAft>
                          <a:spcPts val="0"/>
                        </a:spcAft>
                      </a:pPr>
                      <a:r>
                        <a:rPr lang="ar-SA" sz="1600" dirty="0">
                          <a:effectLst/>
                        </a:rPr>
                        <a:t>صور</a:t>
                      </a:r>
                      <a:endParaRPr lang="en-US" sz="1600" dirty="0">
                        <a:effectLst/>
                        <a:latin typeface="Arial"/>
                        <a:ea typeface="Times New Roman"/>
                        <a:cs typeface="Simplified Arabic"/>
                      </a:endParaRPr>
                    </a:p>
                  </a:txBody>
                  <a:tcPr marL="67282" marR="67282" marT="0" marB="0"/>
                </a:tc>
                <a:tc>
                  <a:txBody>
                    <a:bodyPr/>
                    <a:lstStyle/>
                    <a:p>
                      <a:pPr algn="justLow" rtl="1">
                        <a:spcAft>
                          <a:spcPts val="0"/>
                        </a:spcAft>
                      </a:pPr>
                      <a:r>
                        <a:rPr lang="ar-SA" sz="1600" dirty="0">
                          <a:effectLst/>
                        </a:rPr>
                        <a:t>تصحيح الأخطاء</a:t>
                      </a:r>
                      <a:endParaRPr lang="en-US" sz="1600" dirty="0">
                        <a:effectLst/>
                      </a:endParaRPr>
                    </a:p>
                    <a:p>
                      <a:pPr algn="justLow" rtl="1">
                        <a:spcAft>
                          <a:spcPts val="0"/>
                        </a:spcAft>
                      </a:pPr>
                      <a:r>
                        <a:rPr lang="ar-SA" sz="1600" dirty="0">
                          <a:effectLst/>
                        </a:rPr>
                        <a:t> </a:t>
                      </a:r>
                      <a:endParaRPr lang="en-US" sz="1600" dirty="0">
                        <a:effectLst/>
                      </a:endParaRPr>
                    </a:p>
                    <a:p>
                      <a:pPr algn="justLow" rtl="1">
                        <a:spcAft>
                          <a:spcPts val="0"/>
                        </a:spcAft>
                      </a:pPr>
                      <a:r>
                        <a:rPr lang="ar-SA" sz="1600" dirty="0">
                          <a:effectLst/>
                        </a:rPr>
                        <a:t>اكتشاف الطريقة</a:t>
                      </a:r>
                      <a:endParaRPr lang="en-US" sz="1600" dirty="0">
                        <a:effectLst/>
                      </a:endParaRPr>
                    </a:p>
                    <a:p>
                      <a:pPr algn="justLow" rtl="1">
                        <a:spcAft>
                          <a:spcPts val="0"/>
                        </a:spcAft>
                      </a:pPr>
                      <a:r>
                        <a:rPr lang="ar-SA" sz="1600" dirty="0">
                          <a:effectLst/>
                        </a:rPr>
                        <a:t>الصحيحة للحجل</a:t>
                      </a:r>
                      <a:endParaRPr lang="en-US" sz="1600" dirty="0">
                        <a:effectLst/>
                      </a:endParaRPr>
                    </a:p>
                    <a:p>
                      <a:pPr algn="justLow" rtl="1">
                        <a:spcAft>
                          <a:spcPts val="0"/>
                        </a:spcAft>
                      </a:pPr>
                      <a:endParaRPr lang="ar-SA" sz="1600" dirty="0" smtClean="0">
                        <a:effectLst/>
                      </a:endParaRPr>
                    </a:p>
                    <a:p>
                      <a:pPr algn="justLow" rtl="1">
                        <a:spcAft>
                          <a:spcPts val="0"/>
                        </a:spcAft>
                      </a:pPr>
                      <a:r>
                        <a:rPr lang="ar-SA" sz="1600" dirty="0" smtClean="0">
                          <a:effectLst/>
                        </a:rPr>
                        <a:t>ما </a:t>
                      </a:r>
                      <a:r>
                        <a:rPr lang="ar-SA" sz="1600" dirty="0">
                          <a:effectLst/>
                        </a:rPr>
                        <a:t>هي الطريقة</a:t>
                      </a:r>
                      <a:endParaRPr lang="en-US" sz="1600" dirty="0">
                        <a:effectLst/>
                      </a:endParaRPr>
                    </a:p>
                    <a:p>
                      <a:pPr algn="justLow" rtl="1">
                        <a:spcAft>
                          <a:spcPts val="0"/>
                        </a:spcAft>
                      </a:pPr>
                      <a:r>
                        <a:rPr lang="ar-SA" sz="1600" dirty="0">
                          <a:effectLst/>
                        </a:rPr>
                        <a:t>الصحيحة للوثب ؟</a:t>
                      </a:r>
                      <a:endParaRPr lang="en-US" sz="1600" dirty="0">
                        <a:effectLst/>
                        <a:latin typeface="Arial"/>
                        <a:ea typeface="Times New Roman"/>
                        <a:cs typeface="Simplified Arabic"/>
                      </a:endParaRPr>
                    </a:p>
                  </a:txBody>
                  <a:tcPr marL="67282" marR="67282" marT="0" marB="0" anchor="ctr"/>
                </a:tc>
              </a:tr>
              <a:tr h="950828">
                <a:tc vMerge="1">
                  <a:txBody>
                    <a:bodyPr/>
                    <a:lstStyle/>
                    <a:p>
                      <a:pPr rtl="1"/>
                      <a:endParaRPr lang="ar-SA"/>
                    </a:p>
                  </a:txBody>
                  <a:tcPr/>
                </a:tc>
                <a:tc>
                  <a:txBody>
                    <a:bodyPr/>
                    <a:lstStyle/>
                    <a:p>
                      <a:pPr marL="71755" marR="71755" algn="ctr" rtl="1">
                        <a:spcAft>
                          <a:spcPts val="0"/>
                        </a:spcAft>
                      </a:pPr>
                      <a:r>
                        <a:rPr lang="ar-SA" sz="1600" b="0" dirty="0">
                          <a:effectLst/>
                        </a:rPr>
                        <a:t>التدريب على المهارة</a:t>
                      </a:r>
                      <a:endParaRPr lang="en-US" sz="1600" b="0" dirty="0">
                        <a:effectLst/>
                        <a:latin typeface="Arial"/>
                        <a:ea typeface="Times New Roman"/>
                        <a:cs typeface="Simplified Arabic"/>
                      </a:endParaRPr>
                    </a:p>
                  </a:txBody>
                  <a:tcPr marL="67282" marR="67282" marT="0" marB="0" anchor="ctr"/>
                </a:tc>
                <a:tc>
                  <a:txBody>
                    <a:bodyPr/>
                    <a:lstStyle/>
                    <a:p>
                      <a:pPr algn="justLow" rtl="1">
                        <a:spcAft>
                          <a:spcPts val="0"/>
                        </a:spcAft>
                      </a:pPr>
                      <a:r>
                        <a:rPr lang="ar-SA" sz="1600" dirty="0">
                          <a:effectLst/>
                        </a:rPr>
                        <a:t>من الوضع الصحيح للوثب</a:t>
                      </a:r>
                      <a:endParaRPr lang="en-US" sz="1600" dirty="0">
                        <a:effectLst/>
                      </a:endParaRPr>
                    </a:p>
                    <a:p>
                      <a:pPr algn="justLow" rtl="1">
                        <a:spcAft>
                          <a:spcPts val="0"/>
                        </a:spcAft>
                      </a:pPr>
                      <a:r>
                        <a:rPr lang="ar-SA" sz="1600" dirty="0">
                          <a:effectLst/>
                        </a:rPr>
                        <a:t>1- الوثب </a:t>
                      </a:r>
                      <a:r>
                        <a:rPr lang="ar-SA" sz="1600" dirty="0" smtClean="0">
                          <a:effectLst/>
                        </a:rPr>
                        <a:t>إماما.</a:t>
                      </a:r>
                      <a:r>
                        <a:rPr lang="ar-SA" sz="1600" baseline="0" dirty="0" smtClean="0">
                          <a:effectLst/>
                        </a:rPr>
                        <a:t>           </a:t>
                      </a:r>
                      <a:r>
                        <a:rPr lang="ar-SA" sz="1600" dirty="0" smtClean="0">
                          <a:effectLst/>
                        </a:rPr>
                        <a:t>2- </a:t>
                      </a:r>
                      <a:r>
                        <a:rPr lang="ar-SA" sz="1600" dirty="0">
                          <a:effectLst/>
                        </a:rPr>
                        <a:t>الوثب المتعرج</a:t>
                      </a:r>
                      <a:endParaRPr lang="en-US" sz="1600" dirty="0">
                        <a:effectLst/>
                      </a:endParaRPr>
                    </a:p>
                    <a:p>
                      <a:pPr algn="justLow" rtl="1">
                        <a:spcAft>
                          <a:spcPts val="0"/>
                        </a:spcAft>
                      </a:pPr>
                      <a:r>
                        <a:rPr lang="ar-SA" sz="1600" dirty="0">
                          <a:effectLst/>
                        </a:rPr>
                        <a:t>3- الوثب </a:t>
                      </a:r>
                      <a:r>
                        <a:rPr lang="ar-SA" sz="1600" dirty="0" smtClean="0">
                          <a:effectLst/>
                        </a:rPr>
                        <a:t>للجانب</a:t>
                      </a:r>
                      <a:r>
                        <a:rPr lang="ar-SA" sz="1600" baseline="0" dirty="0" smtClean="0">
                          <a:effectLst/>
                        </a:rPr>
                        <a:t>         </a:t>
                      </a:r>
                      <a:r>
                        <a:rPr lang="ar-SA" sz="1600" dirty="0" smtClean="0">
                          <a:effectLst/>
                        </a:rPr>
                        <a:t>4- </a:t>
                      </a:r>
                      <a:r>
                        <a:rPr lang="ar-SA" sz="1600" dirty="0">
                          <a:effectLst/>
                        </a:rPr>
                        <a:t>مسابقات في الوثب لتثبيت المهارة</a:t>
                      </a:r>
                      <a:endParaRPr lang="en-US" sz="1600" dirty="0">
                        <a:effectLst/>
                        <a:latin typeface="Arial"/>
                        <a:ea typeface="Times New Roman"/>
                        <a:cs typeface="Simplified Arabic"/>
                      </a:endParaRPr>
                    </a:p>
                  </a:txBody>
                  <a:tcPr marL="67282" marR="67282" marT="0" marB="0"/>
                </a:tc>
                <a:tc>
                  <a:txBody>
                    <a:bodyPr/>
                    <a:lstStyle/>
                    <a:p>
                      <a:pPr algn="justLow" rtl="1">
                        <a:spcAft>
                          <a:spcPts val="0"/>
                        </a:spcAft>
                      </a:pPr>
                      <a:r>
                        <a:rPr lang="ar-SA" sz="1600" dirty="0">
                          <a:effectLst/>
                        </a:rPr>
                        <a:t>أقماع</a:t>
                      </a:r>
                      <a:endParaRPr lang="en-US" sz="1600" dirty="0">
                        <a:effectLst/>
                      </a:endParaRPr>
                    </a:p>
                    <a:p>
                      <a:pPr algn="justLow" rtl="1">
                        <a:spcAft>
                          <a:spcPts val="0"/>
                        </a:spcAft>
                      </a:pPr>
                      <a:r>
                        <a:rPr lang="ar-SA" sz="1600" dirty="0">
                          <a:effectLst/>
                        </a:rPr>
                        <a:t>أطواق</a:t>
                      </a:r>
                      <a:endParaRPr lang="en-US" sz="1600" dirty="0">
                        <a:effectLst/>
                      </a:endParaRPr>
                    </a:p>
                    <a:p>
                      <a:pPr algn="justLow" rtl="1">
                        <a:spcAft>
                          <a:spcPts val="0"/>
                        </a:spcAft>
                      </a:pPr>
                      <a:r>
                        <a:rPr lang="ar-SA" sz="1600" dirty="0">
                          <a:effectLst/>
                        </a:rPr>
                        <a:t>خط مستقيم</a:t>
                      </a:r>
                      <a:endParaRPr lang="en-US" sz="1600" dirty="0">
                        <a:effectLst/>
                      </a:endParaRPr>
                    </a:p>
                    <a:p>
                      <a:pPr algn="justLow" rtl="1">
                        <a:spcAft>
                          <a:spcPts val="0"/>
                        </a:spcAft>
                      </a:pPr>
                      <a:r>
                        <a:rPr lang="ar-SA" sz="1600" dirty="0">
                          <a:effectLst/>
                        </a:rPr>
                        <a:t>كرات طبية</a:t>
                      </a:r>
                      <a:endParaRPr lang="en-US" sz="1600" dirty="0">
                        <a:effectLst/>
                        <a:latin typeface="Arial"/>
                        <a:ea typeface="Times New Roman"/>
                        <a:cs typeface="Simplified Arabic"/>
                      </a:endParaRPr>
                    </a:p>
                  </a:txBody>
                  <a:tcPr marL="67282" marR="67282" marT="0" marB="0"/>
                </a:tc>
                <a:tc>
                  <a:txBody>
                    <a:bodyPr/>
                    <a:lstStyle/>
                    <a:p>
                      <a:pPr algn="justLow" rtl="1">
                        <a:spcAft>
                          <a:spcPts val="0"/>
                        </a:spcAft>
                      </a:pPr>
                      <a:r>
                        <a:rPr lang="ar-SA" sz="1600" dirty="0">
                          <a:effectLst/>
                        </a:rPr>
                        <a:t> </a:t>
                      </a:r>
                      <a:endParaRPr lang="en-US" sz="1600" dirty="0">
                        <a:effectLst/>
                      </a:endParaRPr>
                    </a:p>
                    <a:p>
                      <a:pPr algn="justLow" rtl="1">
                        <a:spcAft>
                          <a:spcPts val="0"/>
                        </a:spcAft>
                      </a:pPr>
                      <a:r>
                        <a:rPr lang="ar-SA" sz="1600" dirty="0">
                          <a:effectLst/>
                        </a:rPr>
                        <a:t>التشجيع على الأداء الجيد</a:t>
                      </a:r>
                      <a:endParaRPr lang="en-US" sz="1600" dirty="0">
                        <a:effectLst/>
                        <a:latin typeface="Arial"/>
                        <a:ea typeface="Times New Roman"/>
                        <a:cs typeface="Simplified Arabic"/>
                      </a:endParaRPr>
                    </a:p>
                  </a:txBody>
                  <a:tcPr marL="67282" marR="67282" marT="0" marB="0" anchor="ctr"/>
                </a:tc>
              </a:tr>
              <a:tr h="475414">
                <a:tc>
                  <a:txBody>
                    <a:bodyPr/>
                    <a:lstStyle/>
                    <a:p>
                      <a:pPr marL="71755" marR="71755" algn="ctr" rtl="1">
                        <a:spcAft>
                          <a:spcPts val="0"/>
                        </a:spcAft>
                      </a:pPr>
                      <a:r>
                        <a:rPr lang="ar-SA" sz="1600" dirty="0" smtClean="0">
                          <a:effectLst/>
                        </a:rPr>
                        <a:t>ختام</a:t>
                      </a:r>
                      <a:endParaRPr lang="en-US" sz="1600" dirty="0">
                        <a:effectLst/>
                        <a:latin typeface="Arial"/>
                        <a:ea typeface="Times New Roman"/>
                        <a:cs typeface="Simplified Arabic"/>
                      </a:endParaRPr>
                    </a:p>
                  </a:txBody>
                  <a:tcPr marL="67282" marR="67282" marT="0" marB="0" vert="vert270"/>
                </a:tc>
                <a:tc>
                  <a:txBody>
                    <a:bodyPr/>
                    <a:lstStyle/>
                    <a:p>
                      <a:pPr algn="ctr" rtl="1">
                        <a:spcAft>
                          <a:spcPts val="0"/>
                        </a:spcAft>
                      </a:pPr>
                      <a:r>
                        <a:rPr lang="ar-SA" sz="1600" dirty="0">
                          <a:effectLst/>
                        </a:rPr>
                        <a:t>التهدئة</a:t>
                      </a:r>
                      <a:endParaRPr lang="en-US" sz="1600" dirty="0">
                        <a:effectLst/>
                        <a:latin typeface="Arial"/>
                        <a:ea typeface="Times New Roman"/>
                        <a:cs typeface="Simplified Arabic"/>
                      </a:endParaRPr>
                    </a:p>
                  </a:txBody>
                  <a:tcPr marL="67282" marR="67282" marT="0" marB="0" anchor="ctr"/>
                </a:tc>
                <a:tc>
                  <a:txBody>
                    <a:bodyPr/>
                    <a:lstStyle/>
                    <a:p>
                      <a:pPr algn="justLow" rtl="1">
                        <a:spcAft>
                          <a:spcPts val="0"/>
                        </a:spcAft>
                      </a:pPr>
                      <a:r>
                        <a:rPr lang="ar-SA" sz="1600">
                          <a:effectLst/>
                        </a:rPr>
                        <a:t>تغذية راجعة  - تمارين إطالة </a:t>
                      </a:r>
                      <a:endParaRPr lang="en-US" sz="1600">
                        <a:effectLst/>
                      </a:endParaRPr>
                    </a:p>
                    <a:p>
                      <a:pPr algn="justLow" rtl="1">
                        <a:spcAft>
                          <a:spcPts val="0"/>
                        </a:spcAft>
                      </a:pPr>
                      <a:r>
                        <a:rPr lang="ar-SA" sz="1600">
                          <a:effectLst/>
                        </a:rPr>
                        <a:t>(وقوف) رفع الذراعين عالياً.</a:t>
                      </a:r>
                      <a:endParaRPr lang="en-US" sz="1600">
                        <a:effectLst/>
                        <a:latin typeface="Arial"/>
                        <a:ea typeface="Times New Roman"/>
                        <a:cs typeface="Simplified Arabic"/>
                      </a:endParaRPr>
                    </a:p>
                  </a:txBody>
                  <a:tcPr marL="67282" marR="67282" marT="0" marB="0"/>
                </a:tc>
                <a:tc>
                  <a:txBody>
                    <a:bodyPr/>
                    <a:lstStyle/>
                    <a:p>
                      <a:pPr algn="justLow" rtl="1">
                        <a:spcAft>
                          <a:spcPts val="0"/>
                        </a:spcAft>
                      </a:pPr>
                      <a:r>
                        <a:rPr lang="ar-SA" sz="1600">
                          <a:effectLst/>
                        </a:rPr>
                        <a:t> </a:t>
                      </a:r>
                      <a:endParaRPr lang="en-US" sz="1600">
                        <a:effectLst/>
                        <a:latin typeface="Arial"/>
                        <a:ea typeface="Times New Roman"/>
                        <a:cs typeface="Simplified Arabic"/>
                      </a:endParaRPr>
                    </a:p>
                  </a:txBody>
                  <a:tcPr marL="67282" marR="67282" marT="0" marB="0"/>
                </a:tc>
                <a:tc>
                  <a:txBody>
                    <a:bodyPr/>
                    <a:lstStyle/>
                    <a:p>
                      <a:pPr algn="justLow" rtl="1">
                        <a:spcAft>
                          <a:spcPts val="0"/>
                        </a:spcAft>
                      </a:pPr>
                      <a:r>
                        <a:rPr lang="ar-SA" sz="1600" dirty="0">
                          <a:effectLst/>
                        </a:rPr>
                        <a:t>طرح </a:t>
                      </a:r>
                      <a:r>
                        <a:rPr lang="ar-SA" sz="1600" dirty="0" smtClean="0">
                          <a:effectLst/>
                        </a:rPr>
                        <a:t>الأسئلة </a:t>
                      </a:r>
                      <a:r>
                        <a:rPr lang="ar-SA" sz="1600" dirty="0">
                          <a:effectLst/>
                        </a:rPr>
                        <a:t>عن الدرس</a:t>
                      </a:r>
                      <a:endParaRPr lang="en-US" sz="1600" dirty="0">
                        <a:effectLst/>
                        <a:latin typeface="Arial"/>
                        <a:ea typeface="Times New Roman"/>
                        <a:cs typeface="Simplified Arabic"/>
                      </a:endParaRPr>
                    </a:p>
                  </a:txBody>
                  <a:tcPr marL="67282" marR="67282" marT="0" marB="0"/>
                </a:tc>
              </a:tr>
            </a:tbl>
          </a:graphicData>
        </a:graphic>
      </p:graphicFrame>
    </p:spTree>
    <p:extLst>
      <p:ext uri="{BB962C8B-B14F-4D97-AF65-F5344CB8AC3E}">
        <p14:creationId xmlns:p14="http://schemas.microsoft.com/office/powerpoint/2010/main" val="1559023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صورة توضيحية لمهارة الوثب</a:t>
            </a:r>
            <a:endParaRPr lang="ar-SA" dirty="0"/>
          </a:p>
        </p:txBody>
      </p:sp>
      <p:pic>
        <p:nvPicPr>
          <p:cNvPr id="4" name="عنصر نائب للمحتوى 3"/>
          <p:cNvPicPr>
            <a:picLocks noGrp="1" noChangeAspect="1"/>
          </p:cNvPicPr>
          <p:nvPr>
            <p:ph idx="1"/>
          </p:nvPr>
        </p:nvPicPr>
        <p:blipFill>
          <a:blip r:embed="rId2" cstate="print">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tretch>
            <a:fillRect/>
          </a:stretch>
        </p:blipFill>
        <p:spPr>
          <a:xfrm rot="16200000">
            <a:off x="2352793" y="669532"/>
            <a:ext cx="4428290" cy="66348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41918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a:t>
            </a:r>
            <a:endParaRPr lang="ar-SA" dirty="0"/>
          </a:p>
        </p:txBody>
      </p:sp>
      <p:sp>
        <p:nvSpPr>
          <p:cNvPr id="3" name="عنصر نائب للمحتوى 2"/>
          <p:cNvSpPr>
            <a:spLocks noGrp="1"/>
          </p:cNvSpPr>
          <p:nvPr>
            <p:ph idx="1"/>
          </p:nvPr>
        </p:nvSpPr>
        <p:spPr/>
        <p:txBody>
          <a:bodyPr/>
          <a:lstStyle/>
          <a:p>
            <a:r>
              <a:rPr lang="ar-SA" dirty="0" smtClean="0"/>
              <a:t>الفلاح، فخري (2013) معايير البناء لمناهج وطرق تدريس المعلوم، دار يافا العلمية للنشر والتوزيع: عمان، صفحة:141.</a:t>
            </a:r>
          </a:p>
          <a:p>
            <a:r>
              <a:rPr lang="ar-SA" dirty="0" smtClean="0"/>
              <a:t>الحمد، رشيد و السبر خالد (1426) أساليب التعليم في التربية البدنية. </a:t>
            </a:r>
          </a:p>
          <a:p>
            <a:endParaRPr lang="ar-SA" dirty="0"/>
          </a:p>
        </p:txBody>
      </p:sp>
    </p:spTree>
    <p:extLst>
      <p:ext uri="{BB962C8B-B14F-4D97-AF65-F5344CB8AC3E}">
        <p14:creationId xmlns:p14="http://schemas.microsoft.com/office/powerpoint/2010/main" val="2344108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تعريف التعلم بالاكتشاف</a:t>
            </a:r>
            <a:endParaRPr lang="ar-SA" dirty="0"/>
          </a:p>
        </p:txBody>
      </p:sp>
      <p:sp>
        <p:nvSpPr>
          <p:cNvPr id="3" name="عنصر نائب للمحتوى 2"/>
          <p:cNvSpPr>
            <a:spLocks noGrp="1"/>
          </p:cNvSpPr>
          <p:nvPr>
            <p:ph idx="1"/>
          </p:nvPr>
        </p:nvSpPr>
        <p:spPr/>
        <p:txBody>
          <a:bodyPr/>
          <a:lstStyle/>
          <a:p>
            <a:r>
              <a:rPr lang="ar-SA" dirty="0" smtClean="0"/>
              <a:t>طريقة لا تقدم للطلاب الخبرات التعليمية كاملة، ولكنها تقدم إليهم فرصا لاستكشافها ، وذلك من خلال تنظيم المواقف التعليمية، وتهيئة الظروف المناسبة ليمارسوا عملية تعلمهم بأنفسهم، وتنظيم الأسئلة وتوجيهها بشكل يتسق مع التسلسل الاستقرائي </a:t>
            </a:r>
            <a:r>
              <a:rPr lang="ar-SA" dirty="0" err="1" smtClean="0"/>
              <a:t>الاكتشافي</a:t>
            </a:r>
            <a:r>
              <a:rPr lang="ar-SA" dirty="0" smtClean="0"/>
              <a:t> الذي </a:t>
            </a:r>
            <a:r>
              <a:rPr lang="ar-SA" dirty="0" err="1" smtClean="0"/>
              <a:t>يصوغه</a:t>
            </a:r>
            <a:r>
              <a:rPr lang="ar-SA" dirty="0" smtClean="0"/>
              <a:t> المعلم بغرض تنمية العمليات العقلية للطلاب، وغالباً ما تكون هذه الاسئلة من النوع الذي يعرف الاسئلة ذات الاجابات المفتوحة.</a:t>
            </a:r>
            <a:endParaRPr lang="ar-SA" dirty="0"/>
          </a:p>
        </p:txBody>
      </p:sp>
    </p:spTree>
    <p:extLst>
      <p:ext uri="{BB962C8B-B14F-4D97-AF65-F5344CB8AC3E}">
        <p14:creationId xmlns:p14="http://schemas.microsoft.com/office/powerpoint/2010/main" val="4101208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خصائص التدريس بالاكتشاف</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يهتم التدريس بالاكتشاف بنقل مركز العملية التعليمية من المعلم إلى المتعلم، وذلك بتهيئة الظروف اللازمة لجعل الطالب يكتشف المعلومات بنفسه تدلا من ان يستمدها من كتاب او المعلم. أي جعل المتعلم منتجاً للمعرفة لا مستهلكا لها.</a:t>
            </a:r>
          </a:p>
          <a:p>
            <a:r>
              <a:rPr lang="ar-SA" dirty="0" smtClean="0"/>
              <a:t>جعل العمليات العقلية هدفا للعملية التعليمية، وليس مجرد حفظ المعرفة ، ومن العمليات العقلية التي يستهدفها : الملاحظة والاستنتاج والوصف والافتراض والقياس والتحليل والتفسير وغيرها.</a:t>
            </a:r>
            <a:endParaRPr lang="ar-SA" dirty="0"/>
          </a:p>
        </p:txBody>
      </p:sp>
    </p:spTree>
    <p:extLst>
      <p:ext uri="{BB962C8B-B14F-4D97-AF65-F5344CB8AC3E}">
        <p14:creationId xmlns:p14="http://schemas.microsoft.com/office/powerpoint/2010/main" val="4047999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خصائص التدريس بالاكتشاف</a:t>
            </a:r>
            <a:endParaRPr lang="ar-SA" dirty="0"/>
          </a:p>
        </p:txBody>
      </p:sp>
      <p:sp>
        <p:nvSpPr>
          <p:cNvPr id="3" name="عنصر نائب للمحتوى 2"/>
          <p:cNvSpPr>
            <a:spLocks noGrp="1"/>
          </p:cNvSpPr>
          <p:nvPr>
            <p:ph idx="1"/>
          </p:nvPr>
        </p:nvSpPr>
        <p:spPr/>
        <p:txBody>
          <a:bodyPr/>
          <a:lstStyle/>
          <a:p>
            <a:r>
              <a:rPr lang="ar-SA" dirty="0" smtClean="0"/>
              <a:t>يؤكد على العلم كـ «فعل» ، أي أنه يهتم بالانتقال فلسفياً من العلم كمعلومات اكتشفت من قبل وأصبحت تاريخاً، إلى العلم كعملية اكتشاف للمعلومات ، ليساعد المتعلم على ان يسلك مسلك «العالم» عند بحث مشكلة ما. </a:t>
            </a:r>
          </a:p>
          <a:p>
            <a:r>
              <a:rPr lang="ar-SA" dirty="0" smtClean="0"/>
              <a:t>يؤكد على ان المتعلم هو المدخل التدريسي ومحورها ، وليس المادة المتعلمة. فلا تفرض عليه المادة فرضاً ، وإنما يشارك في صنعها وتوليدها.</a:t>
            </a:r>
            <a:endParaRPr lang="ar-SA" dirty="0"/>
          </a:p>
        </p:txBody>
      </p:sp>
    </p:spTree>
    <p:extLst>
      <p:ext uri="{BB962C8B-B14F-4D97-AF65-F5344CB8AC3E}">
        <p14:creationId xmlns:p14="http://schemas.microsoft.com/office/powerpoint/2010/main" val="1583379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خصائص التدريس بالاكتشاف</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يأخذ بسمات الموقف التعليمي المتكامل الذي يضع المتعلم في موفق المكتشف لا المنفذ، فهو يضع امامه المشكلات تثير اهتمامه وتحتاج إلى جهوده للعمل على حلها ولذ فإن عليه ان يخطط لحلها بنفسه ويصمم التجار اللازمة ويجمع البيانات والنتائج وتبويبها وتفسيرها، وبذا هو يجمع في وحدة واحدة بين الدراسة النظرية والعملية.</a:t>
            </a:r>
          </a:p>
          <a:p>
            <a:r>
              <a:rPr lang="ar-SA" dirty="0" smtClean="0"/>
              <a:t>يؤكد على التجريب حتى ان يرى ان لا تدريس للمواد العلمية دون تجريب، فهو مصدر للمعرفة بمارس الطلاب </a:t>
            </a:r>
            <a:r>
              <a:rPr lang="ar-SA" dirty="0" err="1" smtClean="0"/>
              <a:t>أثناءه</a:t>
            </a:r>
            <a:r>
              <a:rPr lang="ar-SA" dirty="0" smtClean="0"/>
              <a:t> كل العمليات العقلية، ودور المعلم فيه التوجيه. </a:t>
            </a:r>
            <a:endParaRPr lang="ar-SA" dirty="0"/>
          </a:p>
        </p:txBody>
      </p:sp>
    </p:spTree>
    <p:extLst>
      <p:ext uri="{BB962C8B-B14F-4D97-AF65-F5344CB8AC3E}">
        <p14:creationId xmlns:p14="http://schemas.microsoft.com/office/powerpoint/2010/main" val="2945300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خصائص التدريس بالاكتشاف</a:t>
            </a:r>
            <a:endParaRPr lang="ar-SA" dirty="0"/>
          </a:p>
        </p:txBody>
      </p:sp>
      <p:sp>
        <p:nvSpPr>
          <p:cNvPr id="3" name="عنصر نائب للمحتوى 2"/>
          <p:cNvSpPr>
            <a:spLocks noGrp="1"/>
          </p:cNvSpPr>
          <p:nvPr>
            <p:ph idx="1"/>
          </p:nvPr>
        </p:nvSpPr>
        <p:spPr/>
        <p:txBody>
          <a:bodyPr/>
          <a:lstStyle/>
          <a:p>
            <a:r>
              <a:rPr lang="ar-SA" dirty="0" smtClean="0"/>
              <a:t>يؤكد على الاسئلة وليس على الاجابات ، أي ان التأكيد لا يكون على إجابة اسئلة الطلاب بقدر ما يكون على توجيه الاسئلة المنشطة لهم ، والحافزة لتفكيرهم. ولهذا يعنى بالأسئلة ذات الأجوبة المتعددة مفتوحة النهايات </a:t>
            </a:r>
            <a:r>
              <a:rPr lang="en-US" dirty="0" smtClean="0"/>
              <a:t>Divergent</a:t>
            </a:r>
            <a:endParaRPr lang="ar-SA" dirty="0"/>
          </a:p>
        </p:txBody>
      </p:sp>
    </p:spTree>
    <p:extLst>
      <p:ext uri="{BB962C8B-B14F-4D97-AF65-F5344CB8AC3E}">
        <p14:creationId xmlns:p14="http://schemas.microsoft.com/office/powerpoint/2010/main" val="2067938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العمليات العقلية في الاكتشاف</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يمكن ان تعد العلميات العقلية التي يقوم بها المتعلم في دروس الاكتشاف في : الملاحظة ، والتصنيف ، والقياس ، والاستنتاج ، والوصف ، والتحليل، والبناء , والتركيب ، واختبار صدق الفروض. </a:t>
            </a:r>
          </a:p>
          <a:p>
            <a:r>
              <a:rPr lang="ar-SA" dirty="0" smtClean="0"/>
              <a:t>مثال: توجيه الطالب لممارسة عمليات الملاحظة والقياس والمناقشة المفتوحة لإيجاد خواص الفلزات أو خاصية الإبدال في الضرب، أو خواص العدو في سباقات القصيرة. </a:t>
            </a:r>
          </a:p>
          <a:p>
            <a:r>
              <a:rPr lang="ar-SA" dirty="0" smtClean="0"/>
              <a:t>بينما لا يمكن ان نعد المتعلم الذي يطبق القواعد والمبادئ العلمية التي شرحها المعلم وإعطاء أمثلة لها ، مكتشفاً. </a:t>
            </a:r>
          </a:p>
          <a:p>
            <a:r>
              <a:rPr lang="ar-SA" dirty="0" smtClean="0"/>
              <a:t>لذا ، فإن العنصر الأساسي في الاكتشاف هو استخدام القدرة العقلية بكفاءة لبلوغ المعرفة الجديدة. </a:t>
            </a:r>
          </a:p>
        </p:txBody>
      </p:sp>
    </p:spTree>
    <p:extLst>
      <p:ext uri="{BB962C8B-B14F-4D97-AF65-F5344CB8AC3E}">
        <p14:creationId xmlns:p14="http://schemas.microsoft.com/office/powerpoint/2010/main" val="187965259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2297</Words>
  <Application>Microsoft Office PowerPoint</Application>
  <PresentationFormat>عرض على الشاشة (3:4)‏</PresentationFormat>
  <Paragraphs>205</Paragraphs>
  <Slides>38</Slides>
  <Notes>0</Notes>
  <HiddenSlides>0</HiddenSlides>
  <MMClips>0</MMClips>
  <ScaleCrop>false</ScaleCrop>
  <HeadingPairs>
    <vt:vector size="4" baseType="variant">
      <vt:variant>
        <vt:lpstr>نسق</vt:lpstr>
      </vt:variant>
      <vt:variant>
        <vt:i4>1</vt:i4>
      </vt:variant>
      <vt:variant>
        <vt:lpstr>عناوين الشرائح</vt:lpstr>
      </vt:variant>
      <vt:variant>
        <vt:i4>38</vt:i4>
      </vt:variant>
    </vt:vector>
  </HeadingPairs>
  <TitlesOfParts>
    <vt:vector size="39" baseType="lpstr">
      <vt:lpstr>نسق Office</vt:lpstr>
      <vt:lpstr>استراتيجية التدريس بالاكتشاف</vt:lpstr>
      <vt:lpstr>أهداف المحاضرة </vt:lpstr>
      <vt:lpstr>مفهوم طريقة الاكتشاف</vt:lpstr>
      <vt:lpstr>تعريف التعلم بالاكتشاف</vt:lpstr>
      <vt:lpstr>خصائص التدريس بالاكتشاف</vt:lpstr>
      <vt:lpstr>خصائص التدريس بالاكتشاف</vt:lpstr>
      <vt:lpstr>خصائص التدريس بالاكتشاف</vt:lpstr>
      <vt:lpstr>خصائص التدريس بالاكتشاف</vt:lpstr>
      <vt:lpstr>العمليات العقلية في الاكتشاف</vt:lpstr>
      <vt:lpstr>أهمية الاكتشاف</vt:lpstr>
      <vt:lpstr>دور المعلم في التعلم بالاكتشاف</vt:lpstr>
      <vt:lpstr>مستويات المدخل الكشفي</vt:lpstr>
      <vt:lpstr>مستويات المدخل الكشفي</vt:lpstr>
      <vt:lpstr>مستويات المدخل الكشفي</vt:lpstr>
      <vt:lpstr>مستويات المدخل الكشفي</vt:lpstr>
      <vt:lpstr>مزايا التدريس بالاكتشاف</vt:lpstr>
      <vt:lpstr>عيوب التدريس بالاكتشاف</vt:lpstr>
      <vt:lpstr>نماذج التدريس بالاكتشاف</vt:lpstr>
      <vt:lpstr>نموذج التدريس بالاكتشاف المباشر</vt:lpstr>
      <vt:lpstr>مبادئ النموذج الاكتشاف المباشر</vt:lpstr>
      <vt:lpstr>خطوات نموذج التدريب بالاكتشاف المباشر</vt:lpstr>
      <vt:lpstr>نموذج التدريس بالاكتشاف الفرضي التنبؤي المرحلة الأولى: المناقشة التنبؤية</vt:lpstr>
      <vt:lpstr>المرحلة الأولى: المناقشة التنبؤية</vt:lpstr>
      <vt:lpstr>المرحلة الأولى: المناقشة التنبؤية</vt:lpstr>
      <vt:lpstr>المرحلة الثانية: مرحلة الاكتشاف</vt:lpstr>
      <vt:lpstr>المرحلة الثالثة: مرحلة تقديم المفهوم</vt:lpstr>
      <vt:lpstr>المرحلة الرابعة: مرحلة تطبيق المفهوم</vt:lpstr>
      <vt:lpstr>نموذج التعلم بالاكتشاف التنبؤي</vt:lpstr>
      <vt:lpstr>أسلوب الاكتشاف في التربية البدنية</vt:lpstr>
      <vt:lpstr>بنية أسلوب الاكتشاف الموجة</vt:lpstr>
      <vt:lpstr>خطوات تنفيذ الاكتشاف الموجــه</vt:lpstr>
      <vt:lpstr>خطوات تنفيذ أسلوب الاكتشاف الموجــه</vt:lpstr>
      <vt:lpstr>نموذج التدريس بأسلوب الاكتشاف الموجه</vt:lpstr>
      <vt:lpstr>نموذج التدريس بأسلوب الاكتشاف الموجه</vt:lpstr>
      <vt:lpstr>نموذج التدريس بأسلوب الاكتشاف الموجه</vt:lpstr>
      <vt:lpstr>عرض تقديمي في PowerPoint</vt:lpstr>
      <vt:lpstr>صورة توضيحية لمهارة الوثب</vt:lpstr>
      <vt:lpstr>المراجع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استراتيجية الاستكشاف</dc:title>
  <dc:creator>AA</dc:creator>
  <cp:lastModifiedBy>AA</cp:lastModifiedBy>
  <cp:revision>26</cp:revision>
  <dcterms:created xsi:type="dcterms:W3CDTF">2024-05-07T06:31:29Z</dcterms:created>
  <dcterms:modified xsi:type="dcterms:W3CDTF">2024-05-07T08:44:56Z</dcterms:modified>
</cp:coreProperties>
</file>